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8" r:id="rId12"/>
    <p:sldId id="269" r:id="rId13"/>
    <p:sldId id="270" r:id="rId14"/>
    <p:sldId id="271" r:id="rId15"/>
    <p:sldId id="272" r:id="rId16"/>
    <p:sldId id="273" r:id="rId17"/>
    <p:sldId id="267"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showGuides="1">
      <p:cViewPr varScale="1">
        <p:scale>
          <a:sx n="79" d="100"/>
          <a:sy n="79" d="100"/>
        </p:scale>
        <p:origin x="16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10FEFF0-E3EF-4473-A585-6B9EEA1E25D7}"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E01C25-BB3F-46E3-901F-8A74B722FC6D}" type="slidenum">
              <a:rPr lang="tr-TR" smtClean="0"/>
              <a:t>‹#›</a:t>
            </a:fld>
            <a:endParaRPr lang="tr-TR"/>
          </a:p>
        </p:txBody>
      </p:sp>
    </p:spTree>
    <p:extLst>
      <p:ext uri="{BB962C8B-B14F-4D97-AF65-F5344CB8AC3E}">
        <p14:creationId xmlns:p14="http://schemas.microsoft.com/office/powerpoint/2010/main" val="1944908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10FEFF0-E3EF-4473-A585-6B9EEA1E25D7}"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E01C25-BB3F-46E3-901F-8A74B722FC6D}" type="slidenum">
              <a:rPr lang="tr-TR" smtClean="0"/>
              <a:t>‹#›</a:t>
            </a:fld>
            <a:endParaRPr lang="tr-TR"/>
          </a:p>
        </p:txBody>
      </p:sp>
    </p:spTree>
    <p:extLst>
      <p:ext uri="{BB962C8B-B14F-4D97-AF65-F5344CB8AC3E}">
        <p14:creationId xmlns:p14="http://schemas.microsoft.com/office/powerpoint/2010/main" val="2860636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10FEFF0-E3EF-4473-A585-6B9EEA1E25D7}"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E01C25-BB3F-46E3-901F-8A74B722FC6D}" type="slidenum">
              <a:rPr lang="tr-TR" smtClean="0"/>
              <a:t>‹#›</a:t>
            </a:fld>
            <a:endParaRPr lang="tr-TR"/>
          </a:p>
        </p:txBody>
      </p:sp>
    </p:spTree>
    <p:extLst>
      <p:ext uri="{BB962C8B-B14F-4D97-AF65-F5344CB8AC3E}">
        <p14:creationId xmlns:p14="http://schemas.microsoft.com/office/powerpoint/2010/main" val="426356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10FEFF0-E3EF-4473-A585-6B9EEA1E25D7}"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E01C25-BB3F-46E3-901F-8A74B722FC6D}" type="slidenum">
              <a:rPr lang="tr-TR" smtClean="0"/>
              <a:t>‹#›</a:t>
            </a:fld>
            <a:endParaRPr lang="tr-TR"/>
          </a:p>
        </p:txBody>
      </p:sp>
    </p:spTree>
    <p:extLst>
      <p:ext uri="{BB962C8B-B14F-4D97-AF65-F5344CB8AC3E}">
        <p14:creationId xmlns:p14="http://schemas.microsoft.com/office/powerpoint/2010/main" val="4173603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10FEFF0-E3EF-4473-A585-6B9EEA1E25D7}"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E01C25-BB3F-46E3-901F-8A74B722FC6D}" type="slidenum">
              <a:rPr lang="tr-TR" smtClean="0"/>
              <a:t>‹#›</a:t>
            </a:fld>
            <a:endParaRPr lang="tr-TR"/>
          </a:p>
        </p:txBody>
      </p:sp>
    </p:spTree>
    <p:extLst>
      <p:ext uri="{BB962C8B-B14F-4D97-AF65-F5344CB8AC3E}">
        <p14:creationId xmlns:p14="http://schemas.microsoft.com/office/powerpoint/2010/main" val="925882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10FEFF0-E3EF-4473-A585-6B9EEA1E25D7}"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E01C25-BB3F-46E3-901F-8A74B722FC6D}" type="slidenum">
              <a:rPr lang="tr-TR" smtClean="0"/>
              <a:t>‹#›</a:t>
            </a:fld>
            <a:endParaRPr lang="tr-TR"/>
          </a:p>
        </p:txBody>
      </p:sp>
    </p:spTree>
    <p:extLst>
      <p:ext uri="{BB962C8B-B14F-4D97-AF65-F5344CB8AC3E}">
        <p14:creationId xmlns:p14="http://schemas.microsoft.com/office/powerpoint/2010/main" val="536220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10FEFF0-E3EF-4473-A585-6B9EEA1E25D7}" type="datetimeFigureOut">
              <a:rPr lang="tr-TR" smtClean="0"/>
              <a:t>27.08.2019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6E01C25-BB3F-46E3-901F-8A74B722FC6D}" type="slidenum">
              <a:rPr lang="tr-TR" smtClean="0"/>
              <a:t>‹#›</a:t>
            </a:fld>
            <a:endParaRPr lang="tr-TR"/>
          </a:p>
        </p:txBody>
      </p:sp>
    </p:spTree>
    <p:extLst>
      <p:ext uri="{BB962C8B-B14F-4D97-AF65-F5344CB8AC3E}">
        <p14:creationId xmlns:p14="http://schemas.microsoft.com/office/powerpoint/2010/main" val="1418855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10FEFF0-E3EF-4473-A585-6B9EEA1E25D7}" type="datetimeFigureOut">
              <a:rPr lang="tr-TR" smtClean="0"/>
              <a:t>27.08.2019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6E01C25-BB3F-46E3-901F-8A74B722FC6D}" type="slidenum">
              <a:rPr lang="tr-TR" smtClean="0"/>
              <a:t>‹#›</a:t>
            </a:fld>
            <a:endParaRPr lang="tr-TR"/>
          </a:p>
        </p:txBody>
      </p:sp>
    </p:spTree>
    <p:extLst>
      <p:ext uri="{BB962C8B-B14F-4D97-AF65-F5344CB8AC3E}">
        <p14:creationId xmlns:p14="http://schemas.microsoft.com/office/powerpoint/2010/main" val="1306200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10FEFF0-E3EF-4473-A585-6B9EEA1E25D7}" type="datetimeFigureOut">
              <a:rPr lang="tr-TR" smtClean="0"/>
              <a:t>27.08.2019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6E01C25-BB3F-46E3-901F-8A74B722FC6D}" type="slidenum">
              <a:rPr lang="tr-TR" smtClean="0"/>
              <a:t>‹#›</a:t>
            </a:fld>
            <a:endParaRPr lang="tr-TR"/>
          </a:p>
        </p:txBody>
      </p:sp>
    </p:spTree>
    <p:extLst>
      <p:ext uri="{BB962C8B-B14F-4D97-AF65-F5344CB8AC3E}">
        <p14:creationId xmlns:p14="http://schemas.microsoft.com/office/powerpoint/2010/main" val="316097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10FEFF0-E3EF-4473-A585-6B9EEA1E25D7}"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E01C25-BB3F-46E3-901F-8A74B722FC6D}" type="slidenum">
              <a:rPr lang="tr-TR" smtClean="0"/>
              <a:t>‹#›</a:t>
            </a:fld>
            <a:endParaRPr lang="tr-TR"/>
          </a:p>
        </p:txBody>
      </p:sp>
    </p:spTree>
    <p:extLst>
      <p:ext uri="{BB962C8B-B14F-4D97-AF65-F5344CB8AC3E}">
        <p14:creationId xmlns:p14="http://schemas.microsoft.com/office/powerpoint/2010/main" val="500107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10FEFF0-E3EF-4473-A585-6B9EEA1E25D7}"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E01C25-BB3F-46E3-901F-8A74B722FC6D}" type="slidenum">
              <a:rPr lang="tr-TR" smtClean="0"/>
              <a:t>‹#›</a:t>
            </a:fld>
            <a:endParaRPr lang="tr-TR"/>
          </a:p>
        </p:txBody>
      </p:sp>
    </p:spTree>
    <p:extLst>
      <p:ext uri="{BB962C8B-B14F-4D97-AF65-F5344CB8AC3E}">
        <p14:creationId xmlns:p14="http://schemas.microsoft.com/office/powerpoint/2010/main" val="459207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0FEFF0-E3EF-4473-A585-6B9EEA1E25D7}" type="datetimeFigureOut">
              <a:rPr lang="tr-TR" smtClean="0"/>
              <a:t>27.08.2019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E01C25-BB3F-46E3-901F-8A74B722FC6D}" type="slidenum">
              <a:rPr lang="tr-TR" smtClean="0"/>
              <a:t>‹#›</a:t>
            </a:fld>
            <a:endParaRPr lang="tr-TR"/>
          </a:p>
        </p:txBody>
      </p:sp>
    </p:spTree>
    <p:extLst>
      <p:ext uri="{BB962C8B-B14F-4D97-AF65-F5344CB8AC3E}">
        <p14:creationId xmlns:p14="http://schemas.microsoft.com/office/powerpoint/2010/main" val="35340555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İş Yerinde Etik Ortam Sağlamak</a:t>
            </a:r>
            <a:endParaRPr lang="tr-TR" b="1" dirty="0"/>
          </a:p>
        </p:txBody>
      </p:sp>
      <p:sp>
        <p:nvSpPr>
          <p:cNvPr id="3" name="İçerik Yer Tutucusu 2"/>
          <p:cNvSpPr>
            <a:spLocks noGrp="1"/>
          </p:cNvSpPr>
          <p:nvPr>
            <p:ph idx="1"/>
          </p:nvPr>
        </p:nvSpPr>
        <p:spPr>
          <a:xfrm>
            <a:off x="923544" y="2325497"/>
            <a:ext cx="10515600" cy="1978279"/>
          </a:xfrm>
        </p:spPr>
        <p:txBody>
          <a:bodyPr/>
          <a:lstStyle/>
          <a:p>
            <a:pPr marL="0" indent="0" algn="just">
              <a:buNone/>
            </a:pPr>
            <a:r>
              <a:rPr lang="tr-TR" dirty="0" smtClean="0"/>
              <a:t>        Kurumlarda huzurlu ve verimli iş ortamını sağlamanın temel koşullarından biri de etik ilkelere uygun davranmaktır. Bu yönde görev ilk önce yöneticilere düşmekle birlikte çalışanların da katkı sağlaması gerekmektedir. </a:t>
            </a:r>
            <a:endParaRPr lang="tr-TR" dirty="0"/>
          </a:p>
        </p:txBody>
      </p:sp>
    </p:spTree>
    <p:extLst>
      <p:ext uri="{BB962C8B-B14F-4D97-AF65-F5344CB8AC3E}">
        <p14:creationId xmlns:p14="http://schemas.microsoft.com/office/powerpoint/2010/main" val="315425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02208" y="1573060"/>
            <a:ext cx="10253472" cy="3477875"/>
          </a:xfrm>
          <a:prstGeom prst="rect">
            <a:avLst/>
          </a:prstGeom>
        </p:spPr>
        <p:txBody>
          <a:bodyPr wrap="square">
            <a:spAutoFit/>
          </a:bodyPr>
          <a:lstStyle/>
          <a:p>
            <a:r>
              <a:rPr lang="tr-TR" sz="3600" b="1" dirty="0" smtClean="0"/>
              <a:t>Çıkarcı davranış;</a:t>
            </a:r>
            <a:r>
              <a:rPr lang="tr-TR" sz="2800" dirty="0" smtClean="0"/>
              <a:t> etik ilkeleri yok sayan bir davranış biçimidir.</a:t>
            </a:r>
          </a:p>
          <a:p>
            <a:endParaRPr lang="tr-TR" sz="2800" dirty="0" smtClean="0"/>
          </a:p>
          <a:p>
            <a:r>
              <a:rPr lang="tr-TR" sz="3600" b="1" dirty="0" smtClean="0"/>
              <a:t>Görevci davranış;</a:t>
            </a:r>
            <a:r>
              <a:rPr lang="tr-TR" sz="2800" dirty="0" smtClean="0"/>
              <a:t> tamamıyla değerlere, kurallara riayet etme anlayışını içermektedir. </a:t>
            </a:r>
          </a:p>
          <a:p>
            <a:endParaRPr lang="tr-TR" sz="2800" dirty="0" smtClean="0"/>
          </a:p>
          <a:p>
            <a:r>
              <a:rPr lang="tr-TR" sz="3600" b="1" dirty="0" smtClean="0"/>
              <a:t>Ahlakçı davranış;</a:t>
            </a:r>
            <a:r>
              <a:rPr lang="tr-TR" sz="2800" dirty="0" smtClean="0"/>
              <a:t> kurum ve hizmet yararını ön planda tutan bir davranış biçimidir. </a:t>
            </a:r>
            <a:endParaRPr lang="tr-TR" sz="2800" dirty="0"/>
          </a:p>
        </p:txBody>
      </p:sp>
    </p:spTree>
    <p:extLst>
      <p:ext uri="{BB962C8B-B14F-4D97-AF65-F5344CB8AC3E}">
        <p14:creationId xmlns:p14="http://schemas.microsoft.com/office/powerpoint/2010/main" val="3642142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Moda Tasarımında Etik</a:t>
            </a:r>
            <a:endParaRPr lang="tr-TR" b="1" dirty="0"/>
          </a:p>
        </p:txBody>
      </p:sp>
      <p:sp>
        <p:nvSpPr>
          <p:cNvPr id="3" name="İçerik Yer Tutucusu 2"/>
          <p:cNvSpPr>
            <a:spLocks noGrp="1"/>
          </p:cNvSpPr>
          <p:nvPr>
            <p:ph idx="1"/>
          </p:nvPr>
        </p:nvSpPr>
        <p:spPr/>
        <p:txBody>
          <a:bodyPr>
            <a:normAutofit/>
          </a:bodyPr>
          <a:lstStyle/>
          <a:p>
            <a:pPr marL="0" indent="0" algn="just">
              <a:buNone/>
            </a:pPr>
            <a:r>
              <a:rPr lang="tr-TR" dirty="0" smtClean="0"/>
              <a:t>       Profesyonel </a:t>
            </a:r>
            <a:r>
              <a:rPr lang="tr-TR" dirty="0"/>
              <a:t>meslek yaşamında çalışanların meslek üyelerinin tümü tarafından kabul görmüş etik standartlarına uygun olarak görevlerini yürütmeleri gerekir. Bu standartlar nelerin yapılması ya da yapılmaması gerektiğini veya çalışma alanına göre yapılanın doğru mu yoksa yanlış mı olduğunu betimler. Sanatsal tasarımlar söz konusu olduğunda ahlaki sorunların sınıflandırılması ve tanımlanması daha da zorlaşmaktadır. Yeni bir ürün oluştururken daha önce yapılan çalışmalardan esinlenmeler olabilmektedir. Dahası, başka tasarımcıların fikirlerinden esinlenmeler ve hatta bazen bire bir denebilecek kadar kopyalamalar görülebilmektedir. Ancak bu davranışların etik veya etik dışı olarak değerlendirilmesi tasarımcının vicdanına ve titizliğine bağlıdır.</a:t>
            </a:r>
          </a:p>
        </p:txBody>
      </p:sp>
    </p:spTree>
    <p:extLst>
      <p:ext uri="{BB962C8B-B14F-4D97-AF65-F5344CB8AC3E}">
        <p14:creationId xmlns:p14="http://schemas.microsoft.com/office/powerpoint/2010/main" val="2472378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53440" y="1905661"/>
            <a:ext cx="10485120" cy="3108543"/>
          </a:xfrm>
          <a:prstGeom prst="rect">
            <a:avLst/>
          </a:prstGeom>
        </p:spPr>
        <p:txBody>
          <a:bodyPr wrap="square">
            <a:spAutoFit/>
          </a:bodyPr>
          <a:lstStyle/>
          <a:p>
            <a:pPr algn="just"/>
            <a:r>
              <a:rPr lang="tr-TR" sz="2800" dirty="0" smtClean="0"/>
              <a:t>      Herhangi </a:t>
            </a:r>
            <a:r>
              <a:rPr lang="tr-TR" sz="2800" dirty="0"/>
              <a:t>bir ürünün ya da patentinin, markanın ve ürünle ilgili hakların izinsiz olarak kopyalanması veya benzerlerinin yapılması ürün taklidi olarak tanımlanmaktadır. Fikir ve sanat ürünlerinin tasarımcılarından izin alınmadan kopyalanması sonucunda taklit ürünler oluşmaktadır. Üretilen taklit ürünler hem etik sorunu oluşturmakta hem de birçok ülkede yasal düzenlemeler ile suç kapsamına alınmaktadır.</a:t>
            </a:r>
          </a:p>
        </p:txBody>
      </p:sp>
    </p:spTree>
    <p:extLst>
      <p:ext uri="{BB962C8B-B14F-4D97-AF65-F5344CB8AC3E}">
        <p14:creationId xmlns:p14="http://schemas.microsoft.com/office/powerpoint/2010/main" val="4198433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97280" y="1343859"/>
            <a:ext cx="10107168" cy="3970318"/>
          </a:xfrm>
          <a:prstGeom prst="rect">
            <a:avLst/>
          </a:prstGeom>
        </p:spPr>
        <p:txBody>
          <a:bodyPr wrap="square">
            <a:spAutoFit/>
          </a:bodyPr>
          <a:lstStyle/>
          <a:p>
            <a:pPr algn="just"/>
            <a:r>
              <a:rPr lang="tr-TR" sz="2800" dirty="0" smtClean="0"/>
              <a:t>       Türkiye’de </a:t>
            </a:r>
            <a:r>
              <a:rPr lang="tr-TR" sz="2800" dirty="0"/>
              <a:t>1951 yılında kabul edilen 5846 sayılı Fikir ve Sanat Eserleri Kanunu’na (FSEK) göre güzel sanat eserleri olarak kabul edilen, tekstil ve moda tasarımı alanında yapılan çalışmaların doğrudan ya da uyarlanarak çoğaltılması suç kapsamına alınmıştır. </a:t>
            </a:r>
            <a:r>
              <a:rPr lang="tr-TR" sz="2800" dirty="0" smtClean="0"/>
              <a:t> Bu </a:t>
            </a:r>
            <a:r>
              <a:rPr lang="tr-TR" sz="2800" dirty="0"/>
              <a:t>kanun gereğince ürün sahiplerinin ürün üzerindeki maddi ve manevi haklarını belirlemek, korumak, ürünlerden yararlanma şartlarını düzenlemek, usullere aykırı davranma durumunda yaptırımları saptamak Kültür Bakanlığının görevi olarak </a:t>
            </a:r>
            <a:r>
              <a:rPr lang="tr-TR" sz="2800" dirty="0" smtClean="0"/>
              <a:t>tanımlanmaktadır.</a:t>
            </a:r>
            <a:endParaRPr lang="tr-TR" sz="2800" dirty="0"/>
          </a:p>
        </p:txBody>
      </p:sp>
    </p:spTree>
    <p:extLst>
      <p:ext uri="{BB962C8B-B14F-4D97-AF65-F5344CB8AC3E}">
        <p14:creationId xmlns:p14="http://schemas.microsoft.com/office/powerpoint/2010/main" val="39688058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65632" y="2521059"/>
            <a:ext cx="10113264" cy="1815882"/>
          </a:xfrm>
          <a:prstGeom prst="rect">
            <a:avLst/>
          </a:prstGeom>
        </p:spPr>
        <p:txBody>
          <a:bodyPr wrap="square">
            <a:spAutoFit/>
          </a:bodyPr>
          <a:lstStyle/>
          <a:p>
            <a:pPr algn="just"/>
            <a:r>
              <a:rPr lang="tr-TR" sz="2800" dirty="0" smtClean="0"/>
              <a:t>       Fikir </a:t>
            </a:r>
            <a:r>
              <a:rPr lang="tr-TR" sz="2800" dirty="0"/>
              <a:t>ve Sanat Eserleri Kanunu’nun 71. Maddesi gereğince “başkasına ait eseri, eser sahibinin izni olmadan çoğaltmak, kopyalamak, kendisininmiş gibi göstermek” suç kapsamında alınmış olup para ve/veya hapis cezasıyla cezalandırılır </a:t>
            </a:r>
          </a:p>
        </p:txBody>
      </p:sp>
    </p:spTree>
    <p:extLst>
      <p:ext uri="{BB962C8B-B14F-4D97-AF65-F5344CB8AC3E}">
        <p14:creationId xmlns:p14="http://schemas.microsoft.com/office/powerpoint/2010/main" val="40362703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85216" y="858780"/>
            <a:ext cx="10838688" cy="4832092"/>
          </a:xfrm>
          <a:prstGeom prst="rect">
            <a:avLst/>
          </a:prstGeom>
        </p:spPr>
        <p:txBody>
          <a:bodyPr wrap="square">
            <a:spAutoFit/>
          </a:bodyPr>
          <a:lstStyle/>
          <a:p>
            <a:pPr algn="just"/>
            <a:r>
              <a:rPr lang="tr-TR" sz="2800" dirty="0" smtClean="0"/>
              <a:t>       Fikir ve </a:t>
            </a:r>
            <a:r>
              <a:rPr lang="tr-TR" sz="2800" dirty="0"/>
              <a:t>Sanat Eserleri Kanunu kapsamında korunan eserler, eserin yaratıldığı andan itibaren doğal bir korumadan yararlanmaktadır. Eserin herhangi bir kuruma kayıt (tescil) ettirilmesi ya da onaylattırılmasına her zaman gerek duyulmaya bilinir. Bir eserin korunması için sahibinin özelliğini taşıması ve yasada sayılan eser türleri kapsamında olması gereklidir. “Fikir ve Sanat Eserlerinin Kayıt ve Tescili Hakkında Yönetmelik’in 5 inci maddesi gereğince zorunlu kayıt gerektiren tescile tabi sinema ve müzik eserleri ile bilgisayar oyunları dışındaki el işleri ve küçük sanat eserleri, minyatürler ve süsleme sanatı ürünleri ile tekstil, moda tasarımları gibi eser gruplarında, eser sahipleri isteğe bağlı kayıt tescil işlemi yaptırabilirler.”</a:t>
            </a:r>
          </a:p>
        </p:txBody>
      </p:sp>
    </p:spTree>
    <p:extLst>
      <p:ext uri="{BB962C8B-B14F-4D97-AF65-F5344CB8AC3E}">
        <p14:creationId xmlns:p14="http://schemas.microsoft.com/office/powerpoint/2010/main" val="4238345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41248" y="1064413"/>
            <a:ext cx="10765536" cy="4832092"/>
          </a:xfrm>
          <a:prstGeom prst="rect">
            <a:avLst/>
          </a:prstGeom>
        </p:spPr>
        <p:txBody>
          <a:bodyPr wrap="square">
            <a:spAutoFit/>
          </a:bodyPr>
          <a:lstStyle/>
          <a:p>
            <a:pPr algn="just"/>
            <a:r>
              <a:rPr lang="tr-TR" sz="2800" dirty="0" smtClean="0"/>
              <a:t>       Taklit ürünler </a:t>
            </a:r>
            <a:r>
              <a:rPr lang="tr-TR" sz="2800" dirty="0"/>
              <a:t>konusunda görülen etik problemi genellikle uluslararası arenada tanınan ünlü markaların tasarımlarında görülmektedir. Taklitçilik özellikle Uzakdoğu ülkelerinde sıklıkla görülmektedir. Tasarımlar, logo ve işaret gibi karakterler küçük değişikliklerle üretilmekte, bu durum da taklit ürün uygulamaları kapsamında </a:t>
            </a:r>
            <a:r>
              <a:rPr lang="tr-TR" sz="2800" dirty="0" smtClean="0"/>
              <a:t>değerlendirilmektedir.</a:t>
            </a:r>
          </a:p>
          <a:p>
            <a:pPr algn="just"/>
            <a:endParaRPr lang="tr-TR" sz="2800" dirty="0" smtClean="0"/>
          </a:p>
          <a:p>
            <a:pPr algn="just"/>
            <a:r>
              <a:rPr lang="tr-TR" sz="2800" dirty="0"/>
              <a:t> </a:t>
            </a:r>
            <a:r>
              <a:rPr lang="tr-TR" sz="2800" dirty="0" smtClean="0"/>
              <a:t>        Moda </a:t>
            </a:r>
            <a:r>
              <a:rPr lang="tr-TR" sz="2800" dirty="0"/>
              <a:t>tasarımı alanında bire bir kopyalamanın dışında sıklıkla görülen taklit ürünler ise modelin kalıbı aynı tutularak kumaşının değiştirilmesidir. Taklit ürünler konusunda sadece yasal düzenlemeler yeterli olmamakta, toplumun duyarlılığının arttırılması büyük önem taşımaktadır </a:t>
            </a:r>
          </a:p>
        </p:txBody>
      </p:sp>
    </p:spTree>
    <p:extLst>
      <p:ext uri="{BB962C8B-B14F-4D97-AF65-F5344CB8AC3E}">
        <p14:creationId xmlns:p14="http://schemas.microsoft.com/office/powerpoint/2010/main" val="40632342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Kaynakça </a:t>
            </a:r>
            <a:endParaRPr lang="tr-TR" b="1" dirty="0"/>
          </a:p>
        </p:txBody>
      </p:sp>
      <p:sp>
        <p:nvSpPr>
          <p:cNvPr id="3" name="İçerik Yer Tutucusu 2"/>
          <p:cNvSpPr>
            <a:spLocks noGrp="1"/>
          </p:cNvSpPr>
          <p:nvPr>
            <p:ph idx="1"/>
          </p:nvPr>
        </p:nvSpPr>
        <p:spPr/>
        <p:txBody>
          <a:bodyPr/>
          <a:lstStyle/>
          <a:p>
            <a:r>
              <a:rPr lang="sv-SE" dirty="0"/>
              <a:t>MEGEP, “Meslek Etiği”, Ankara, (2006</a:t>
            </a:r>
            <a:r>
              <a:rPr lang="sv-SE" dirty="0" smtClean="0"/>
              <a:t>)</a:t>
            </a:r>
            <a:endParaRPr lang="tr-TR" dirty="0" smtClean="0"/>
          </a:p>
          <a:p>
            <a:r>
              <a:rPr lang="tr-TR" dirty="0"/>
              <a:t>Ayşe Seçil TEKİN </a:t>
            </a:r>
            <a:r>
              <a:rPr lang="tr-TR" dirty="0" smtClean="0"/>
              <a:t>AKBULUT, MODA </a:t>
            </a:r>
            <a:r>
              <a:rPr lang="tr-TR" dirty="0"/>
              <a:t>TASARIMI ÖĞRENCİLERİNİN ETİK KAVRAMINA BAKIŞ AÇILARININ DEĞERLENDİRİLMESİ: ESKİŞEHİR </a:t>
            </a:r>
            <a:r>
              <a:rPr lang="tr-TR" dirty="0" smtClean="0"/>
              <a:t>ÖRNEĞİ, http</a:t>
            </a:r>
            <a:r>
              <a:rPr lang="tr-TR" dirty="0"/>
              <a:t>://www.idildergisi.com/makale/pdf/1359632120.pdf</a:t>
            </a:r>
            <a:endParaRPr lang="tr-TR" dirty="0"/>
          </a:p>
        </p:txBody>
      </p:sp>
    </p:spTree>
    <p:extLst>
      <p:ext uri="{BB962C8B-B14F-4D97-AF65-F5344CB8AC3E}">
        <p14:creationId xmlns:p14="http://schemas.microsoft.com/office/powerpoint/2010/main" val="699076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Farklı Mesleklerde Etik İlkeler </a:t>
            </a:r>
            <a:endParaRPr lang="tr-TR" b="1" dirty="0"/>
          </a:p>
        </p:txBody>
      </p:sp>
      <p:sp>
        <p:nvSpPr>
          <p:cNvPr id="3" name="İçerik Yer Tutucusu 2"/>
          <p:cNvSpPr>
            <a:spLocks noGrp="1"/>
          </p:cNvSpPr>
          <p:nvPr>
            <p:ph idx="1"/>
          </p:nvPr>
        </p:nvSpPr>
        <p:spPr/>
        <p:txBody>
          <a:bodyPr/>
          <a:lstStyle/>
          <a:p>
            <a:pPr marL="0" indent="0" algn="just">
              <a:buNone/>
            </a:pPr>
            <a:r>
              <a:rPr lang="tr-TR" dirty="0" smtClean="0"/>
              <a:t>       Genel olarak iş hayatında etik ilkeler birbirine benzer özellik taşır. Ancak çeşitli meslek gruplarında farklılıklar hatta zıtlıklar görülebilir. Bu durum çelişkili görünmekle birlikte o işin yapısına uygundur. Örneğin; gıda sektöründe reklam, şirketler için önemli bir unsur iken mali müşavirlik meslek dalında reklam yasaklanmıştır.</a:t>
            </a:r>
          </a:p>
          <a:p>
            <a:pPr marL="0" indent="0" algn="just">
              <a:buNone/>
            </a:pPr>
            <a:endParaRPr lang="tr-TR" dirty="0" smtClean="0"/>
          </a:p>
          <a:p>
            <a:pPr marL="0" indent="0" algn="just">
              <a:buNone/>
            </a:pPr>
            <a:r>
              <a:rPr lang="tr-TR" dirty="0" smtClean="0"/>
              <a:t>       Bu etik ilkeler, günümüzde bazı meslek gruplarınca kurulan dernekler tarafından yazılı hale getirilmiştir. Örnek olarak hekimlik meslek etiği kuralları, yazılım mühendisliği meslek etiği kuralları verilebilir.</a:t>
            </a:r>
            <a:endParaRPr lang="tr-TR" dirty="0"/>
          </a:p>
        </p:txBody>
      </p:sp>
    </p:spTree>
    <p:extLst>
      <p:ext uri="{BB962C8B-B14F-4D97-AF65-F5344CB8AC3E}">
        <p14:creationId xmlns:p14="http://schemas.microsoft.com/office/powerpoint/2010/main" val="396958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72896" y="759613"/>
            <a:ext cx="10021824" cy="4401205"/>
          </a:xfrm>
          <a:prstGeom prst="rect">
            <a:avLst/>
          </a:prstGeom>
        </p:spPr>
        <p:txBody>
          <a:bodyPr wrap="square">
            <a:spAutoFit/>
          </a:bodyPr>
          <a:lstStyle/>
          <a:p>
            <a:pPr algn="just"/>
            <a:r>
              <a:rPr lang="tr-TR" sz="2800" dirty="0" smtClean="0"/>
              <a:t>       Bütünü belli mesleği ifade eden etik kurallar vardır. Birbirinden farklı ne kadar meslek varsa o kadar da etik ilkeler vardır. Mesleklerin özelliğine göre etik ilkelerde zıtlıklar olabilir. Ör; psikolojik danışman, hastanın sırlarını saklar. Hâkimler herhangi bir olayda soruşturma sürecinde bilgi vermezken yargılama sürecinde bilinenlerin açıklığa kavuşmasını sağlar. </a:t>
            </a:r>
          </a:p>
          <a:p>
            <a:pPr algn="just"/>
            <a:endParaRPr lang="tr-TR" sz="2800" dirty="0" smtClean="0"/>
          </a:p>
          <a:p>
            <a:pPr algn="just"/>
            <a:r>
              <a:rPr lang="tr-TR" sz="2800" dirty="0" smtClean="0"/>
              <a:t>      Bir meslek görevi yerine getirmede yapılan hata, o meslek çevresinin dışında pek eleştirilmez. Çünkü herkes o mesleğin gerektirdiği sorumlulukların ne olduğunu tam olarak bilemeyebilir. </a:t>
            </a:r>
            <a:endParaRPr lang="tr-TR" sz="2800" dirty="0"/>
          </a:p>
        </p:txBody>
      </p:sp>
    </p:spTree>
    <p:extLst>
      <p:ext uri="{BB962C8B-B14F-4D97-AF65-F5344CB8AC3E}">
        <p14:creationId xmlns:p14="http://schemas.microsoft.com/office/powerpoint/2010/main" val="4263155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92480" y="922496"/>
            <a:ext cx="10655808" cy="5262979"/>
          </a:xfrm>
          <a:prstGeom prst="rect">
            <a:avLst/>
          </a:prstGeom>
        </p:spPr>
        <p:txBody>
          <a:bodyPr wrap="square">
            <a:spAutoFit/>
          </a:bodyPr>
          <a:lstStyle/>
          <a:p>
            <a:pPr algn="just"/>
            <a:r>
              <a:rPr lang="tr-TR" sz="2800" dirty="0" smtClean="0"/>
              <a:t>      Meslek gruplarının hak ettiği saygınlığı elde etmeleri, kendi içlerinde yönetilmesi, denetlenmesi ve gerektiğinde cezai yaptırımlar uygulanması gerekmektedir. Çünkü meslekten uzaklaştırılan kişilerden dolayı diğer meslektaşlar itibar kazanacaklardır.</a:t>
            </a:r>
          </a:p>
          <a:p>
            <a:pPr algn="just"/>
            <a:endParaRPr lang="tr-TR" sz="2800" dirty="0" smtClean="0"/>
          </a:p>
          <a:p>
            <a:pPr algn="just"/>
            <a:r>
              <a:rPr lang="tr-TR" sz="2800" dirty="0" smtClean="0"/>
              <a:t>       </a:t>
            </a:r>
            <a:r>
              <a:rPr lang="tr-TR" sz="2800" b="1" i="1" dirty="0" smtClean="0"/>
              <a:t>“Sosyal adalet”</a:t>
            </a:r>
            <a:r>
              <a:rPr lang="tr-TR" sz="2800" dirty="0" smtClean="0"/>
              <a:t> herkesin hakkının eşitlik ilkesine göre gözetilmesi, adaletin yaygınlaşması, olarak tanımlanabilir. Yani; herkese kabiliyetine uygun yükselme imkânlarının tanınması, insanlardaki doğuştan var olan yeteneklerin gelişmesine fırsat hazırlanması, herkesin ürettiği hizmet ve yaptığı görev karşılığında hak ettiği maddi ve manevi mükâfata kavuşturulması, sıkıntıların da nimetlerin de adalete uygun olarak dağıtılması demektir. </a:t>
            </a:r>
            <a:endParaRPr lang="tr-TR" sz="2800" dirty="0"/>
          </a:p>
        </p:txBody>
      </p:sp>
    </p:spTree>
    <p:extLst>
      <p:ext uri="{BB962C8B-B14F-4D97-AF65-F5344CB8AC3E}">
        <p14:creationId xmlns:p14="http://schemas.microsoft.com/office/powerpoint/2010/main" val="2886288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85088" y="1011258"/>
            <a:ext cx="10241280" cy="4832092"/>
          </a:xfrm>
          <a:prstGeom prst="rect">
            <a:avLst/>
          </a:prstGeom>
        </p:spPr>
        <p:txBody>
          <a:bodyPr wrap="square">
            <a:spAutoFit/>
          </a:bodyPr>
          <a:lstStyle/>
          <a:p>
            <a:pPr algn="just"/>
            <a:r>
              <a:rPr lang="tr-TR" sz="2800" dirty="0" smtClean="0"/>
              <a:t>       Sosyal adaletin yaygın olduğu toplumlarda insanlar tasada ve kıvançta ortak davranmanın gereğine inanırlar. Böyle toplumlarda sosyal refah düzeyi de yüksek olur. Çünkü bu sayede her fert, çabasının karşılığını görür, haksızlığa uğramaz; vazife, hak, mükâfat hususunda herkes yarınından emin olur. </a:t>
            </a:r>
          </a:p>
          <a:p>
            <a:pPr algn="just"/>
            <a:endParaRPr lang="tr-TR" sz="2800" dirty="0" smtClean="0"/>
          </a:p>
          <a:p>
            <a:pPr algn="just"/>
            <a:r>
              <a:rPr lang="tr-TR" sz="2800" dirty="0" smtClean="0"/>
              <a:t>       Sosyal adalet, toplumda demokratik hak ve hürriyetlerin herkese eşit ölçüde verileceği bir ortam hazırlar. Hiç kuşkusuz sosyal adaletin, bir milletin bütün fertlerinde, bir devletin bütün müesseselerinde yerleşmesi o ülke insanlarının çok dengeli ve mutlu bir hayat sürmelerine sebep olur.  </a:t>
            </a:r>
            <a:endParaRPr lang="tr-TR" sz="2800" dirty="0"/>
          </a:p>
        </p:txBody>
      </p:sp>
    </p:spTree>
    <p:extLst>
      <p:ext uri="{BB962C8B-B14F-4D97-AF65-F5344CB8AC3E}">
        <p14:creationId xmlns:p14="http://schemas.microsoft.com/office/powerpoint/2010/main" val="1209911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77824" y="1299478"/>
            <a:ext cx="10119360" cy="3970318"/>
          </a:xfrm>
          <a:prstGeom prst="rect">
            <a:avLst/>
          </a:prstGeom>
        </p:spPr>
        <p:txBody>
          <a:bodyPr wrap="square">
            <a:spAutoFit/>
          </a:bodyPr>
          <a:lstStyle/>
          <a:p>
            <a:pPr algn="just"/>
            <a:r>
              <a:rPr lang="tr-TR" sz="2800" dirty="0" smtClean="0"/>
              <a:t>       Meslek birliği, üyeleri arasındaki birlik ve beraberliği sağlamak, aynı ilke ve değerler etrafında toplamak, meslek grubunu toplum içinde onurlu ve saygın bir konuma getirmek ve herkes için yararlı bir meslek ortamı sağlamaktır.</a:t>
            </a:r>
          </a:p>
          <a:p>
            <a:pPr algn="just"/>
            <a:r>
              <a:rPr lang="tr-TR" sz="2800" dirty="0" smtClean="0"/>
              <a:t> </a:t>
            </a:r>
          </a:p>
          <a:p>
            <a:pPr algn="just"/>
            <a:r>
              <a:rPr lang="tr-TR" sz="2800" dirty="0" smtClean="0"/>
              <a:t>        Aynı meslek grubundaki kişiler bir araya gelerek çeşitli birlikler oluşturmuşlardır. Bunlar; tabip odaları, barolar birliği; ticaret odası, şoförler derneği, esnaf ve sanatkârlar derneği vb. gibi kurumsal, yasal iş birliği kuran kurumlardır.</a:t>
            </a:r>
            <a:endParaRPr lang="tr-TR" sz="2800" dirty="0"/>
          </a:p>
        </p:txBody>
      </p:sp>
    </p:spTree>
    <p:extLst>
      <p:ext uri="{BB962C8B-B14F-4D97-AF65-F5344CB8AC3E}">
        <p14:creationId xmlns:p14="http://schemas.microsoft.com/office/powerpoint/2010/main" val="1968623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Çalışanların Etik Profilleri </a:t>
            </a:r>
            <a:endParaRPr lang="tr-TR" b="1" dirty="0"/>
          </a:p>
        </p:txBody>
      </p:sp>
      <p:sp>
        <p:nvSpPr>
          <p:cNvPr id="3" name="İçerik Yer Tutucusu 2"/>
          <p:cNvSpPr>
            <a:spLocks noGrp="1"/>
          </p:cNvSpPr>
          <p:nvPr>
            <p:ph idx="1"/>
          </p:nvPr>
        </p:nvSpPr>
        <p:spPr>
          <a:xfrm>
            <a:off x="838200" y="1825625"/>
            <a:ext cx="10390632" cy="4351338"/>
          </a:xfrm>
        </p:spPr>
        <p:txBody>
          <a:bodyPr/>
          <a:lstStyle/>
          <a:p>
            <a:pPr marL="0" indent="0" algn="just">
              <a:buNone/>
            </a:pPr>
            <a:r>
              <a:rPr lang="tr-TR" dirty="0" smtClean="0"/>
              <a:t>       </a:t>
            </a:r>
          </a:p>
          <a:p>
            <a:pPr marL="0" indent="0" algn="just">
              <a:buNone/>
            </a:pPr>
            <a:r>
              <a:rPr lang="tr-TR" dirty="0"/>
              <a:t> </a:t>
            </a:r>
            <a:r>
              <a:rPr lang="tr-TR" dirty="0" smtClean="0"/>
              <a:t>       Çalışanların işletmeye karşı sorumluluğu her şeyden önce sadakat bilincine erişmiş olması ile başlar. İşletmenin hakları ile çalışanların hakları iç içedir. Bir tarafın hakkının göz ardı edilmesi zaman içerisinde karşı tarafın haklarına da olumsuz yansıyacaktır. İster özel teşebbüs olsun, ister kamu kuruluşu olsun çalışanların azami düzeyde işletmenin tüm değerlerini kendi öz değerleri gibi koruyup sahiplenmesi önemlidir. </a:t>
            </a:r>
            <a:endParaRPr lang="tr-TR" dirty="0"/>
          </a:p>
        </p:txBody>
      </p:sp>
    </p:spTree>
    <p:extLst>
      <p:ext uri="{BB962C8B-B14F-4D97-AF65-F5344CB8AC3E}">
        <p14:creationId xmlns:p14="http://schemas.microsoft.com/office/powerpoint/2010/main" val="2423157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77824" y="1243876"/>
            <a:ext cx="10436352" cy="4401205"/>
          </a:xfrm>
          <a:prstGeom prst="rect">
            <a:avLst/>
          </a:prstGeom>
        </p:spPr>
        <p:txBody>
          <a:bodyPr wrap="square">
            <a:spAutoFit/>
          </a:bodyPr>
          <a:lstStyle/>
          <a:p>
            <a:pPr algn="just"/>
            <a:r>
              <a:rPr lang="tr-TR" sz="2800" dirty="0" smtClean="0"/>
              <a:t>       Hindistan başbakanı İndra Gandi’nin torununa verdiği öğüt dikkate değerdir. “İki türlü insan vardır. İş yapanlar ve yapılan işten kendilerine pay çıkaranlar. İş yapanlardan ol. Hem orda diğerlerinden daha az rekabet vardır.” </a:t>
            </a:r>
          </a:p>
          <a:p>
            <a:pPr algn="just"/>
            <a:endParaRPr lang="tr-TR" sz="2800" dirty="0" smtClean="0"/>
          </a:p>
          <a:p>
            <a:pPr algn="just"/>
            <a:r>
              <a:rPr lang="tr-TR" sz="2800" dirty="0" smtClean="0"/>
              <a:t>      16. asır filozoflarından Bacon ise “Bizi güçlü yapan yediklerimiz değil hazmettiklerimizdir. Bizi zengin yapan kazandıklarımız değil muhafaza ettiklerimizdir, bizi bilgili yapan okuduklarımız değil kafamıza yerleştirdiklerimizdir ve bizi sevimli yapan başkalarına verdiğimiz öğütler değil onları kendimizde uygulamamızdır” demiştir.</a:t>
            </a:r>
            <a:endParaRPr lang="tr-TR" sz="2800" dirty="0"/>
          </a:p>
        </p:txBody>
      </p:sp>
    </p:spTree>
    <p:extLst>
      <p:ext uri="{BB962C8B-B14F-4D97-AF65-F5344CB8AC3E}">
        <p14:creationId xmlns:p14="http://schemas.microsoft.com/office/powerpoint/2010/main" val="905510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9184" y="630859"/>
            <a:ext cx="10399776" cy="5262979"/>
          </a:xfrm>
          <a:prstGeom prst="rect">
            <a:avLst/>
          </a:prstGeom>
        </p:spPr>
        <p:txBody>
          <a:bodyPr wrap="square">
            <a:spAutoFit/>
          </a:bodyPr>
          <a:lstStyle/>
          <a:p>
            <a:pPr algn="just"/>
            <a:r>
              <a:rPr lang="tr-TR" sz="2800" dirty="0" smtClean="0"/>
              <a:t>        İş etiğinde incelenecek en önemli konulardan biri de bireysel etik davranışlardır. Bireylerin etik davranış biçimlerinin incelenmesi, iş etiğini belirlemede önemli bir faktördür. Bireylerin etik davranışlarını etkileyen diğer bir özellik de çalışanların özellikleridir.</a:t>
            </a:r>
          </a:p>
          <a:p>
            <a:pPr algn="just"/>
            <a:endParaRPr lang="tr-TR" sz="2800" dirty="0" smtClean="0"/>
          </a:p>
          <a:p>
            <a:pPr algn="just"/>
            <a:r>
              <a:rPr lang="tr-TR" sz="2800" dirty="0" smtClean="0"/>
              <a:t>Genel olarak çalışanları üç davranış kalıbı içerisinde değerlendirebiliriz.</a:t>
            </a:r>
          </a:p>
          <a:p>
            <a:pPr algn="just"/>
            <a:r>
              <a:rPr lang="tr-TR" sz="2800" dirty="0" smtClean="0"/>
              <a:t> </a:t>
            </a:r>
          </a:p>
          <a:p>
            <a:pPr marL="457200" indent="-457200" algn="just">
              <a:buFont typeface="Wingdings" panose="05000000000000000000" pitchFamily="2" charset="2"/>
              <a:buChar char="ü"/>
            </a:pPr>
            <a:r>
              <a:rPr lang="tr-TR" sz="2800" dirty="0" smtClean="0"/>
              <a:t>Çıkarcı</a:t>
            </a:r>
          </a:p>
          <a:p>
            <a:pPr marL="457200" indent="-457200" algn="just">
              <a:buFont typeface="Wingdings" panose="05000000000000000000" pitchFamily="2" charset="2"/>
              <a:buChar char="ü"/>
            </a:pPr>
            <a:endParaRPr lang="tr-TR" sz="2800" dirty="0" smtClean="0"/>
          </a:p>
          <a:p>
            <a:pPr marL="457200" indent="-457200" algn="just">
              <a:buFont typeface="Wingdings" panose="05000000000000000000" pitchFamily="2" charset="2"/>
              <a:buChar char="ü"/>
            </a:pPr>
            <a:r>
              <a:rPr lang="tr-TR" sz="2800" dirty="0" smtClean="0"/>
              <a:t>Görevci</a:t>
            </a:r>
          </a:p>
          <a:p>
            <a:pPr marL="457200" indent="-457200" algn="just">
              <a:buFont typeface="Wingdings" panose="05000000000000000000" pitchFamily="2" charset="2"/>
              <a:buChar char="ü"/>
            </a:pPr>
            <a:endParaRPr lang="tr-TR" sz="2800" dirty="0" smtClean="0"/>
          </a:p>
          <a:p>
            <a:pPr marL="457200" indent="-457200" algn="just">
              <a:buFont typeface="Wingdings" panose="05000000000000000000" pitchFamily="2" charset="2"/>
              <a:buChar char="ü"/>
            </a:pPr>
            <a:r>
              <a:rPr lang="tr-TR" sz="2800" dirty="0" smtClean="0"/>
              <a:t>Ahlakçı </a:t>
            </a:r>
            <a:endParaRPr lang="tr-TR" sz="2800" dirty="0"/>
          </a:p>
        </p:txBody>
      </p:sp>
    </p:spTree>
    <p:extLst>
      <p:ext uri="{BB962C8B-B14F-4D97-AF65-F5344CB8AC3E}">
        <p14:creationId xmlns:p14="http://schemas.microsoft.com/office/powerpoint/2010/main" val="395160250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1183</Words>
  <Application>Microsoft Office PowerPoint</Application>
  <PresentationFormat>Geniş ekran</PresentationFormat>
  <Paragraphs>50</Paragraphs>
  <Slides>17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Calibri</vt:lpstr>
      <vt:lpstr>Calibri Light</vt:lpstr>
      <vt:lpstr>Wingdings</vt:lpstr>
      <vt:lpstr>Office Teması</vt:lpstr>
      <vt:lpstr>İş Yerinde Etik Ortam Sağlamak</vt:lpstr>
      <vt:lpstr>Farklı Mesleklerde Etik İlkeler </vt:lpstr>
      <vt:lpstr>PowerPoint Sunusu</vt:lpstr>
      <vt:lpstr>PowerPoint Sunusu</vt:lpstr>
      <vt:lpstr>PowerPoint Sunusu</vt:lpstr>
      <vt:lpstr>PowerPoint Sunusu</vt:lpstr>
      <vt:lpstr>Çalışanların Etik Profilleri </vt:lpstr>
      <vt:lpstr>PowerPoint Sunusu</vt:lpstr>
      <vt:lpstr>PowerPoint Sunusu</vt:lpstr>
      <vt:lpstr>PowerPoint Sunusu</vt:lpstr>
      <vt:lpstr>Moda Tasarımında Etik</vt:lpstr>
      <vt:lpstr>PowerPoint Sunusu</vt:lpstr>
      <vt:lpstr>PowerPoint Sunusu</vt:lpstr>
      <vt:lpstr>PowerPoint Sunusu</vt:lpstr>
      <vt:lpstr>PowerPoint Sunusu</vt:lpstr>
      <vt:lpstr>PowerPoint Sunusu</vt:lpstr>
      <vt:lpstr>Kaynakça </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mehtap uğur</dc:creator>
  <cp:lastModifiedBy>mehtap uğur</cp:lastModifiedBy>
  <cp:revision>11</cp:revision>
  <dcterms:created xsi:type="dcterms:W3CDTF">2019-08-25T14:06:10Z</dcterms:created>
  <dcterms:modified xsi:type="dcterms:W3CDTF">2019-08-27T17:18:36Z</dcterms:modified>
</cp:coreProperties>
</file>