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32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25" r:id="rId12"/>
    <p:sldId id="326" r:id="rId13"/>
    <p:sldId id="327" r:id="rId14"/>
    <p:sldId id="328" r:id="rId15"/>
    <p:sldId id="324" r:id="rId16"/>
    <p:sldId id="321" r:id="rId17"/>
    <p:sldId id="322" r:id="rId18"/>
    <p:sldId id="323" r:id="rId19"/>
    <p:sldId id="329" r:id="rId20"/>
    <p:sldId id="330" r:id="rId21"/>
    <p:sldId id="331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1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1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1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2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5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9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7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5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1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6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7233-0D43-4288-ADB1-C313661C57FC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AC40-4878-4A7D-9E91-DE9DD3545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4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" TargetMode="External"/><Relationship Id="rId2" Type="http://schemas.openxmlformats.org/officeDocument/2006/relationships/hyperlink" Target="https://www.ssrn.com/e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rugman.blogs.nytimes.com/" TargetMode="External"/><Relationship Id="rId2" Type="http://schemas.openxmlformats.org/officeDocument/2006/relationships/hyperlink" Target="http://gregmankiw.blogspo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eteconomics.org/blog/institute" TargetMode="External"/><Relationship Id="rId4" Type="http://schemas.openxmlformats.org/officeDocument/2006/relationships/hyperlink" Target="http://rwer.wordpress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jobrumor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trdizin.gov.t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ez.yok.gov.tr/UlusalTezMerkez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hfiegilmez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okinfo.com/media/pdf/WoSFS_08_7050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kutuphane.ankara.edu.t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Literatür</a:t>
            </a:r>
            <a:r>
              <a:rPr lang="en-GB" dirty="0" smtClean="0"/>
              <a:t> </a:t>
            </a:r>
            <a:r>
              <a:rPr lang="en-GB" dirty="0" err="1" smtClean="0"/>
              <a:t>Taraması</a:t>
            </a:r>
            <a:r>
              <a:rPr lang="en-GB" dirty="0" smtClean="0"/>
              <a:t> </a:t>
            </a:r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Yapılır</a:t>
            </a:r>
            <a:r>
              <a:rPr lang="en-GB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251" y="278296"/>
            <a:ext cx="10513946" cy="5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4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Online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Social Science Research Network (SSRN)</a:t>
            </a:r>
          </a:p>
          <a:p>
            <a:r>
              <a:rPr lang="en-GB" dirty="0" smtClean="0"/>
              <a:t>Provided by Elsevier, a for-profit company</a:t>
            </a:r>
          </a:p>
          <a:p>
            <a:r>
              <a:rPr lang="en-GB" dirty="0" smtClean="0"/>
              <a:t>Working papers, conference papers, or preprints</a:t>
            </a:r>
          </a:p>
          <a:p>
            <a:r>
              <a:rPr lang="en-GB" dirty="0" smtClean="0">
                <a:hlinkClick r:id="rId2"/>
              </a:rPr>
              <a:t>https://www.ssrn.com/en/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Research Papers in Economics (REPEC)</a:t>
            </a:r>
            <a:endParaRPr lang="en-GB" b="1" dirty="0">
              <a:hlinkClick r:id="rId3"/>
            </a:endParaRPr>
          </a:p>
          <a:p>
            <a:r>
              <a:rPr lang="tr-TR" dirty="0" smtClean="0">
                <a:hlinkClick r:id="rId3"/>
              </a:rPr>
              <a:t>https://ideas.repec.org/</a:t>
            </a:r>
            <a:r>
              <a:rPr lang="tr-TR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And numerous OA </a:t>
            </a:r>
            <a:r>
              <a:rPr lang="en-GB" dirty="0"/>
              <a:t>a</a:t>
            </a:r>
            <a:r>
              <a:rPr lang="en-GB" dirty="0" smtClean="0"/>
              <a:t>rchives: </a:t>
            </a:r>
            <a:r>
              <a:rPr lang="tr-TR" dirty="0" smtClean="0"/>
              <a:t>econlib.org, arxiv.org</a:t>
            </a:r>
            <a:r>
              <a:rPr lang="en-GB" dirty="0" smtClean="0"/>
              <a:t>, socarxiv.org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59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Websites and Blogs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Greg</a:t>
            </a:r>
            <a:r>
              <a:rPr lang="tr-TR" dirty="0" smtClean="0"/>
              <a:t> </a:t>
            </a:r>
            <a:r>
              <a:rPr lang="tr-TR" dirty="0" err="1" smtClean="0"/>
              <a:t>Mankiw</a:t>
            </a:r>
            <a:r>
              <a:rPr lang="en-GB" dirty="0" smtClean="0"/>
              <a:t> (Harvard)</a:t>
            </a:r>
          </a:p>
          <a:p>
            <a:r>
              <a:rPr lang="tr-TR" dirty="0" smtClean="0">
                <a:hlinkClick r:id="rId2"/>
              </a:rPr>
              <a:t>http://gregmankiw.blogspot.com/</a:t>
            </a:r>
            <a:endParaRPr lang="en-GB" dirty="0"/>
          </a:p>
          <a:p>
            <a:pPr marL="0" indent="0">
              <a:buNone/>
            </a:pPr>
            <a:r>
              <a:rPr lang="tr-TR" dirty="0" smtClean="0"/>
              <a:t>Paul Krugman</a:t>
            </a:r>
            <a:r>
              <a:rPr lang="en-GB" dirty="0" smtClean="0"/>
              <a:t> (MIT)</a:t>
            </a:r>
          </a:p>
          <a:p>
            <a:r>
              <a:rPr lang="tr-TR" dirty="0" smtClean="0">
                <a:hlinkClick r:id="rId3"/>
              </a:rPr>
              <a:t>http://krugman.blogs.nytimes.com/</a:t>
            </a:r>
            <a:endParaRPr lang="en-GB" dirty="0"/>
          </a:p>
          <a:p>
            <a:pPr marL="0" indent="0">
              <a:buNone/>
            </a:pPr>
            <a:r>
              <a:rPr lang="tr-TR" dirty="0" smtClean="0"/>
              <a:t>Real World </a:t>
            </a:r>
            <a:r>
              <a:rPr lang="tr-TR" dirty="0" err="1" smtClean="0"/>
              <a:t>Economics</a:t>
            </a:r>
            <a:r>
              <a:rPr lang="tr-TR" dirty="0" smtClean="0"/>
              <a:t> </a:t>
            </a:r>
            <a:r>
              <a:rPr lang="tr-TR" dirty="0" err="1" smtClean="0"/>
              <a:t>Review</a:t>
            </a:r>
            <a:r>
              <a:rPr lang="tr-TR" dirty="0" smtClean="0"/>
              <a:t> </a:t>
            </a:r>
            <a:r>
              <a:rPr lang="tr-TR" dirty="0" err="1" smtClean="0"/>
              <a:t>Blog</a:t>
            </a:r>
            <a:endParaRPr lang="en-GB" dirty="0" smtClean="0"/>
          </a:p>
          <a:p>
            <a:r>
              <a:rPr lang="tr-TR" dirty="0" smtClean="0">
                <a:hlinkClick r:id="rId4"/>
              </a:rPr>
              <a:t>http://rwer.wordpress.com/</a:t>
            </a:r>
            <a:endParaRPr lang="en-GB" dirty="0"/>
          </a:p>
          <a:p>
            <a:pPr marL="0" indent="0">
              <a:buNone/>
            </a:pPr>
            <a:r>
              <a:rPr lang="tr-TR" dirty="0" err="1" smtClean="0"/>
              <a:t>Institute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New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Thinking</a:t>
            </a:r>
            <a:endParaRPr lang="en-GB" dirty="0" smtClean="0"/>
          </a:p>
          <a:p>
            <a:r>
              <a:rPr lang="tr-TR" dirty="0" smtClean="0">
                <a:hlinkClick r:id="rId5"/>
              </a:rPr>
              <a:t>http://ineteconomics.org/blog/institute</a:t>
            </a:r>
            <a:endParaRPr lang="tr-T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92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Email Lists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www.econjobrumors.com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30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Platforms of 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Twitter.com</a:t>
            </a:r>
          </a:p>
          <a:p>
            <a:r>
              <a:rPr lang="en-GB" dirty="0" smtClean="0"/>
              <a:t>Facebook.com</a:t>
            </a:r>
          </a:p>
          <a:p>
            <a:r>
              <a:rPr lang="en-GB" dirty="0" smtClean="0"/>
              <a:t>Youtube.com</a:t>
            </a:r>
          </a:p>
          <a:p>
            <a:r>
              <a:rPr lang="en-GB" dirty="0" smtClean="0"/>
              <a:t>Linkedin.com</a:t>
            </a:r>
          </a:p>
          <a:p>
            <a:r>
              <a:rPr lang="en-GB" dirty="0" smtClean="0"/>
              <a:t>Slideshare.com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4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Online Sources and Databases – Open Sources</a:t>
            </a:r>
          </a:p>
          <a:p>
            <a:pPr marL="0" indent="0" algn="ctr">
              <a:buNone/>
            </a:pPr>
            <a:r>
              <a:rPr lang="en-GB" sz="5400" dirty="0" smtClean="0"/>
              <a:t>(2. </a:t>
            </a:r>
            <a:r>
              <a:rPr lang="en-GB" sz="5400" dirty="0" err="1" smtClean="0"/>
              <a:t>Ulusal</a:t>
            </a:r>
            <a:r>
              <a:rPr lang="en-GB" sz="5400" dirty="0" smtClean="0"/>
              <a:t>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56721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 </a:t>
            </a:r>
            <a:r>
              <a:rPr lang="en-GB" dirty="0" err="1"/>
              <a:t>Dizin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trdizin.gov.tr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3" y="1400981"/>
            <a:ext cx="9805971" cy="5457019"/>
          </a:xfrm>
        </p:spPr>
      </p:pic>
    </p:spTree>
    <p:extLst>
      <p:ext uri="{BB962C8B-B14F-4D97-AF65-F5344CB8AC3E}">
        <p14:creationId xmlns:p14="http://schemas.microsoft.com/office/powerpoint/2010/main" val="65956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Dergi</a:t>
            </a:r>
            <a:r>
              <a:rPr lang="en-GB" dirty="0" smtClean="0"/>
              <a:t> </a:t>
            </a:r>
            <a:r>
              <a:rPr lang="en-GB" dirty="0" err="1" smtClean="0"/>
              <a:t>Parkı</a:t>
            </a:r>
            <a:r>
              <a:rPr lang="en-GB" dirty="0" smtClean="0"/>
              <a:t> -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01" y="1457739"/>
            <a:ext cx="9369896" cy="5009322"/>
          </a:xfrm>
        </p:spPr>
      </p:pic>
    </p:spTree>
    <p:extLst>
      <p:ext uri="{BB962C8B-B14F-4D97-AF65-F5344CB8AC3E}">
        <p14:creationId xmlns:p14="http://schemas.microsoft.com/office/powerpoint/2010/main" val="367314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YÖK </a:t>
            </a:r>
            <a:r>
              <a:rPr lang="en-GB" dirty="0" err="1" smtClean="0"/>
              <a:t>Tez</a:t>
            </a:r>
            <a:r>
              <a:rPr lang="en-GB" dirty="0" smtClean="0"/>
              <a:t> </a:t>
            </a:r>
            <a:r>
              <a:rPr lang="en-GB" dirty="0" err="1" smtClean="0"/>
              <a:t>Merkezi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https://tez.yok.gov.tr/UlusalTezMerkezi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1715630"/>
            <a:ext cx="9336236" cy="4897205"/>
          </a:xfrm>
        </p:spPr>
      </p:pic>
    </p:spTree>
    <p:extLst>
      <p:ext uri="{BB962C8B-B14F-4D97-AF65-F5344CB8AC3E}">
        <p14:creationId xmlns:p14="http://schemas.microsoft.com/office/powerpoint/2010/main" val="412791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Sosyal</a:t>
            </a:r>
            <a:r>
              <a:rPr lang="en-GB" dirty="0" smtClean="0"/>
              <a:t> </a:t>
            </a:r>
            <a:r>
              <a:rPr lang="en-GB" dirty="0" err="1" smtClean="0"/>
              <a:t>Medya</a:t>
            </a:r>
            <a:r>
              <a:rPr lang="en-GB" dirty="0" smtClean="0"/>
              <a:t> </a:t>
            </a:r>
            <a:r>
              <a:rPr lang="en-GB" dirty="0" err="1" smtClean="0"/>
              <a:t>Platformları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Idefix.com</a:t>
            </a:r>
          </a:p>
          <a:p>
            <a:r>
              <a:rPr lang="en-GB" dirty="0" smtClean="0"/>
              <a:t>Dr.com.tr</a:t>
            </a:r>
          </a:p>
          <a:p>
            <a:r>
              <a:rPr lang="en-GB" dirty="0" smtClean="0"/>
              <a:t>Vikipedi.com.tr</a:t>
            </a:r>
            <a:endParaRPr lang="en-GB" dirty="0"/>
          </a:p>
          <a:p>
            <a:r>
              <a:rPr lang="en-GB" dirty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95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Kaynak</a:t>
            </a:r>
            <a:r>
              <a:rPr lang="en-GB" dirty="0"/>
              <a:t> </a:t>
            </a:r>
            <a:r>
              <a:rPr lang="en-GB" dirty="0" err="1" smtClean="0"/>
              <a:t>kıtlığından</a:t>
            </a:r>
            <a:r>
              <a:rPr lang="en-GB" dirty="0" smtClean="0"/>
              <a:t> </a:t>
            </a:r>
            <a:r>
              <a:rPr lang="en-GB" dirty="0" err="1" smtClean="0">
                <a:sym typeface="Wingdings" panose="05000000000000000000" pitchFamily="2" charset="2"/>
              </a:rPr>
              <a:t>kaynak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bolluğuna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Bugün</a:t>
            </a:r>
            <a:r>
              <a:rPr lang="en-GB" dirty="0" smtClean="0"/>
              <a:t>, </a:t>
            </a:r>
            <a:r>
              <a:rPr lang="en-GB" dirty="0" err="1" smtClean="0"/>
              <a:t>kaynaklara</a:t>
            </a:r>
            <a:r>
              <a:rPr lang="en-GB" dirty="0" smtClean="0"/>
              <a:t> </a:t>
            </a:r>
            <a:r>
              <a:rPr lang="en-GB" dirty="0" err="1" smtClean="0"/>
              <a:t>erişim</a:t>
            </a:r>
            <a:r>
              <a:rPr lang="en-GB" dirty="0" smtClean="0"/>
              <a:t> </a:t>
            </a:r>
            <a:r>
              <a:rPr lang="en-GB" dirty="0" err="1" smtClean="0"/>
              <a:t>açısından</a:t>
            </a:r>
            <a:r>
              <a:rPr lang="en-GB" dirty="0" smtClean="0"/>
              <a:t>, </a:t>
            </a:r>
            <a:r>
              <a:rPr lang="en-GB" dirty="0" err="1" smtClean="0"/>
              <a:t>pratik</a:t>
            </a:r>
            <a:r>
              <a:rPr lang="en-GB" dirty="0" smtClean="0"/>
              <a:t> </a:t>
            </a:r>
            <a:r>
              <a:rPr lang="en-GB" dirty="0" err="1" smtClean="0"/>
              <a:t>anlamda</a:t>
            </a:r>
            <a:r>
              <a:rPr lang="en-GB" dirty="0" smtClean="0"/>
              <a:t>, </a:t>
            </a:r>
            <a:r>
              <a:rPr lang="en-GB" dirty="0" err="1" smtClean="0"/>
              <a:t>aşılamayacak</a:t>
            </a:r>
            <a:r>
              <a:rPr lang="en-GB" dirty="0" smtClean="0"/>
              <a:t> </a:t>
            </a:r>
            <a:r>
              <a:rPr lang="en-GB" dirty="0" err="1" smtClean="0"/>
              <a:t>büyük</a:t>
            </a:r>
            <a:r>
              <a:rPr lang="en-GB" dirty="0" smtClean="0"/>
              <a:t> </a:t>
            </a:r>
            <a:r>
              <a:rPr lang="en-GB" dirty="0" err="1" smtClean="0"/>
              <a:t>sorunlarla</a:t>
            </a:r>
            <a:r>
              <a:rPr lang="en-GB" dirty="0" smtClean="0"/>
              <a:t> </a:t>
            </a:r>
            <a:r>
              <a:rPr lang="en-GB" dirty="0" err="1" smtClean="0"/>
              <a:t>karşı</a:t>
            </a:r>
            <a:r>
              <a:rPr lang="en-GB" dirty="0" smtClean="0"/>
              <a:t> </a:t>
            </a:r>
            <a:r>
              <a:rPr lang="en-GB" dirty="0" err="1" smtClean="0"/>
              <a:t>karşıya</a:t>
            </a:r>
            <a:r>
              <a:rPr lang="en-GB" dirty="0" smtClean="0"/>
              <a:t> </a:t>
            </a:r>
            <a:r>
              <a:rPr lang="en-GB" dirty="0" err="1" smtClean="0"/>
              <a:t>değiliz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Günümüzün</a:t>
            </a:r>
            <a:r>
              <a:rPr lang="en-GB" dirty="0" smtClean="0"/>
              <a:t> </a:t>
            </a:r>
            <a:r>
              <a:rPr lang="en-GB" dirty="0" err="1" smtClean="0"/>
              <a:t>sorunu</a:t>
            </a:r>
            <a:r>
              <a:rPr lang="en-GB" dirty="0" smtClean="0"/>
              <a:t>: </a:t>
            </a:r>
            <a:r>
              <a:rPr lang="en-GB" dirty="0" err="1" smtClean="0"/>
              <a:t>Hangi</a:t>
            </a:r>
            <a:r>
              <a:rPr lang="en-GB" dirty="0" smtClean="0"/>
              <a:t> </a:t>
            </a:r>
            <a:r>
              <a:rPr lang="en-GB" dirty="0" err="1" smtClean="0"/>
              <a:t>kaynağı</a:t>
            </a:r>
            <a:r>
              <a:rPr lang="en-GB" dirty="0" smtClean="0"/>
              <a:t> </a:t>
            </a:r>
            <a:r>
              <a:rPr lang="en-GB" dirty="0" err="1" smtClean="0"/>
              <a:t>okuyarak</a:t>
            </a:r>
            <a:r>
              <a:rPr lang="en-GB" dirty="0" smtClean="0"/>
              <a:t> </a:t>
            </a:r>
            <a:r>
              <a:rPr lang="en-GB" dirty="0" err="1" smtClean="0"/>
              <a:t>başlamalıyım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Riskler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Çok</a:t>
            </a:r>
            <a:r>
              <a:rPr lang="en-GB" dirty="0" smtClean="0"/>
              <a:t> </a:t>
            </a:r>
            <a:r>
              <a:rPr lang="en-GB" dirty="0" err="1" smtClean="0"/>
              <a:t>fazla</a:t>
            </a:r>
            <a:r>
              <a:rPr lang="en-GB" dirty="0" smtClean="0"/>
              <a:t> </a:t>
            </a:r>
            <a:r>
              <a:rPr lang="en-GB" dirty="0" err="1" smtClean="0"/>
              <a:t>okumak</a:t>
            </a:r>
            <a:endParaRPr lang="en-GB" dirty="0" smtClean="0"/>
          </a:p>
          <a:p>
            <a:r>
              <a:rPr lang="en-GB" dirty="0" err="1" smtClean="0"/>
              <a:t>Gereksiz</a:t>
            </a:r>
            <a:r>
              <a:rPr lang="en-GB" dirty="0" smtClean="0"/>
              <a:t> </a:t>
            </a:r>
            <a:r>
              <a:rPr lang="en-GB" dirty="0" err="1" smtClean="0"/>
              <a:t>okuma</a:t>
            </a:r>
            <a:r>
              <a:rPr lang="en-GB" dirty="0" smtClean="0"/>
              <a:t> </a:t>
            </a:r>
            <a:r>
              <a:rPr lang="en-GB" dirty="0" err="1" smtClean="0"/>
              <a:t>yapmak</a:t>
            </a:r>
            <a:endParaRPr lang="en-GB" dirty="0" smtClean="0"/>
          </a:p>
          <a:p>
            <a:r>
              <a:rPr lang="en-GB" dirty="0" err="1" smtClean="0"/>
              <a:t>Hatalı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manipülatif</a:t>
            </a:r>
            <a:r>
              <a:rPr lang="en-GB" dirty="0" smtClean="0"/>
              <a:t> </a:t>
            </a:r>
            <a:r>
              <a:rPr lang="en-GB" dirty="0" err="1" smtClean="0"/>
              <a:t>yayınları</a:t>
            </a:r>
            <a:r>
              <a:rPr lang="en-GB" dirty="0" smtClean="0"/>
              <a:t> </a:t>
            </a:r>
            <a:r>
              <a:rPr lang="en-GB" dirty="0" err="1" smtClean="0"/>
              <a:t>okumak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05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Eposta</a:t>
            </a:r>
            <a:r>
              <a:rPr lang="en-GB" dirty="0" smtClean="0"/>
              <a:t> </a:t>
            </a:r>
            <a:r>
              <a:rPr lang="en-GB" dirty="0" err="1" smtClean="0"/>
              <a:t>listeleri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forumlar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9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Kişisel</a:t>
            </a:r>
            <a:r>
              <a:rPr lang="en-GB" dirty="0" smtClean="0"/>
              <a:t> blog </a:t>
            </a:r>
            <a:r>
              <a:rPr lang="en-GB" dirty="0" err="1" smtClean="0"/>
              <a:t>sayfaları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Kendime</a:t>
            </a:r>
            <a:r>
              <a:rPr lang="en-GB" dirty="0" smtClean="0"/>
              <a:t> </a:t>
            </a:r>
            <a:r>
              <a:rPr lang="en-GB" dirty="0" err="1" smtClean="0"/>
              <a:t>Yazılar</a:t>
            </a:r>
            <a:r>
              <a:rPr lang="en-GB" dirty="0" smtClean="0"/>
              <a:t>, </a:t>
            </a:r>
            <a:r>
              <a:rPr lang="en-GB" dirty="0" err="1" smtClean="0"/>
              <a:t>Mahfi</a:t>
            </a:r>
            <a:r>
              <a:rPr lang="en-GB" dirty="0" smtClean="0"/>
              <a:t> </a:t>
            </a:r>
            <a:r>
              <a:rPr lang="en-GB" dirty="0" err="1" smtClean="0"/>
              <a:t>Eğilmez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www.mahfiegilmez.com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Twitter </a:t>
            </a:r>
            <a:r>
              <a:rPr lang="en-GB" dirty="0" err="1" smtClean="0"/>
              <a:t>üzerinde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Fatih</a:t>
            </a:r>
            <a:r>
              <a:rPr lang="en-GB" dirty="0" smtClean="0"/>
              <a:t> </a:t>
            </a:r>
            <a:r>
              <a:rPr lang="en-GB" dirty="0" err="1" smtClean="0"/>
              <a:t>Özatay</a:t>
            </a:r>
            <a:r>
              <a:rPr lang="en-GB" dirty="0" smtClean="0"/>
              <a:t>, </a:t>
            </a:r>
            <a:r>
              <a:rPr lang="en-GB" dirty="0" err="1" smtClean="0"/>
              <a:t>Uğur</a:t>
            </a:r>
            <a:r>
              <a:rPr lang="en-GB" dirty="0" smtClean="0"/>
              <a:t> </a:t>
            </a:r>
            <a:r>
              <a:rPr lang="en-GB" dirty="0" err="1" smtClean="0"/>
              <a:t>Gürses</a:t>
            </a:r>
            <a:r>
              <a:rPr lang="en-GB" dirty="0" smtClean="0"/>
              <a:t>, </a:t>
            </a:r>
            <a:r>
              <a:rPr lang="en-GB" dirty="0" err="1" smtClean="0"/>
              <a:t>Aykut</a:t>
            </a:r>
            <a:r>
              <a:rPr lang="en-GB" dirty="0" smtClean="0"/>
              <a:t> </a:t>
            </a:r>
            <a:r>
              <a:rPr lang="en-GB" dirty="0" err="1" smtClean="0"/>
              <a:t>Kibritçioğlu</a:t>
            </a:r>
            <a:r>
              <a:rPr lang="en-GB" dirty="0" smtClean="0"/>
              <a:t>, </a:t>
            </a:r>
            <a:r>
              <a:rPr lang="en-GB" dirty="0" err="1" smtClean="0"/>
              <a:t>Atilla</a:t>
            </a:r>
            <a:r>
              <a:rPr lang="en-GB" dirty="0" smtClean="0"/>
              <a:t> </a:t>
            </a:r>
            <a:r>
              <a:rPr lang="en-GB" dirty="0" err="1" smtClean="0"/>
              <a:t>Yayla</a:t>
            </a:r>
            <a:r>
              <a:rPr lang="en-GB" dirty="0" smtClean="0"/>
              <a:t> </a:t>
            </a:r>
            <a:r>
              <a:rPr lang="en-GB" dirty="0" err="1" smtClean="0"/>
              <a:t>vd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Dani</a:t>
            </a:r>
            <a:r>
              <a:rPr lang="en-GB" dirty="0" smtClean="0"/>
              <a:t> </a:t>
            </a:r>
            <a:r>
              <a:rPr lang="en-GB" dirty="0" err="1" smtClean="0"/>
              <a:t>Rodrik</a:t>
            </a:r>
            <a:r>
              <a:rPr lang="en-GB" dirty="0" smtClean="0"/>
              <a:t>, Daron </a:t>
            </a:r>
            <a:r>
              <a:rPr lang="en-GB" dirty="0" err="1" smtClean="0"/>
              <a:t>Acemoğlu</a:t>
            </a:r>
            <a:r>
              <a:rPr lang="en-GB" dirty="0" smtClean="0"/>
              <a:t> (</a:t>
            </a:r>
            <a:r>
              <a:rPr lang="en-GB" dirty="0" err="1" smtClean="0"/>
              <a:t>çoğunlukla</a:t>
            </a:r>
            <a:r>
              <a:rPr lang="en-GB" dirty="0" smtClean="0"/>
              <a:t> </a:t>
            </a:r>
            <a:r>
              <a:rPr lang="en-GB" dirty="0" err="1" smtClean="0"/>
              <a:t>İngilizce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17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Online Sources and Databases – Subscriptions</a:t>
            </a:r>
          </a:p>
          <a:p>
            <a:pPr marL="0" indent="0" algn="ctr">
              <a:buNone/>
            </a:pPr>
            <a:r>
              <a:rPr lang="en-GB" sz="5400" dirty="0" smtClean="0"/>
              <a:t>(International)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25066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of Knowledge (</a:t>
            </a:r>
            <a:r>
              <a:rPr lang="en-GB" dirty="0" err="1" smtClean="0"/>
              <a:t>Clarivate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Provided by </a:t>
            </a:r>
            <a:r>
              <a:rPr lang="en-GB" dirty="0" err="1" smtClean="0"/>
              <a:t>Clarivate</a:t>
            </a:r>
            <a:r>
              <a:rPr lang="en-GB" dirty="0" smtClean="0"/>
              <a:t> (formerly owned by Thomson Reuters), a for-profit company</a:t>
            </a:r>
          </a:p>
          <a:p>
            <a:r>
              <a:rPr lang="en-GB" dirty="0" smtClean="0"/>
              <a:t>Journal articles (120000), conference proceedings 148000), book chapters, and books (30000)</a:t>
            </a:r>
          </a:p>
          <a:p>
            <a:r>
              <a:rPr lang="en-GB" dirty="0" smtClean="0"/>
              <a:t>Detailed figures of citations (forward and backward)</a:t>
            </a:r>
          </a:p>
          <a:p>
            <a:r>
              <a:rPr lang="en-GB" dirty="0" smtClean="0"/>
              <a:t>Journal impact factors</a:t>
            </a:r>
          </a:p>
          <a:p>
            <a:r>
              <a:rPr lang="en-GB" dirty="0" smtClean="0"/>
              <a:t>Science Citation Index (SCI), Social Science Citation Index (SSCI), and Arts and Humanities Index (AHI) etc.</a:t>
            </a:r>
          </a:p>
          <a:p>
            <a:r>
              <a:rPr lang="en-GB" dirty="0" smtClean="0"/>
              <a:t>Coverage: 1900s to date, selection of outlets</a:t>
            </a:r>
          </a:p>
          <a:p>
            <a:r>
              <a:rPr lang="en-GB" dirty="0" smtClean="0"/>
              <a:t>Webofknowledge.com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7652" y="6387548"/>
            <a:ext cx="1056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Web of Science Fact Sheet: </a:t>
            </a:r>
            <a:r>
              <a:rPr lang="en-GB" dirty="0" smtClean="0">
                <a:hlinkClick r:id="rId2"/>
              </a:rPr>
              <a:t>http://wokinfo.com/media/pdf/WoSFS_08_7050.pdf</a:t>
            </a:r>
            <a:r>
              <a:rPr lang="en-GB" dirty="0" smtClean="0"/>
              <a:t>, Accessed April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94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EconLit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Provided by the American Economic Association, a non-profit scholarly organisation </a:t>
            </a:r>
          </a:p>
          <a:p>
            <a:r>
              <a:rPr lang="en-GB" dirty="0" smtClean="0"/>
              <a:t>Selected peer-review journals in economics</a:t>
            </a:r>
          </a:p>
          <a:p>
            <a:r>
              <a:rPr lang="en-GB" dirty="0" smtClean="0"/>
              <a:t>JEL Codes</a:t>
            </a:r>
          </a:p>
          <a:p>
            <a:r>
              <a:rPr lang="en-GB" dirty="0" smtClean="0"/>
              <a:t>Coverage 1886 to date (1.3 million records)</a:t>
            </a:r>
          </a:p>
          <a:p>
            <a:r>
              <a:rPr lang="en-GB" dirty="0" smtClean="0"/>
              <a:t>https://www.aeaweb.org/econlit/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411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Scopus.com</a:t>
            </a:r>
          </a:p>
          <a:p>
            <a:r>
              <a:rPr lang="en-GB" dirty="0" smtClean="0"/>
              <a:t>Jstor.com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48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should you access the databases that require subscription?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By paying them the fee!</a:t>
            </a:r>
          </a:p>
          <a:p>
            <a:r>
              <a:rPr lang="en-GB" dirty="0" smtClean="0"/>
              <a:t>At Ankara University premises (including wireless areas such as cafeterias and ): </a:t>
            </a:r>
            <a:r>
              <a:rPr lang="en-GB" dirty="0" smtClean="0">
                <a:hlinkClick r:id="rId2"/>
              </a:rPr>
              <a:t>http://kutuphane.ankara.edu.tr/</a:t>
            </a:r>
            <a:endParaRPr lang="en-GB" dirty="0" smtClean="0"/>
          </a:p>
          <a:p>
            <a:r>
              <a:rPr lang="en-GB" dirty="0" smtClean="0"/>
              <a:t>Username and password may be required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742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648" y="304798"/>
            <a:ext cx="10347932" cy="62550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35895" y="5499651"/>
            <a:ext cx="1921566" cy="119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76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91" y="304798"/>
            <a:ext cx="10347932" cy="62550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216347" y="5526155"/>
            <a:ext cx="1921566" cy="119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85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/>
              <a:t>Libraries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0175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Online Sources and Databases – Open Sources</a:t>
            </a:r>
          </a:p>
          <a:p>
            <a:pPr marL="0" indent="0" algn="ctr">
              <a:buNone/>
            </a:pPr>
            <a:r>
              <a:rPr lang="en-GB" sz="5400" dirty="0" smtClean="0"/>
              <a:t>(1. </a:t>
            </a:r>
            <a:r>
              <a:rPr lang="en-GB" sz="5400" dirty="0" err="1" smtClean="0"/>
              <a:t>Uluslararası</a:t>
            </a:r>
            <a:r>
              <a:rPr lang="en-GB" sz="5400" dirty="0" smtClean="0"/>
              <a:t>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55359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central library at Ankara University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Faculty libraries:</a:t>
            </a:r>
          </a:p>
          <a:p>
            <a:r>
              <a:rPr lang="en-GB" dirty="0" smtClean="0"/>
              <a:t>The Library of the Faculty of Law</a:t>
            </a:r>
          </a:p>
          <a:p>
            <a:r>
              <a:rPr lang="en-GB" dirty="0" smtClean="0"/>
              <a:t>The Library of the Faculty of Political Sciences</a:t>
            </a:r>
          </a:p>
          <a:p>
            <a:r>
              <a:rPr lang="en-GB" dirty="0" smtClean="0"/>
              <a:t>The Library of FISAUM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680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75" y="251791"/>
            <a:ext cx="10269233" cy="62074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84173" y="1232451"/>
            <a:ext cx="1921566" cy="119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58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Libraries in Ankara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Milli</a:t>
            </a:r>
            <a:r>
              <a:rPr lang="en-GB" dirty="0" smtClean="0"/>
              <a:t> </a:t>
            </a:r>
            <a:r>
              <a:rPr lang="en-GB" dirty="0" err="1" smtClean="0"/>
              <a:t>Kutuphane</a:t>
            </a:r>
            <a:r>
              <a:rPr lang="en-GB" dirty="0" smtClean="0"/>
              <a:t> (</a:t>
            </a:r>
            <a:r>
              <a:rPr lang="en-GB" smtClean="0"/>
              <a:t>National Library)</a:t>
            </a:r>
          </a:p>
          <a:p>
            <a:r>
              <a:rPr lang="en-GB" dirty="0" err="1" smtClean="0"/>
              <a:t>Bilkent</a:t>
            </a:r>
            <a:r>
              <a:rPr lang="en-GB" dirty="0" smtClean="0"/>
              <a:t> University Library</a:t>
            </a:r>
          </a:p>
          <a:p>
            <a:r>
              <a:rPr lang="en-GB" dirty="0" smtClean="0"/>
              <a:t>METU Library</a:t>
            </a:r>
          </a:p>
          <a:p>
            <a:r>
              <a:rPr lang="en-GB" dirty="0" smtClean="0"/>
              <a:t>Goethe Institute</a:t>
            </a:r>
          </a:p>
          <a:p>
            <a:r>
              <a:rPr lang="en-GB" dirty="0" err="1" smtClean="0"/>
              <a:t>Institut</a:t>
            </a:r>
            <a:r>
              <a:rPr lang="en-GB" dirty="0" smtClean="0"/>
              <a:t> </a:t>
            </a:r>
            <a:r>
              <a:rPr lang="en-GB" dirty="0" err="1" smtClean="0"/>
              <a:t>Français</a:t>
            </a:r>
            <a:r>
              <a:rPr lang="en-GB" dirty="0" smtClean="0"/>
              <a:t> Ankara</a:t>
            </a:r>
          </a:p>
          <a:p>
            <a:r>
              <a:rPr lang="en-GB" dirty="0" err="1" smtClean="0"/>
              <a:t>CerModern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6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Church of Google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470" y="1403124"/>
            <a:ext cx="6308034" cy="50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4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234" y="702365"/>
            <a:ext cx="9263269" cy="52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04" y="490330"/>
            <a:ext cx="9621079" cy="61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1" y="526912"/>
            <a:ext cx="11256487" cy="5569088"/>
          </a:xfrm>
        </p:spPr>
      </p:pic>
    </p:spTree>
    <p:extLst>
      <p:ext uri="{BB962C8B-B14F-4D97-AF65-F5344CB8AC3E}">
        <p14:creationId xmlns:p14="http://schemas.microsoft.com/office/powerpoint/2010/main" val="5232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609" y="384313"/>
            <a:ext cx="10076782" cy="57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3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03" y="278296"/>
            <a:ext cx="11017510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5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472</Words>
  <Application>Microsoft Office PowerPoint</Application>
  <PresentationFormat>Widescreen</PresentationFormat>
  <Paragraphs>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Literatür Taraması Nasıl Yapılır?</vt:lpstr>
      <vt:lpstr>Kaynak kıtlığından kaynak bolluğuna</vt:lpstr>
      <vt:lpstr>PowerPoint Presentation</vt:lpstr>
      <vt:lpstr>The Church of Google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Online Networks</vt:lpstr>
      <vt:lpstr>Personal Websites and Blogs</vt:lpstr>
      <vt:lpstr>Email Lists  </vt:lpstr>
      <vt:lpstr>Platforms of social media</vt:lpstr>
      <vt:lpstr>PowerPoint Presentation</vt:lpstr>
      <vt:lpstr>TR Dizin - http://trdizin.gov.tr </vt:lpstr>
      <vt:lpstr>Dergi Parkı - </vt:lpstr>
      <vt:lpstr>YÖK Tez Merkezi - https://tez.yok.gov.tr/UlusalTezMerkezi/ </vt:lpstr>
      <vt:lpstr>Sosyal Medya Platformları</vt:lpstr>
      <vt:lpstr>Eposta listeleri ve forumlar</vt:lpstr>
      <vt:lpstr>Kişisel blog sayfaları</vt:lpstr>
      <vt:lpstr>PowerPoint Presentation</vt:lpstr>
      <vt:lpstr>Web of Knowledge (Clarivate)</vt:lpstr>
      <vt:lpstr>EconLit</vt:lpstr>
      <vt:lpstr>Others</vt:lpstr>
      <vt:lpstr>How should you access the databases that require subscription?</vt:lpstr>
      <vt:lpstr>PowerPoint Presentation</vt:lpstr>
      <vt:lpstr>PowerPoint Presentation</vt:lpstr>
      <vt:lpstr>PowerPoint Presentation</vt:lpstr>
      <vt:lpstr>Libraries</vt:lpstr>
      <vt:lpstr>PowerPoint Presentation</vt:lpstr>
      <vt:lpstr>Other Libraries in Ankara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Altug Yalcintas</dc:creator>
  <cp:lastModifiedBy>Altug Yalcintas</cp:lastModifiedBy>
  <cp:revision>28</cp:revision>
  <dcterms:created xsi:type="dcterms:W3CDTF">2017-10-11T07:35:26Z</dcterms:created>
  <dcterms:modified xsi:type="dcterms:W3CDTF">2019-04-02T12:16:48Z</dcterms:modified>
</cp:coreProperties>
</file>