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9" r:id="rId12"/>
    <p:sldId id="266" r:id="rId13"/>
    <p:sldId id="267" r:id="rId14"/>
    <p:sldId id="268" r:id="rId15"/>
    <p:sldId id="270" r:id="rId16"/>
    <p:sldId id="271" r:id="rId17"/>
    <p:sldId id="272" r:id="rId18"/>
    <p:sldId id="273" r:id="rId19"/>
    <p:sldId id="274" r:id="rId20"/>
    <p:sldId id="275" r:id="rId21"/>
    <p:sldId id="276" r:id="rId22"/>
    <p:sldId id="277" r:id="rId23"/>
    <p:sldId id="278" r:id="rId24"/>
    <p:sldId id="279" r:id="rId25"/>
    <p:sldId id="282" r:id="rId26"/>
    <p:sldId id="280" r:id="rId27"/>
    <p:sldId id="281" r:id="rId2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5" autoAdjust="0"/>
    <p:restoredTop sz="94660"/>
  </p:normalViewPr>
  <p:slideViewPr>
    <p:cSldViewPr snapToGrid="0">
      <p:cViewPr varScale="1">
        <p:scale>
          <a:sx n="81" d="100"/>
          <a:sy n="81" d="100"/>
        </p:scale>
        <p:origin x="-78" y="-6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03512B-00E2-42F8-8824-6C38830CFE4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D6E0AA5-6AC1-4DB6-82A6-323097128774}">
      <dgm:prSet/>
      <dgm:spPr/>
      <dgm:t>
        <a:bodyPr/>
        <a:lstStyle/>
        <a:p>
          <a:r>
            <a:rPr lang="tr-TR"/>
            <a:t>Şimdide genel kurallardan bahsedelim </a:t>
          </a:r>
          <a:endParaRPr lang="en-US"/>
        </a:p>
      </dgm:t>
    </dgm:pt>
    <dgm:pt modelId="{0B56E166-B941-4C4A-8C4C-56EC2327D4AC}" type="parTrans" cxnId="{F7E35D3A-62F9-4EB3-BB83-955058D3F573}">
      <dgm:prSet/>
      <dgm:spPr/>
      <dgm:t>
        <a:bodyPr/>
        <a:lstStyle/>
        <a:p>
          <a:endParaRPr lang="en-US"/>
        </a:p>
      </dgm:t>
    </dgm:pt>
    <dgm:pt modelId="{4EEF3701-FF2B-42E9-98CE-FC2220240830}" type="sibTrans" cxnId="{F7E35D3A-62F9-4EB3-BB83-955058D3F573}">
      <dgm:prSet/>
      <dgm:spPr/>
      <dgm:t>
        <a:bodyPr/>
        <a:lstStyle/>
        <a:p>
          <a:endParaRPr lang="en-US"/>
        </a:p>
      </dgm:t>
    </dgm:pt>
    <dgm:pt modelId="{B3639292-3FF2-46CC-8C9A-3DDF7D09E22F}">
      <dgm:prSet/>
      <dgm:spPr/>
      <dgm:t>
        <a:bodyPr/>
        <a:lstStyle/>
        <a:p>
          <a:r>
            <a:rPr lang="tr-TR"/>
            <a:t>Yüzme: sporcuların derecelerine göre seriler hazırlanır her sporcu kendi serisinde yarışmak zorundadır.</a:t>
          </a:r>
          <a:endParaRPr lang="en-US"/>
        </a:p>
      </dgm:t>
    </dgm:pt>
    <dgm:pt modelId="{E0E147D9-1602-45F7-BB88-32C2C6FCBABD}" type="parTrans" cxnId="{723F5652-B623-4A38-AE1A-D8F26F6850D0}">
      <dgm:prSet/>
      <dgm:spPr/>
      <dgm:t>
        <a:bodyPr/>
        <a:lstStyle/>
        <a:p>
          <a:endParaRPr lang="en-US"/>
        </a:p>
      </dgm:t>
    </dgm:pt>
    <dgm:pt modelId="{85ECB4D9-751F-42A2-8D59-D26EC9FA080E}" type="sibTrans" cxnId="{723F5652-B623-4A38-AE1A-D8F26F6850D0}">
      <dgm:prSet/>
      <dgm:spPr/>
      <dgm:t>
        <a:bodyPr/>
        <a:lstStyle/>
        <a:p>
          <a:endParaRPr lang="en-US"/>
        </a:p>
      </dgm:t>
    </dgm:pt>
    <dgm:pt modelId="{492079FC-2E15-44BF-8EB9-30C1CF8CE466}">
      <dgm:prSet/>
      <dgm:spPr/>
      <dgm:t>
        <a:bodyPr/>
        <a:lstStyle/>
        <a:p>
          <a:r>
            <a:rPr lang="tr-TR"/>
            <a:t>Hakemin düdüğüyle müsabakaya başlayıp bitirdikten sonra gene hakemin düdüğüyle suyu terk etmelidir. Hakem düdüğünden önce atlarsa diskalifiye olur ve bu branştan 0 puan çeker bu sonuç diğer branşlara girmesine engel bir durum oluşturmaz.</a:t>
          </a:r>
          <a:endParaRPr lang="en-US"/>
        </a:p>
      </dgm:t>
    </dgm:pt>
    <dgm:pt modelId="{CCFC2365-8A62-4A2A-8899-568B6D41683E}" type="parTrans" cxnId="{A707A093-EF3F-4ACF-A6F8-A28195E94C75}">
      <dgm:prSet/>
      <dgm:spPr/>
      <dgm:t>
        <a:bodyPr/>
        <a:lstStyle/>
        <a:p>
          <a:endParaRPr lang="en-US"/>
        </a:p>
      </dgm:t>
    </dgm:pt>
    <dgm:pt modelId="{5D145785-3262-4077-A54C-EC7DB33B45B5}" type="sibTrans" cxnId="{A707A093-EF3F-4ACF-A6F8-A28195E94C75}">
      <dgm:prSet/>
      <dgm:spPr/>
      <dgm:t>
        <a:bodyPr/>
        <a:lstStyle/>
        <a:p>
          <a:endParaRPr lang="en-US"/>
        </a:p>
      </dgm:t>
    </dgm:pt>
    <dgm:pt modelId="{D285644B-578D-4881-B919-7E699EF180F6}" type="pres">
      <dgm:prSet presAssocID="{3703512B-00E2-42F8-8824-6C38830CFE4A}" presName="linear" presStyleCnt="0">
        <dgm:presLayoutVars>
          <dgm:animLvl val="lvl"/>
          <dgm:resizeHandles val="exact"/>
        </dgm:presLayoutVars>
      </dgm:prSet>
      <dgm:spPr/>
      <dgm:t>
        <a:bodyPr/>
        <a:lstStyle/>
        <a:p>
          <a:endParaRPr lang="tr-TR"/>
        </a:p>
      </dgm:t>
    </dgm:pt>
    <dgm:pt modelId="{A51B17F8-7A52-4B91-BA85-A77CEB0F2042}" type="pres">
      <dgm:prSet presAssocID="{BD6E0AA5-6AC1-4DB6-82A6-323097128774}" presName="parentText" presStyleLbl="node1" presStyleIdx="0" presStyleCnt="3">
        <dgm:presLayoutVars>
          <dgm:chMax val="0"/>
          <dgm:bulletEnabled val="1"/>
        </dgm:presLayoutVars>
      </dgm:prSet>
      <dgm:spPr/>
      <dgm:t>
        <a:bodyPr/>
        <a:lstStyle/>
        <a:p>
          <a:endParaRPr lang="tr-TR"/>
        </a:p>
      </dgm:t>
    </dgm:pt>
    <dgm:pt modelId="{37B1C3B1-5E0B-467C-A82C-7E4C95E936D3}" type="pres">
      <dgm:prSet presAssocID="{4EEF3701-FF2B-42E9-98CE-FC2220240830}" presName="spacer" presStyleCnt="0"/>
      <dgm:spPr/>
    </dgm:pt>
    <dgm:pt modelId="{9E77C847-383D-43E3-8FE3-308E90872E66}" type="pres">
      <dgm:prSet presAssocID="{B3639292-3FF2-46CC-8C9A-3DDF7D09E22F}" presName="parentText" presStyleLbl="node1" presStyleIdx="1" presStyleCnt="3">
        <dgm:presLayoutVars>
          <dgm:chMax val="0"/>
          <dgm:bulletEnabled val="1"/>
        </dgm:presLayoutVars>
      </dgm:prSet>
      <dgm:spPr/>
      <dgm:t>
        <a:bodyPr/>
        <a:lstStyle/>
        <a:p>
          <a:endParaRPr lang="tr-TR"/>
        </a:p>
      </dgm:t>
    </dgm:pt>
    <dgm:pt modelId="{E1CF626E-C8A0-4294-B657-4240813C3440}" type="pres">
      <dgm:prSet presAssocID="{85ECB4D9-751F-42A2-8D59-D26EC9FA080E}" presName="spacer" presStyleCnt="0"/>
      <dgm:spPr/>
    </dgm:pt>
    <dgm:pt modelId="{BBD292A3-EE7F-4A04-9DBF-9B740746F468}" type="pres">
      <dgm:prSet presAssocID="{492079FC-2E15-44BF-8EB9-30C1CF8CE466}" presName="parentText" presStyleLbl="node1" presStyleIdx="2" presStyleCnt="3">
        <dgm:presLayoutVars>
          <dgm:chMax val="0"/>
          <dgm:bulletEnabled val="1"/>
        </dgm:presLayoutVars>
      </dgm:prSet>
      <dgm:spPr/>
      <dgm:t>
        <a:bodyPr/>
        <a:lstStyle/>
        <a:p>
          <a:endParaRPr lang="tr-TR"/>
        </a:p>
      </dgm:t>
    </dgm:pt>
  </dgm:ptLst>
  <dgm:cxnLst>
    <dgm:cxn modelId="{A707A093-EF3F-4ACF-A6F8-A28195E94C75}" srcId="{3703512B-00E2-42F8-8824-6C38830CFE4A}" destId="{492079FC-2E15-44BF-8EB9-30C1CF8CE466}" srcOrd="2" destOrd="0" parTransId="{CCFC2365-8A62-4A2A-8899-568B6D41683E}" sibTransId="{5D145785-3262-4077-A54C-EC7DB33B45B5}"/>
    <dgm:cxn modelId="{723F5652-B623-4A38-AE1A-D8F26F6850D0}" srcId="{3703512B-00E2-42F8-8824-6C38830CFE4A}" destId="{B3639292-3FF2-46CC-8C9A-3DDF7D09E22F}" srcOrd="1" destOrd="0" parTransId="{E0E147D9-1602-45F7-BB88-32C2C6FCBABD}" sibTransId="{85ECB4D9-751F-42A2-8D59-D26EC9FA080E}"/>
    <dgm:cxn modelId="{DFEF9CAF-74D3-4E98-B181-142F0F3F8E4B}" type="presOf" srcId="{B3639292-3FF2-46CC-8C9A-3DDF7D09E22F}" destId="{9E77C847-383D-43E3-8FE3-308E90872E66}" srcOrd="0" destOrd="0" presId="urn:microsoft.com/office/officeart/2005/8/layout/vList2"/>
    <dgm:cxn modelId="{F7E35D3A-62F9-4EB3-BB83-955058D3F573}" srcId="{3703512B-00E2-42F8-8824-6C38830CFE4A}" destId="{BD6E0AA5-6AC1-4DB6-82A6-323097128774}" srcOrd="0" destOrd="0" parTransId="{0B56E166-B941-4C4A-8C4C-56EC2327D4AC}" sibTransId="{4EEF3701-FF2B-42E9-98CE-FC2220240830}"/>
    <dgm:cxn modelId="{14C3D169-39F4-4D08-B2DF-0273E4E05460}" type="presOf" srcId="{3703512B-00E2-42F8-8824-6C38830CFE4A}" destId="{D285644B-578D-4881-B919-7E699EF180F6}" srcOrd="0" destOrd="0" presId="urn:microsoft.com/office/officeart/2005/8/layout/vList2"/>
    <dgm:cxn modelId="{ED8904D8-D817-43FF-B78D-8FFF41B1CB01}" type="presOf" srcId="{492079FC-2E15-44BF-8EB9-30C1CF8CE466}" destId="{BBD292A3-EE7F-4A04-9DBF-9B740746F468}" srcOrd="0" destOrd="0" presId="urn:microsoft.com/office/officeart/2005/8/layout/vList2"/>
    <dgm:cxn modelId="{DB08C17B-2931-41AB-A8CB-BDCE14FD06B7}" type="presOf" srcId="{BD6E0AA5-6AC1-4DB6-82A6-323097128774}" destId="{A51B17F8-7A52-4B91-BA85-A77CEB0F2042}" srcOrd="0" destOrd="0" presId="urn:microsoft.com/office/officeart/2005/8/layout/vList2"/>
    <dgm:cxn modelId="{B577044F-093D-45FB-A41B-DB9C2474DF88}" type="presParOf" srcId="{D285644B-578D-4881-B919-7E699EF180F6}" destId="{A51B17F8-7A52-4B91-BA85-A77CEB0F2042}" srcOrd="0" destOrd="0" presId="urn:microsoft.com/office/officeart/2005/8/layout/vList2"/>
    <dgm:cxn modelId="{0C9034CB-2712-4AA3-B3AA-78B66C366E5F}" type="presParOf" srcId="{D285644B-578D-4881-B919-7E699EF180F6}" destId="{37B1C3B1-5E0B-467C-A82C-7E4C95E936D3}" srcOrd="1" destOrd="0" presId="urn:microsoft.com/office/officeart/2005/8/layout/vList2"/>
    <dgm:cxn modelId="{3AF24C8C-276C-449F-9573-B8FA45ABEACD}" type="presParOf" srcId="{D285644B-578D-4881-B919-7E699EF180F6}" destId="{9E77C847-383D-43E3-8FE3-308E90872E66}" srcOrd="2" destOrd="0" presId="urn:microsoft.com/office/officeart/2005/8/layout/vList2"/>
    <dgm:cxn modelId="{2ED63550-913C-4904-813E-194FD94732F9}" type="presParOf" srcId="{D285644B-578D-4881-B919-7E699EF180F6}" destId="{E1CF626E-C8A0-4294-B657-4240813C3440}" srcOrd="3" destOrd="0" presId="urn:microsoft.com/office/officeart/2005/8/layout/vList2"/>
    <dgm:cxn modelId="{0EACE701-5687-490E-AB3A-973B2D7A771C}" type="presParOf" srcId="{D285644B-578D-4881-B919-7E699EF180F6}" destId="{BBD292A3-EE7F-4A04-9DBF-9B740746F468}"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CCEA4D-9828-48FF-A519-ABB3859C7F4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F3FD5C8-EBC7-48D2-86DA-4BA6559F5474}">
      <dgm:prSet/>
      <dgm:spPr/>
      <dgm:t>
        <a:bodyPr/>
        <a:lstStyle/>
        <a:p>
          <a:r>
            <a:rPr lang="tr-TR"/>
            <a:t>ESKRİM:</a:t>
          </a:r>
          <a:endParaRPr lang="en-US"/>
        </a:p>
      </dgm:t>
    </dgm:pt>
    <dgm:pt modelId="{14FE583E-0373-44D3-9147-138396C2BF4C}" type="parTrans" cxnId="{3F7467B8-FDDD-4D84-B105-A05EECE8F79C}">
      <dgm:prSet/>
      <dgm:spPr/>
      <dgm:t>
        <a:bodyPr/>
        <a:lstStyle/>
        <a:p>
          <a:endParaRPr lang="en-US"/>
        </a:p>
      </dgm:t>
    </dgm:pt>
    <dgm:pt modelId="{B1481DA7-E6B1-4DDD-8FAE-68D455618BD5}" type="sibTrans" cxnId="{3F7467B8-FDDD-4D84-B105-A05EECE8F79C}">
      <dgm:prSet/>
      <dgm:spPr/>
      <dgm:t>
        <a:bodyPr/>
        <a:lstStyle/>
        <a:p>
          <a:endParaRPr lang="en-US"/>
        </a:p>
      </dgm:t>
    </dgm:pt>
    <dgm:pt modelId="{A71D1915-DC2A-4A8E-B153-D80D262BB704}">
      <dgm:prSet/>
      <dgm:spPr/>
      <dgm:t>
        <a:bodyPr/>
        <a:lstStyle/>
        <a:p>
          <a:r>
            <a:rPr lang="tr-TR"/>
            <a:t>Malzeme de bahsettiğim gibi sporcu bunlardan birinde eksiği varsa müsabakaya giremez.</a:t>
          </a:r>
          <a:endParaRPr lang="en-US"/>
        </a:p>
      </dgm:t>
    </dgm:pt>
    <dgm:pt modelId="{0BCD857C-3B88-4A07-B5D6-ACC92D058476}" type="parTrans" cxnId="{022277E7-F153-429C-8131-29923B357257}">
      <dgm:prSet/>
      <dgm:spPr/>
      <dgm:t>
        <a:bodyPr/>
        <a:lstStyle/>
        <a:p>
          <a:endParaRPr lang="en-US"/>
        </a:p>
      </dgm:t>
    </dgm:pt>
    <dgm:pt modelId="{173F14A0-84B7-4A13-873F-DFE7F2B998D6}" type="sibTrans" cxnId="{022277E7-F153-429C-8131-29923B357257}">
      <dgm:prSet/>
      <dgm:spPr/>
      <dgm:t>
        <a:bodyPr/>
        <a:lstStyle/>
        <a:p>
          <a:endParaRPr lang="en-US"/>
        </a:p>
      </dgm:t>
    </dgm:pt>
    <dgm:pt modelId="{572C08E2-7E29-4E1A-894C-D1EBCECFD145}">
      <dgm:prSet/>
      <dgm:spPr/>
      <dgm:t>
        <a:bodyPr/>
        <a:lstStyle/>
        <a:p>
          <a:r>
            <a:rPr lang="tr-TR"/>
            <a:t>Sporcunun Müsabaka başlangıcında silahının hakem tarafından kontrol edilmesi sonrasında ilk önce hakeme, sonra seyirciye ve rakibine verdiği selamla müsabakaya başlamak zorundadır eyer yapmazsa ilk önce sarı kart devamı halinde kırmızı kart görüp müsabaka başlamadan tuşu rakip alır.</a:t>
          </a:r>
          <a:endParaRPr lang="en-US"/>
        </a:p>
      </dgm:t>
    </dgm:pt>
    <dgm:pt modelId="{9E57D889-9DF0-430B-9ACA-E1A56E58E9D0}" type="parTrans" cxnId="{5FE1BCBD-652B-440F-8D0C-7BAA12F28DE7}">
      <dgm:prSet/>
      <dgm:spPr/>
      <dgm:t>
        <a:bodyPr/>
        <a:lstStyle/>
        <a:p>
          <a:endParaRPr lang="en-US"/>
        </a:p>
      </dgm:t>
    </dgm:pt>
    <dgm:pt modelId="{C4342B07-F373-4011-8206-8B5C84591D79}" type="sibTrans" cxnId="{5FE1BCBD-652B-440F-8D0C-7BAA12F28DE7}">
      <dgm:prSet/>
      <dgm:spPr/>
      <dgm:t>
        <a:bodyPr/>
        <a:lstStyle/>
        <a:p>
          <a:endParaRPr lang="en-US"/>
        </a:p>
      </dgm:t>
    </dgm:pt>
    <dgm:pt modelId="{1236FA62-F03F-4010-B8CD-474A9293CFA3}">
      <dgm:prSet/>
      <dgm:spPr/>
      <dgm:t>
        <a:bodyPr/>
        <a:lstStyle/>
        <a:p>
          <a:r>
            <a:rPr lang="tr-TR"/>
            <a:t>Müsabaka esnasında birbirini itme rakibe zarar verme oyunu terk etme hakeme ,seyirciye ,rakibe saygısızlık yapma gibi durumlarda direk kırmızı kart görerek tuşu rakip sporcu alır devamı durumunda hakemin sporcuyu eleme hakkı vardır. Eyer o sporcu elenirse eskrimden 0 puan çekmiş olur fakat bu yarışmaya devam edememesi için engel bir durum değildir.</a:t>
          </a:r>
          <a:endParaRPr lang="en-US"/>
        </a:p>
      </dgm:t>
    </dgm:pt>
    <dgm:pt modelId="{43678227-2FB7-477E-B15B-93D3B9CED2E0}" type="parTrans" cxnId="{49BEF685-A90A-4620-98AC-ECE3A9E6ABFB}">
      <dgm:prSet/>
      <dgm:spPr/>
      <dgm:t>
        <a:bodyPr/>
        <a:lstStyle/>
        <a:p>
          <a:endParaRPr lang="en-US"/>
        </a:p>
      </dgm:t>
    </dgm:pt>
    <dgm:pt modelId="{D60C0A77-F3AD-4488-ACC2-790E3C27FEBE}" type="sibTrans" cxnId="{49BEF685-A90A-4620-98AC-ECE3A9E6ABFB}">
      <dgm:prSet/>
      <dgm:spPr/>
      <dgm:t>
        <a:bodyPr/>
        <a:lstStyle/>
        <a:p>
          <a:endParaRPr lang="en-US"/>
        </a:p>
      </dgm:t>
    </dgm:pt>
    <dgm:pt modelId="{A785FC3A-4794-469D-9011-40152D90C982}" type="pres">
      <dgm:prSet presAssocID="{E9CCEA4D-9828-48FF-A519-ABB3859C7F45}" presName="linear" presStyleCnt="0">
        <dgm:presLayoutVars>
          <dgm:animLvl val="lvl"/>
          <dgm:resizeHandles val="exact"/>
        </dgm:presLayoutVars>
      </dgm:prSet>
      <dgm:spPr/>
      <dgm:t>
        <a:bodyPr/>
        <a:lstStyle/>
        <a:p>
          <a:endParaRPr lang="tr-TR"/>
        </a:p>
      </dgm:t>
    </dgm:pt>
    <dgm:pt modelId="{EBE8BF0E-75D3-4930-A35F-D8B5A46F23F1}" type="pres">
      <dgm:prSet presAssocID="{AF3FD5C8-EBC7-48D2-86DA-4BA6559F5474}" presName="parentText" presStyleLbl="node1" presStyleIdx="0" presStyleCnt="4">
        <dgm:presLayoutVars>
          <dgm:chMax val="0"/>
          <dgm:bulletEnabled val="1"/>
        </dgm:presLayoutVars>
      </dgm:prSet>
      <dgm:spPr/>
      <dgm:t>
        <a:bodyPr/>
        <a:lstStyle/>
        <a:p>
          <a:endParaRPr lang="tr-TR"/>
        </a:p>
      </dgm:t>
    </dgm:pt>
    <dgm:pt modelId="{4520B401-158F-40CA-8051-5CB86EE95549}" type="pres">
      <dgm:prSet presAssocID="{B1481DA7-E6B1-4DDD-8FAE-68D455618BD5}" presName="spacer" presStyleCnt="0"/>
      <dgm:spPr/>
    </dgm:pt>
    <dgm:pt modelId="{5DE72434-0ECD-43F6-AF95-0BA0264C38D7}" type="pres">
      <dgm:prSet presAssocID="{A71D1915-DC2A-4A8E-B153-D80D262BB704}" presName="parentText" presStyleLbl="node1" presStyleIdx="1" presStyleCnt="4">
        <dgm:presLayoutVars>
          <dgm:chMax val="0"/>
          <dgm:bulletEnabled val="1"/>
        </dgm:presLayoutVars>
      </dgm:prSet>
      <dgm:spPr/>
      <dgm:t>
        <a:bodyPr/>
        <a:lstStyle/>
        <a:p>
          <a:endParaRPr lang="tr-TR"/>
        </a:p>
      </dgm:t>
    </dgm:pt>
    <dgm:pt modelId="{B3533E51-096B-46E3-ADF7-4251EDA9A358}" type="pres">
      <dgm:prSet presAssocID="{173F14A0-84B7-4A13-873F-DFE7F2B998D6}" presName="spacer" presStyleCnt="0"/>
      <dgm:spPr/>
    </dgm:pt>
    <dgm:pt modelId="{FE38FF0B-1E4A-4A5E-8C92-57386DE20C5E}" type="pres">
      <dgm:prSet presAssocID="{572C08E2-7E29-4E1A-894C-D1EBCECFD145}" presName="parentText" presStyleLbl="node1" presStyleIdx="2" presStyleCnt="4">
        <dgm:presLayoutVars>
          <dgm:chMax val="0"/>
          <dgm:bulletEnabled val="1"/>
        </dgm:presLayoutVars>
      </dgm:prSet>
      <dgm:spPr/>
      <dgm:t>
        <a:bodyPr/>
        <a:lstStyle/>
        <a:p>
          <a:endParaRPr lang="tr-TR"/>
        </a:p>
      </dgm:t>
    </dgm:pt>
    <dgm:pt modelId="{6E8C32F3-8193-44F0-9E41-E11D51934279}" type="pres">
      <dgm:prSet presAssocID="{C4342B07-F373-4011-8206-8B5C84591D79}" presName="spacer" presStyleCnt="0"/>
      <dgm:spPr/>
    </dgm:pt>
    <dgm:pt modelId="{0C07F7E8-1D3E-4FCA-B517-54EA4C59A1E5}" type="pres">
      <dgm:prSet presAssocID="{1236FA62-F03F-4010-B8CD-474A9293CFA3}" presName="parentText" presStyleLbl="node1" presStyleIdx="3" presStyleCnt="4">
        <dgm:presLayoutVars>
          <dgm:chMax val="0"/>
          <dgm:bulletEnabled val="1"/>
        </dgm:presLayoutVars>
      </dgm:prSet>
      <dgm:spPr/>
      <dgm:t>
        <a:bodyPr/>
        <a:lstStyle/>
        <a:p>
          <a:endParaRPr lang="tr-TR"/>
        </a:p>
      </dgm:t>
    </dgm:pt>
  </dgm:ptLst>
  <dgm:cxnLst>
    <dgm:cxn modelId="{5BAD9884-520A-4316-BED8-3F4D27C725EC}" type="presOf" srcId="{A71D1915-DC2A-4A8E-B153-D80D262BB704}" destId="{5DE72434-0ECD-43F6-AF95-0BA0264C38D7}" srcOrd="0" destOrd="0" presId="urn:microsoft.com/office/officeart/2005/8/layout/vList2"/>
    <dgm:cxn modelId="{022277E7-F153-429C-8131-29923B357257}" srcId="{E9CCEA4D-9828-48FF-A519-ABB3859C7F45}" destId="{A71D1915-DC2A-4A8E-B153-D80D262BB704}" srcOrd="1" destOrd="0" parTransId="{0BCD857C-3B88-4A07-B5D6-ACC92D058476}" sibTransId="{173F14A0-84B7-4A13-873F-DFE7F2B998D6}"/>
    <dgm:cxn modelId="{5FE1BCBD-652B-440F-8D0C-7BAA12F28DE7}" srcId="{E9CCEA4D-9828-48FF-A519-ABB3859C7F45}" destId="{572C08E2-7E29-4E1A-894C-D1EBCECFD145}" srcOrd="2" destOrd="0" parTransId="{9E57D889-9DF0-430B-9ACA-E1A56E58E9D0}" sibTransId="{C4342B07-F373-4011-8206-8B5C84591D79}"/>
    <dgm:cxn modelId="{D090A47E-898B-422E-AEA8-C3204E9287E6}" type="presOf" srcId="{E9CCEA4D-9828-48FF-A519-ABB3859C7F45}" destId="{A785FC3A-4794-469D-9011-40152D90C982}" srcOrd="0" destOrd="0" presId="urn:microsoft.com/office/officeart/2005/8/layout/vList2"/>
    <dgm:cxn modelId="{9D19D59A-2D6B-4B52-99F6-F7A910ADA2C0}" type="presOf" srcId="{AF3FD5C8-EBC7-48D2-86DA-4BA6559F5474}" destId="{EBE8BF0E-75D3-4930-A35F-D8B5A46F23F1}" srcOrd="0" destOrd="0" presId="urn:microsoft.com/office/officeart/2005/8/layout/vList2"/>
    <dgm:cxn modelId="{96AE99C6-E1F6-445F-BC1E-06E480110FE1}" type="presOf" srcId="{572C08E2-7E29-4E1A-894C-D1EBCECFD145}" destId="{FE38FF0B-1E4A-4A5E-8C92-57386DE20C5E}" srcOrd="0" destOrd="0" presId="urn:microsoft.com/office/officeart/2005/8/layout/vList2"/>
    <dgm:cxn modelId="{3F7467B8-FDDD-4D84-B105-A05EECE8F79C}" srcId="{E9CCEA4D-9828-48FF-A519-ABB3859C7F45}" destId="{AF3FD5C8-EBC7-48D2-86DA-4BA6559F5474}" srcOrd="0" destOrd="0" parTransId="{14FE583E-0373-44D3-9147-138396C2BF4C}" sibTransId="{B1481DA7-E6B1-4DDD-8FAE-68D455618BD5}"/>
    <dgm:cxn modelId="{B778B36D-35B7-49D8-BBDB-07135976AB81}" type="presOf" srcId="{1236FA62-F03F-4010-B8CD-474A9293CFA3}" destId="{0C07F7E8-1D3E-4FCA-B517-54EA4C59A1E5}" srcOrd="0" destOrd="0" presId="urn:microsoft.com/office/officeart/2005/8/layout/vList2"/>
    <dgm:cxn modelId="{49BEF685-A90A-4620-98AC-ECE3A9E6ABFB}" srcId="{E9CCEA4D-9828-48FF-A519-ABB3859C7F45}" destId="{1236FA62-F03F-4010-B8CD-474A9293CFA3}" srcOrd="3" destOrd="0" parTransId="{43678227-2FB7-477E-B15B-93D3B9CED2E0}" sibTransId="{D60C0A77-F3AD-4488-ACC2-790E3C27FEBE}"/>
    <dgm:cxn modelId="{5A0EC1F4-53EE-42CE-BA52-A9A7FF95A8DE}" type="presParOf" srcId="{A785FC3A-4794-469D-9011-40152D90C982}" destId="{EBE8BF0E-75D3-4930-A35F-D8B5A46F23F1}" srcOrd="0" destOrd="0" presId="urn:microsoft.com/office/officeart/2005/8/layout/vList2"/>
    <dgm:cxn modelId="{FF7A84E7-CC95-4B71-9C24-395A5426E0E7}" type="presParOf" srcId="{A785FC3A-4794-469D-9011-40152D90C982}" destId="{4520B401-158F-40CA-8051-5CB86EE95549}" srcOrd="1" destOrd="0" presId="urn:microsoft.com/office/officeart/2005/8/layout/vList2"/>
    <dgm:cxn modelId="{2351D93D-9CDB-413E-B50A-DD32A0B4B39F}" type="presParOf" srcId="{A785FC3A-4794-469D-9011-40152D90C982}" destId="{5DE72434-0ECD-43F6-AF95-0BA0264C38D7}" srcOrd="2" destOrd="0" presId="urn:microsoft.com/office/officeart/2005/8/layout/vList2"/>
    <dgm:cxn modelId="{A232E1F6-FA8E-4F8F-9843-E42F67579A67}" type="presParOf" srcId="{A785FC3A-4794-469D-9011-40152D90C982}" destId="{B3533E51-096B-46E3-ADF7-4251EDA9A358}" srcOrd="3" destOrd="0" presId="urn:microsoft.com/office/officeart/2005/8/layout/vList2"/>
    <dgm:cxn modelId="{A4393255-E034-486A-B766-67A532412A4F}" type="presParOf" srcId="{A785FC3A-4794-469D-9011-40152D90C982}" destId="{FE38FF0B-1E4A-4A5E-8C92-57386DE20C5E}" srcOrd="4" destOrd="0" presId="urn:microsoft.com/office/officeart/2005/8/layout/vList2"/>
    <dgm:cxn modelId="{634F2C86-45F7-4AAF-BC35-5AF5E717F169}" type="presParOf" srcId="{A785FC3A-4794-469D-9011-40152D90C982}" destId="{6E8C32F3-8193-44F0-9E41-E11D51934279}" srcOrd="5" destOrd="0" presId="urn:microsoft.com/office/officeart/2005/8/layout/vList2"/>
    <dgm:cxn modelId="{89E16217-53EF-497B-8A9A-98FCF6C50185}" type="presParOf" srcId="{A785FC3A-4794-469D-9011-40152D90C982}" destId="{0C07F7E8-1D3E-4FCA-B517-54EA4C59A1E5}"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930BEC-98B8-42BF-9C72-93ACCCCEC61D}" type="doc">
      <dgm:prSet loTypeId="urn:microsoft.com/office/officeart/2005/8/layout/vList2" loCatId="list" qsTypeId="urn:microsoft.com/office/officeart/2005/8/quickstyle/simple1" qsCatId="simple" csTypeId="urn:microsoft.com/office/officeart/2005/8/colors/colorful1#1" csCatId="colorful"/>
      <dgm:spPr/>
      <dgm:t>
        <a:bodyPr/>
        <a:lstStyle/>
        <a:p>
          <a:endParaRPr lang="en-US"/>
        </a:p>
      </dgm:t>
    </dgm:pt>
    <dgm:pt modelId="{0A15466F-1DA0-4B61-AF83-B965A45CC226}">
      <dgm:prSet/>
      <dgm:spPr/>
      <dgm:t>
        <a:bodyPr/>
        <a:lstStyle/>
        <a:p>
          <a:r>
            <a:rPr lang="tr-TR"/>
            <a:t>BİNİCİLİK:</a:t>
          </a:r>
          <a:endParaRPr lang="en-US"/>
        </a:p>
      </dgm:t>
    </dgm:pt>
    <dgm:pt modelId="{9B4EC15E-DA47-459A-A99B-030702555407}" type="parTrans" cxnId="{1A97783E-98A0-4F6E-B9EC-2BADA375EFD6}">
      <dgm:prSet/>
      <dgm:spPr/>
      <dgm:t>
        <a:bodyPr/>
        <a:lstStyle/>
        <a:p>
          <a:endParaRPr lang="en-US"/>
        </a:p>
      </dgm:t>
    </dgm:pt>
    <dgm:pt modelId="{CCFF1DF9-E3C1-4580-8DBF-4C448B7CE195}" type="sibTrans" cxnId="{1A97783E-98A0-4F6E-B9EC-2BADA375EFD6}">
      <dgm:prSet/>
      <dgm:spPr/>
      <dgm:t>
        <a:bodyPr/>
        <a:lstStyle/>
        <a:p>
          <a:endParaRPr lang="en-US"/>
        </a:p>
      </dgm:t>
    </dgm:pt>
    <dgm:pt modelId="{12C8D82D-DE1E-4DB4-BD9E-4F826A1E80AF}">
      <dgm:prSet/>
      <dgm:spPr/>
      <dgm:t>
        <a:bodyPr/>
        <a:lstStyle/>
        <a:p>
          <a:r>
            <a:rPr lang="tr-TR"/>
            <a:t>Malzeme kontrolünden sonra sporcular kura sonucu atlarını alır ve 20 dakika ısınmaya çıkar bu ısınmada ata tehlikeli biniş diğer sporculara zarar verme, ata zarar verme gibi durumlarda hakemler tarafından gözetlenerek fark edildiğinde sporcu yarışmadan elenir fakat bu diğer müsabakaya katılmasına engel değildir . Binicilik müsabakasından 0 puan çeker </a:t>
          </a:r>
          <a:endParaRPr lang="en-US"/>
        </a:p>
      </dgm:t>
    </dgm:pt>
    <dgm:pt modelId="{945563AA-FEE5-4BD9-9DB0-49FCFC4BBBEB}" type="parTrans" cxnId="{39FF7FF9-E8CC-44EA-AB21-E5580E72C5CC}">
      <dgm:prSet/>
      <dgm:spPr/>
      <dgm:t>
        <a:bodyPr/>
        <a:lstStyle/>
        <a:p>
          <a:endParaRPr lang="en-US"/>
        </a:p>
      </dgm:t>
    </dgm:pt>
    <dgm:pt modelId="{5A3204A5-AF7C-4E43-932F-7717CFD6AA22}" type="sibTrans" cxnId="{39FF7FF9-E8CC-44EA-AB21-E5580E72C5CC}">
      <dgm:prSet/>
      <dgm:spPr/>
      <dgm:t>
        <a:bodyPr/>
        <a:lstStyle/>
        <a:p>
          <a:endParaRPr lang="en-US"/>
        </a:p>
      </dgm:t>
    </dgm:pt>
    <dgm:pt modelId="{660D0EEA-D413-4B61-ADD1-34EF4EB39B85}">
      <dgm:prSet/>
      <dgm:spPr/>
      <dgm:t>
        <a:bodyPr/>
        <a:lstStyle/>
        <a:p>
          <a:r>
            <a:rPr lang="tr-TR"/>
            <a:t>Isınmada her binicinin 5 engel atlama hakkı vardır.</a:t>
          </a:r>
          <a:endParaRPr lang="en-US"/>
        </a:p>
      </dgm:t>
    </dgm:pt>
    <dgm:pt modelId="{3C8D152E-A955-4EE4-A673-C1E693B1DA90}" type="parTrans" cxnId="{3814662A-CFBD-48F4-B701-07458A7D1480}">
      <dgm:prSet/>
      <dgm:spPr/>
      <dgm:t>
        <a:bodyPr/>
        <a:lstStyle/>
        <a:p>
          <a:endParaRPr lang="en-US"/>
        </a:p>
      </dgm:t>
    </dgm:pt>
    <dgm:pt modelId="{C4F4C8DF-138F-41A8-A37F-7A29234E1991}" type="sibTrans" cxnId="{3814662A-CFBD-48F4-B701-07458A7D1480}">
      <dgm:prSet/>
      <dgm:spPr/>
      <dgm:t>
        <a:bodyPr/>
        <a:lstStyle/>
        <a:p>
          <a:endParaRPr lang="en-US"/>
        </a:p>
      </dgm:t>
    </dgm:pt>
    <dgm:pt modelId="{3F1F6933-1DA0-473E-8404-FCBE63928FD3}">
      <dgm:prSet/>
      <dgm:spPr/>
      <dgm:t>
        <a:bodyPr/>
        <a:lstStyle/>
        <a:p>
          <a:r>
            <a:rPr lang="tr-TR"/>
            <a:t>Sporcu eyer attan düşerse ve tehlikeli bir düşme yaşanmışsa(dizginler kopmuş,ata zarar gelmiş,sporcu devam edecek durumda değil,üzengiler kopmuş ) sporcu ikinci bir binişe izin verilmeden müsabakadan elenir. Eyer tehlikeli bir düşme yoksa bir hak daha verilir.</a:t>
          </a:r>
          <a:endParaRPr lang="en-US"/>
        </a:p>
      </dgm:t>
    </dgm:pt>
    <dgm:pt modelId="{00FCC511-4BF8-48E8-905C-E852C20EF805}" type="parTrans" cxnId="{2E8D57E7-0CDC-4660-BA68-02E46B671114}">
      <dgm:prSet/>
      <dgm:spPr/>
      <dgm:t>
        <a:bodyPr/>
        <a:lstStyle/>
        <a:p>
          <a:endParaRPr lang="en-US"/>
        </a:p>
      </dgm:t>
    </dgm:pt>
    <dgm:pt modelId="{A04CED8E-5D81-44E2-9819-0C849197E390}" type="sibTrans" cxnId="{2E8D57E7-0CDC-4660-BA68-02E46B671114}">
      <dgm:prSet/>
      <dgm:spPr/>
      <dgm:t>
        <a:bodyPr/>
        <a:lstStyle/>
        <a:p>
          <a:endParaRPr lang="en-US"/>
        </a:p>
      </dgm:t>
    </dgm:pt>
    <dgm:pt modelId="{3F302BD9-B1CB-4712-A0D0-AB503E43648B}">
      <dgm:prSet/>
      <dgm:spPr/>
      <dgm:t>
        <a:bodyPr/>
        <a:lstStyle/>
        <a:p>
          <a:r>
            <a:rPr lang="tr-TR"/>
            <a:t>Sporcu Müsabaka başlangıcında atı ile hakem heyetinin önüne gelip selam vermek zorundadır eyer vermezse ceza puanı alır .</a:t>
          </a:r>
          <a:endParaRPr lang="en-US"/>
        </a:p>
      </dgm:t>
    </dgm:pt>
    <dgm:pt modelId="{52F67931-84D9-44AB-AAF4-A7CD2CE61A4E}" type="parTrans" cxnId="{7A5DEBB5-7FAF-4B40-86D4-D7DBDDBBD2FC}">
      <dgm:prSet/>
      <dgm:spPr/>
      <dgm:t>
        <a:bodyPr/>
        <a:lstStyle/>
        <a:p>
          <a:endParaRPr lang="en-US"/>
        </a:p>
      </dgm:t>
    </dgm:pt>
    <dgm:pt modelId="{6E7D4AB0-3BBA-408E-BB8C-E2362A408A87}" type="sibTrans" cxnId="{7A5DEBB5-7FAF-4B40-86D4-D7DBDDBBD2FC}">
      <dgm:prSet/>
      <dgm:spPr/>
      <dgm:t>
        <a:bodyPr/>
        <a:lstStyle/>
        <a:p>
          <a:endParaRPr lang="en-US"/>
        </a:p>
      </dgm:t>
    </dgm:pt>
    <dgm:pt modelId="{44017564-03E2-4786-A85C-47B5BE43CF3D}" type="pres">
      <dgm:prSet presAssocID="{93930BEC-98B8-42BF-9C72-93ACCCCEC61D}" presName="linear" presStyleCnt="0">
        <dgm:presLayoutVars>
          <dgm:animLvl val="lvl"/>
          <dgm:resizeHandles val="exact"/>
        </dgm:presLayoutVars>
      </dgm:prSet>
      <dgm:spPr/>
      <dgm:t>
        <a:bodyPr/>
        <a:lstStyle/>
        <a:p>
          <a:endParaRPr lang="tr-TR"/>
        </a:p>
      </dgm:t>
    </dgm:pt>
    <dgm:pt modelId="{4175CEA2-36E8-43CD-9E29-819014A9EDC0}" type="pres">
      <dgm:prSet presAssocID="{0A15466F-1DA0-4B61-AF83-B965A45CC226}" presName="parentText" presStyleLbl="node1" presStyleIdx="0" presStyleCnt="5">
        <dgm:presLayoutVars>
          <dgm:chMax val="0"/>
          <dgm:bulletEnabled val="1"/>
        </dgm:presLayoutVars>
      </dgm:prSet>
      <dgm:spPr/>
      <dgm:t>
        <a:bodyPr/>
        <a:lstStyle/>
        <a:p>
          <a:endParaRPr lang="tr-TR"/>
        </a:p>
      </dgm:t>
    </dgm:pt>
    <dgm:pt modelId="{CFA49D9A-F421-415C-B5FA-F8EF48464A47}" type="pres">
      <dgm:prSet presAssocID="{CCFF1DF9-E3C1-4580-8DBF-4C448B7CE195}" presName="spacer" presStyleCnt="0"/>
      <dgm:spPr/>
    </dgm:pt>
    <dgm:pt modelId="{7FADF402-78C8-40C5-95AD-FBF3DFB45E6D}" type="pres">
      <dgm:prSet presAssocID="{12C8D82D-DE1E-4DB4-BD9E-4F826A1E80AF}" presName="parentText" presStyleLbl="node1" presStyleIdx="1" presStyleCnt="5">
        <dgm:presLayoutVars>
          <dgm:chMax val="0"/>
          <dgm:bulletEnabled val="1"/>
        </dgm:presLayoutVars>
      </dgm:prSet>
      <dgm:spPr/>
      <dgm:t>
        <a:bodyPr/>
        <a:lstStyle/>
        <a:p>
          <a:endParaRPr lang="tr-TR"/>
        </a:p>
      </dgm:t>
    </dgm:pt>
    <dgm:pt modelId="{0E00E360-EB39-4700-9ADA-290CF027D212}" type="pres">
      <dgm:prSet presAssocID="{5A3204A5-AF7C-4E43-932F-7717CFD6AA22}" presName="spacer" presStyleCnt="0"/>
      <dgm:spPr/>
    </dgm:pt>
    <dgm:pt modelId="{BD4A28AA-8E3C-4E4F-BB2E-799EF6F27600}" type="pres">
      <dgm:prSet presAssocID="{660D0EEA-D413-4B61-ADD1-34EF4EB39B85}" presName="parentText" presStyleLbl="node1" presStyleIdx="2" presStyleCnt="5">
        <dgm:presLayoutVars>
          <dgm:chMax val="0"/>
          <dgm:bulletEnabled val="1"/>
        </dgm:presLayoutVars>
      </dgm:prSet>
      <dgm:spPr/>
      <dgm:t>
        <a:bodyPr/>
        <a:lstStyle/>
        <a:p>
          <a:endParaRPr lang="tr-TR"/>
        </a:p>
      </dgm:t>
    </dgm:pt>
    <dgm:pt modelId="{17EB6C85-0FEE-4D93-B8C3-337D7387B8DB}" type="pres">
      <dgm:prSet presAssocID="{C4F4C8DF-138F-41A8-A37F-7A29234E1991}" presName="spacer" presStyleCnt="0"/>
      <dgm:spPr/>
    </dgm:pt>
    <dgm:pt modelId="{547C0A61-5407-4A95-A89A-105EEEF043F5}" type="pres">
      <dgm:prSet presAssocID="{3F1F6933-1DA0-473E-8404-FCBE63928FD3}" presName="parentText" presStyleLbl="node1" presStyleIdx="3" presStyleCnt="5">
        <dgm:presLayoutVars>
          <dgm:chMax val="0"/>
          <dgm:bulletEnabled val="1"/>
        </dgm:presLayoutVars>
      </dgm:prSet>
      <dgm:spPr/>
      <dgm:t>
        <a:bodyPr/>
        <a:lstStyle/>
        <a:p>
          <a:endParaRPr lang="tr-TR"/>
        </a:p>
      </dgm:t>
    </dgm:pt>
    <dgm:pt modelId="{16FBE280-6FE0-44A7-B8F8-69D3BE17E072}" type="pres">
      <dgm:prSet presAssocID="{A04CED8E-5D81-44E2-9819-0C849197E390}" presName="spacer" presStyleCnt="0"/>
      <dgm:spPr/>
    </dgm:pt>
    <dgm:pt modelId="{D0F91CA9-A3A3-4558-BAD0-79D428429A2C}" type="pres">
      <dgm:prSet presAssocID="{3F302BD9-B1CB-4712-A0D0-AB503E43648B}" presName="parentText" presStyleLbl="node1" presStyleIdx="4" presStyleCnt="5">
        <dgm:presLayoutVars>
          <dgm:chMax val="0"/>
          <dgm:bulletEnabled val="1"/>
        </dgm:presLayoutVars>
      </dgm:prSet>
      <dgm:spPr/>
      <dgm:t>
        <a:bodyPr/>
        <a:lstStyle/>
        <a:p>
          <a:endParaRPr lang="tr-TR"/>
        </a:p>
      </dgm:t>
    </dgm:pt>
  </dgm:ptLst>
  <dgm:cxnLst>
    <dgm:cxn modelId="{39FF7FF9-E8CC-44EA-AB21-E5580E72C5CC}" srcId="{93930BEC-98B8-42BF-9C72-93ACCCCEC61D}" destId="{12C8D82D-DE1E-4DB4-BD9E-4F826A1E80AF}" srcOrd="1" destOrd="0" parTransId="{945563AA-FEE5-4BD9-9DB0-49FCFC4BBBEB}" sibTransId="{5A3204A5-AF7C-4E43-932F-7717CFD6AA22}"/>
    <dgm:cxn modelId="{7A5DEBB5-7FAF-4B40-86D4-D7DBDDBBD2FC}" srcId="{93930BEC-98B8-42BF-9C72-93ACCCCEC61D}" destId="{3F302BD9-B1CB-4712-A0D0-AB503E43648B}" srcOrd="4" destOrd="0" parTransId="{52F67931-84D9-44AB-AAF4-A7CD2CE61A4E}" sibTransId="{6E7D4AB0-3BBA-408E-BB8C-E2362A408A87}"/>
    <dgm:cxn modelId="{0687D67D-1936-4576-8B34-AA4FDC75CC15}" type="presOf" srcId="{3F1F6933-1DA0-473E-8404-FCBE63928FD3}" destId="{547C0A61-5407-4A95-A89A-105EEEF043F5}" srcOrd="0" destOrd="0" presId="urn:microsoft.com/office/officeart/2005/8/layout/vList2"/>
    <dgm:cxn modelId="{4D437818-A5C6-424E-B324-2D8B0F761757}" type="presOf" srcId="{93930BEC-98B8-42BF-9C72-93ACCCCEC61D}" destId="{44017564-03E2-4786-A85C-47B5BE43CF3D}" srcOrd="0" destOrd="0" presId="urn:microsoft.com/office/officeart/2005/8/layout/vList2"/>
    <dgm:cxn modelId="{2E8D57E7-0CDC-4660-BA68-02E46B671114}" srcId="{93930BEC-98B8-42BF-9C72-93ACCCCEC61D}" destId="{3F1F6933-1DA0-473E-8404-FCBE63928FD3}" srcOrd="3" destOrd="0" parTransId="{00FCC511-4BF8-48E8-905C-E852C20EF805}" sibTransId="{A04CED8E-5D81-44E2-9819-0C849197E390}"/>
    <dgm:cxn modelId="{68736A9B-90AB-4535-8968-7EFA4B739A5E}" type="presOf" srcId="{0A15466F-1DA0-4B61-AF83-B965A45CC226}" destId="{4175CEA2-36E8-43CD-9E29-819014A9EDC0}" srcOrd="0" destOrd="0" presId="urn:microsoft.com/office/officeart/2005/8/layout/vList2"/>
    <dgm:cxn modelId="{3814662A-CFBD-48F4-B701-07458A7D1480}" srcId="{93930BEC-98B8-42BF-9C72-93ACCCCEC61D}" destId="{660D0EEA-D413-4B61-ADD1-34EF4EB39B85}" srcOrd="2" destOrd="0" parTransId="{3C8D152E-A955-4EE4-A673-C1E693B1DA90}" sibTransId="{C4F4C8DF-138F-41A8-A37F-7A29234E1991}"/>
    <dgm:cxn modelId="{CD759898-0133-4B0B-BB1D-CC6DB8BD2ADD}" type="presOf" srcId="{660D0EEA-D413-4B61-ADD1-34EF4EB39B85}" destId="{BD4A28AA-8E3C-4E4F-BB2E-799EF6F27600}" srcOrd="0" destOrd="0" presId="urn:microsoft.com/office/officeart/2005/8/layout/vList2"/>
    <dgm:cxn modelId="{E308831C-8944-4145-9EEF-D3526103A1AB}" type="presOf" srcId="{3F302BD9-B1CB-4712-A0D0-AB503E43648B}" destId="{D0F91CA9-A3A3-4558-BAD0-79D428429A2C}" srcOrd="0" destOrd="0" presId="urn:microsoft.com/office/officeart/2005/8/layout/vList2"/>
    <dgm:cxn modelId="{2C019818-2810-4627-BBE2-4F2CDAE9E75F}" type="presOf" srcId="{12C8D82D-DE1E-4DB4-BD9E-4F826A1E80AF}" destId="{7FADF402-78C8-40C5-95AD-FBF3DFB45E6D}" srcOrd="0" destOrd="0" presId="urn:microsoft.com/office/officeart/2005/8/layout/vList2"/>
    <dgm:cxn modelId="{1A97783E-98A0-4F6E-B9EC-2BADA375EFD6}" srcId="{93930BEC-98B8-42BF-9C72-93ACCCCEC61D}" destId="{0A15466F-1DA0-4B61-AF83-B965A45CC226}" srcOrd="0" destOrd="0" parTransId="{9B4EC15E-DA47-459A-A99B-030702555407}" sibTransId="{CCFF1DF9-E3C1-4580-8DBF-4C448B7CE195}"/>
    <dgm:cxn modelId="{9AE96857-4CE3-444B-BBC8-76ADCB9D9A29}" type="presParOf" srcId="{44017564-03E2-4786-A85C-47B5BE43CF3D}" destId="{4175CEA2-36E8-43CD-9E29-819014A9EDC0}" srcOrd="0" destOrd="0" presId="urn:microsoft.com/office/officeart/2005/8/layout/vList2"/>
    <dgm:cxn modelId="{C42842F8-CC1A-426D-90E5-D2804CDCD4B9}" type="presParOf" srcId="{44017564-03E2-4786-A85C-47B5BE43CF3D}" destId="{CFA49D9A-F421-415C-B5FA-F8EF48464A47}" srcOrd="1" destOrd="0" presId="urn:microsoft.com/office/officeart/2005/8/layout/vList2"/>
    <dgm:cxn modelId="{C5A679E7-9F90-4D5A-B5CD-52F4DDC07D05}" type="presParOf" srcId="{44017564-03E2-4786-A85C-47B5BE43CF3D}" destId="{7FADF402-78C8-40C5-95AD-FBF3DFB45E6D}" srcOrd="2" destOrd="0" presId="urn:microsoft.com/office/officeart/2005/8/layout/vList2"/>
    <dgm:cxn modelId="{29726D12-6C67-43B4-A8FB-2BE4B76417A2}" type="presParOf" srcId="{44017564-03E2-4786-A85C-47B5BE43CF3D}" destId="{0E00E360-EB39-4700-9ADA-290CF027D212}" srcOrd="3" destOrd="0" presId="urn:microsoft.com/office/officeart/2005/8/layout/vList2"/>
    <dgm:cxn modelId="{EF04EC48-4F53-4571-8AFA-C998263E43CF}" type="presParOf" srcId="{44017564-03E2-4786-A85C-47B5BE43CF3D}" destId="{BD4A28AA-8E3C-4E4F-BB2E-799EF6F27600}" srcOrd="4" destOrd="0" presId="urn:microsoft.com/office/officeart/2005/8/layout/vList2"/>
    <dgm:cxn modelId="{388A7B50-9971-4BB3-AB1E-526309F299D0}" type="presParOf" srcId="{44017564-03E2-4786-A85C-47B5BE43CF3D}" destId="{17EB6C85-0FEE-4D93-B8C3-337D7387B8DB}" srcOrd="5" destOrd="0" presId="urn:microsoft.com/office/officeart/2005/8/layout/vList2"/>
    <dgm:cxn modelId="{4555A94F-E3C2-4254-A75C-8E3E87A6AF8A}" type="presParOf" srcId="{44017564-03E2-4786-A85C-47B5BE43CF3D}" destId="{547C0A61-5407-4A95-A89A-105EEEF043F5}" srcOrd="6" destOrd="0" presId="urn:microsoft.com/office/officeart/2005/8/layout/vList2"/>
    <dgm:cxn modelId="{F976124A-636C-4504-9400-026755AF9F9B}" type="presParOf" srcId="{44017564-03E2-4786-A85C-47B5BE43CF3D}" destId="{16FBE280-6FE0-44A7-B8F8-69D3BE17E072}" srcOrd="7" destOrd="0" presId="urn:microsoft.com/office/officeart/2005/8/layout/vList2"/>
    <dgm:cxn modelId="{C8EBFC39-DAB5-42D3-ADCD-DE4BC314C6A5}" type="presParOf" srcId="{44017564-03E2-4786-A85C-47B5BE43CF3D}" destId="{D0F91CA9-A3A3-4558-BAD0-79D428429A2C}"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57F45D-E759-4010-AB63-829D32DAB195}" type="doc">
      <dgm:prSet loTypeId="urn:microsoft.com/office/officeart/2005/8/layout/vList2" loCatId="list" qsTypeId="urn:microsoft.com/office/officeart/2005/8/quickstyle/simple1" qsCatId="simple" csTypeId="urn:microsoft.com/office/officeart/2005/8/colors/colorful1#2" csCatId="colorful"/>
      <dgm:spPr/>
      <dgm:t>
        <a:bodyPr/>
        <a:lstStyle/>
        <a:p>
          <a:endParaRPr lang="en-US"/>
        </a:p>
      </dgm:t>
    </dgm:pt>
    <dgm:pt modelId="{9D7B8443-F782-48CD-B915-5D85BDA721FF}">
      <dgm:prSet/>
      <dgm:spPr/>
      <dgm:t>
        <a:bodyPr/>
        <a:lstStyle/>
        <a:p>
          <a:r>
            <a:rPr lang="tr-TR"/>
            <a:t>LASER-RUN:</a:t>
          </a:r>
          <a:endParaRPr lang="en-US"/>
        </a:p>
      </dgm:t>
    </dgm:pt>
    <dgm:pt modelId="{6E605222-73F8-4D3C-B6A4-8EC7810B9BCC}" type="parTrans" cxnId="{64C643B7-264A-4FB1-BBFA-5CC3A5DE953E}">
      <dgm:prSet/>
      <dgm:spPr/>
      <dgm:t>
        <a:bodyPr/>
        <a:lstStyle/>
        <a:p>
          <a:endParaRPr lang="en-US"/>
        </a:p>
      </dgm:t>
    </dgm:pt>
    <dgm:pt modelId="{149CEFB6-2953-4889-B3BA-367C3770ABCD}" type="sibTrans" cxnId="{64C643B7-264A-4FB1-BBFA-5CC3A5DE953E}">
      <dgm:prSet/>
      <dgm:spPr/>
      <dgm:t>
        <a:bodyPr/>
        <a:lstStyle/>
        <a:p>
          <a:endParaRPr lang="en-US"/>
        </a:p>
      </dgm:t>
    </dgm:pt>
    <dgm:pt modelId="{26B09CDF-7755-4401-923F-6111C7DD7F98}">
      <dgm:prSet/>
      <dgm:spPr/>
      <dgm:t>
        <a:bodyPr/>
        <a:lstStyle/>
        <a:p>
          <a:r>
            <a:rPr lang="tr-TR"/>
            <a:t>Müsabaka başlangıcından önce 20 dakika atış ısınması verilir bu esnada sporcunun sırt numarası verilir ve o numarada ısınma yapmasına izin verilir .</a:t>
          </a:r>
          <a:endParaRPr lang="en-US"/>
        </a:p>
      </dgm:t>
    </dgm:pt>
    <dgm:pt modelId="{4CA7741F-A25C-4367-A2FB-4DD6BA5F3B2B}" type="parTrans" cxnId="{F9BE60B4-6F2C-4441-A149-91FBF2CAFEF7}">
      <dgm:prSet/>
      <dgm:spPr/>
      <dgm:t>
        <a:bodyPr/>
        <a:lstStyle/>
        <a:p>
          <a:endParaRPr lang="en-US"/>
        </a:p>
      </dgm:t>
    </dgm:pt>
    <dgm:pt modelId="{E8FB9FEF-17B3-49BC-8F3B-76B067FC1565}" type="sibTrans" cxnId="{F9BE60B4-6F2C-4441-A149-91FBF2CAFEF7}">
      <dgm:prSet/>
      <dgm:spPr/>
      <dgm:t>
        <a:bodyPr/>
        <a:lstStyle/>
        <a:p>
          <a:endParaRPr lang="en-US"/>
        </a:p>
      </dgm:t>
    </dgm:pt>
    <dgm:pt modelId="{7DA7CBD6-7122-40A4-AB5E-DFF447C256EE}">
      <dgm:prSet/>
      <dgm:spPr/>
      <dgm:t>
        <a:bodyPr/>
        <a:lstStyle/>
        <a:p>
          <a:r>
            <a:rPr lang="tr-TR"/>
            <a:t>Müsabaka başlarken hakemin çıkış düdüğünü beklemelidir atışa geldiğinde her silahı indirip kaldırdığında silahı masaya temas ettirmeli 5 hedefi vurduğunda silahın kurma kolunun açık bırakması zorunludur.   5 hedefi de vurmadan çıkması yasaktır erken çıkması halinde veyahut kurma kolunu kapalı bırakması , silahı  masaya temas ettirmemesi halinde 10 saniye ceza alır ve sporcu hakem tarafından bekletilir 10 saniye cezası bittikten sonra yarışmasına müsaade edilir.</a:t>
          </a:r>
          <a:endParaRPr lang="en-US"/>
        </a:p>
      </dgm:t>
    </dgm:pt>
    <dgm:pt modelId="{02CDA449-844E-40EB-9F0C-CAB19789CDA6}" type="parTrans" cxnId="{ECA7A9C3-6864-445F-964D-D06D7C825612}">
      <dgm:prSet/>
      <dgm:spPr/>
      <dgm:t>
        <a:bodyPr/>
        <a:lstStyle/>
        <a:p>
          <a:endParaRPr lang="en-US"/>
        </a:p>
      </dgm:t>
    </dgm:pt>
    <dgm:pt modelId="{AB1D9E8D-E1AF-4016-BF3F-6112EE77C639}" type="sibTrans" cxnId="{ECA7A9C3-6864-445F-964D-D06D7C825612}">
      <dgm:prSet/>
      <dgm:spPr/>
      <dgm:t>
        <a:bodyPr/>
        <a:lstStyle/>
        <a:p>
          <a:endParaRPr lang="en-US"/>
        </a:p>
      </dgm:t>
    </dgm:pt>
    <dgm:pt modelId="{30324941-C066-4B8A-A670-8F826C8CE179}" type="pres">
      <dgm:prSet presAssocID="{4157F45D-E759-4010-AB63-829D32DAB195}" presName="linear" presStyleCnt="0">
        <dgm:presLayoutVars>
          <dgm:animLvl val="lvl"/>
          <dgm:resizeHandles val="exact"/>
        </dgm:presLayoutVars>
      </dgm:prSet>
      <dgm:spPr/>
      <dgm:t>
        <a:bodyPr/>
        <a:lstStyle/>
        <a:p>
          <a:endParaRPr lang="tr-TR"/>
        </a:p>
      </dgm:t>
    </dgm:pt>
    <dgm:pt modelId="{E86F7D1B-4BC1-49E4-BBF4-84ADAD67283B}" type="pres">
      <dgm:prSet presAssocID="{9D7B8443-F782-48CD-B915-5D85BDA721FF}" presName="parentText" presStyleLbl="node1" presStyleIdx="0" presStyleCnt="3">
        <dgm:presLayoutVars>
          <dgm:chMax val="0"/>
          <dgm:bulletEnabled val="1"/>
        </dgm:presLayoutVars>
      </dgm:prSet>
      <dgm:spPr/>
      <dgm:t>
        <a:bodyPr/>
        <a:lstStyle/>
        <a:p>
          <a:endParaRPr lang="tr-TR"/>
        </a:p>
      </dgm:t>
    </dgm:pt>
    <dgm:pt modelId="{5D27A96C-998B-4FDA-8F49-822BD5A9504A}" type="pres">
      <dgm:prSet presAssocID="{149CEFB6-2953-4889-B3BA-367C3770ABCD}" presName="spacer" presStyleCnt="0"/>
      <dgm:spPr/>
    </dgm:pt>
    <dgm:pt modelId="{CD4C2D50-CC2A-4A0A-BD8A-8061D9DA944E}" type="pres">
      <dgm:prSet presAssocID="{26B09CDF-7755-4401-923F-6111C7DD7F98}" presName="parentText" presStyleLbl="node1" presStyleIdx="1" presStyleCnt="3">
        <dgm:presLayoutVars>
          <dgm:chMax val="0"/>
          <dgm:bulletEnabled val="1"/>
        </dgm:presLayoutVars>
      </dgm:prSet>
      <dgm:spPr/>
      <dgm:t>
        <a:bodyPr/>
        <a:lstStyle/>
        <a:p>
          <a:endParaRPr lang="tr-TR"/>
        </a:p>
      </dgm:t>
    </dgm:pt>
    <dgm:pt modelId="{9F39E389-9151-406E-BD32-796B87E4D022}" type="pres">
      <dgm:prSet presAssocID="{E8FB9FEF-17B3-49BC-8F3B-76B067FC1565}" presName="spacer" presStyleCnt="0"/>
      <dgm:spPr/>
    </dgm:pt>
    <dgm:pt modelId="{EA9CAD25-C242-447B-A892-A565E4281554}" type="pres">
      <dgm:prSet presAssocID="{7DA7CBD6-7122-40A4-AB5E-DFF447C256EE}" presName="parentText" presStyleLbl="node1" presStyleIdx="2" presStyleCnt="3">
        <dgm:presLayoutVars>
          <dgm:chMax val="0"/>
          <dgm:bulletEnabled val="1"/>
        </dgm:presLayoutVars>
      </dgm:prSet>
      <dgm:spPr/>
      <dgm:t>
        <a:bodyPr/>
        <a:lstStyle/>
        <a:p>
          <a:endParaRPr lang="tr-TR"/>
        </a:p>
      </dgm:t>
    </dgm:pt>
  </dgm:ptLst>
  <dgm:cxnLst>
    <dgm:cxn modelId="{F9BE60B4-6F2C-4441-A149-91FBF2CAFEF7}" srcId="{4157F45D-E759-4010-AB63-829D32DAB195}" destId="{26B09CDF-7755-4401-923F-6111C7DD7F98}" srcOrd="1" destOrd="0" parTransId="{4CA7741F-A25C-4367-A2FB-4DD6BA5F3B2B}" sibTransId="{E8FB9FEF-17B3-49BC-8F3B-76B067FC1565}"/>
    <dgm:cxn modelId="{CD6BF43F-E7B8-47C6-95E8-84D5E4A822AF}" type="presOf" srcId="{7DA7CBD6-7122-40A4-AB5E-DFF447C256EE}" destId="{EA9CAD25-C242-447B-A892-A565E4281554}" srcOrd="0" destOrd="0" presId="urn:microsoft.com/office/officeart/2005/8/layout/vList2"/>
    <dgm:cxn modelId="{0ED9607A-A094-41FC-8646-6B474C309D4D}" type="presOf" srcId="{26B09CDF-7755-4401-923F-6111C7DD7F98}" destId="{CD4C2D50-CC2A-4A0A-BD8A-8061D9DA944E}" srcOrd="0" destOrd="0" presId="urn:microsoft.com/office/officeart/2005/8/layout/vList2"/>
    <dgm:cxn modelId="{6D8DA161-9E94-4EC1-8CF0-DC3063668EF3}" type="presOf" srcId="{9D7B8443-F782-48CD-B915-5D85BDA721FF}" destId="{E86F7D1B-4BC1-49E4-BBF4-84ADAD67283B}" srcOrd="0" destOrd="0" presId="urn:microsoft.com/office/officeart/2005/8/layout/vList2"/>
    <dgm:cxn modelId="{64C643B7-264A-4FB1-BBFA-5CC3A5DE953E}" srcId="{4157F45D-E759-4010-AB63-829D32DAB195}" destId="{9D7B8443-F782-48CD-B915-5D85BDA721FF}" srcOrd="0" destOrd="0" parTransId="{6E605222-73F8-4D3C-B6A4-8EC7810B9BCC}" sibTransId="{149CEFB6-2953-4889-B3BA-367C3770ABCD}"/>
    <dgm:cxn modelId="{ECA7A9C3-6864-445F-964D-D06D7C825612}" srcId="{4157F45D-E759-4010-AB63-829D32DAB195}" destId="{7DA7CBD6-7122-40A4-AB5E-DFF447C256EE}" srcOrd="2" destOrd="0" parTransId="{02CDA449-844E-40EB-9F0C-CAB19789CDA6}" sibTransId="{AB1D9E8D-E1AF-4016-BF3F-6112EE77C639}"/>
    <dgm:cxn modelId="{4FCCE1A2-C1FC-4DEF-B99D-F2DA4D71E8EE}" type="presOf" srcId="{4157F45D-E759-4010-AB63-829D32DAB195}" destId="{30324941-C066-4B8A-A670-8F826C8CE179}" srcOrd="0" destOrd="0" presId="urn:microsoft.com/office/officeart/2005/8/layout/vList2"/>
    <dgm:cxn modelId="{EFEF9BF0-976D-4DA9-9BC7-214C072BB4E6}" type="presParOf" srcId="{30324941-C066-4B8A-A670-8F826C8CE179}" destId="{E86F7D1B-4BC1-49E4-BBF4-84ADAD67283B}" srcOrd="0" destOrd="0" presId="urn:microsoft.com/office/officeart/2005/8/layout/vList2"/>
    <dgm:cxn modelId="{CBDF0372-B88F-44AC-BE11-2435258D7046}" type="presParOf" srcId="{30324941-C066-4B8A-A670-8F826C8CE179}" destId="{5D27A96C-998B-4FDA-8F49-822BD5A9504A}" srcOrd="1" destOrd="0" presId="urn:microsoft.com/office/officeart/2005/8/layout/vList2"/>
    <dgm:cxn modelId="{8899E6EC-3D88-49C9-BA07-C93F17D0100A}" type="presParOf" srcId="{30324941-C066-4B8A-A670-8F826C8CE179}" destId="{CD4C2D50-CC2A-4A0A-BD8A-8061D9DA944E}" srcOrd="2" destOrd="0" presId="urn:microsoft.com/office/officeart/2005/8/layout/vList2"/>
    <dgm:cxn modelId="{667FB5F7-BA27-4239-A8DD-36CFB7BE9DEB}" type="presParOf" srcId="{30324941-C066-4B8A-A670-8F826C8CE179}" destId="{9F39E389-9151-406E-BD32-796B87E4D022}" srcOrd="3" destOrd="0" presId="urn:microsoft.com/office/officeart/2005/8/layout/vList2"/>
    <dgm:cxn modelId="{504A2675-3F80-4C80-BC82-0E2FF049A9A5}" type="presParOf" srcId="{30324941-C066-4B8A-A670-8F826C8CE179}" destId="{EA9CAD25-C242-447B-A892-A565E4281554}"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AFF9D1-4D64-4B2B-99D1-4B56F57068C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6721B7E-2E1D-4354-938E-443B5C4432D9}">
      <dgm:prSet/>
      <dgm:spPr/>
      <dgm:t>
        <a:bodyPr/>
        <a:lstStyle/>
        <a:p>
          <a:r>
            <a:rPr lang="tr-TR"/>
            <a:t>Modern Pentatlonun sporcu üzerindeki katkısı:</a:t>
          </a:r>
          <a:endParaRPr lang="en-US"/>
        </a:p>
      </dgm:t>
    </dgm:pt>
    <dgm:pt modelId="{105CBFDF-5FAA-44D0-8DCD-501B126D27D4}" type="parTrans" cxnId="{FF8FFF37-D34C-4D35-A8A0-D4F9E8598130}">
      <dgm:prSet/>
      <dgm:spPr/>
      <dgm:t>
        <a:bodyPr/>
        <a:lstStyle/>
        <a:p>
          <a:endParaRPr lang="en-US"/>
        </a:p>
      </dgm:t>
    </dgm:pt>
    <dgm:pt modelId="{47A10B58-517A-42BE-BE23-0DEE5A594F6D}" type="sibTrans" cxnId="{FF8FFF37-D34C-4D35-A8A0-D4F9E8598130}">
      <dgm:prSet/>
      <dgm:spPr/>
      <dgm:t>
        <a:bodyPr/>
        <a:lstStyle/>
        <a:p>
          <a:endParaRPr lang="en-US"/>
        </a:p>
      </dgm:t>
    </dgm:pt>
    <dgm:pt modelId="{33C29426-8517-4EDA-8BCE-182EFD40F0CB}">
      <dgm:prSet/>
      <dgm:spPr/>
      <dgm:t>
        <a:bodyPr/>
        <a:lstStyle/>
        <a:p>
          <a:r>
            <a:rPr lang="tr-TR"/>
            <a:t>Bu sporda bedensel, fiziksel, mental ve teknik olarak mükemmel olmaları sağlanır.</a:t>
          </a:r>
          <a:endParaRPr lang="en-US"/>
        </a:p>
      </dgm:t>
    </dgm:pt>
    <dgm:pt modelId="{3D42DBBF-838D-442F-9F41-E5014C8E37CF}" type="parTrans" cxnId="{757C5713-7BD1-4130-8913-9F260FCCFEBF}">
      <dgm:prSet/>
      <dgm:spPr/>
      <dgm:t>
        <a:bodyPr/>
        <a:lstStyle/>
        <a:p>
          <a:endParaRPr lang="en-US"/>
        </a:p>
      </dgm:t>
    </dgm:pt>
    <dgm:pt modelId="{B40100EA-C4D9-45A1-B017-B70D9336B345}" type="sibTrans" cxnId="{757C5713-7BD1-4130-8913-9F260FCCFEBF}">
      <dgm:prSet/>
      <dgm:spPr/>
      <dgm:t>
        <a:bodyPr/>
        <a:lstStyle/>
        <a:p>
          <a:endParaRPr lang="en-US"/>
        </a:p>
      </dgm:t>
    </dgm:pt>
    <dgm:pt modelId="{95EC781E-4E24-4938-9B70-242362B573FF}">
      <dgm:prSet/>
      <dgm:spPr/>
      <dgm:t>
        <a:bodyPr/>
        <a:lstStyle/>
        <a:p>
          <a:r>
            <a:rPr lang="tr-TR"/>
            <a:t>Yüksek seviyede sabır, fiziksel sağlamlık ve zaman gerektirir.</a:t>
          </a:r>
          <a:endParaRPr lang="en-US"/>
        </a:p>
      </dgm:t>
    </dgm:pt>
    <dgm:pt modelId="{138B5878-30FA-45C6-BA1D-019AB385CC27}" type="parTrans" cxnId="{0DBEDA45-6928-48FD-B895-D7EFD981734D}">
      <dgm:prSet/>
      <dgm:spPr/>
      <dgm:t>
        <a:bodyPr/>
        <a:lstStyle/>
        <a:p>
          <a:endParaRPr lang="en-US"/>
        </a:p>
      </dgm:t>
    </dgm:pt>
    <dgm:pt modelId="{55D260CD-0136-4342-A281-C0190D310463}" type="sibTrans" cxnId="{0DBEDA45-6928-48FD-B895-D7EFD981734D}">
      <dgm:prSet/>
      <dgm:spPr/>
      <dgm:t>
        <a:bodyPr/>
        <a:lstStyle/>
        <a:p>
          <a:endParaRPr lang="en-US"/>
        </a:p>
      </dgm:t>
    </dgm:pt>
    <dgm:pt modelId="{52E79710-32E0-4D61-A5F2-3479A837EF45}">
      <dgm:prSet/>
      <dgm:spPr/>
      <dgm:t>
        <a:bodyPr/>
        <a:lstStyle/>
        <a:p>
          <a:r>
            <a:rPr lang="tr-TR"/>
            <a:t>Ahlak, sorumluluk, paylaşım, mücadele, inanç, aile kavramlarını öğretir.</a:t>
          </a:r>
          <a:endParaRPr lang="en-US"/>
        </a:p>
      </dgm:t>
    </dgm:pt>
    <dgm:pt modelId="{F4DA6BD6-3DC9-4DEF-8663-9938B51FF313}" type="parTrans" cxnId="{8F11811C-5E96-45CD-9C84-C32EC9220D40}">
      <dgm:prSet/>
      <dgm:spPr/>
      <dgm:t>
        <a:bodyPr/>
        <a:lstStyle/>
        <a:p>
          <a:endParaRPr lang="en-US"/>
        </a:p>
      </dgm:t>
    </dgm:pt>
    <dgm:pt modelId="{C7EA3B71-78D5-4CD4-BFE7-3EDFEA3F54AD}" type="sibTrans" cxnId="{8F11811C-5E96-45CD-9C84-C32EC9220D40}">
      <dgm:prSet/>
      <dgm:spPr/>
      <dgm:t>
        <a:bodyPr/>
        <a:lstStyle/>
        <a:p>
          <a:endParaRPr lang="en-US"/>
        </a:p>
      </dgm:t>
    </dgm:pt>
    <dgm:pt modelId="{92A3595C-1E09-4568-9C1E-F1AE25E952F3}">
      <dgm:prSet/>
      <dgm:spPr/>
      <dgm:t>
        <a:bodyPr/>
        <a:lstStyle/>
        <a:p>
          <a:r>
            <a:rPr lang="tr-TR"/>
            <a:t>Kralların sporu her branş ayrı bir disiplin sabrı öğretir.</a:t>
          </a:r>
          <a:endParaRPr lang="en-US"/>
        </a:p>
      </dgm:t>
    </dgm:pt>
    <dgm:pt modelId="{CE9C7919-CC4C-4B4F-8F1D-0CE5402D0CAA}" type="parTrans" cxnId="{2A910449-480F-4CA1-8E1E-4BAD2EF4A57B}">
      <dgm:prSet/>
      <dgm:spPr/>
      <dgm:t>
        <a:bodyPr/>
        <a:lstStyle/>
        <a:p>
          <a:endParaRPr lang="en-US"/>
        </a:p>
      </dgm:t>
    </dgm:pt>
    <dgm:pt modelId="{00328CE9-7976-4FAA-94F3-7890B3E01822}" type="sibTrans" cxnId="{2A910449-480F-4CA1-8E1E-4BAD2EF4A57B}">
      <dgm:prSet/>
      <dgm:spPr/>
      <dgm:t>
        <a:bodyPr/>
        <a:lstStyle/>
        <a:p>
          <a:endParaRPr lang="en-US"/>
        </a:p>
      </dgm:t>
    </dgm:pt>
    <dgm:pt modelId="{416DD69A-F1A1-490C-B5AD-79DC9FF4B8B7}">
      <dgm:prSet/>
      <dgm:spPr/>
      <dgm:t>
        <a:bodyPr/>
        <a:lstStyle/>
        <a:p>
          <a:r>
            <a:rPr lang="tr-TR"/>
            <a:t>Savaşçıdır ama barışı korumak için yarışır.</a:t>
          </a:r>
          <a:endParaRPr lang="en-US"/>
        </a:p>
      </dgm:t>
    </dgm:pt>
    <dgm:pt modelId="{5A604B42-6267-4E73-BF84-5A0F1933D81A}" type="parTrans" cxnId="{55A301EA-CE9A-4B04-8B83-9FE99E8B46D4}">
      <dgm:prSet/>
      <dgm:spPr/>
      <dgm:t>
        <a:bodyPr/>
        <a:lstStyle/>
        <a:p>
          <a:endParaRPr lang="en-US"/>
        </a:p>
      </dgm:t>
    </dgm:pt>
    <dgm:pt modelId="{7BCC979A-4682-44BE-B4C3-533B5A3E4FC6}" type="sibTrans" cxnId="{55A301EA-CE9A-4B04-8B83-9FE99E8B46D4}">
      <dgm:prSet/>
      <dgm:spPr/>
      <dgm:t>
        <a:bodyPr/>
        <a:lstStyle/>
        <a:p>
          <a:endParaRPr lang="en-US"/>
        </a:p>
      </dgm:t>
    </dgm:pt>
    <dgm:pt modelId="{604DAA53-F619-4401-8406-A67CF315A14C}">
      <dgm:prSet/>
      <dgm:spPr/>
      <dgm:t>
        <a:bodyPr/>
        <a:lstStyle/>
        <a:p>
          <a:r>
            <a:rPr lang="tr-TR"/>
            <a:t>Aklını, beynini ve gönlünü sevgiyle kullanır.</a:t>
          </a:r>
          <a:endParaRPr lang="en-US"/>
        </a:p>
      </dgm:t>
    </dgm:pt>
    <dgm:pt modelId="{6FEEC4D3-1007-4400-8B62-0004C50973CC}" type="parTrans" cxnId="{3928C4CD-E38E-48C4-B583-1C23385AA997}">
      <dgm:prSet/>
      <dgm:spPr/>
      <dgm:t>
        <a:bodyPr/>
        <a:lstStyle/>
        <a:p>
          <a:endParaRPr lang="en-US"/>
        </a:p>
      </dgm:t>
    </dgm:pt>
    <dgm:pt modelId="{29F1D924-B173-4A42-86F0-206AA96B54F5}" type="sibTrans" cxnId="{3928C4CD-E38E-48C4-B583-1C23385AA997}">
      <dgm:prSet/>
      <dgm:spPr/>
      <dgm:t>
        <a:bodyPr/>
        <a:lstStyle/>
        <a:p>
          <a:endParaRPr lang="en-US"/>
        </a:p>
      </dgm:t>
    </dgm:pt>
    <dgm:pt modelId="{DB6BEBAE-8242-446C-B9BF-171602E4F069}" type="pres">
      <dgm:prSet presAssocID="{42AFF9D1-4D64-4B2B-99D1-4B56F57068C8}" presName="linear" presStyleCnt="0">
        <dgm:presLayoutVars>
          <dgm:animLvl val="lvl"/>
          <dgm:resizeHandles val="exact"/>
        </dgm:presLayoutVars>
      </dgm:prSet>
      <dgm:spPr/>
      <dgm:t>
        <a:bodyPr/>
        <a:lstStyle/>
        <a:p>
          <a:endParaRPr lang="tr-TR"/>
        </a:p>
      </dgm:t>
    </dgm:pt>
    <dgm:pt modelId="{80125C93-CAC7-43A5-B711-A8488DFCD798}" type="pres">
      <dgm:prSet presAssocID="{D6721B7E-2E1D-4354-938E-443B5C4432D9}" presName="parentText" presStyleLbl="node1" presStyleIdx="0" presStyleCnt="7">
        <dgm:presLayoutVars>
          <dgm:chMax val="0"/>
          <dgm:bulletEnabled val="1"/>
        </dgm:presLayoutVars>
      </dgm:prSet>
      <dgm:spPr/>
      <dgm:t>
        <a:bodyPr/>
        <a:lstStyle/>
        <a:p>
          <a:endParaRPr lang="tr-TR"/>
        </a:p>
      </dgm:t>
    </dgm:pt>
    <dgm:pt modelId="{5F4C6C74-5D15-4AD7-A25D-09E30DE6802E}" type="pres">
      <dgm:prSet presAssocID="{47A10B58-517A-42BE-BE23-0DEE5A594F6D}" presName="spacer" presStyleCnt="0"/>
      <dgm:spPr/>
    </dgm:pt>
    <dgm:pt modelId="{832F992F-C458-4E93-819B-F7919D0992E6}" type="pres">
      <dgm:prSet presAssocID="{33C29426-8517-4EDA-8BCE-182EFD40F0CB}" presName="parentText" presStyleLbl="node1" presStyleIdx="1" presStyleCnt="7">
        <dgm:presLayoutVars>
          <dgm:chMax val="0"/>
          <dgm:bulletEnabled val="1"/>
        </dgm:presLayoutVars>
      </dgm:prSet>
      <dgm:spPr/>
      <dgm:t>
        <a:bodyPr/>
        <a:lstStyle/>
        <a:p>
          <a:endParaRPr lang="tr-TR"/>
        </a:p>
      </dgm:t>
    </dgm:pt>
    <dgm:pt modelId="{2C288280-2BC7-4406-9984-35FF29C5D541}" type="pres">
      <dgm:prSet presAssocID="{B40100EA-C4D9-45A1-B017-B70D9336B345}" presName="spacer" presStyleCnt="0"/>
      <dgm:spPr/>
    </dgm:pt>
    <dgm:pt modelId="{68BDB450-CB90-4E66-A1F5-E6CCE7A4CA84}" type="pres">
      <dgm:prSet presAssocID="{95EC781E-4E24-4938-9B70-242362B573FF}" presName="parentText" presStyleLbl="node1" presStyleIdx="2" presStyleCnt="7">
        <dgm:presLayoutVars>
          <dgm:chMax val="0"/>
          <dgm:bulletEnabled val="1"/>
        </dgm:presLayoutVars>
      </dgm:prSet>
      <dgm:spPr/>
      <dgm:t>
        <a:bodyPr/>
        <a:lstStyle/>
        <a:p>
          <a:endParaRPr lang="tr-TR"/>
        </a:p>
      </dgm:t>
    </dgm:pt>
    <dgm:pt modelId="{8CC65B21-455D-4C47-B33D-46BB4D32AFA0}" type="pres">
      <dgm:prSet presAssocID="{55D260CD-0136-4342-A281-C0190D310463}" presName="spacer" presStyleCnt="0"/>
      <dgm:spPr/>
    </dgm:pt>
    <dgm:pt modelId="{18D75302-FD39-41EC-83F8-4B4A4131509D}" type="pres">
      <dgm:prSet presAssocID="{52E79710-32E0-4D61-A5F2-3479A837EF45}" presName="parentText" presStyleLbl="node1" presStyleIdx="3" presStyleCnt="7">
        <dgm:presLayoutVars>
          <dgm:chMax val="0"/>
          <dgm:bulletEnabled val="1"/>
        </dgm:presLayoutVars>
      </dgm:prSet>
      <dgm:spPr/>
      <dgm:t>
        <a:bodyPr/>
        <a:lstStyle/>
        <a:p>
          <a:endParaRPr lang="tr-TR"/>
        </a:p>
      </dgm:t>
    </dgm:pt>
    <dgm:pt modelId="{7A6B153F-92FC-4994-B710-3814718E0143}" type="pres">
      <dgm:prSet presAssocID="{C7EA3B71-78D5-4CD4-BFE7-3EDFEA3F54AD}" presName="spacer" presStyleCnt="0"/>
      <dgm:spPr/>
    </dgm:pt>
    <dgm:pt modelId="{BC57DA30-DE8D-4C78-A39E-B9B0802EE610}" type="pres">
      <dgm:prSet presAssocID="{92A3595C-1E09-4568-9C1E-F1AE25E952F3}" presName="parentText" presStyleLbl="node1" presStyleIdx="4" presStyleCnt="7">
        <dgm:presLayoutVars>
          <dgm:chMax val="0"/>
          <dgm:bulletEnabled val="1"/>
        </dgm:presLayoutVars>
      </dgm:prSet>
      <dgm:spPr/>
      <dgm:t>
        <a:bodyPr/>
        <a:lstStyle/>
        <a:p>
          <a:endParaRPr lang="tr-TR"/>
        </a:p>
      </dgm:t>
    </dgm:pt>
    <dgm:pt modelId="{1AE1336C-5207-4CFE-86A6-F4E0F7725A4A}" type="pres">
      <dgm:prSet presAssocID="{00328CE9-7976-4FAA-94F3-7890B3E01822}" presName="spacer" presStyleCnt="0"/>
      <dgm:spPr/>
    </dgm:pt>
    <dgm:pt modelId="{BDCE2883-EB70-430E-A502-EAE988B39B3A}" type="pres">
      <dgm:prSet presAssocID="{416DD69A-F1A1-490C-B5AD-79DC9FF4B8B7}" presName="parentText" presStyleLbl="node1" presStyleIdx="5" presStyleCnt="7">
        <dgm:presLayoutVars>
          <dgm:chMax val="0"/>
          <dgm:bulletEnabled val="1"/>
        </dgm:presLayoutVars>
      </dgm:prSet>
      <dgm:spPr/>
      <dgm:t>
        <a:bodyPr/>
        <a:lstStyle/>
        <a:p>
          <a:endParaRPr lang="tr-TR"/>
        </a:p>
      </dgm:t>
    </dgm:pt>
    <dgm:pt modelId="{D7832CB1-8716-4DF3-B766-4FDCDF204221}" type="pres">
      <dgm:prSet presAssocID="{7BCC979A-4682-44BE-B4C3-533B5A3E4FC6}" presName="spacer" presStyleCnt="0"/>
      <dgm:spPr/>
    </dgm:pt>
    <dgm:pt modelId="{D9FD364A-8691-47DC-B825-083A4D7566CB}" type="pres">
      <dgm:prSet presAssocID="{604DAA53-F619-4401-8406-A67CF315A14C}" presName="parentText" presStyleLbl="node1" presStyleIdx="6" presStyleCnt="7">
        <dgm:presLayoutVars>
          <dgm:chMax val="0"/>
          <dgm:bulletEnabled val="1"/>
        </dgm:presLayoutVars>
      </dgm:prSet>
      <dgm:spPr/>
      <dgm:t>
        <a:bodyPr/>
        <a:lstStyle/>
        <a:p>
          <a:endParaRPr lang="tr-TR"/>
        </a:p>
      </dgm:t>
    </dgm:pt>
  </dgm:ptLst>
  <dgm:cxnLst>
    <dgm:cxn modelId="{00BC6EBF-2A9C-4D1B-8E56-3FE617B8C98C}" type="presOf" srcId="{33C29426-8517-4EDA-8BCE-182EFD40F0CB}" destId="{832F992F-C458-4E93-819B-F7919D0992E6}" srcOrd="0" destOrd="0" presId="urn:microsoft.com/office/officeart/2005/8/layout/vList2"/>
    <dgm:cxn modelId="{203F4154-FDBB-4407-BC0D-0A78AAABE8C1}" type="presOf" srcId="{D6721B7E-2E1D-4354-938E-443B5C4432D9}" destId="{80125C93-CAC7-43A5-B711-A8488DFCD798}" srcOrd="0" destOrd="0" presId="urn:microsoft.com/office/officeart/2005/8/layout/vList2"/>
    <dgm:cxn modelId="{7CBD2571-E288-48C9-B52E-46F8FB2E5648}" type="presOf" srcId="{92A3595C-1E09-4568-9C1E-F1AE25E952F3}" destId="{BC57DA30-DE8D-4C78-A39E-B9B0802EE610}" srcOrd="0" destOrd="0" presId="urn:microsoft.com/office/officeart/2005/8/layout/vList2"/>
    <dgm:cxn modelId="{B318AC9C-9C9C-45B3-909D-F7531FA722C3}" type="presOf" srcId="{604DAA53-F619-4401-8406-A67CF315A14C}" destId="{D9FD364A-8691-47DC-B825-083A4D7566CB}" srcOrd="0" destOrd="0" presId="urn:microsoft.com/office/officeart/2005/8/layout/vList2"/>
    <dgm:cxn modelId="{EBA0DDB5-E28D-4C3E-A2A5-03319AAA7C9F}" type="presOf" srcId="{95EC781E-4E24-4938-9B70-242362B573FF}" destId="{68BDB450-CB90-4E66-A1F5-E6CCE7A4CA84}" srcOrd="0" destOrd="0" presId="urn:microsoft.com/office/officeart/2005/8/layout/vList2"/>
    <dgm:cxn modelId="{0DBEDA45-6928-48FD-B895-D7EFD981734D}" srcId="{42AFF9D1-4D64-4B2B-99D1-4B56F57068C8}" destId="{95EC781E-4E24-4938-9B70-242362B573FF}" srcOrd="2" destOrd="0" parTransId="{138B5878-30FA-45C6-BA1D-019AB385CC27}" sibTransId="{55D260CD-0136-4342-A281-C0190D310463}"/>
    <dgm:cxn modelId="{8F11811C-5E96-45CD-9C84-C32EC9220D40}" srcId="{42AFF9D1-4D64-4B2B-99D1-4B56F57068C8}" destId="{52E79710-32E0-4D61-A5F2-3479A837EF45}" srcOrd="3" destOrd="0" parTransId="{F4DA6BD6-3DC9-4DEF-8663-9938B51FF313}" sibTransId="{C7EA3B71-78D5-4CD4-BFE7-3EDFEA3F54AD}"/>
    <dgm:cxn modelId="{39D56AF5-B6DE-4348-8A88-BAC31C972835}" type="presOf" srcId="{416DD69A-F1A1-490C-B5AD-79DC9FF4B8B7}" destId="{BDCE2883-EB70-430E-A502-EAE988B39B3A}" srcOrd="0" destOrd="0" presId="urn:microsoft.com/office/officeart/2005/8/layout/vList2"/>
    <dgm:cxn modelId="{3928C4CD-E38E-48C4-B583-1C23385AA997}" srcId="{42AFF9D1-4D64-4B2B-99D1-4B56F57068C8}" destId="{604DAA53-F619-4401-8406-A67CF315A14C}" srcOrd="6" destOrd="0" parTransId="{6FEEC4D3-1007-4400-8B62-0004C50973CC}" sibTransId="{29F1D924-B173-4A42-86F0-206AA96B54F5}"/>
    <dgm:cxn modelId="{13F512D7-70FA-4BA3-8081-9A64B8521B55}" type="presOf" srcId="{42AFF9D1-4D64-4B2B-99D1-4B56F57068C8}" destId="{DB6BEBAE-8242-446C-B9BF-171602E4F069}" srcOrd="0" destOrd="0" presId="urn:microsoft.com/office/officeart/2005/8/layout/vList2"/>
    <dgm:cxn modelId="{71657023-5CEC-4991-9EBF-0791825BDDE1}" type="presOf" srcId="{52E79710-32E0-4D61-A5F2-3479A837EF45}" destId="{18D75302-FD39-41EC-83F8-4B4A4131509D}" srcOrd="0" destOrd="0" presId="urn:microsoft.com/office/officeart/2005/8/layout/vList2"/>
    <dgm:cxn modelId="{55A301EA-CE9A-4B04-8B83-9FE99E8B46D4}" srcId="{42AFF9D1-4D64-4B2B-99D1-4B56F57068C8}" destId="{416DD69A-F1A1-490C-B5AD-79DC9FF4B8B7}" srcOrd="5" destOrd="0" parTransId="{5A604B42-6267-4E73-BF84-5A0F1933D81A}" sibTransId="{7BCC979A-4682-44BE-B4C3-533B5A3E4FC6}"/>
    <dgm:cxn modelId="{757C5713-7BD1-4130-8913-9F260FCCFEBF}" srcId="{42AFF9D1-4D64-4B2B-99D1-4B56F57068C8}" destId="{33C29426-8517-4EDA-8BCE-182EFD40F0CB}" srcOrd="1" destOrd="0" parTransId="{3D42DBBF-838D-442F-9F41-E5014C8E37CF}" sibTransId="{B40100EA-C4D9-45A1-B017-B70D9336B345}"/>
    <dgm:cxn modelId="{2A910449-480F-4CA1-8E1E-4BAD2EF4A57B}" srcId="{42AFF9D1-4D64-4B2B-99D1-4B56F57068C8}" destId="{92A3595C-1E09-4568-9C1E-F1AE25E952F3}" srcOrd="4" destOrd="0" parTransId="{CE9C7919-CC4C-4B4F-8F1D-0CE5402D0CAA}" sibTransId="{00328CE9-7976-4FAA-94F3-7890B3E01822}"/>
    <dgm:cxn modelId="{FF8FFF37-D34C-4D35-A8A0-D4F9E8598130}" srcId="{42AFF9D1-4D64-4B2B-99D1-4B56F57068C8}" destId="{D6721B7E-2E1D-4354-938E-443B5C4432D9}" srcOrd="0" destOrd="0" parTransId="{105CBFDF-5FAA-44D0-8DCD-501B126D27D4}" sibTransId="{47A10B58-517A-42BE-BE23-0DEE5A594F6D}"/>
    <dgm:cxn modelId="{33121D16-0B1C-4CE6-AB24-F6231BD261E9}" type="presParOf" srcId="{DB6BEBAE-8242-446C-B9BF-171602E4F069}" destId="{80125C93-CAC7-43A5-B711-A8488DFCD798}" srcOrd="0" destOrd="0" presId="urn:microsoft.com/office/officeart/2005/8/layout/vList2"/>
    <dgm:cxn modelId="{A8423DCC-1ED7-4461-A84F-3EF94980AC29}" type="presParOf" srcId="{DB6BEBAE-8242-446C-B9BF-171602E4F069}" destId="{5F4C6C74-5D15-4AD7-A25D-09E30DE6802E}" srcOrd="1" destOrd="0" presId="urn:microsoft.com/office/officeart/2005/8/layout/vList2"/>
    <dgm:cxn modelId="{5BC99234-8092-46C5-8EA2-2615C1CAB609}" type="presParOf" srcId="{DB6BEBAE-8242-446C-B9BF-171602E4F069}" destId="{832F992F-C458-4E93-819B-F7919D0992E6}" srcOrd="2" destOrd="0" presId="urn:microsoft.com/office/officeart/2005/8/layout/vList2"/>
    <dgm:cxn modelId="{602F841F-63BE-4D82-877C-2BA0FCF9153F}" type="presParOf" srcId="{DB6BEBAE-8242-446C-B9BF-171602E4F069}" destId="{2C288280-2BC7-4406-9984-35FF29C5D541}" srcOrd="3" destOrd="0" presId="urn:microsoft.com/office/officeart/2005/8/layout/vList2"/>
    <dgm:cxn modelId="{997D81C7-EA4A-45CE-9AB4-0190B4F71301}" type="presParOf" srcId="{DB6BEBAE-8242-446C-B9BF-171602E4F069}" destId="{68BDB450-CB90-4E66-A1F5-E6CCE7A4CA84}" srcOrd="4" destOrd="0" presId="urn:microsoft.com/office/officeart/2005/8/layout/vList2"/>
    <dgm:cxn modelId="{9CE7E760-E686-4763-8C8C-CC9F9D9FB28C}" type="presParOf" srcId="{DB6BEBAE-8242-446C-B9BF-171602E4F069}" destId="{8CC65B21-455D-4C47-B33D-46BB4D32AFA0}" srcOrd="5" destOrd="0" presId="urn:microsoft.com/office/officeart/2005/8/layout/vList2"/>
    <dgm:cxn modelId="{6CB8DCDB-3E16-4E03-A62F-EF8D9B61CC64}" type="presParOf" srcId="{DB6BEBAE-8242-446C-B9BF-171602E4F069}" destId="{18D75302-FD39-41EC-83F8-4B4A4131509D}" srcOrd="6" destOrd="0" presId="urn:microsoft.com/office/officeart/2005/8/layout/vList2"/>
    <dgm:cxn modelId="{B222EDA6-C9D2-44F4-93D5-96306DFC8756}" type="presParOf" srcId="{DB6BEBAE-8242-446C-B9BF-171602E4F069}" destId="{7A6B153F-92FC-4994-B710-3814718E0143}" srcOrd="7" destOrd="0" presId="urn:microsoft.com/office/officeart/2005/8/layout/vList2"/>
    <dgm:cxn modelId="{1A25837E-E632-4321-8061-6DB1D7F6365B}" type="presParOf" srcId="{DB6BEBAE-8242-446C-B9BF-171602E4F069}" destId="{BC57DA30-DE8D-4C78-A39E-B9B0802EE610}" srcOrd="8" destOrd="0" presId="urn:microsoft.com/office/officeart/2005/8/layout/vList2"/>
    <dgm:cxn modelId="{72256CE6-ADE5-4491-9A20-B3BE41A4349F}" type="presParOf" srcId="{DB6BEBAE-8242-446C-B9BF-171602E4F069}" destId="{1AE1336C-5207-4CFE-86A6-F4E0F7725A4A}" srcOrd="9" destOrd="0" presId="urn:microsoft.com/office/officeart/2005/8/layout/vList2"/>
    <dgm:cxn modelId="{AE5774EE-47E6-4545-9C4B-8DF3D35BF953}" type="presParOf" srcId="{DB6BEBAE-8242-446C-B9BF-171602E4F069}" destId="{BDCE2883-EB70-430E-A502-EAE988B39B3A}" srcOrd="10" destOrd="0" presId="urn:microsoft.com/office/officeart/2005/8/layout/vList2"/>
    <dgm:cxn modelId="{0BE57178-8C5D-461D-A5DC-D350096A0B71}" type="presParOf" srcId="{DB6BEBAE-8242-446C-B9BF-171602E4F069}" destId="{D7832CB1-8716-4DF3-B766-4FDCDF204221}" srcOrd="11" destOrd="0" presId="urn:microsoft.com/office/officeart/2005/8/layout/vList2"/>
    <dgm:cxn modelId="{12E6F4D8-97EB-464D-8678-F5D0DB696142}" type="presParOf" srcId="{DB6BEBAE-8242-446C-B9BF-171602E4F069}" destId="{D9FD364A-8691-47DC-B825-083A4D7566CB}" srcOrd="1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3CE2AC-3D34-4D77-9BBF-3BB5C7CD607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4D278DB-406A-4AD9-85B0-5B2ABC895BC1}">
      <dgm:prSet/>
      <dgm:spPr/>
      <dgm:t>
        <a:bodyPr/>
        <a:lstStyle/>
        <a:p>
          <a:r>
            <a:rPr lang="tr-TR"/>
            <a:t>Modern Pentatlon olimpik branşların en zorlu multi disiplinlerinden birisidir bu yüzden çalışılması gereken bir çok yönü vardır.</a:t>
          </a:r>
          <a:endParaRPr lang="en-US"/>
        </a:p>
      </dgm:t>
    </dgm:pt>
    <dgm:pt modelId="{8371F28F-BC6A-43CB-88EE-CE0A0502AF87}" type="parTrans" cxnId="{DECC2FDD-A506-4B50-B795-291E4AFE03ED}">
      <dgm:prSet/>
      <dgm:spPr/>
      <dgm:t>
        <a:bodyPr/>
        <a:lstStyle/>
        <a:p>
          <a:endParaRPr lang="en-US"/>
        </a:p>
      </dgm:t>
    </dgm:pt>
    <dgm:pt modelId="{410FFC3A-4171-471E-BCCC-FA91D889644C}" type="sibTrans" cxnId="{DECC2FDD-A506-4B50-B795-291E4AFE03ED}">
      <dgm:prSet/>
      <dgm:spPr/>
      <dgm:t>
        <a:bodyPr/>
        <a:lstStyle/>
        <a:p>
          <a:endParaRPr lang="en-US"/>
        </a:p>
      </dgm:t>
    </dgm:pt>
    <dgm:pt modelId="{C3A34394-857E-4678-9237-B5277A2EBBCC}">
      <dgm:prSet/>
      <dgm:spPr/>
      <dgm:t>
        <a:bodyPr/>
        <a:lstStyle/>
        <a:p>
          <a:r>
            <a:rPr lang="tr-TR"/>
            <a:t>Sporcuyu öncelikle bu işe psikolojik olarak hazırlamak sonrasında antrenman ve normal hayatını bir uyum  içerisinde düzenli ve programlı hale getirmek gerekir. </a:t>
          </a:r>
          <a:endParaRPr lang="en-US"/>
        </a:p>
      </dgm:t>
    </dgm:pt>
    <dgm:pt modelId="{A522C818-7033-4F1E-81F4-77019D6B47FE}" type="parTrans" cxnId="{818181A4-20BA-4488-81B3-5EB86C0B815F}">
      <dgm:prSet/>
      <dgm:spPr/>
      <dgm:t>
        <a:bodyPr/>
        <a:lstStyle/>
        <a:p>
          <a:endParaRPr lang="en-US"/>
        </a:p>
      </dgm:t>
    </dgm:pt>
    <dgm:pt modelId="{C9C69749-F09C-4DFD-B083-13CD650ADB8E}" type="sibTrans" cxnId="{818181A4-20BA-4488-81B3-5EB86C0B815F}">
      <dgm:prSet/>
      <dgm:spPr/>
      <dgm:t>
        <a:bodyPr/>
        <a:lstStyle/>
        <a:p>
          <a:endParaRPr lang="en-US"/>
        </a:p>
      </dgm:t>
    </dgm:pt>
    <dgm:pt modelId="{D11AE120-E86B-49BA-B56F-EDCEA32BCE77}">
      <dgm:prSet/>
      <dgm:spPr/>
      <dgm:t>
        <a:bodyPr/>
        <a:lstStyle/>
        <a:p>
          <a:r>
            <a:rPr lang="tr-TR"/>
            <a:t>Sporcuyu kimi zaman uykusundan kimi zaman ailesinden kimi zaman kendisinden fedakarlık edeceğini fark ettirmek gerekir bütün bunlar sağlandıktan sonra bu işe başlanmalı ilk önce temel teknikler  göstermeli buna alıştıktan sonra yavaş yavaş özel teknikler uygulanmalıdır</a:t>
          </a:r>
          <a:endParaRPr lang="en-US"/>
        </a:p>
      </dgm:t>
    </dgm:pt>
    <dgm:pt modelId="{3C9DFA6E-62F6-481F-9F49-4F6C625B0DAE}" type="parTrans" cxnId="{8299FD0A-48AB-4D6D-B62B-1EA53F201D3B}">
      <dgm:prSet/>
      <dgm:spPr/>
      <dgm:t>
        <a:bodyPr/>
        <a:lstStyle/>
        <a:p>
          <a:endParaRPr lang="en-US"/>
        </a:p>
      </dgm:t>
    </dgm:pt>
    <dgm:pt modelId="{9D059924-9BF2-4D1D-A4A5-3CB337B3A94A}" type="sibTrans" cxnId="{8299FD0A-48AB-4D6D-B62B-1EA53F201D3B}">
      <dgm:prSet/>
      <dgm:spPr/>
      <dgm:t>
        <a:bodyPr/>
        <a:lstStyle/>
        <a:p>
          <a:endParaRPr lang="en-US"/>
        </a:p>
      </dgm:t>
    </dgm:pt>
    <dgm:pt modelId="{AF3EEDFA-1914-44CA-A10D-D5DBEA59B284}">
      <dgm:prSet/>
      <dgm:spPr/>
      <dgm:t>
        <a:bodyPr/>
        <a:lstStyle/>
        <a:p>
          <a:r>
            <a:rPr lang="tr-TR"/>
            <a:t>Çoğu sporcu bu branşa küçük yaşta başladığı için onu çok sıkmamak keyif alması için çeşitlendirmek oyun oynattırmak gerekir zaten yaş ilerledikçe branşların attığı bu multi disiplinde küçük yaştan yavaş yavaş her branşı bir oyun gibi gösterip sevdirmek sonrasında geleceğe güzel bir temel hazırlamak gerekir.</a:t>
          </a:r>
          <a:endParaRPr lang="en-US"/>
        </a:p>
      </dgm:t>
    </dgm:pt>
    <dgm:pt modelId="{97BFB053-1E69-40F7-8CBA-C4CCE8CD0B47}" type="parTrans" cxnId="{84B084F2-D0A6-4D4F-ABB5-AEAF62842E08}">
      <dgm:prSet/>
      <dgm:spPr/>
      <dgm:t>
        <a:bodyPr/>
        <a:lstStyle/>
        <a:p>
          <a:endParaRPr lang="en-US"/>
        </a:p>
      </dgm:t>
    </dgm:pt>
    <dgm:pt modelId="{10CC8624-C1D0-418B-803A-1437A8B9D1BB}" type="sibTrans" cxnId="{84B084F2-D0A6-4D4F-ABB5-AEAF62842E08}">
      <dgm:prSet/>
      <dgm:spPr/>
      <dgm:t>
        <a:bodyPr/>
        <a:lstStyle/>
        <a:p>
          <a:endParaRPr lang="en-US"/>
        </a:p>
      </dgm:t>
    </dgm:pt>
    <dgm:pt modelId="{142BF72E-0844-49DE-879B-1B6AD20D7CAE}" type="pres">
      <dgm:prSet presAssocID="{323CE2AC-3D34-4D77-9BBF-3BB5C7CD6070}" presName="linear" presStyleCnt="0">
        <dgm:presLayoutVars>
          <dgm:animLvl val="lvl"/>
          <dgm:resizeHandles val="exact"/>
        </dgm:presLayoutVars>
      </dgm:prSet>
      <dgm:spPr/>
      <dgm:t>
        <a:bodyPr/>
        <a:lstStyle/>
        <a:p>
          <a:endParaRPr lang="tr-TR"/>
        </a:p>
      </dgm:t>
    </dgm:pt>
    <dgm:pt modelId="{58C989DE-62BF-4E9C-826D-20E45BC6618A}" type="pres">
      <dgm:prSet presAssocID="{F4D278DB-406A-4AD9-85B0-5B2ABC895BC1}" presName="parentText" presStyleLbl="node1" presStyleIdx="0" presStyleCnt="4">
        <dgm:presLayoutVars>
          <dgm:chMax val="0"/>
          <dgm:bulletEnabled val="1"/>
        </dgm:presLayoutVars>
      </dgm:prSet>
      <dgm:spPr/>
      <dgm:t>
        <a:bodyPr/>
        <a:lstStyle/>
        <a:p>
          <a:endParaRPr lang="tr-TR"/>
        </a:p>
      </dgm:t>
    </dgm:pt>
    <dgm:pt modelId="{73D40429-B9AE-45F4-ABEF-8A9FDA92B20E}" type="pres">
      <dgm:prSet presAssocID="{410FFC3A-4171-471E-BCCC-FA91D889644C}" presName="spacer" presStyleCnt="0"/>
      <dgm:spPr/>
    </dgm:pt>
    <dgm:pt modelId="{52C819C4-C7B6-4C35-A39C-2C449B99EC5A}" type="pres">
      <dgm:prSet presAssocID="{C3A34394-857E-4678-9237-B5277A2EBBCC}" presName="parentText" presStyleLbl="node1" presStyleIdx="1" presStyleCnt="4">
        <dgm:presLayoutVars>
          <dgm:chMax val="0"/>
          <dgm:bulletEnabled val="1"/>
        </dgm:presLayoutVars>
      </dgm:prSet>
      <dgm:spPr/>
      <dgm:t>
        <a:bodyPr/>
        <a:lstStyle/>
        <a:p>
          <a:endParaRPr lang="tr-TR"/>
        </a:p>
      </dgm:t>
    </dgm:pt>
    <dgm:pt modelId="{F0793368-4F2B-4ACA-8CB9-A92622A2B86E}" type="pres">
      <dgm:prSet presAssocID="{C9C69749-F09C-4DFD-B083-13CD650ADB8E}" presName="spacer" presStyleCnt="0"/>
      <dgm:spPr/>
    </dgm:pt>
    <dgm:pt modelId="{C499D830-2F98-4DF7-82B0-FCD5B222775E}" type="pres">
      <dgm:prSet presAssocID="{D11AE120-E86B-49BA-B56F-EDCEA32BCE77}" presName="parentText" presStyleLbl="node1" presStyleIdx="2" presStyleCnt="4">
        <dgm:presLayoutVars>
          <dgm:chMax val="0"/>
          <dgm:bulletEnabled val="1"/>
        </dgm:presLayoutVars>
      </dgm:prSet>
      <dgm:spPr/>
      <dgm:t>
        <a:bodyPr/>
        <a:lstStyle/>
        <a:p>
          <a:endParaRPr lang="tr-TR"/>
        </a:p>
      </dgm:t>
    </dgm:pt>
    <dgm:pt modelId="{7C3BA4F6-9B16-49F2-B3F1-AA8B52047687}" type="pres">
      <dgm:prSet presAssocID="{9D059924-9BF2-4D1D-A4A5-3CB337B3A94A}" presName="spacer" presStyleCnt="0"/>
      <dgm:spPr/>
    </dgm:pt>
    <dgm:pt modelId="{B1114478-D2D8-4EB9-A2A8-D201CC5B0251}" type="pres">
      <dgm:prSet presAssocID="{AF3EEDFA-1914-44CA-A10D-D5DBEA59B284}" presName="parentText" presStyleLbl="node1" presStyleIdx="3" presStyleCnt="4">
        <dgm:presLayoutVars>
          <dgm:chMax val="0"/>
          <dgm:bulletEnabled val="1"/>
        </dgm:presLayoutVars>
      </dgm:prSet>
      <dgm:spPr/>
      <dgm:t>
        <a:bodyPr/>
        <a:lstStyle/>
        <a:p>
          <a:endParaRPr lang="tr-TR"/>
        </a:p>
      </dgm:t>
    </dgm:pt>
  </dgm:ptLst>
  <dgm:cxnLst>
    <dgm:cxn modelId="{A73A78F5-98A2-4A53-B7B5-A4B50C7520F8}" type="presOf" srcId="{C3A34394-857E-4678-9237-B5277A2EBBCC}" destId="{52C819C4-C7B6-4C35-A39C-2C449B99EC5A}" srcOrd="0" destOrd="0" presId="urn:microsoft.com/office/officeart/2005/8/layout/vList2"/>
    <dgm:cxn modelId="{DECC2FDD-A506-4B50-B795-291E4AFE03ED}" srcId="{323CE2AC-3D34-4D77-9BBF-3BB5C7CD6070}" destId="{F4D278DB-406A-4AD9-85B0-5B2ABC895BC1}" srcOrd="0" destOrd="0" parTransId="{8371F28F-BC6A-43CB-88EE-CE0A0502AF87}" sibTransId="{410FFC3A-4171-471E-BCCC-FA91D889644C}"/>
    <dgm:cxn modelId="{CDB41DA9-9588-4323-8984-5276D68256E5}" type="presOf" srcId="{AF3EEDFA-1914-44CA-A10D-D5DBEA59B284}" destId="{B1114478-D2D8-4EB9-A2A8-D201CC5B0251}" srcOrd="0" destOrd="0" presId="urn:microsoft.com/office/officeart/2005/8/layout/vList2"/>
    <dgm:cxn modelId="{84B084F2-D0A6-4D4F-ABB5-AEAF62842E08}" srcId="{323CE2AC-3D34-4D77-9BBF-3BB5C7CD6070}" destId="{AF3EEDFA-1914-44CA-A10D-D5DBEA59B284}" srcOrd="3" destOrd="0" parTransId="{97BFB053-1E69-40F7-8CBA-C4CCE8CD0B47}" sibTransId="{10CC8624-C1D0-418B-803A-1437A8B9D1BB}"/>
    <dgm:cxn modelId="{029E747D-D6ED-4723-A59F-C825472E1D2F}" type="presOf" srcId="{D11AE120-E86B-49BA-B56F-EDCEA32BCE77}" destId="{C499D830-2F98-4DF7-82B0-FCD5B222775E}" srcOrd="0" destOrd="0" presId="urn:microsoft.com/office/officeart/2005/8/layout/vList2"/>
    <dgm:cxn modelId="{D8BE5AA4-F229-4D0E-8323-6E33C8261D9D}" type="presOf" srcId="{F4D278DB-406A-4AD9-85B0-5B2ABC895BC1}" destId="{58C989DE-62BF-4E9C-826D-20E45BC6618A}" srcOrd="0" destOrd="0" presId="urn:microsoft.com/office/officeart/2005/8/layout/vList2"/>
    <dgm:cxn modelId="{818181A4-20BA-4488-81B3-5EB86C0B815F}" srcId="{323CE2AC-3D34-4D77-9BBF-3BB5C7CD6070}" destId="{C3A34394-857E-4678-9237-B5277A2EBBCC}" srcOrd="1" destOrd="0" parTransId="{A522C818-7033-4F1E-81F4-77019D6B47FE}" sibTransId="{C9C69749-F09C-4DFD-B083-13CD650ADB8E}"/>
    <dgm:cxn modelId="{8299FD0A-48AB-4D6D-B62B-1EA53F201D3B}" srcId="{323CE2AC-3D34-4D77-9BBF-3BB5C7CD6070}" destId="{D11AE120-E86B-49BA-B56F-EDCEA32BCE77}" srcOrd="2" destOrd="0" parTransId="{3C9DFA6E-62F6-481F-9F49-4F6C625B0DAE}" sibTransId="{9D059924-9BF2-4D1D-A4A5-3CB337B3A94A}"/>
    <dgm:cxn modelId="{06CE025D-10FF-4565-BF26-FF682C2F0E75}" type="presOf" srcId="{323CE2AC-3D34-4D77-9BBF-3BB5C7CD6070}" destId="{142BF72E-0844-49DE-879B-1B6AD20D7CAE}" srcOrd="0" destOrd="0" presId="urn:microsoft.com/office/officeart/2005/8/layout/vList2"/>
    <dgm:cxn modelId="{7B2343A5-2CF5-4D80-A164-06BF45B3AEB7}" type="presParOf" srcId="{142BF72E-0844-49DE-879B-1B6AD20D7CAE}" destId="{58C989DE-62BF-4E9C-826D-20E45BC6618A}" srcOrd="0" destOrd="0" presId="urn:microsoft.com/office/officeart/2005/8/layout/vList2"/>
    <dgm:cxn modelId="{E3CEA53B-B2DD-4E69-80BB-E8047E2B8D6B}" type="presParOf" srcId="{142BF72E-0844-49DE-879B-1B6AD20D7CAE}" destId="{73D40429-B9AE-45F4-ABEF-8A9FDA92B20E}" srcOrd="1" destOrd="0" presId="urn:microsoft.com/office/officeart/2005/8/layout/vList2"/>
    <dgm:cxn modelId="{CD7FF408-57E8-4D89-941C-CC427C8B76A6}" type="presParOf" srcId="{142BF72E-0844-49DE-879B-1B6AD20D7CAE}" destId="{52C819C4-C7B6-4C35-A39C-2C449B99EC5A}" srcOrd="2" destOrd="0" presId="urn:microsoft.com/office/officeart/2005/8/layout/vList2"/>
    <dgm:cxn modelId="{AC2BAA53-97E6-4A2B-8069-81B9266939CC}" type="presParOf" srcId="{142BF72E-0844-49DE-879B-1B6AD20D7CAE}" destId="{F0793368-4F2B-4ACA-8CB9-A92622A2B86E}" srcOrd="3" destOrd="0" presId="urn:microsoft.com/office/officeart/2005/8/layout/vList2"/>
    <dgm:cxn modelId="{70C9E238-63BE-4FC5-89C4-44DE0A88E931}" type="presParOf" srcId="{142BF72E-0844-49DE-879B-1B6AD20D7CAE}" destId="{C499D830-2F98-4DF7-82B0-FCD5B222775E}" srcOrd="4" destOrd="0" presId="urn:microsoft.com/office/officeart/2005/8/layout/vList2"/>
    <dgm:cxn modelId="{3DA7E67A-93DF-41DE-B9AC-4F1C06B733CB}" type="presParOf" srcId="{142BF72E-0844-49DE-879B-1B6AD20D7CAE}" destId="{7C3BA4F6-9B16-49F2-B3F1-AA8B52047687}" srcOrd="5" destOrd="0" presId="urn:microsoft.com/office/officeart/2005/8/layout/vList2"/>
    <dgm:cxn modelId="{F6D89B7A-04FE-4FB2-A2F3-5C4132AF2511}" type="presParOf" srcId="{142BF72E-0844-49DE-879B-1B6AD20D7CAE}" destId="{B1114478-D2D8-4EB9-A2A8-D201CC5B0251}"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0F4E80-04CF-49B7-9C07-5B60351D0872}" type="doc">
      <dgm:prSet loTypeId="urn:microsoft.com/office/officeart/2016/7/layout/RepeatingBendingProcessNew" loCatId="process" qsTypeId="urn:microsoft.com/office/officeart/2005/8/quickstyle/simple1" qsCatId="simple" csTypeId="urn:microsoft.com/office/officeart/2005/8/colors/colorful5" csCatId="colorful"/>
      <dgm:spPr/>
      <dgm:t>
        <a:bodyPr/>
        <a:lstStyle/>
        <a:p>
          <a:endParaRPr lang="en-US"/>
        </a:p>
      </dgm:t>
    </dgm:pt>
    <dgm:pt modelId="{BA171522-868B-4A5E-96A3-70524D2933D4}">
      <dgm:prSet/>
      <dgm:spPr/>
      <dgm:t>
        <a:bodyPr/>
        <a:lstStyle/>
        <a:p>
          <a:r>
            <a:rPr lang="tr-TR"/>
            <a:t>Yaş ilerledikçe daha da gelişen sporcu yavaş yavaş diğer branşlarından katılımıyla tamamiyle bir pentatloncu olacaktır. </a:t>
          </a:r>
          <a:endParaRPr lang="en-US"/>
        </a:p>
      </dgm:t>
    </dgm:pt>
    <dgm:pt modelId="{085FF631-278F-4CA1-9088-70CB8E3AEB4C}" type="parTrans" cxnId="{8FC4EB1D-D5E8-4335-A921-2B7170B19964}">
      <dgm:prSet/>
      <dgm:spPr/>
      <dgm:t>
        <a:bodyPr/>
        <a:lstStyle/>
        <a:p>
          <a:endParaRPr lang="en-US"/>
        </a:p>
      </dgm:t>
    </dgm:pt>
    <dgm:pt modelId="{59960C90-13CB-427D-8CCC-F8950BB80361}" type="sibTrans" cxnId="{8FC4EB1D-D5E8-4335-A921-2B7170B19964}">
      <dgm:prSet/>
      <dgm:spPr/>
      <dgm:t>
        <a:bodyPr/>
        <a:lstStyle/>
        <a:p>
          <a:endParaRPr lang="en-US"/>
        </a:p>
      </dgm:t>
    </dgm:pt>
    <dgm:pt modelId="{FB2E9E6D-01E4-4439-91F0-0F593F4BB5D6}">
      <dgm:prSet/>
      <dgm:spPr/>
      <dgm:t>
        <a:bodyPr/>
        <a:lstStyle/>
        <a:p>
          <a:r>
            <a:rPr lang="tr-TR"/>
            <a:t>İlk önce sporcuyu geliştirmek için düzenli bir program yapılmalı</a:t>
          </a:r>
          <a:endParaRPr lang="en-US"/>
        </a:p>
      </dgm:t>
    </dgm:pt>
    <dgm:pt modelId="{8E220E99-49EF-468E-A86D-66BA06F5DE7C}" type="parTrans" cxnId="{19960332-A13F-468A-BBA0-3C83E105B272}">
      <dgm:prSet/>
      <dgm:spPr/>
      <dgm:t>
        <a:bodyPr/>
        <a:lstStyle/>
        <a:p>
          <a:endParaRPr lang="en-US"/>
        </a:p>
      </dgm:t>
    </dgm:pt>
    <dgm:pt modelId="{C9C42115-B72A-4BE6-B5E8-645278496D1C}" type="sibTrans" cxnId="{19960332-A13F-468A-BBA0-3C83E105B272}">
      <dgm:prSet/>
      <dgm:spPr/>
      <dgm:t>
        <a:bodyPr/>
        <a:lstStyle/>
        <a:p>
          <a:endParaRPr lang="en-US"/>
        </a:p>
      </dgm:t>
    </dgm:pt>
    <dgm:pt modelId="{EF187F02-4FE8-4669-953A-77D5D59ACDA0}">
      <dgm:prSet/>
      <dgm:spPr/>
      <dgm:t>
        <a:bodyPr/>
        <a:lstStyle/>
        <a:p>
          <a:r>
            <a:rPr lang="tr-TR"/>
            <a:t>Antrenmanların hepsini bir güne değil de bir haftaya yaymalı</a:t>
          </a:r>
          <a:endParaRPr lang="en-US"/>
        </a:p>
      </dgm:t>
    </dgm:pt>
    <dgm:pt modelId="{1A128824-E6BB-4A19-86EA-2188D2A93AF0}" type="parTrans" cxnId="{1BCBAE7D-812C-4FF5-BB86-332762237829}">
      <dgm:prSet/>
      <dgm:spPr/>
      <dgm:t>
        <a:bodyPr/>
        <a:lstStyle/>
        <a:p>
          <a:endParaRPr lang="en-US"/>
        </a:p>
      </dgm:t>
    </dgm:pt>
    <dgm:pt modelId="{9BACC7B0-A8C5-4263-B2AE-E6DBFF45AE94}" type="sibTrans" cxnId="{1BCBAE7D-812C-4FF5-BB86-332762237829}">
      <dgm:prSet/>
      <dgm:spPr/>
      <dgm:t>
        <a:bodyPr/>
        <a:lstStyle/>
        <a:p>
          <a:endParaRPr lang="en-US"/>
        </a:p>
      </dgm:t>
    </dgm:pt>
    <dgm:pt modelId="{0B8A25CA-4FE7-46A9-9DD4-7A0B7E3752CF}">
      <dgm:prSet/>
      <dgm:spPr/>
      <dgm:t>
        <a:bodyPr/>
        <a:lstStyle/>
        <a:p>
          <a:r>
            <a:rPr lang="tr-TR"/>
            <a:t>Yarış müsabakalarına göre bir periyodik takvim, antrenman yöntemi ve antrenman metodu uygulanmalıdır.</a:t>
          </a:r>
          <a:endParaRPr lang="en-US"/>
        </a:p>
      </dgm:t>
    </dgm:pt>
    <dgm:pt modelId="{464C30D8-6723-47AA-8E4C-B8BA11098646}" type="parTrans" cxnId="{C04E941D-91EB-4EB7-A04D-47FCE36C7AF8}">
      <dgm:prSet/>
      <dgm:spPr/>
      <dgm:t>
        <a:bodyPr/>
        <a:lstStyle/>
        <a:p>
          <a:endParaRPr lang="en-US"/>
        </a:p>
      </dgm:t>
    </dgm:pt>
    <dgm:pt modelId="{DCBCE0A6-A501-4244-99CE-1D0778FCF0EA}" type="sibTrans" cxnId="{C04E941D-91EB-4EB7-A04D-47FCE36C7AF8}">
      <dgm:prSet/>
      <dgm:spPr/>
      <dgm:t>
        <a:bodyPr/>
        <a:lstStyle/>
        <a:p>
          <a:endParaRPr lang="en-US"/>
        </a:p>
      </dgm:t>
    </dgm:pt>
    <dgm:pt modelId="{5E6DE5FD-8BD8-4A82-945F-A428E6BBE7DC}">
      <dgm:prSet/>
      <dgm:spPr/>
      <dgm:t>
        <a:bodyPr/>
        <a:lstStyle/>
        <a:p>
          <a:r>
            <a:rPr lang="tr-TR"/>
            <a:t>Sporcunun uygun güçte (kendi ağırlığı yada dambel veya barbel) le kuvvet ve gücü geliştirmeye yönelik kendi branşı için ek antrenmanlar uygulanmalıdır.</a:t>
          </a:r>
          <a:endParaRPr lang="en-US"/>
        </a:p>
      </dgm:t>
    </dgm:pt>
    <dgm:pt modelId="{0E82C424-43B6-4B00-844D-EFE4BCB48B9E}" type="parTrans" cxnId="{1C27FA41-8780-4F61-B135-CF320E8CC061}">
      <dgm:prSet/>
      <dgm:spPr/>
      <dgm:t>
        <a:bodyPr/>
        <a:lstStyle/>
        <a:p>
          <a:endParaRPr lang="en-US"/>
        </a:p>
      </dgm:t>
    </dgm:pt>
    <dgm:pt modelId="{E6F949A4-984B-4119-95B4-44300FBF3FD3}" type="sibTrans" cxnId="{1C27FA41-8780-4F61-B135-CF320E8CC061}">
      <dgm:prSet/>
      <dgm:spPr/>
      <dgm:t>
        <a:bodyPr/>
        <a:lstStyle/>
        <a:p>
          <a:endParaRPr lang="en-US"/>
        </a:p>
      </dgm:t>
    </dgm:pt>
    <dgm:pt modelId="{2ABEAF02-BCCF-43A6-B7B4-FDB25928E801}">
      <dgm:prSet/>
      <dgm:spPr/>
      <dgm:t>
        <a:bodyPr/>
        <a:lstStyle/>
        <a:p>
          <a:r>
            <a:rPr lang="tr-TR"/>
            <a:t>Beslenmesine çok ama çok dikkat edilmelidir. Ortalama bir aktif sporcudan daha fazla enerji kaybettiği için geri kazanması gereklidir buda düzenli ve iyi bir beslenmeyle olur.</a:t>
          </a:r>
          <a:endParaRPr lang="en-US"/>
        </a:p>
      </dgm:t>
    </dgm:pt>
    <dgm:pt modelId="{01B60E8C-4A8F-4970-9ED4-FB75BB737727}" type="parTrans" cxnId="{B8889550-A0B3-44FD-BDC7-A53AC2E4895A}">
      <dgm:prSet/>
      <dgm:spPr/>
      <dgm:t>
        <a:bodyPr/>
        <a:lstStyle/>
        <a:p>
          <a:endParaRPr lang="en-US"/>
        </a:p>
      </dgm:t>
    </dgm:pt>
    <dgm:pt modelId="{10F5C89D-518E-4EC4-AD1D-2A04DD6B1538}" type="sibTrans" cxnId="{B8889550-A0B3-44FD-BDC7-A53AC2E4895A}">
      <dgm:prSet/>
      <dgm:spPr/>
      <dgm:t>
        <a:bodyPr/>
        <a:lstStyle/>
        <a:p>
          <a:endParaRPr lang="en-US"/>
        </a:p>
      </dgm:t>
    </dgm:pt>
    <dgm:pt modelId="{84AE56BF-9016-4581-873F-ACFD313236F7}" type="pres">
      <dgm:prSet presAssocID="{150F4E80-04CF-49B7-9C07-5B60351D0872}" presName="Name0" presStyleCnt="0">
        <dgm:presLayoutVars>
          <dgm:dir/>
          <dgm:resizeHandles val="exact"/>
        </dgm:presLayoutVars>
      </dgm:prSet>
      <dgm:spPr/>
      <dgm:t>
        <a:bodyPr/>
        <a:lstStyle/>
        <a:p>
          <a:endParaRPr lang="tr-TR"/>
        </a:p>
      </dgm:t>
    </dgm:pt>
    <dgm:pt modelId="{39606905-C919-4F41-87A2-5304694BAEBB}" type="pres">
      <dgm:prSet presAssocID="{BA171522-868B-4A5E-96A3-70524D2933D4}" presName="node" presStyleLbl="node1" presStyleIdx="0" presStyleCnt="6">
        <dgm:presLayoutVars>
          <dgm:bulletEnabled val="1"/>
        </dgm:presLayoutVars>
      </dgm:prSet>
      <dgm:spPr/>
      <dgm:t>
        <a:bodyPr/>
        <a:lstStyle/>
        <a:p>
          <a:endParaRPr lang="tr-TR"/>
        </a:p>
      </dgm:t>
    </dgm:pt>
    <dgm:pt modelId="{1EFA2E8C-5712-4408-8EF8-DE8D19C4B310}" type="pres">
      <dgm:prSet presAssocID="{59960C90-13CB-427D-8CCC-F8950BB80361}" presName="sibTrans" presStyleLbl="sibTrans1D1" presStyleIdx="0" presStyleCnt="5"/>
      <dgm:spPr/>
      <dgm:t>
        <a:bodyPr/>
        <a:lstStyle/>
        <a:p>
          <a:endParaRPr lang="tr-TR"/>
        </a:p>
      </dgm:t>
    </dgm:pt>
    <dgm:pt modelId="{3ED006DE-559F-46EA-A162-E4ACA0D4E49B}" type="pres">
      <dgm:prSet presAssocID="{59960C90-13CB-427D-8CCC-F8950BB80361}" presName="connectorText" presStyleLbl="sibTrans1D1" presStyleIdx="0" presStyleCnt="5"/>
      <dgm:spPr/>
      <dgm:t>
        <a:bodyPr/>
        <a:lstStyle/>
        <a:p>
          <a:endParaRPr lang="tr-TR"/>
        </a:p>
      </dgm:t>
    </dgm:pt>
    <dgm:pt modelId="{0B77AD80-1FEA-49A7-B85C-6D93B6866E30}" type="pres">
      <dgm:prSet presAssocID="{FB2E9E6D-01E4-4439-91F0-0F593F4BB5D6}" presName="node" presStyleLbl="node1" presStyleIdx="1" presStyleCnt="6">
        <dgm:presLayoutVars>
          <dgm:bulletEnabled val="1"/>
        </dgm:presLayoutVars>
      </dgm:prSet>
      <dgm:spPr/>
      <dgm:t>
        <a:bodyPr/>
        <a:lstStyle/>
        <a:p>
          <a:endParaRPr lang="tr-TR"/>
        </a:p>
      </dgm:t>
    </dgm:pt>
    <dgm:pt modelId="{69972821-EA48-4184-B951-49E2FEF07C7C}" type="pres">
      <dgm:prSet presAssocID="{C9C42115-B72A-4BE6-B5E8-645278496D1C}" presName="sibTrans" presStyleLbl="sibTrans1D1" presStyleIdx="1" presStyleCnt="5"/>
      <dgm:spPr/>
      <dgm:t>
        <a:bodyPr/>
        <a:lstStyle/>
        <a:p>
          <a:endParaRPr lang="tr-TR"/>
        </a:p>
      </dgm:t>
    </dgm:pt>
    <dgm:pt modelId="{098FAB9E-D51E-4A3A-8E67-E0DE4D7F3395}" type="pres">
      <dgm:prSet presAssocID="{C9C42115-B72A-4BE6-B5E8-645278496D1C}" presName="connectorText" presStyleLbl="sibTrans1D1" presStyleIdx="1" presStyleCnt="5"/>
      <dgm:spPr/>
      <dgm:t>
        <a:bodyPr/>
        <a:lstStyle/>
        <a:p>
          <a:endParaRPr lang="tr-TR"/>
        </a:p>
      </dgm:t>
    </dgm:pt>
    <dgm:pt modelId="{1655EBCC-5B77-46DB-B7BA-87A2F7DD6F9D}" type="pres">
      <dgm:prSet presAssocID="{EF187F02-4FE8-4669-953A-77D5D59ACDA0}" presName="node" presStyleLbl="node1" presStyleIdx="2" presStyleCnt="6">
        <dgm:presLayoutVars>
          <dgm:bulletEnabled val="1"/>
        </dgm:presLayoutVars>
      </dgm:prSet>
      <dgm:spPr/>
      <dgm:t>
        <a:bodyPr/>
        <a:lstStyle/>
        <a:p>
          <a:endParaRPr lang="tr-TR"/>
        </a:p>
      </dgm:t>
    </dgm:pt>
    <dgm:pt modelId="{AD139DD9-06C8-44C8-B2ED-F61F0A581315}" type="pres">
      <dgm:prSet presAssocID="{9BACC7B0-A8C5-4263-B2AE-E6DBFF45AE94}" presName="sibTrans" presStyleLbl="sibTrans1D1" presStyleIdx="2" presStyleCnt="5"/>
      <dgm:spPr/>
      <dgm:t>
        <a:bodyPr/>
        <a:lstStyle/>
        <a:p>
          <a:endParaRPr lang="tr-TR"/>
        </a:p>
      </dgm:t>
    </dgm:pt>
    <dgm:pt modelId="{7394A70A-B8AC-4BA7-AFE0-2F5683091003}" type="pres">
      <dgm:prSet presAssocID="{9BACC7B0-A8C5-4263-B2AE-E6DBFF45AE94}" presName="connectorText" presStyleLbl="sibTrans1D1" presStyleIdx="2" presStyleCnt="5"/>
      <dgm:spPr/>
      <dgm:t>
        <a:bodyPr/>
        <a:lstStyle/>
        <a:p>
          <a:endParaRPr lang="tr-TR"/>
        </a:p>
      </dgm:t>
    </dgm:pt>
    <dgm:pt modelId="{1D0011B4-F950-48C0-A43A-FD6CD26D1895}" type="pres">
      <dgm:prSet presAssocID="{0B8A25CA-4FE7-46A9-9DD4-7A0B7E3752CF}" presName="node" presStyleLbl="node1" presStyleIdx="3" presStyleCnt="6">
        <dgm:presLayoutVars>
          <dgm:bulletEnabled val="1"/>
        </dgm:presLayoutVars>
      </dgm:prSet>
      <dgm:spPr/>
      <dgm:t>
        <a:bodyPr/>
        <a:lstStyle/>
        <a:p>
          <a:endParaRPr lang="tr-TR"/>
        </a:p>
      </dgm:t>
    </dgm:pt>
    <dgm:pt modelId="{56F28659-3D26-448D-8940-DA8704BDC4C5}" type="pres">
      <dgm:prSet presAssocID="{DCBCE0A6-A501-4244-99CE-1D0778FCF0EA}" presName="sibTrans" presStyleLbl="sibTrans1D1" presStyleIdx="3" presStyleCnt="5"/>
      <dgm:spPr/>
      <dgm:t>
        <a:bodyPr/>
        <a:lstStyle/>
        <a:p>
          <a:endParaRPr lang="tr-TR"/>
        </a:p>
      </dgm:t>
    </dgm:pt>
    <dgm:pt modelId="{94C817C3-1C24-40B6-B716-C2F35E7F4783}" type="pres">
      <dgm:prSet presAssocID="{DCBCE0A6-A501-4244-99CE-1D0778FCF0EA}" presName="connectorText" presStyleLbl="sibTrans1D1" presStyleIdx="3" presStyleCnt="5"/>
      <dgm:spPr/>
      <dgm:t>
        <a:bodyPr/>
        <a:lstStyle/>
        <a:p>
          <a:endParaRPr lang="tr-TR"/>
        </a:p>
      </dgm:t>
    </dgm:pt>
    <dgm:pt modelId="{FA6B8FFD-9D4C-4F20-996B-8CDC80284070}" type="pres">
      <dgm:prSet presAssocID="{5E6DE5FD-8BD8-4A82-945F-A428E6BBE7DC}" presName="node" presStyleLbl="node1" presStyleIdx="4" presStyleCnt="6">
        <dgm:presLayoutVars>
          <dgm:bulletEnabled val="1"/>
        </dgm:presLayoutVars>
      </dgm:prSet>
      <dgm:spPr/>
      <dgm:t>
        <a:bodyPr/>
        <a:lstStyle/>
        <a:p>
          <a:endParaRPr lang="tr-TR"/>
        </a:p>
      </dgm:t>
    </dgm:pt>
    <dgm:pt modelId="{2B2B06AE-0011-4472-80F1-F19FDDDFCDBE}" type="pres">
      <dgm:prSet presAssocID="{E6F949A4-984B-4119-95B4-44300FBF3FD3}" presName="sibTrans" presStyleLbl="sibTrans1D1" presStyleIdx="4" presStyleCnt="5"/>
      <dgm:spPr/>
      <dgm:t>
        <a:bodyPr/>
        <a:lstStyle/>
        <a:p>
          <a:endParaRPr lang="tr-TR"/>
        </a:p>
      </dgm:t>
    </dgm:pt>
    <dgm:pt modelId="{384F0DFC-B9E4-46AF-BF5A-B07DDF256F75}" type="pres">
      <dgm:prSet presAssocID="{E6F949A4-984B-4119-95B4-44300FBF3FD3}" presName="connectorText" presStyleLbl="sibTrans1D1" presStyleIdx="4" presStyleCnt="5"/>
      <dgm:spPr/>
      <dgm:t>
        <a:bodyPr/>
        <a:lstStyle/>
        <a:p>
          <a:endParaRPr lang="tr-TR"/>
        </a:p>
      </dgm:t>
    </dgm:pt>
    <dgm:pt modelId="{582D8BFB-59C9-4F5C-8C9D-3401123165F3}" type="pres">
      <dgm:prSet presAssocID="{2ABEAF02-BCCF-43A6-B7B4-FDB25928E801}" presName="node" presStyleLbl="node1" presStyleIdx="5" presStyleCnt="6">
        <dgm:presLayoutVars>
          <dgm:bulletEnabled val="1"/>
        </dgm:presLayoutVars>
      </dgm:prSet>
      <dgm:spPr/>
      <dgm:t>
        <a:bodyPr/>
        <a:lstStyle/>
        <a:p>
          <a:endParaRPr lang="tr-TR"/>
        </a:p>
      </dgm:t>
    </dgm:pt>
  </dgm:ptLst>
  <dgm:cxnLst>
    <dgm:cxn modelId="{E8507521-7C11-4367-B116-35C0DFD130F0}" type="presOf" srcId="{9BACC7B0-A8C5-4263-B2AE-E6DBFF45AE94}" destId="{AD139DD9-06C8-44C8-B2ED-F61F0A581315}" srcOrd="0" destOrd="0" presId="urn:microsoft.com/office/officeart/2016/7/layout/RepeatingBendingProcessNew"/>
    <dgm:cxn modelId="{3E2F9457-6AD2-44F7-8D43-819285460E74}" type="presOf" srcId="{C9C42115-B72A-4BE6-B5E8-645278496D1C}" destId="{098FAB9E-D51E-4A3A-8E67-E0DE4D7F3395}" srcOrd="1" destOrd="0" presId="urn:microsoft.com/office/officeart/2016/7/layout/RepeatingBendingProcessNew"/>
    <dgm:cxn modelId="{F4DC4BA2-6ECA-4681-B499-8DC9F32E5DBF}" type="presOf" srcId="{DCBCE0A6-A501-4244-99CE-1D0778FCF0EA}" destId="{94C817C3-1C24-40B6-B716-C2F35E7F4783}" srcOrd="1" destOrd="0" presId="urn:microsoft.com/office/officeart/2016/7/layout/RepeatingBendingProcessNew"/>
    <dgm:cxn modelId="{BE499540-A517-4F77-BEE6-38B79AAFF4C7}" type="presOf" srcId="{59960C90-13CB-427D-8CCC-F8950BB80361}" destId="{3ED006DE-559F-46EA-A162-E4ACA0D4E49B}" srcOrd="1" destOrd="0" presId="urn:microsoft.com/office/officeart/2016/7/layout/RepeatingBendingProcessNew"/>
    <dgm:cxn modelId="{1BCBAE7D-812C-4FF5-BB86-332762237829}" srcId="{150F4E80-04CF-49B7-9C07-5B60351D0872}" destId="{EF187F02-4FE8-4669-953A-77D5D59ACDA0}" srcOrd="2" destOrd="0" parTransId="{1A128824-E6BB-4A19-86EA-2188D2A93AF0}" sibTransId="{9BACC7B0-A8C5-4263-B2AE-E6DBFF45AE94}"/>
    <dgm:cxn modelId="{93A8BB64-4421-415F-A0A1-2DA9D0AEB948}" type="presOf" srcId="{FB2E9E6D-01E4-4439-91F0-0F593F4BB5D6}" destId="{0B77AD80-1FEA-49A7-B85C-6D93B6866E30}" srcOrd="0" destOrd="0" presId="urn:microsoft.com/office/officeart/2016/7/layout/RepeatingBendingProcessNew"/>
    <dgm:cxn modelId="{8AA4A36A-254F-4844-8E65-0F986980B089}" type="presOf" srcId="{E6F949A4-984B-4119-95B4-44300FBF3FD3}" destId="{2B2B06AE-0011-4472-80F1-F19FDDDFCDBE}" srcOrd="0" destOrd="0" presId="urn:microsoft.com/office/officeart/2016/7/layout/RepeatingBendingProcessNew"/>
    <dgm:cxn modelId="{059689F8-88FA-4F68-B1D9-75957E3B536F}" type="presOf" srcId="{2ABEAF02-BCCF-43A6-B7B4-FDB25928E801}" destId="{582D8BFB-59C9-4F5C-8C9D-3401123165F3}" srcOrd="0" destOrd="0" presId="urn:microsoft.com/office/officeart/2016/7/layout/RepeatingBendingProcessNew"/>
    <dgm:cxn modelId="{95A10AA5-FF9D-405C-92D2-2E0D67576CAA}" type="presOf" srcId="{DCBCE0A6-A501-4244-99CE-1D0778FCF0EA}" destId="{56F28659-3D26-448D-8940-DA8704BDC4C5}" srcOrd="0" destOrd="0" presId="urn:microsoft.com/office/officeart/2016/7/layout/RepeatingBendingProcessNew"/>
    <dgm:cxn modelId="{DDB67BAE-FE76-4828-B2B5-DE1C9419A0D3}" type="presOf" srcId="{BA171522-868B-4A5E-96A3-70524D2933D4}" destId="{39606905-C919-4F41-87A2-5304694BAEBB}" srcOrd="0" destOrd="0" presId="urn:microsoft.com/office/officeart/2016/7/layout/RepeatingBendingProcessNew"/>
    <dgm:cxn modelId="{460970F1-31C8-45EF-A5E1-D54528179D2D}" type="presOf" srcId="{EF187F02-4FE8-4669-953A-77D5D59ACDA0}" destId="{1655EBCC-5B77-46DB-B7BA-87A2F7DD6F9D}" srcOrd="0" destOrd="0" presId="urn:microsoft.com/office/officeart/2016/7/layout/RepeatingBendingProcessNew"/>
    <dgm:cxn modelId="{5DA074E9-D535-4656-948B-F59013806661}" type="presOf" srcId="{C9C42115-B72A-4BE6-B5E8-645278496D1C}" destId="{69972821-EA48-4184-B951-49E2FEF07C7C}" srcOrd="0" destOrd="0" presId="urn:microsoft.com/office/officeart/2016/7/layout/RepeatingBendingProcessNew"/>
    <dgm:cxn modelId="{19960332-A13F-468A-BBA0-3C83E105B272}" srcId="{150F4E80-04CF-49B7-9C07-5B60351D0872}" destId="{FB2E9E6D-01E4-4439-91F0-0F593F4BB5D6}" srcOrd="1" destOrd="0" parTransId="{8E220E99-49EF-468E-A86D-66BA06F5DE7C}" sibTransId="{C9C42115-B72A-4BE6-B5E8-645278496D1C}"/>
    <dgm:cxn modelId="{1C27FA41-8780-4F61-B135-CF320E8CC061}" srcId="{150F4E80-04CF-49B7-9C07-5B60351D0872}" destId="{5E6DE5FD-8BD8-4A82-945F-A428E6BBE7DC}" srcOrd="4" destOrd="0" parTransId="{0E82C424-43B6-4B00-844D-EFE4BCB48B9E}" sibTransId="{E6F949A4-984B-4119-95B4-44300FBF3FD3}"/>
    <dgm:cxn modelId="{39AA72CD-5BA3-4C72-8BCD-BB99CDFEF1F1}" type="presOf" srcId="{150F4E80-04CF-49B7-9C07-5B60351D0872}" destId="{84AE56BF-9016-4581-873F-ACFD313236F7}" srcOrd="0" destOrd="0" presId="urn:microsoft.com/office/officeart/2016/7/layout/RepeatingBendingProcessNew"/>
    <dgm:cxn modelId="{DFF5F4E6-B8B5-4EA5-9EAE-C2776126806D}" type="presOf" srcId="{9BACC7B0-A8C5-4263-B2AE-E6DBFF45AE94}" destId="{7394A70A-B8AC-4BA7-AFE0-2F5683091003}" srcOrd="1" destOrd="0" presId="urn:microsoft.com/office/officeart/2016/7/layout/RepeatingBendingProcessNew"/>
    <dgm:cxn modelId="{A38CC7D3-1040-454B-8F9A-B005B939D284}" type="presOf" srcId="{5E6DE5FD-8BD8-4A82-945F-A428E6BBE7DC}" destId="{FA6B8FFD-9D4C-4F20-996B-8CDC80284070}" srcOrd="0" destOrd="0" presId="urn:microsoft.com/office/officeart/2016/7/layout/RepeatingBendingProcessNew"/>
    <dgm:cxn modelId="{B8889550-A0B3-44FD-BDC7-A53AC2E4895A}" srcId="{150F4E80-04CF-49B7-9C07-5B60351D0872}" destId="{2ABEAF02-BCCF-43A6-B7B4-FDB25928E801}" srcOrd="5" destOrd="0" parTransId="{01B60E8C-4A8F-4970-9ED4-FB75BB737727}" sibTransId="{10F5C89D-518E-4EC4-AD1D-2A04DD6B1538}"/>
    <dgm:cxn modelId="{8FC4EB1D-D5E8-4335-A921-2B7170B19964}" srcId="{150F4E80-04CF-49B7-9C07-5B60351D0872}" destId="{BA171522-868B-4A5E-96A3-70524D2933D4}" srcOrd="0" destOrd="0" parTransId="{085FF631-278F-4CA1-9088-70CB8E3AEB4C}" sibTransId="{59960C90-13CB-427D-8CCC-F8950BB80361}"/>
    <dgm:cxn modelId="{F63C7A9F-BFD4-479C-B760-88C4212A4087}" type="presOf" srcId="{59960C90-13CB-427D-8CCC-F8950BB80361}" destId="{1EFA2E8C-5712-4408-8EF8-DE8D19C4B310}" srcOrd="0" destOrd="0" presId="urn:microsoft.com/office/officeart/2016/7/layout/RepeatingBendingProcessNew"/>
    <dgm:cxn modelId="{C04E941D-91EB-4EB7-A04D-47FCE36C7AF8}" srcId="{150F4E80-04CF-49B7-9C07-5B60351D0872}" destId="{0B8A25CA-4FE7-46A9-9DD4-7A0B7E3752CF}" srcOrd="3" destOrd="0" parTransId="{464C30D8-6723-47AA-8E4C-B8BA11098646}" sibTransId="{DCBCE0A6-A501-4244-99CE-1D0778FCF0EA}"/>
    <dgm:cxn modelId="{65AED1D5-08A7-4442-8570-5EFA54D07122}" type="presOf" srcId="{0B8A25CA-4FE7-46A9-9DD4-7A0B7E3752CF}" destId="{1D0011B4-F950-48C0-A43A-FD6CD26D1895}" srcOrd="0" destOrd="0" presId="urn:microsoft.com/office/officeart/2016/7/layout/RepeatingBendingProcessNew"/>
    <dgm:cxn modelId="{28E6064F-E0EF-4333-9713-1305B2DD1FCF}" type="presOf" srcId="{E6F949A4-984B-4119-95B4-44300FBF3FD3}" destId="{384F0DFC-B9E4-46AF-BF5A-B07DDF256F75}" srcOrd="1" destOrd="0" presId="urn:microsoft.com/office/officeart/2016/7/layout/RepeatingBendingProcessNew"/>
    <dgm:cxn modelId="{B30BCE3B-F8D3-40D4-8581-D6D16F745941}" type="presParOf" srcId="{84AE56BF-9016-4581-873F-ACFD313236F7}" destId="{39606905-C919-4F41-87A2-5304694BAEBB}" srcOrd="0" destOrd="0" presId="urn:microsoft.com/office/officeart/2016/7/layout/RepeatingBendingProcessNew"/>
    <dgm:cxn modelId="{9CDEFD93-CBE0-4E33-AF1B-4CED511EB9BD}" type="presParOf" srcId="{84AE56BF-9016-4581-873F-ACFD313236F7}" destId="{1EFA2E8C-5712-4408-8EF8-DE8D19C4B310}" srcOrd="1" destOrd="0" presId="urn:microsoft.com/office/officeart/2016/7/layout/RepeatingBendingProcessNew"/>
    <dgm:cxn modelId="{34459FC5-7BE7-4721-8278-798B38A0896E}" type="presParOf" srcId="{1EFA2E8C-5712-4408-8EF8-DE8D19C4B310}" destId="{3ED006DE-559F-46EA-A162-E4ACA0D4E49B}" srcOrd="0" destOrd="0" presId="urn:microsoft.com/office/officeart/2016/7/layout/RepeatingBendingProcessNew"/>
    <dgm:cxn modelId="{3261B436-457F-4FF0-9124-A7E4CE0D2809}" type="presParOf" srcId="{84AE56BF-9016-4581-873F-ACFD313236F7}" destId="{0B77AD80-1FEA-49A7-B85C-6D93B6866E30}" srcOrd="2" destOrd="0" presId="urn:microsoft.com/office/officeart/2016/7/layout/RepeatingBendingProcessNew"/>
    <dgm:cxn modelId="{096CFC4C-635C-4770-A744-A028453139D2}" type="presParOf" srcId="{84AE56BF-9016-4581-873F-ACFD313236F7}" destId="{69972821-EA48-4184-B951-49E2FEF07C7C}" srcOrd="3" destOrd="0" presId="urn:microsoft.com/office/officeart/2016/7/layout/RepeatingBendingProcessNew"/>
    <dgm:cxn modelId="{41FC19C6-A238-46DF-80BF-62FC821A3421}" type="presParOf" srcId="{69972821-EA48-4184-B951-49E2FEF07C7C}" destId="{098FAB9E-D51E-4A3A-8E67-E0DE4D7F3395}" srcOrd="0" destOrd="0" presId="urn:microsoft.com/office/officeart/2016/7/layout/RepeatingBendingProcessNew"/>
    <dgm:cxn modelId="{B11DC259-1F2B-4611-8B0F-29EF5D37F79F}" type="presParOf" srcId="{84AE56BF-9016-4581-873F-ACFD313236F7}" destId="{1655EBCC-5B77-46DB-B7BA-87A2F7DD6F9D}" srcOrd="4" destOrd="0" presId="urn:microsoft.com/office/officeart/2016/7/layout/RepeatingBendingProcessNew"/>
    <dgm:cxn modelId="{2F12AD45-F42D-4A4D-9B73-C67C64E9DF2F}" type="presParOf" srcId="{84AE56BF-9016-4581-873F-ACFD313236F7}" destId="{AD139DD9-06C8-44C8-B2ED-F61F0A581315}" srcOrd="5" destOrd="0" presId="urn:microsoft.com/office/officeart/2016/7/layout/RepeatingBendingProcessNew"/>
    <dgm:cxn modelId="{0D5591DA-DA2E-41E8-B509-AD683CD960AF}" type="presParOf" srcId="{AD139DD9-06C8-44C8-B2ED-F61F0A581315}" destId="{7394A70A-B8AC-4BA7-AFE0-2F5683091003}" srcOrd="0" destOrd="0" presId="urn:microsoft.com/office/officeart/2016/7/layout/RepeatingBendingProcessNew"/>
    <dgm:cxn modelId="{DCA29E2D-4A5C-41D8-A097-4AF9771EB67B}" type="presParOf" srcId="{84AE56BF-9016-4581-873F-ACFD313236F7}" destId="{1D0011B4-F950-48C0-A43A-FD6CD26D1895}" srcOrd="6" destOrd="0" presId="urn:microsoft.com/office/officeart/2016/7/layout/RepeatingBendingProcessNew"/>
    <dgm:cxn modelId="{1B7BAE21-69AB-4E60-904E-F967C28E34BC}" type="presParOf" srcId="{84AE56BF-9016-4581-873F-ACFD313236F7}" destId="{56F28659-3D26-448D-8940-DA8704BDC4C5}" srcOrd="7" destOrd="0" presId="urn:microsoft.com/office/officeart/2016/7/layout/RepeatingBendingProcessNew"/>
    <dgm:cxn modelId="{B7B4496E-D38A-4966-A7B7-F5BBAAC83922}" type="presParOf" srcId="{56F28659-3D26-448D-8940-DA8704BDC4C5}" destId="{94C817C3-1C24-40B6-B716-C2F35E7F4783}" srcOrd="0" destOrd="0" presId="urn:microsoft.com/office/officeart/2016/7/layout/RepeatingBendingProcessNew"/>
    <dgm:cxn modelId="{2AED5357-7A9A-4389-88A7-51F810E1C16B}" type="presParOf" srcId="{84AE56BF-9016-4581-873F-ACFD313236F7}" destId="{FA6B8FFD-9D4C-4F20-996B-8CDC80284070}" srcOrd="8" destOrd="0" presId="urn:microsoft.com/office/officeart/2016/7/layout/RepeatingBendingProcessNew"/>
    <dgm:cxn modelId="{2BA0DA11-96BA-481C-8D6B-4091987301DD}" type="presParOf" srcId="{84AE56BF-9016-4581-873F-ACFD313236F7}" destId="{2B2B06AE-0011-4472-80F1-F19FDDDFCDBE}" srcOrd="9" destOrd="0" presId="urn:microsoft.com/office/officeart/2016/7/layout/RepeatingBendingProcessNew"/>
    <dgm:cxn modelId="{CD486EAF-937A-4FF5-8E62-FE00F7BC0B7A}" type="presParOf" srcId="{2B2B06AE-0011-4472-80F1-F19FDDDFCDBE}" destId="{384F0DFC-B9E4-46AF-BF5A-B07DDF256F75}" srcOrd="0" destOrd="0" presId="urn:microsoft.com/office/officeart/2016/7/layout/RepeatingBendingProcessNew"/>
    <dgm:cxn modelId="{4AFA1C33-25C1-46C8-8DD6-63A75A328234}" type="presParOf" srcId="{84AE56BF-9016-4581-873F-ACFD313236F7}" destId="{582D8BFB-59C9-4F5C-8C9D-3401123165F3}" srcOrd="10" destOrd="0" presId="urn:microsoft.com/office/officeart/2016/7/layout/RepeatingBendingProcessNew"/>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51B17F8-7A52-4B91-BA85-A77CEB0F2042}">
      <dsp:nvSpPr>
        <dsp:cNvPr id="0" name=""/>
        <dsp:cNvSpPr/>
      </dsp:nvSpPr>
      <dsp:spPr>
        <a:xfrm>
          <a:off x="0" y="11693"/>
          <a:ext cx="6513603" cy="191177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tr-TR" sz="2200" kern="1200"/>
            <a:t>Şimdide genel kurallardan bahsedelim </a:t>
          </a:r>
          <a:endParaRPr lang="en-US" sz="2200" kern="1200"/>
        </a:p>
      </dsp:txBody>
      <dsp:txXfrm>
        <a:off x="0" y="11693"/>
        <a:ext cx="6513603" cy="1911773"/>
      </dsp:txXfrm>
    </dsp:sp>
    <dsp:sp modelId="{9E77C847-383D-43E3-8FE3-308E90872E66}">
      <dsp:nvSpPr>
        <dsp:cNvPr id="0" name=""/>
        <dsp:cNvSpPr/>
      </dsp:nvSpPr>
      <dsp:spPr>
        <a:xfrm>
          <a:off x="0" y="1986826"/>
          <a:ext cx="6513603" cy="1911773"/>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tr-TR" sz="2200" kern="1200"/>
            <a:t>Yüzme: sporcuların derecelerine göre seriler hazırlanır her sporcu kendi serisinde yarışmak zorundadır.</a:t>
          </a:r>
          <a:endParaRPr lang="en-US" sz="2200" kern="1200"/>
        </a:p>
      </dsp:txBody>
      <dsp:txXfrm>
        <a:off x="0" y="1986826"/>
        <a:ext cx="6513603" cy="1911773"/>
      </dsp:txXfrm>
    </dsp:sp>
    <dsp:sp modelId="{BBD292A3-EE7F-4A04-9DBF-9B740746F468}">
      <dsp:nvSpPr>
        <dsp:cNvPr id="0" name=""/>
        <dsp:cNvSpPr/>
      </dsp:nvSpPr>
      <dsp:spPr>
        <a:xfrm>
          <a:off x="0" y="3961959"/>
          <a:ext cx="6513603" cy="191177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tr-TR" sz="2200" kern="1200"/>
            <a:t>Hakemin düdüğüyle müsabakaya başlayıp bitirdikten sonra gene hakemin düdüğüyle suyu terk etmelidir. Hakem düdüğünden önce atlarsa diskalifiye olur ve bu branştan 0 puan çeker bu sonuç diğer branşlara girmesine engel bir durum oluşturmaz.</a:t>
          </a:r>
          <a:endParaRPr lang="en-US" sz="2200" kern="1200"/>
        </a:p>
      </dsp:txBody>
      <dsp:txXfrm>
        <a:off x="0" y="3961959"/>
        <a:ext cx="6513603" cy="191177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E8BF0E-75D3-4930-A35F-D8B5A46F23F1}">
      <dsp:nvSpPr>
        <dsp:cNvPr id="0" name=""/>
        <dsp:cNvSpPr/>
      </dsp:nvSpPr>
      <dsp:spPr>
        <a:xfrm>
          <a:off x="0" y="113936"/>
          <a:ext cx="6513603" cy="137982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tr-TR" sz="1600" kern="1200"/>
            <a:t>ESKRİM:</a:t>
          </a:r>
          <a:endParaRPr lang="en-US" sz="1600" kern="1200"/>
        </a:p>
      </dsp:txBody>
      <dsp:txXfrm>
        <a:off x="0" y="113936"/>
        <a:ext cx="6513603" cy="1379828"/>
      </dsp:txXfrm>
    </dsp:sp>
    <dsp:sp modelId="{5DE72434-0ECD-43F6-AF95-0BA0264C38D7}">
      <dsp:nvSpPr>
        <dsp:cNvPr id="0" name=""/>
        <dsp:cNvSpPr/>
      </dsp:nvSpPr>
      <dsp:spPr>
        <a:xfrm>
          <a:off x="0" y="1539844"/>
          <a:ext cx="6513603" cy="1379828"/>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tr-TR" sz="1600" kern="1200"/>
            <a:t>Malzeme de bahsettiğim gibi sporcu bunlardan birinde eksiği varsa müsabakaya giremez.</a:t>
          </a:r>
          <a:endParaRPr lang="en-US" sz="1600" kern="1200"/>
        </a:p>
      </dsp:txBody>
      <dsp:txXfrm>
        <a:off x="0" y="1539844"/>
        <a:ext cx="6513603" cy="1379828"/>
      </dsp:txXfrm>
    </dsp:sp>
    <dsp:sp modelId="{FE38FF0B-1E4A-4A5E-8C92-57386DE20C5E}">
      <dsp:nvSpPr>
        <dsp:cNvPr id="0" name=""/>
        <dsp:cNvSpPr/>
      </dsp:nvSpPr>
      <dsp:spPr>
        <a:xfrm>
          <a:off x="0" y="2965753"/>
          <a:ext cx="6513603" cy="1379828"/>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tr-TR" sz="1600" kern="1200"/>
            <a:t>Sporcunun Müsabaka başlangıcında silahının hakem tarafından kontrol edilmesi sonrasında ilk önce hakeme, sonra seyirciye ve rakibine verdiği selamla müsabakaya başlamak zorundadır eyer yapmazsa ilk önce sarı kart devamı halinde kırmızı kart görüp müsabaka başlamadan tuşu rakip alır.</a:t>
          </a:r>
          <a:endParaRPr lang="en-US" sz="1600" kern="1200"/>
        </a:p>
      </dsp:txBody>
      <dsp:txXfrm>
        <a:off x="0" y="2965753"/>
        <a:ext cx="6513603" cy="1379828"/>
      </dsp:txXfrm>
    </dsp:sp>
    <dsp:sp modelId="{0C07F7E8-1D3E-4FCA-B517-54EA4C59A1E5}">
      <dsp:nvSpPr>
        <dsp:cNvPr id="0" name=""/>
        <dsp:cNvSpPr/>
      </dsp:nvSpPr>
      <dsp:spPr>
        <a:xfrm>
          <a:off x="0" y="4391661"/>
          <a:ext cx="6513603" cy="137982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tr-TR" sz="1600" kern="1200"/>
            <a:t>Müsabaka esnasında birbirini itme rakibe zarar verme oyunu terk etme hakeme ,seyirciye ,rakibe saygısızlık yapma gibi durumlarda direk kırmızı kart görerek tuşu rakip sporcu alır devamı durumunda hakemin sporcuyu eleme hakkı vardır. Eyer o sporcu elenirse eskrimden 0 puan çekmiş olur fakat bu yarışmaya devam edememesi için engel bir durum değildir.</a:t>
          </a:r>
          <a:endParaRPr lang="en-US" sz="1600" kern="1200"/>
        </a:p>
      </dsp:txBody>
      <dsp:txXfrm>
        <a:off x="0" y="4391661"/>
        <a:ext cx="6513603" cy="137982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75CEA2-36E8-43CD-9E29-819014A9EDC0}">
      <dsp:nvSpPr>
        <dsp:cNvPr id="0" name=""/>
        <dsp:cNvSpPr/>
      </dsp:nvSpPr>
      <dsp:spPr>
        <a:xfrm>
          <a:off x="0" y="578015"/>
          <a:ext cx="6513603" cy="91592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tr-TR" sz="1300" kern="1200"/>
            <a:t>BİNİCİLİK:</a:t>
          </a:r>
          <a:endParaRPr lang="en-US" sz="1300" kern="1200"/>
        </a:p>
      </dsp:txBody>
      <dsp:txXfrm>
        <a:off x="0" y="578015"/>
        <a:ext cx="6513603" cy="915927"/>
      </dsp:txXfrm>
    </dsp:sp>
    <dsp:sp modelId="{7FADF402-78C8-40C5-95AD-FBF3DFB45E6D}">
      <dsp:nvSpPr>
        <dsp:cNvPr id="0" name=""/>
        <dsp:cNvSpPr/>
      </dsp:nvSpPr>
      <dsp:spPr>
        <a:xfrm>
          <a:off x="0" y="1531382"/>
          <a:ext cx="6513603" cy="91592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tr-TR" sz="1300" kern="1200"/>
            <a:t>Malzeme kontrolünden sonra sporcular kura sonucu atlarını alır ve 20 dakika ısınmaya çıkar bu ısınmada ata tehlikeli biniş diğer sporculara zarar verme, ata zarar verme gibi durumlarda hakemler tarafından gözetlenerek fark edildiğinde sporcu yarışmadan elenir fakat bu diğer müsabakaya katılmasına engel değildir . Binicilik müsabakasından 0 puan çeker </a:t>
          </a:r>
          <a:endParaRPr lang="en-US" sz="1300" kern="1200"/>
        </a:p>
      </dsp:txBody>
      <dsp:txXfrm>
        <a:off x="0" y="1531382"/>
        <a:ext cx="6513603" cy="915927"/>
      </dsp:txXfrm>
    </dsp:sp>
    <dsp:sp modelId="{BD4A28AA-8E3C-4E4F-BB2E-799EF6F27600}">
      <dsp:nvSpPr>
        <dsp:cNvPr id="0" name=""/>
        <dsp:cNvSpPr/>
      </dsp:nvSpPr>
      <dsp:spPr>
        <a:xfrm>
          <a:off x="0" y="2484749"/>
          <a:ext cx="6513603" cy="91592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tr-TR" sz="1300" kern="1200"/>
            <a:t>Isınmada her binicinin 5 engel atlama hakkı vardır.</a:t>
          </a:r>
          <a:endParaRPr lang="en-US" sz="1300" kern="1200"/>
        </a:p>
      </dsp:txBody>
      <dsp:txXfrm>
        <a:off x="0" y="2484749"/>
        <a:ext cx="6513603" cy="915927"/>
      </dsp:txXfrm>
    </dsp:sp>
    <dsp:sp modelId="{547C0A61-5407-4A95-A89A-105EEEF043F5}">
      <dsp:nvSpPr>
        <dsp:cNvPr id="0" name=""/>
        <dsp:cNvSpPr/>
      </dsp:nvSpPr>
      <dsp:spPr>
        <a:xfrm>
          <a:off x="0" y="3438116"/>
          <a:ext cx="6513603" cy="91592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tr-TR" sz="1300" kern="1200"/>
            <a:t>Sporcu eyer attan düşerse ve tehlikeli bir düşme yaşanmışsa(dizginler kopmuş,ata zarar gelmiş,sporcu devam edecek durumda değil,üzengiler kopmuş ) sporcu ikinci bir binişe izin verilmeden müsabakadan elenir. Eyer tehlikeli bir düşme yoksa bir hak daha verilir.</a:t>
          </a:r>
          <a:endParaRPr lang="en-US" sz="1300" kern="1200"/>
        </a:p>
      </dsp:txBody>
      <dsp:txXfrm>
        <a:off x="0" y="3438116"/>
        <a:ext cx="6513603" cy="915927"/>
      </dsp:txXfrm>
    </dsp:sp>
    <dsp:sp modelId="{D0F91CA9-A3A3-4558-BAD0-79D428429A2C}">
      <dsp:nvSpPr>
        <dsp:cNvPr id="0" name=""/>
        <dsp:cNvSpPr/>
      </dsp:nvSpPr>
      <dsp:spPr>
        <a:xfrm>
          <a:off x="0" y="4391483"/>
          <a:ext cx="6513603" cy="91592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tr-TR" sz="1300" kern="1200"/>
            <a:t>Sporcu Müsabaka başlangıcında atı ile hakem heyetinin önüne gelip selam vermek zorundadır eyer vermezse ceza puanı alır .</a:t>
          </a:r>
          <a:endParaRPr lang="en-US" sz="1300" kern="1200"/>
        </a:p>
      </dsp:txBody>
      <dsp:txXfrm>
        <a:off x="0" y="4391483"/>
        <a:ext cx="6513603" cy="91592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6F7D1B-4BC1-49E4-BBF4-84ADAD67283B}">
      <dsp:nvSpPr>
        <dsp:cNvPr id="0" name=""/>
        <dsp:cNvSpPr/>
      </dsp:nvSpPr>
      <dsp:spPr>
        <a:xfrm>
          <a:off x="0" y="96009"/>
          <a:ext cx="6513603" cy="186708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tr-TR" sz="1600" kern="1200"/>
            <a:t>LASER-RUN:</a:t>
          </a:r>
          <a:endParaRPr lang="en-US" sz="1600" kern="1200"/>
        </a:p>
      </dsp:txBody>
      <dsp:txXfrm>
        <a:off x="0" y="96009"/>
        <a:ext cx="6513603" cy="1867082"/>
      </dsp:txXfrm>
    </dsp:sp>
    <dsp:sp modelId="{CD4C2D50-CC2A-4A0A-BD8A-8061D9DA944E}">
      <dsp:nvSpPr>
        <dsp:cNvPr id="0" name=""/>
        <dsp:cNvSpPr/>
      </dsp:nvSpPr>
      <dsp:spPr>
        <a:xfrm>
          <a:off x="0" y="2009171"/>
          <a:ext cx="6513603" cy="186708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tr-TR" sz="1600" kern="1200"/>
            <a:t>Müsabaka başlangıcından önce 20 dakika atış ısınması verilir bu esnada sporcunun sırt numarası verilir ve o numarada ısınma yapmasına izin verilir .</a:t>
          </a:r>
          <a:endParaRPr lang="en-US" sz="1600" kern="1200"/>
        </a:p>
      </dsp:txBody>
      <dsp:txXfrm>
        <a:off x="0" y="2009171"/>
        <a:ext cx="6513603" cy="1867082"/>
      </dsp:txXfrm>
    </dsp:sp>
    <dsp:sp modelId="{EA9CAD25-C242-447B-A892-A565E4281554}">
      <dsp:nvSpPr>
        <dsp:cNvPr id="0" name=""/>
        <dsp:cNvSpPr/>
      </dsp:nvSpPr>
      <dsp:spPr>
        <a:xfrm>
          <a:off x="0" y="3922334"/>
          <a:ext cx="6513603" cy="186708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tr-TR" sz="1600" kern="1200"/>
            <a:t>Müsabaka başlarken hakemin çıkış düdüğünü beklemelidir atışa geldiğinde her silahı indirip kaldırdığında silahı masaya temas ettirmeli 5 hedefi vurduğunda silahın kurma kolunun açık bırakması zorunludur.   5 hedefi de vurmadan çıkması yasaktır erken çıkması halinde veyahut kurma kolunu kapalı bırakması , silahı  masaya temas ettirmemesi halinde 10 saniye ceza alır ve sporcu hakem tarafından bekletilir 10 saniye cezası bittikten sonra yarışmasına müsaade edilir.</a:t>
          </a:r>
          <a:endParaRPr lang="en-US" sz="1600" kern="1200"/>
        </a:p>
      </dsp:txBody>
      <dsp:txXfrm>
        <a:off x="0" y="3922334"/>
        <a:ext cx="6513603" cy="186708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125C93-CAC7-43A5-B711-A8488DFCD798}">
      <dsp:nvSpPr>
        <dsp:cNvPr id="0" name=""/>
        <dsp:cNvSpPr/>
      </dsp:nvSpPr>
      <dsp:spPr>
        <a:xfrm>
          <a:off x="0" y="136830"/>
          <a:ext cx="6513603" cy="75477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tr-TR" sz="1900" kern="1200"/>
            <a:t>Modern Pentatlonun sporcu üzerindeki katkısı:</a:t>
          </a:r>
          <a:endParaRPr lang="en-US" sz="1900" kern="1200"/>
        </a:p>
      </dsp:txBody>
      <dsp:txXfrm>
        <a:off x="0" y="136830"/>
        <a:ext cx="6513603" cy="754777"/>
      </dsp:txXfrm>
    </dsp:sp>
    <dsp:sp modelId="{832F992F-C458-4E93-819B-F7919D0992E6}">
      <dsp:nvSpPr>
        <dsp:cNvPr id="0" name=""/>
        <dsp:cNvSpPr/>
      </dsp:nvSpPr>
      <dsp:spPr>
        <a:xfrm>
          <a:off x="0" y="946328"/>
          <a:ext cx="6513603" cy="754777"/>
        </a:xfrm>
        <a:prstGeom prst="round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tr-TR" sz="1900" kern="1200"/>
            <a:t>Bu sporda bedensel, fiziksel, mental ve teknik olarak mükemmel olmaları sağlanır.</a:t>
          </a:r>
          <a:endParaRPr lang="en-US" sz="1900" kern="1200"/>
        </a:p>
      </dsp:txBody>
      <dsp:txXfrm>
        <a:off x="0" y="946328"/>
        <a:ext cx="6513603" cy="754777"/>
      </dsp:txXfrm>
    </dsp:sp>
    <dsp:sp modelId="{68BDB450-CB90-4E66-A1F5-E6CCE7A4CA84}">
      <dsp:nvSpPr>
        <dsp:cNvPr id="0" name=""/>
        <dsp:cNvSpPr/>
      </dsp:nvSpPr>
      <dsp:spPr>
        <a:xfrm>
          <a:off x="0" y="1755826"/>
          <a:ext cx="6513603" cy="754777"/>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tr-TR" sz="1900" kern="1200"/>
            <a:t>Yüksek seviyede sabır, fiziksel sağlamlık ve zaman gerektirir.</a:t>
          </a:r>
          <a:endParaRPr lang="en-US" sz="1900" kern="1200"/>
        </a:p>
      </dsp:txBody>
      <dsp:txXfrm>
        <a:off x="0" y="1755826"/>
        <a:ext cx="6513603" cy="754777"/>
      </dsp:txXfrm>
    </dsp:sp>
    <dsp:sp modelId="{18D75302-FD39-41EC-83F8-4B4A4131509D}">
      <dsp:nvSpPr>
        <dsp:cNvPr id="0" name=""/>
        <dsp:cNvSpPr/>
      </dsp:nvSpPr>
      <dsp:spPr>
        <a:xfrm>
          <a:off x="0" y="2565324"/>
          <a:ext cx="6513603" cy="754777"/>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tr-TR" sz="1900" kern="1200"/>
            <a:t>Ahlak, sorumluluk, paylaşım, mücadele, inanç, aile kavramlarını öğretir.</a:t>
          </a:r>
          <a:endParaRPr lang="en-US" sz="1900" kern="1200"/>
        </a:p>
      </dsp:txBody>
      <dsp:txXfrm>
        <a:off x="0" y="2565324"/>
        <a:ext cx="6513603" cy="754777"/>
      </dsp:txXfrm>
    </dsp:sp>
    <dsp:sp modelId="{BC57DA30-DE8D-4C78-A39E-B9B0802EE610}">
      <dsp:nvSpPr>
        <dsp:cNvPr id="0" name=""/>
        <dsp:cNvSpPr/>
      </dsp:nvSpPr>
      <dsp:spPr>
        <a:xfrm>
          <a:off x="0" y="3374821"/>
          <a:ext cx="6513603" cy="754777"/>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tr-TR" sz="1900" kern="1200"/>
            <a:t>Kralların sporu her branş ayrı bir disiplin sabrı öğretir.</a:t>
          </a:r>
          <a:endParaRPr lang="en-US" sz="1900" kern="1200"/>
        </a:p>
      </dsp:txBody>
      <dsp:txXfrm>
        <a:off x="0" y="3374821"/>
        <a:ext cx="6513603" cy="754777"/>
      </dsp:txXfrm>
    </dsp:sp>
    <dsp:sp modelId="{BDCE2883-EB70-430E-A502-EAE988B39B3A}">
      <dsp:nvSpPr>
        <dsp:cNvPr id="0" name=""/>
        <dsp:cNvSpPr/>
      </dsp:nvSpPr>
      <dsp:spPr>
        <a:xfrm>
          <a:off x="0" y="4184319"/>
          <a:ext cx="6513603" cy="754777"/>
        </a:xfrm>
        <a:prstGeom prst="round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tr-TR" sz="1900" kern="1200"/>
            <a:t>Savaşçıdır ama barışı korumak için yarışır.</a:t>
          </a:r>
          <a:endParaRPr lang="en-US" sz="1900" kern="1200"/>
        </a:p>
      </dsp:txBody>
      <dsp:txXfrm>
        <a:off x="0" y="4184319"/>
        <a:ext cx="6513603" cy="754777"/>
      </dsp:txXfrm>
    </dsp:sp>
    <dsp:sp modelId="{D9FD364A-8691-47DC-B825-083A4D7566CB}">
      <dsp:nvSpPr>
        <dsp:cNvPr id="0" name=""/>
        <dsp:cNvSpPr/>
      </dsp:nvSpPr>
      <dsp:spPr>
        <a:xfrm>
          <a:off x="0" y="4993817"/>
          <a:ext cx="6513603" cy="75477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tr-TR" sz="1900" kern="1200"/>
            <a:t>Aklını, beynini ve gönlünü sevgiyle kullanır.</a:t>
          </a:r>
          <a:endParaRPr lang="en-US" sz="1900" kern="1200"/>
        </a:p>
      </dsp:txBody>
      <dsp:txXfrm>
        <a:off x="0" y="4993817"/>
        <a:ext cx="6513603" cy="75477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C989DE-62BF-4E9C-826D-20E45BC6618A}">
      <dsp:nvSpPr>
        <dsp:cNvPr id="0" name=""/>
        <dsp:cNvSpPr/>
      </dsp:nvSpPr>
      <dsp:spPr>
        <a:xfrm>
          <a:off x="0" y="78309"/>
          <a:ext cx="6513603" cy="139764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tr-TR" sz="1600" kern="1200"/>
            <a:t>Modern Pentatlon olimpik branşların en zorlu multi disiplinlerinden birisidir bu yüzden çalışılması gereken bir çok yönü vardır.</a:t>
          </a:r>
          <a:endParaRPr lang="en-US" sz="1600" kern="1200"/>
        </a:p>
      </dsp:txBody>
      <dsp:txXfrm>
        <a:off x="0" y="78309"/>
        <a:ext cx="6513603" cy="1397641"/>
      </dsp:txXfrm>
    </dsp:sp>
    <dsp:sp modelId="{52C819C4-C7B6-4C35-A39C-2C449B99EC5A}">
      <dsp:nvSpPr>
        <dsp:cNvPr id="0" name=""/>
        <dsp:cNvSpPr/>
      </dsp:nvSpPr>
      <dsp:spPr>
        <a:xfrm>
          <a:off x="0" y="1522031"/>
          <a:ext cx="6513603" cy="1397641"/>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tr-TR" sz="1600" kern="1200"/>
            <a:t>Sporcuyu öncelikle bu işe psikolojik olarak hazırlamak sonrasında antrenman ve normal hayatını bir uyum  içerisinde düzenli ve programlı hale getirmek gerekir. </a:t>
          </a:r>
          <a:endParaRPr lang="en-US" sz="1600" kern="1200"/>
        </a:p>
      </dsp:txBody>
      <dsp:txXfrm>
        <a:off x="0" y="1522031"/>
        <a:ext cx="6513603" cy="1397641"/>
      </dsp:txXfrm>
    </dsp:sp>
    <dsp:sp modelId="{C499D830-2F98-4DF7-82B0-FCD5B222775E}">
      <dsp:nvSpPr>
        <dsp:cNvPr id="0" name=""/>
        <dsp:cNvSpPr/>
      </dsp:nvSpPr>
      <dsp:spPr>
        <a:xfrm>
          <a:off x="0" y="2965753"/>
          <a:ext cx="6513603" cy="1397641"/>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tr-TR" sz="1600" kern="1200"/>
            <a:t>Sporcuyu kimi zaman uykusundan kimi zaman ailesinden kimi zaman kendisinden fedakarlık edeceğini fark ettirmek gerekir bütün bunlar sağlandıktan sonra bu işe başlanmalı ilk önce temel teknikler  göstermeli buna alıştıktan sonra yavaş yavaş özel teknikler uygulanmalıdır</a:t>
          </a:r>
          <a:endParaRPr lang="en-US" sz="1600" kern="1200"/>
        </a:p>
      </dsp:txBody>
      <dsp:txXfrm>
        <a:off x="0" y="2965753"/>
        <a:ext cx="6513603" cy="1397641"/>
      </dsp:txXfrm>
    </dsp:sp>
    <dsp:sp modelId="{B1114478-D2D8-4EB9-A2A8-D201CC5B0251}">
      <dsp:nvSpPr>
        <dsp:cNvPr id="0" name=""/>
        <dsp:cNvSpPr/>
      </dsp:nvSpPr>
      <dsp:spPr>
        <a:xfrm>
          <a:off x="0" y="4409474"/>
          <a:ext cx="6513603" cy="1397641"/>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tr-TR" sz="1600" kern="1200"/>
            <a:t>Çoğu sporcu bu branşa küçük yaşta başladığı için onu çok sıkmamak keyif alması için çeşitlendirmek oyun oynattırmak gerekir zaten yaş ilerledikçe branşların attığı bu multi disiplinde küçük yaştan yavaş yavaş her branşı bir oyun gibi gösterip sevdirmek sonrasında geleceğe güzel bir temel hazırlamak gerekir.</a:t>
          </a:r>
          <a:endParaRPr lang="en-US" sz="1600" kern="1200"/>
        </a:p>
      </dsp:txBody>
      <dsp:txXfrm>
        <a:off x="0" y="4409474"/>
        <a:ext cx="6513603" cy="1397641"/>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FA2E8C-5712-4408-8EF8-DE8D19C4B310}">
      <dsp:nvSpPr>
        <dsp:cNvPr id="0" name=""/>
        <dsp:cNvSpPr/>
      </dsp:nvSpPr>
      <dsp:spPr>
        <a:xfrm>
          <a:off x="2759550" y="694392"/>
          <a:ext cx="536349" cy="91440"/>
        </a:xfrm>
        <a:custGeom>
          <a:avLst/>
          <a:gdLst/>
          <a:ahLst/>
          <a:cxnLst/>
          <a:rect l="0" t="0" r="0" b="0"/>
          <a:pathLst>
            <a:path>
              <a:moveTo>
                <a:pt x="0" y="45720"/>
              </a:moveTo>
              <a:lnTo>
                <a:pt x="536349"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13551" y="737277"/>
        <a:ext cx="28347" cy="5669"/>
      </dsp:txXfrm>
    </dsp:sp>
    <dsp:sp modelId="{39606905-C919-4F41-87A2-5304694BAEBB}">
      <dsp:nvSpPr>
        <dsp:cNvPr id="0" name=""/>
        <dsp:cNvSpPr/>
      </dsp:nvSpPr>
      <dsp:spPr>
        <a:xfrm>
          <a:off x="296350" y="612"/>
          <a:ext cx="2464999" cy="147899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787" tIns="126787" rIns="120787" bIns="126787" numCol="1" spcCol="1270" anchor="ctr" anchorCtr="0">
          <a:noAutofit/>
        </a:bodyPr>
        <a:lstStyle/>
        <a:p>
          <a:pPr lvl="0" algn="ctr" defTabSz="577850">
            <a:lnSpc>
              <a:spcPct val="90000"/>
            </a:lnSpc>
            <a:spcBef>
              <a:spcPct val="0"/>
            </a:spcBef>
            <a:spcAft>
              <a:spcPct val="35000"/>
            </a:spcAft>
          </a:pPr>
          <a:r>
            <a:rPr lang="tr-TR" sz="1300" kern="1200"/>
            <a:t>Yaş ilerledikçe daha da gelişen sporcu yavaş yavaş diğer branşlarından katılımıyla tamamiyle bir pentatloncu olacaktır. </a:t>
          </a:r>
          <a:endParaRPr lang="en-US" sz="1300" kern="1200"/>
        </a:p>
      </dsp:txBody>
      <dsp:txXfrm>
        <a:off x="296350" y="612"/>
        <a:ext cx="2464999" cy="1478999"/>
      </dsp:txXfrm>
    </dsp:sp>
    <dsp:sp modelId="{69972821-EA48-4184-B951-49E2FEF07C7C}">
      <dsp:nvSpPr>
        <dsp:cNvPr id="0" name=""/>
        <dsp:cNvSpPr/>
      </dsp:nvSpPr>
      <dsp:spPr>
        <a:xfrm>
          <a:off x="1528850" y="1477812"/>
          <a:ext cx="3031949" cy="536349"/>
        </a:xfrm>
        <a:custGeom>
          <a:avLst/>
          <a:gdLst/>
          <a:ahLst/>
          <a:cxnLst/>
          <a:rect l="0" t="0" r="0" b="0"/>
          <a:pathLst>
            <a:path>
              <a:moveTo>
                <a:pt x="3031949" y="0"/>
              </a:moveTo>
              <a:lnTo>
                <a:pt x="3031949" y="285274"/>
              </a:lnTo>
              <a:lnTo>
                <a:pt x="0" y="285274"/>
              </a:lnTo>
              <a:lnTo>
                <a:pt x="0" y="536349"/>
              </a:lnTo>
            </a:path>
          </a:pathLst>
        </a:custGeom>
        <a:noFill/>
        <a:ln w="6350" cap="flat" cmpd="sng" algn="ctr">
          <a:solidFill>
            <a:schemeClr val="accent5">
              <a:hueOff val="-1689636"/>
              <a:satOff val="-4355"/>
              <a:lumOff val="-294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967712" y="1743152"/>
        <a:ext cx="154225" cy="5669"/>
      </dsp:txXfrm>
    </dsp:sp>
    <dsp:sp modelId="{0B77AD80-1FEA-49A7-B85C-6D93B6866E30}">
      <dsp:nvSpPr>
        <dsp:cNvPr id="0" name=""/>
        <dsp:cNvSpPr/>
      </dsp:nvSpPr>
      <dsp:spPr>
        <a:xfrm>
          <a:off x="3328299" y="612"/>
          <a:ext cx="2464999" cy="1478999"/>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787" tIns="126787" rIns="120787" bIns="126787" numCol="1" spcCol="1270" anchor="ctr" anchorCtr="0">
          <a:noAutofit/>
        </a:bodyPr>
        <a:lstStyle/>
        <a:p>
          <a:pPr lvl="0" algn="ctr" defTabSz="577850">
            <a:lnSpc>
              <a:spcPct val="90000"/>
            </a:lnSpc>
            <a:spcBef>
              <a:spcPct val="0"/>
            </a:spcBef>
            <a:spcAft>
              <a:spcPct val="35000"/>
            </a:spcAft>
          </a:pPr>
          <a:r>
            <a:rPr lang="tr-TR" sz="1300" kern="1200"/>
            <a:t>İlk önce sporcuyu geliştirmek için düzenli bir program yapılmalı</a:t>
          </a:r>
          <a:endParaRPr lang="en-US" sz="1300" kern="1200"/>
        </a:p>
      </dsp:txBody>
      <dsp:txXfrm>
        <a:off x="3328299" y="612"/>
        <a:ext cx="2464999" cy="1478999"/>
      </dsp:txXfrm>
    </dsp:sp>
    <dsp:sp modelId="{AD139DD9-06C8-44C8-B2ED-F61F0A581315}">
      <dsp:nvSpPr>
        <dsp:cNvPr id="0" name=""/>
        <dsp:cNvSpPr/>
      </dsp:nvSpPr>
      <dsp:spPr>
        <a:xfrm>
          <a:off x="2759550" y="2740342"/>
          <a:ext cx="536349" cy="91440"/>
        </a:xfrm>
        <a:custGeom>
          <a:avLst/>
          <a:gdLst/>
          <a:ahLst/>
          <a:cxnLst/>
          <a:rect l="0" t="0" r="0" b="0"/>
          <a:pathLst>
            <a:path>
              <a:moveTo>
                <a:pt x="0" y="45720"/>
              </a:moveTo>
              <a:lnTo>
                <a:pt x="536349" y="45720"/>
              </a:lnTo>
            </a:path>
          </a:pathLst>
        </a:custGeom>
        <a:noFill/>
        <a:ln w="6350" cap="flat" cmpd="sng" algn="ctr">
          <a:solidFill>
            <a:schemeClr val="accent5">
              <a:hueOff val="-3379271"/>
              <a:satOff val="-8710"/>
              <a:lumOff val="-588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13551" y="2783227"/>
        <a:ext cx="28347" cy="5669"/>
      </dsp:txXfrm>
    </dsp:sp>
    <dsp:sp modelId="{1655EBCC-5B77-46DB-B7BA-87A2F7DD6F9D}">
      <dsp:nvSpPr>
        <dsp:cNvPr id="0" name=""/>
        <dsp:cNvSpPr/>
      </dsp:nvSpPr>
      <dsp:spPr>
        <a:xfrm>
          <a:off x="296350" y="2046562"/>
          <a:ext cx="2464999" cy="1478999"/>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787" tIns="126787" rIns="120787" bIns="126787" numCol="1" spcCol="1270" anchor="ctr" anchorCtr="0">
          <a:noAutofit/>
        </a:bodyPr>
        <a:lstStyle/>
        <a:p>
          <a:pPr lvl="0" algn="ctr" defTabSz="577850">
            <a:lnSpc>
              <a:spcPct val="90000"/>
            </a:lnSpc>
            <a:spcBef>
              <a:spcPct val="0"/>
            </a:spcBef>
            <a:spcAft>
              <a:spcPct val="35000"/>
            </a:spcAft>
          </a:pPr>
          <a:r>
            <a:rPr lang="tr-TR" sz="1300" kern="1200"/>
            <a:t>Antrenmanların hepsini bir güne değil de bir haftaya yaymalı</a:t>
          </a:r>
          <a:endParaRPr lang="en-US" sz="1300" kern="1200"/>
        </a:p>
      </dsp:txBody>
      <dsp:txXfrm>
        <a:off x="296350" y="2046562"/>
        <a:ext cx="2464999" cy="1478999"/>
      </dsp:txXfrm>
    </dsp:sp>
    <dsp:sp modelId="{56F28659-3D26-448D-8940-DA8704BDC4C5}">
      <dsp:nvSpPr>
        <dsp:cNvPr id="0" name=""/>
        <dsp:cNvSpPr/>
      </dsp:nvSpPr>
      <dsp:spPr>
        <a:xfrm>
          <a:off x="1528850" y="3523762"/>
          <a:ext cx="3031949" cy="536349"/>
        </a:xfrm>
        <a:custGeom>
          <a:avLst/>
          <a:gdLst/>
          <a:ahLst/>
          <a:cxnLst/>
          <a:rect l="0" t="0" r="0" b="0"/>
          <a:pathLst>
            <a:path>
              <a:moveTo>
                <a:pt x="3031949" y="0"/>
              </a:moveTo>
              <a:lnTo>
                <a:pt x="3031949" y="285274"/>
              </a:lnTo>
              <a:lnTo>
                <a:pt x="0" y="285274"/>
              </a:lnTo>
              <a:lnTo>
                <a:pt x="0" y="536349"/>
              </a:lnTo>
            </a:path>
          </a:pathLst>
        </a:custGeom>
        <a:noFill/>
        <a:ln w="6350" cap="flat" cmpd="sng" algn="ctr">
          <a:solidFill>
            <a:schemeClr val="accent5">
              <a:hueOff val="-5068907"/>
              <a:satOff val="-13064"/>
              <a:lumOff val="-882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967712" y="3789102"/>
        <a:ext cx="154225" cy="5669"/>
      </dsp:txXfrm>
    </dsp:sp>
    <dsp:sp modelId="{1D0011B4-F950-48C0-A43A-FD6CD26D1895}">
      <dsp:nvSpPr>
        <dsp:cNvPr id="0" name=""/>
        <dsp:cNvSpPr/>
      </dsp:nvSpPr>
      <dsp:spPr>
        <a:xfrm>
          <a:off x="3328299" y="2046562"/>
          <a:ext cx="2464999" cy="1478999"/>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787" tIns="126787" rIns="120787" bIns="126787" numCol="1" spcCol="1270" anchor="ctr" anchorCtr="0">
          <a:noAutofit/>
        </a:bodyPr>
        <a:lstStyle/>
        <a:p>
          <a:pPr lvl="0" algn="ctr" defTabSz="577850">
            <a:lnSpc>
              <a:spcPct val="90000"/>
            </a:lnSpc>
            <a:spcBef>
              <a:spcPct val="0"/>
            </a:spcBef>
            <a:spcAft>
              <a:spcPct val="35000"/>
            </a:spcAft>
          </a:pPr>
          <a:r>
            <a:rPr lang="tr-TR" sz="1300" kern="1200"/>
            <a:t>Yarış müsabakalarına göre bir periyodik takvim, antrenman yöntemi ve antrenman metodu uygulanmalıdır.</a:t>
          </a:r>
          <a:endParaRPr lang="en-US" sz="1300" kern="1200"/>
        </a:p>
      </dsp:txBody>
      <dsp:txXfrm>
        <a:off x="3328299" y="2046562"/>
        <a:ext cx="2464999" cy="1478999"/>
      </dsp:txXfrm>
    </dsp:sp>
    <dsp:sp modelId="{2B2B06AE-0011-4472-80F1-F19FDDDFCDBE}">
      <dsp:nvSpPr>
        <dsp:cNvPr id="0" name=""/>
        <dsp:cNvSpPr/>
      </dsp:nvSpPr>
      <dsp:spPr>
        <a:xfrm>
          <a:off x="2759550" y="4786292"/>
          <a:ext cx="536349" cy="91440"/>
        </a:xfrm>
        <a:custGeom>
          <a:avLst/>
          <a:gdLst/>
          <a:ahLst/>
          <a:cxnLst/>
          <a:rect l="0" t="0" r="0" b="0"/>
          <a:pathLst>
            <a:path>
              <a:moveTo>
                <a:pt x="0" y="45720"/>
              </a:moveTo>
              <a:lnTo>
                <a:pt x="536349" y="45720"/>
              </a:lnTo>
            </a:path>
          </a:pathLst>
        </a:custGeom>
        <a:noFill/>
        <a:ln w="6350" cap="flat" cmpd="sng" algn="ctr">
          <a:solidFill>
            <a:schemeClr val="accent5">
              <a:hueOff val="-6758543"/>
              <a:satOff val="-17419"/>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13551" y="4829177"/>
        <a:ext cx="28347" cy="5669"/>
      </dsp:txXfrm>
    </dsp:sp>
    <dsp:sp modelId="{FA6B8FFD-9D4C-4F20-996B-8CDC80284070}">
      <dsp:nvSpPr>
        <dsp:cNvPr id="0" name=""/>
        <dsp:cNvSpPr/>
      </dsp:nvSpPr>
      <dsp:spPr>
        <a:xfrm>
          <a:off x="296350" y="4092512"/>
          <a:ext cx="2464999" cy="1478999"/>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787" tIns="126787" rIns="120787" bIns="126787" numCol="1" spcCol="1270" anchor="ctr" anchorCtr="0">
          <a:noAutofit/>
        </a:bodyPr>
        <a:lstStyle/>
        <a:p>
          <a:pPr lvl="0" algn="ctr" defTabSz="577850">
            <a:lnSpc>
              <a:spcPct val="90000"/>
            </a:lnSpc>
            <a:spcBef>
              <a:spcPct val="0"/>
            </a:spcBef>
            <a:spcAft>
              <a:spcPct val="35000"/>
            </a:spcAft>
          </a:pPr>
          <a:r>
            <a:rPr lang="tr-TR" sz="1300" kern="1200"/>
            <a:t>Sporcunun uygun güçte (kendi ağırlığı yada dambel veya barbel) le kuvvet ve gücü geliştirmeye yönelik kendi branşı için ek antrenmanlar uygulanmalıdır.</a:t>
          </a:r>
          <a:endParaRPr lang="en-US" sz="1300" kern="1200"/>
        </a:p>
      </dsp:txBody>
      <dsp:txXfrm>
        <a:off x="296350" y="4092512"/>
        <a:ext cx="2464999" cy="1478999"/>
      </dsp:txXfrm>
    </dsp:sp>
    <dsp:sp modelId="{582D8BFB-59C9-4F5C-8C9D-3401123165F3}">
      <dsp:nvSpPr>
        <dsp:cNvPr id="0" name=""/>
        <dsp:cNvSpPr/>
      </dsp:nvSpPr>
      <dsp:spPr>
        <a:xfrm>
          <a:off x="3328299" y="4092512"/>
          <a:ext cx="2464999" cy="1478999"/>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787" tIns="126787" rIns="120787" bIns="126787" numCol="1" spcCol="1270" anchor="ctr" anchorCtr="0">
          <a:noAutofit/>
        </a:bodyPr>
        <a:lstStyle/>
        <a:p>
          <a:pPr lvl="0" algn="ctr" defTabSz="577850">
            <a:lnSpc>
              <a:spcPct val="90000"/>
            </a:lnSpc>
            <a:spcBef>
              <a:spcPct val="0"/>
            </a:spcBef>
            <a:spcAft>
              <a:spcPct val="35000"/>
            </a:spcAft>
          </a:pPr>
          <a:r>
            <a:rPr lang="tr-TR" sz="1300" kern="1200"/>
            <a:t>Beslenmesine çok ama çok dikkat edilmelidir. Ortalama bir aktif sporcudan daha fazla enerji kaybettiği için geri kazanması gereklidir buda düzenli ve iyi bir beslenmeyle olur.</a:t>
          </a:r>
          <a:endParaRPr lang="en-US" sz="1300" kern="1200"/>
        </a:p>
      </dsp:txBody>
      <dsp:txXfrm>
        <a:off x="3328299" y="4092512"/>
        <a:ext cx="2464999" cy="14789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E2072480-10DA-4FB4-BEAE-2A1DEA90F248}" type="datetimeFigureOut">
              <a:rPr lang="tr-TR" smtClean="0"/>
              <a:pPr/>
              <a:t>21.06.2019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pPr/>
              <a:t>‹#›</a:t>
            </a:fld>
            <a:endParaRPr lang="tr-TR"/>
          </a:p>
        </p:txBody>
      </p:sp>
    </p:spTree>
    <p:extLst>
      <p:ext uri="{BB962C8B-B14F-4D97-AF65-F5344CB8AC3E}">
        <p14:creationId xmlns:p14="http://schemas.microsoft.com/office/powerpoint/2010/main" xmlns="" val="344099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pPr/>
              <a:t>21.06.2019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pPr/>
              <a:t>‹#›</a:t>
            </a:fld>
            <a:endParaRPr lang="tr-TR"/>
          </a:p>
        </p:txBody>
      </p:sp>
    </p:spTree>
    <p:extLst>
      <p:ext uri="{BB962C8B-B14F-4D97-AF65-F5344CB8AC3E}">
        <p14:creationId xmlns:p14="http://schemas.microsoft.com/office/powerpoint/2010/main" xmlns="" val="847874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pPr/>
              <a:t>21.06.2019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pPr/>
              <a:t>‹#›</a:t>
            </a:fld>
            <a:endParaRPr lang="tr-TR"/>
          </a:p>
        </p:txBody>
      </p:sp>
    </p:spTree>
    <p:extLst>
      <p:ext uri="{BB962C8B-B14F-4D97-AF65-F5344CB8AC3E}">
        <p14:creationId xmlns:p14="http://schemas.microsoft.com/office/powerpoint/2010/main" xmlns="" val="804856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pPr/>
              <a:t>21.06.2019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pPr/>
              <a:t>‹#›</a:t>
            </a:fld>
            <a:endParaRPr lang="tr-TR"/>
          </a:p>
        </p:txBody>
      </p:sp>
    </p:spTree>
    <p:extLst>
      <p:ext uri="{BB962C8B-B14F-4D97-AF65-F5344CB8AC3E}">
        <p14:creationId xmlns:p14="http://schemas.microsoft.com/office/powerpoint/2010/main" xmlns="" val="3944319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E2072480-10DA-4FB4-BEAE-2A1DEA90F248}" type="datetimeFigureOut">
              <a:rPr lang="tr-TR" smtClean="0"/>
              <a:pPr/>
              <a:t>21.06.2019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pPr/>
              <a:t>‹#›</a:t>
            </a:fld>
            <a:endParaRPr lang="tr-TR"/>
          </a:p>
        </p:txBody>
      </p:sp>
    </p:spTree>
    <p:extLst>
      <p:ext uri="{BB962C8B-B14F-4D97-AF65-F5344CB8AC3E}">
        <p14:creationId xmlns:p14="http://schemas.microsoft.com/office/powerpoint/2010/main" xmlns="" val="119683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E2072480-10DA-4FB4-BEAE-2A1DEA90F248}" type="datetimeFigureOut">
              <a:rPr lang="tr-TR" smtClean="0"/>
              <a:pPr/>
              <a:t>21.06.2019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pPr/>
              <a:t>‹#›</a:t>
            </a:fld>
            <a:endParaRPr lang="tr-TR"/>
          </a:p>
        </p:txBody>
      </p:sp>
    </p:spTree>
    <p:extLst>
      <p:ext uri="{BB962C8B-B14F-4D97-AF65-F5344CB8AC3E}">
        <p14:creationId xmlns:p14="http://schemas.microsoft.com/office/powerpoint/2010/main" xmlns="" val="3652797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E2072480-10DA-4FB4-BEAE-2A1DEA90F248}" type="datetimeFigureOut">
              <a:rPr lang="tr-TR" smtClean="0"/>
              <a:pPr/>
              <a:t>21.06.2019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20A84BC-3F9E-4B08-9743-FC4E27FA5126}" type="slidenum">
              <a:rPr lang="tr-TR" smtClean="0"/>
              <a:pPr/>
              <a:t>‹#›</a:t>
            </a:fld>
            <a:endParaRPr lang="tr-TR"/>
          </a:p>
        </p:txBody>
      </p:sp>
    </p:spTree>
    <p:extLst>
      <p:ext uri="{BB962C8B-B14F-4D97-AF65-F5344CB8AC3E}">
        <p14:creationId xmlns:p14="http://schemas.microsoft.com/office/powerpoint/2010/main" xmlns="" val="846744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E2072480-10DA-4FB4-BEAE-2A1DEA90F248}" type="datetimeFigureOut">
              <a:rPr lang="tr-TR" smtClean="0"/>
              <a:pPr/>
              <a:t>21.06.2019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20A84BC-3F9E-4B08-9743-FC4E27FA5126}" type="slidenum">
              <a:rPr lang="tr-TR" smtClean="0"/>
              <a:pPr/>
              <a:t>‹#›</a:t>
            </a:fld>
            <a:endParaRPr lang="tr-TR"/>
          </a:p>
        </p:txBody>
      </p:sp>
    </p:spTree>
    <p:extLst>
      <p:ext uri="{BB962C8B-B14F-4D97-AF65-F5344CB8AC3E}">
        <p14:creationId xmlns:p14="http://schemas.microsoft.com/office/powerpoint/2010/main" xmlns="" val="2861482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2072480-10DA-4FB4-BEAE-2A1DEA90F248}" type="datetimeFigureOut">
              <a:rPr lang="tr-TR" smtClean="0"/>
              <a:pPr/>
              <a:t>21.06.2019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20A84BC-3F9E-4B08-9743-FC4E27FA5126}" type="slidenum">
              <a:rPr lang="tr-TR" smtClean="0"/>
              <a:pPr/>
              <a:t>‹#›</a:t>
            </a:fld>
            <a:endParaRPr lang="tr-TR"/>
          </a:p>
        </p:txBody>
      </p:sp>
    </p:spTree>
    <p:extLst>
      <p:ext uri="{BB962C8B-B14F-4D97-AF65-F5344CB8AC3E}">
        <p14:creationId xmlns:p14="http://schemas.microsoft.com/office/powerpoint/2010/main" xmlns="" val="419981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pPr/>
              <a:t>21.06.2019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pPr/>
              <a:t>‹#›</a:t>
            </a:fld>
            <a:endParaRPr lang="tr-TR"/>
          </a:p>
        </p:txBody>
      </p:sp>
    </p:spTree>
    <p:extLst>
      <p:ext uri="{BB962C8B-B14F-4D97-AF65-F5344CB8AC3E}">
        <p14:creationId xmlns:p14="http://schemas.microsoft.com/office/powerpoint/2010/main" xmlns="" val="2700913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pPr/>
              <a:t>21.06.2019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pPr/>
              <a:t>‹#›</a:t>
            </a:fld>
            <a:endParaRPr lang="tr-TR"/>
          </a:p>
        </p:txBody>
      </p:sp>
    </p:spTree>
    <p:extLst>
      <p:ext uri="{BB962C8B-B14F-4D97-AF65-F5344CB8AC3E}">
        <p14:creationId xmlns:p14="http://schemas.microsoft.com/office/powerpoint/2010/main" xmlns="" val="818175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72480-10DA-4FB4-BEAE-2A1DEA90F248}" type="datetimeFigureOut">
              <a:rPr lang="tr-TR" smtClean="0"/>
              <a:pPr/>
              <a:t>21.06.2019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0A84BC-3F9E-4B08-9743-FC4E27FA5126}" type="slidenum">
              <a:rPr lang="tr-TR" smtClean="0"/>
              <a:pPr/>
              <a:t>‹#›</a:t>
            </a:fld>
            <a:endParaRPr lang="tr-TR"/>
          </a:p>
        </p:txBody>
      </p:sp>
    </p:spTree>
    <p:extLst>
      <p:ext uri="{BB962C8B-B14F-4D97-AF65-F5344CB8AC3E}">
        <p14:creationId xmlns:p14="http://schemas.microsoft.com/office/powerpoint/2010/main" xmlns="" val="3712468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tr.wikipedia.org/wiki/Modern_pentatlon" TargetMode="External"/><Relationship Id="rId7" Type="http://schemas.openxmlformats.org/officeDocument/2006/relationships/hyperlink" Target="file:///C:\Users\MeteBerk\Desktop\uipm_comp_rules_and_reg_2018_a5_v2.pdf" TargetMode="Externa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hyperlink" Target="http://tmpf.org.tr/" TargetMode="External"/><Relationship Id="rId5" Type="http://schemas.openxmlformats.org/officeDocument/2006/relationships/hyperlink" Target="https://www.uipmworld.org/" TargetMode="External"/><Relationship Id="rId4" Type="http://schemas.openxmlformats.org/officeDocument/2006/relationships/hyperlink" Target="http://www.olimpikbranslar.com/spor-dallari/modern-pentatl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F6791B2-97DE-44EF-B051-11F32D2AD49F}"/>
              </a:ext>
            </a:extLst>
          </p:cNvPr>
          <p:cNvSpPr>
            <a:spLocks noGrp="1"/>
          </p:cNvSpPr>
          <p:nvPr>
            <p:ph type="ctrTitle"/>
          </p:nvPr>
        </p:nvSpPr>
        <p:spPr>
          <a:xfrm>
            <a:off x="804673" y="4385066"/>
            <a:ext cx="10694902" cy="1317643"/>
          </a:xfrm>
        </p:spPr>
        <p:txBody>
          <a:bodyPr>
            <a:normAutofit/>
          </a:bodyPr>
          <a:lstStyle/>
          <a:p>
            <a:pPr algn="l"/>
            <a:r>
              <a:rPr lang="tr-TR">
                <a:cs typeface="Calibri Light"/>
              </a:rPr>
              <a:t>MODERN PENTATLON</a:t>
            </a:r>
            <a:endParaRPr lang="tr-TR"/>
          </a:p>
        </p:txBody>
      </p:sp>
      <p:sp>
        <p:nvSpPr>
          <p:cNvPr id="3" name="Alt Başlık 2">
            <a:extLst>
              <a:ext uri="{FF2B5EF4-FFF2-40B4-BE49-F238E27FC236}">
                <a16:creationId xmlns:a16="http://schemas.microsoft.com/office/drawing/2014/main" xmlns="" id="{30682729-E9F8-4E50-9594-66DA14A7D591}"/>
              </a:ext>
            </a:extLst>
          </p:cNvPr>
          <p:cNvSpPr>
            <a:spLocks noGrp="1"/>
          </p:cNvSpPr>
          <p:nvPr>
            <p:ph type="subTitle" idx="1"/>
          </p:nvPr>
        </p:nvSpPr>
        <p:spPr>
          <a:xfrm>
            <a:off x="804672" y="5702709"/>
            <a:ext cx="10694903" cy="866165"/>
          </a:xfrm>
        </p:spPr>
        <p:txBody>
          <a:bodyPr vert="horz" lIns="91440" tIns="45720" rIns="91440" bIns="45720" rtlCol="0" anchor="t">
            <a:normAutofit fontScale="92500"/>
          </a:bodyPr>
          <a:lstStyle/>
          <a:p>
            <a:pPr algn="l"/>
            <a:r>
              <a:rPr lang="tr-TR" dirty="0">
                <a:cs typeface="Calibri"/>
              </a:rPr>
              <a:t>HAZIRLAYAN :Mete Berk DEMİRYOL</a:t>
            </a:r>
          </a:p>
          <a:p>
            <a:pPr algn="l"/>
            <a:r>
              <a:rPr lang="tr-TR" dirty="0">
                <a:cs typeface="Calibri"/>
              </a:rPr>
              <a:t>17170001                                                                                                       Doç. Dr. NEVİN GÜNDÜZ</a:t>
            </a:r>
            <a:endParaRPr lang="tr-TR" dirty="0"/>
          </a:p>
        </p:txBody>
      </p:sp>
      <p:pic>
        <p:nvPicPr>
          <p:cNvPr id="4" name="Resim 4" descr="kişi, spor, atletik oyun, zemin içeren bir resim&#10;&#10;Yüksek güvenilirlikle oluşturulmuş açıklama">
            <a:extLst>
              <a:ext uri="{FF2B5EF4-FFF2-40B4-BE49-F238E27FC236}">
                <a16:creationId xmlns:a16="http://schemas.microsoft.com/office/drawing/2014/main" xmlns="" id="{1BC3A98D-F8F9-4E13-88DF-1D6574CBC98B}"/>
              </a:ext>
            </a:extLst>
          </p:cNvPr>
          <p:cNvPicPr>
            <a:picLocks noChangeAspect="1"/>
          </p:cNvPicPr>
          <p:nvPr/>
        </p:nvPicPr>
        <p:blipFill rotWithShape="1">
          <a:blip r:embed="rId2" cstate="print"/>
          <a:srcRect t="17633" b="17633"/>
          <a:stretch/>
        </p:blipFill>
        <p:spPr>
          <a:xfrm>
            <a:off x="20" y="10"/>
            <a:ext cx="12191980" cy="4242125"/>
          </a:xfrm>
          <a:prstGeom prst="rect">
            <a:avLst/>
          </a:prstGeom>
        </p:spPr>
      </p:pic>
      <p:cxnSp>
        <p:nvCxnSpPr>
          <p:cNvPr id="20" name="Straight Connector 22">
            <a:extLst>
              <a:ext uri="{FF2B5EF4-FFF2-40B4-BE49-F238E27FC236}">
                <a16:creationId xmlns:a16="http://schemas.microsoft.com/office/drawing/2014/main" xmlns="" id="{C800968E-0A99-46C4-A9B2-6A63AC66F4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7309059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945E29B-B971-41C6-A57B-B29BBB108A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xmlns="" id="{4C76015D-CFEA-4204-9A50-352560FFC25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55481" y="498348"/>
            <a:ext cx="9902663" cy="5861304"/>
            <a:chOff x="1155481" y="498348"/>
            <a:chExt cx="9902663" cy="5861304"/>
          </a:xfrm>
        </p:grpSpPr>
        <p:sp>
          <p:nvSpPr>
            <p:cNvPr id="11" name="Oval 5">
              <a:extLst>
                <a:ext uri="{FF2B5EF4-FFF2-40B4-BE49-F238E27FC236}">
                  <a16:creationId xmlns:a16="http://schemas.microsoft.com/office/drawing/2014/main" xmlns="" id="{7325C43C-72B5-4DC9-B386-90859B58BF0D}"/>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1155481" y="498348"/>
              <a:ext cx="5861304" cy="5861304"/>
            </a:xfrm>
            <a:prstGeom prst="ellipse">
              <a:avLst/>
            </a:prstGeom>
            <a:solidFill>
              <a:schemeClr val="accent1">
                <a:alpha val="55000"/>
              </a:schemeClr>
            </a:solidFill>
            <a:ln>
              <a:noFill/>
            </a:ln>
          </p:spPr>
        </p:sp>
        <p:sp>
          <p:nvSpPr>
            <p:cNvPr id="12" name="Oval 11">
              <a:extLst>
                <a:ext uri="{FF2B5EF4-FFF2-40B4-BE49-F238E27FC236}">
                  <a16:creationId xmlns:a16="http://schemas.microsoft.com/office/drawing/2014/main" xmlns="" id="{C95AD9A4-5AF5-48C4-BC2A-635316433A45}"/>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5196840" y="498348"/>
              <a:ext cx="5861304" cy="5861304"/>
            </a:xfrm>
            <a:prstGeom prst="ellipse">
              <a:avLst/>
            </a:prstGeom>
            <a:solidFill>
              <a:schemeClr val="accent1">
                <a:alpha val="55000"/>
              </a:schemeClr>
            </a:solidFill>
            <a:ln>
              <a:noFill/>
            </a:ln>
          </p:spPr>
        </p:sp>
        <p:sp>
          <p:nvSpPr>
            <p:cNvPr id="13" name="Oval 5">
              <a:extLst>
                <a:ext uri="{FF2B5EF4-FFF2-40B4-BE49-F238E27FC236}">
                  <a16:creationId xmlns:a16="http://schemas.microsoft.com/office/drawing/2014/main" xmlns="" id="{AF4A3D62-D56C-4A32-8C75-100D383EC615}"/>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3165348" y="498348"/>
              <a:ext cx="5861304" cy="5861304"/>
            </a:xfrm>
            <a:prstGeom prst="ellipse">
              <a:avLst/>
            </a:prstGeom>
            <a:solidFill>
              <a:schemeClr val="accent1">
                <a:alpha val="70000"/>
              </a:schemeClr>
            </a:solidFill>
            <a:ln>
              <a:noFill/>
            </a:ln>
          </p:spPr>
        </p:sp>
      </p:grpSp>
      <p:sp useBgFill="1">
        <p:nvSpPr>
          <p:cNvPr id="15" name="Rectangle 14">
            <a:extLst>
              <a:ext uri="{FF2B5EF4-FFF2-40B4-BE49-F238E27FC236}">
                <a16:creationId xmlns:a16="http://schemas.microsoft.com/office/drawing/2014/main" xmlns="" id="{3E1F47E4-066D-4C27-98C8-B2B2C7BABF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438772"/>
            <a:ext cx="12192000" cy="39804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Unvan 1">
            <a:extLst>
              <a:ext uri="{FF2B5EF4-FFF2-40B4-BE49-F238E27FC236}">
                <a16:creationId xmlns:a16="http://schemas.microsoft.com/office/drawing/2014/main" xmlns="" id="{E9DD8626-CB85-47CA-9020-D7C0234CB9F8}"/>
              </a:ext>
            </a:extLst>
          </p:cNvPr>
          <p:cNvSpPr>
            <a:spLocks noGrp="1"/>
          </p:cNvSpPr>
          <p:nvPr>
            <p:ph type="title"/>
          </p:nvPr>
        </p:nvSpPr>
        <p:spPr>
          <a:xfrm>
            <a:off x="838200" y="1760505"/>
            <a:ext cx="10515600" cy="935025"/>
          </a:xfrm>
        </p:spPr>
        <p:txBody>
          <a:bodyPr>
            <a:normAutofit/>
          </a:bodyPr>
          <a:lstStyle/>
          <a:p>
            <a:pPr algn="ctr"/>
            <a:r>
              <a:rPr lang="tr-TR" sz="3200" b="1" dirty="0">
                <a:solidFill>
                  <a:srgbClr val="FF0000"/>
                </a:solidFill>
                <a:cs typeface="Calibri Light"/>
              </a:rPr>
              <a:t>MODERN PENTATLON KURALLARI </a:t>
            </a:r>
          </a:p>
        </p:txBody>
      </p:sp>
      <p:sp>
        <p:nvSpPr>
          <p:cNvPr id="3" name="İçerik Yer Tutucusu 2">
            <a:extLst>
              <a:ext uri="{FF2B5EF4-FFF2-40B4-BE49-F238E27FC236}">
                <a16:creationId xmlns:a16="http://schemas.microsoft.com/office/drawing/2014/main" xmlns="" id="{446DB005-D086-4D01-899A-BCCD2DF25189}"/>
              </a:ext>
            </a:extLst>
          </p:cNvPr>
          <p:cNvSpPr>
            <a:spLocks noGrp="1"/>
          </p:cNvSpPr>
          <p:nvPr>
            <p:ph idx="1"/>
          </p:nvPr>
        </p:nvSpPr>
        <p:spPr>
          <a:xfrm>
            <a:off x="2384952" y="3012928"/>
            <a:ext cx="7422096" cy="2109445"/>
          </a:xfrm>
        </p:spPr>
        <p:txBody>
          <a:bodyPr vert="horz" lIns="91440" tIns="45720" rIns="91440" bIns="45720" rtlCol="0">
            <a:normAutofit/>
          </a:bodyPr>
          <a:lstStyle/>
          <a:p>
            <a:r>
              <a:rPr lang="tr-TR" sz="1800">
                <a:solidFill>
                  <a:schemeClr val="tx2"/>
                </a:solidFill>
                <a:cs typeface="Calibri"/>
              </a:rPr>
              <a:t>Modern Pentatlon da her bir branşın ayrı ayrı kuralları vardır.</a:t>
            </a:r>
          </a:p>
          <a:p>
            <a:r>
              <a:rPr lang="tr-TR" sz="1800">
                <a:solidFill>
                  <a:schemeClr val="tx2"/>
                </a:solidFill>
                <a:cs typeface="Calibri"/>
              </a:rPr>
              <a:t>İlk önce malzeme kurallarından bahsedelim.</a:t>
            </a:r>
          </a:p>
        </p:txBody>
      </p:sp>
    </p:spTree>
    <p:extLst>
      <p:ext uri="{BB962C8B-B14F-4D97-AF65-F5344CB8AC3E}">
        <p14:creationId xmlns:p14="http://schemas.microsoft.com/office/powerpoint/2010/main" xmlns="" val="294432643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Resim 6" descr="iç mekan, yüzme, spor, kişi içeren bir resim&#10;&#10;Çok yüksek güvenilirlikle oluşturulmuş açıklama">
            <a:extLst>
              <a:ext uri="{FF2B5EF4-FFF2-40B4-BE49-F238E27FC236}">
                <a16:creationId xmlns:a16="http://schemas.microsoft.com/office/drawing/2014/main" xmlns="" id="{8EAE441E-C00E-40A8-B0F1-19AB5B7EEDA3}"/>
              </a:ext>
            </a:extLst>
          </p:cNvPr>
          <p:cNvPicPr>
            <a:picLocks noChangeAspect="1"/>
          </p:cNvPicPr>
          <p:nvPr/>
        </p:nvPicPr>
        <p:blipFill rotWithShape="1">
          <a:blip r:embed="rId2" cstate="print"/>
          <a:srcRect r="-1" b="16067"/>
          <a:stretch/>
        </p:blipFill>
        <p:spPr>
          <a:xfrm>
            <a:off x="20" y="3579"/>
            <a:ext cx="12188932" cy="6854421"/>
          </a:xfrm>
          <a:prstGeom prst="rect">
            <a:avLst/>
          </a:prstGeom>
        </p:spPr>
      </p:pic>
      <p:sp>
        <p:nvSpPr>
          <p:cNvPr id="13" name="Rectangle 12">
            <a:extLst>
              <a:ext uri="{FF2B5EF4-FFF2-40B4-BE49-F238E27FC236}">
                <a16:creationId xmlns:a16="http://schemas.microsoft.com/office/drawing/2014/main" xmlns="" id="{681CD866-52B5-4280-A92B-56BDFD1E9A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9648" y="0"/>
            <a:ext cx="6102351" cy="6858000"/>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96EEF187-8434-4B76-BE40-006EEBB263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102351" cy="6858000"/>
          </a:xfrm>
          <a:prstGeom prst="rect">
            <a:avLst/>
          </a:prstGeom>
          <a:solidFill>
            <a:schemeClr val="bg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xmlns="" id="{713ED191-A9E4-41A0-B3CF-994B1B3A1CDF}"/>
              </a:ext>
            </a:extLst>
          </p:cNvPr>
          <p:cNvSpPr>
            <a:spLocks noGrp="1"/>
          </p:cNvSpPr>
          <p:nvPr>
            <p:ph type="title"/>
          </p:nvPr>
        </p:nvSpPr>
        <p:spPr>
          <a:xfrm>
            <a:off x="1282620" y="1748771"/>
            <a:ext cx="3498979" cy="3360458"/>
          </a:xfrm>
        </p:spPr>
        <p:txBody>
          <a:bodyPr>
            <a:normAutofit/>
          </a:bodyPr>
          <a:lstStyle/>
          <a:p>
            <a:pPr algn="ctr"/>
            <a:r>
              <a:rPr lang="tr-TR" b="1" dirty="0">
                <a:solidFill>
                  <a:srgbClr val="FF0000"/>
                </a:solidFill>
                <a:cs typeface="Calibri Light"/>
              </a:rPr>
              <a:t>MODERN PENTATLON KURALLARI </a:t>
            </a:r>
          </a:p>
          <a:p>
            <a:pPr algn="ctr"/>
            <a:endParaRPr lang="tr-TR">
              <a:cs typeface="Calibri Light"/>
            </a:endParaRPr>
          </a:p>
        </p:txBody>
      </p:sp>
      <p:pic>
        <p:nvPicPr>
          <p:cNvPr id="4" name="Resim 4" descr="iç mekan, yüzme, spor, kişi içeren bir resim&#10;&#10;Çok yüksek güvenilirlikle oluşturulmuş açıklama">
            <a:extLst>
              <a:ext uri="{FF2B5EF4-FFF2-40B4-BE49-F238E27FC236}">
                <a16:creationId xmlns:a16="http://schemas.microsoft.com/office/drawing/2014/main" xmlns="" id="{0D1028CF-4B27-4E7D-901A-4CA13C4BBD08}"/>
              </a:ext>
            </a:extLst>
          </p:cNvPr>
          <p:cNvPicPr>
            <a:picLocks noChangeAspect="1"/>
          </p:cNvPicPr>
          <p:nvPr/>
        </p:nvPicPr>
        <p:blipFill rotWithShape="1">
          <a:blip r:embed="rId2" cstate="print"/>
          <a:srcRect t="464" r="-3" b="20695"/>
          <a:stretch/>
        </p:blipFill>
        <p:spPr>
          <a:xfrm>
            <a:off x="6883401" y="803191"/>
            <a:ext cx="4516920" cy="2385915"/>
          </a:xfrm>
          <a:prstGeom prst="rect">
            <a:avLst/>
          </a:prstGeom>
        </p:spPr>
      </p:pic>
      <p:sp>
        <p:nvSpPr>
          <p:cNvPr id="3" name="İçerik Yer Tutucusu 2">
            <a:extLst>
              <a:ext uri="{FF2B5EF4-FFF2-40B4-BE49-F238E27FC236}">
                <a16:creationId xmlns:a16="http://schemas.microsoft.com/office/drawing/2014/main" xmlns="" id="{5BCF9F61-CA06-46D4-B05C-C518D509EE6B}"/>
              </a:ext>
            </a:extLst>
          </p:cNvPr>
          <p:cNvSpPr>
            <a:spLocks noGrp="1"/>
          </p:cNvSpPr>
          <p:nvPr>
            <p:ph idx="1"/>
          </p:nvPr>
        </p:nvSpPr>
        <p:spPr>
          <a:xfrm>
            <a:off x="6883401" y="3676052"/>
            <a:ext cx="4516920" cy="2375756"/>
          </a:xfrm>
        </p:spPr>
        <p:txBody>
          <a:bodyPr vert="horz" lIns="91440" tIns="45720" rIns="91440" bIns="45720" rtlCol="0" anchor="ctr">
            <a:normAutofit/>
          </a:bodyPr>
          <a:lstStyle/>
          <a:p>
            <a:r>
              <a:rPr lang="tr-TR" sz="1400">
                <a:cs typeface="Calibri"/>
              </a:rPr>
              <a:t>Yüzme: Olimpik düzey yarışlarında(turnuvalar, dünya şampiyonaları, Avrupa şampiyonaları)  erkeklerde ;FINA onaylı diz hizasına kadar kabul edilen karbon mayolar ,kadınlarda; FINA onaylı tam karbon mayolar kabul edilir. Bikini , şort , deniz mayosu kabul edilmez .</a:t>
            </a:r>
            <a:endParaRPr lang="en-US" sz="1400">
              <a:cs typeface="Calibri"/>
            </a:endParaRPr>
          </a:p>
          <a:p>
            <a:r>
              <a:rPr lang="tr-TR" sz="1400">
                <a:cs typeface="Calibri"/>
              </a:rPr>
              <a:t>Yüzücü gözlüğü şarttır</a:t>
            </a:r>
            <a:endParaRPr lang="en-US" sz="1400">
              <a:cs typeface="Calibri"/>
            </a:endParaRPr>
          </a:p>
          <a:p>
            <a:r>
              <a:rPr lang="tr-TR" sz="1400">
                <a:cs typeface="Calibri"/>
              </a:rPr>
              <a:t>Uluslararasında ki yarışmalarda ülke boneleri takmak zorunludur.(ulusallarda bu zorunluluk yoktur.)</a:t>
            </a:r>
            <a:endParaRPr lang="en-US" sz="1400">
              <a:cs typeface="Calibri"/>
            </a:endParaRPr>
          </a:p>
          <a:p>
            <a:endParaRPr lang="tr-TR" sz="1400">
              <a:cs typeface="Calibri"/>
            </a:endParaRPr>
          </a:p>
        </p:txBody>
      </p:sp>
    </p:spTree>
    <p:extLst>
      <p:ext uri="{BB962C8B-B14F-4D97-AF65-F5344CB8AC3E}">
        <p14:creationId xmlns:p14="http://schemas.microsoft.com/office/powerpoint/2010/main" xmlns="" val="300367818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4" descr="kişi, yer, iç mekan içeren bir resim&#10;&#10;Çok yüksek güvenilirlikle oluşturulmuş açıklama">
            <a:extLst>
              <a:ext uri="{FF2B5EF4-FFF2-40B4-BE49-F238E27FC236}">
                <a16:creationId xmlns:a16="http://schemas.microsoft.com/office/drawing/2014/main" xmlns="" id="{8FC546B4-8EEA-4E96-A928-FAD6B3FCFB53}"/>
              </a:ext>
            </a:extLst>
          </p:cNvPr>
          <p:cNvPicPr>
            <a:picLocks noChangeAspect="1"/>
          </p:cNvPicPr>
          <p:nvPr/>
        </p:nvPicPr>
        <p:blipFill rotWithShape="1">
          <a:blip r:embed="rId2" cstate="print"/>
          <a:srcRect b="15730"/>
          <a:stretch/>
        </p:blipFill>
        <p:spPr>
          <a:xfrm>
            <a:off x="-1" y="10"/>
            <a:ext cx="12192000" cy="6857990"/>
          </a:xfrm>
          <a:prstGeom prst="rect">
            <a:avLst/>
          </a:prstGeom>
        </p:spPr>
      </p:pic>
      <p:sp>
        <p:nvSpPr>
          <p:cNvPr id="9"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Unvan 1">
            <a:extLst>
              <a:ext uri="{FF2B5EF4-FFF2-40B4-BE49-F238E27FC236}">
                <a16:creationId xmlns:a16="http://schemas.microsoft.com/office/drawing/2014/main" xmlns="" id="{0178A01E-015A-4B85-ABFB-7756A09A42BC}"/>
              </a:ext>
            </a:extLst>
          </p:cNvPr>
          <p:cNvSpPr>
            <a:spLocks noGrp="1"/>
          </p:cNvSpPr>
          <p:nvPr>
            <p:ph type="title"/>
          </p:nvPr>
        </p:nvSpPr>
        <p:spPr>
          <a:xfrm>
            <a:off x="709448" y="1913950"/>
            <a:ext cx="4204137" cy="1342754"/>
          </a:xfrm>
        </p:spPr>
        <p:txBody>
          <a:bodyPr>
            <a:normAutofit/>
          </a:bodyPr>
          <a:lstStyle/>
          <a:p>
            <a:pPr algn="ctr"/>
            <a:r>
              <a:rPr lang="tr-TR" sz="3600" b="1" dirty="0">
                <a:solidFill>
                  <a:srgbClr val="C00000"/>
                </a:solidFill>
                <a:cs typeface="Calibri Light"/>
              </a:rPr>
              <a:t>MODERN PENTATLON KURALLARI </a:t>
            </a:r>
          </a:p>
          <a:p>
            <a:pPr algn="ctr"/>
            <a:endParaRPr lang="tr-TR" sz="3600">
              <a:cs typeface="Calibri Light"/>
            </a:endParaRPr>
          </a:p>
        </p:txBody>
      </p:sp>
      <p:cxnSp>
        <p:nvCxnSpPr>
          <p:cNvPr id="11" name="Straight Connector 10">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xmlns="" id="{17B77DD9-817B-48FB-8167-D8CE9F6338C3}"/>
              </a:ext>
            </a:extLst>
          </p:cNvPr>
          <p:cNvSpPr>
            <a:spLocks noGrp="1"/>
          </p:cNvSpPr>
          <p:nvPr>
            <p:ph idx="1"/>
          </p:nvPr>
        </p:nvSpPr>
        <p:spPr>
          <a:xfrm>
            <a:off x="525516" y="3417573"/>
            <a:ext cx="4593021" cy="2619839"/>
          </a:xfrm>
        </p:spPr>
        <p:txBody>
          <a:bodyPr vert="horz" lIns="91440" tIns="45720" rIns="91440" bIns="45720" rtlCol="0" anchor="ctr">
            <a:noAutofit/>
          </a:bodyPr>
          <a:lstStyle/>
          <a:p>
            <a:r>
              <a:rPr lang="tr-TR" sz="1500" dirty="0">
                <a:cs typeface="Calibri"/>
              </a:rPr>
              <a:t>ESKRİM:</a:t>
            </a:r>
          </a:p>
          <a:p>
            <a:r>
              <a:rPr lang="tr-TR" sz="1500" dirty="0">
                <a:cs typeface="Calibri"/>
              </a:rPr>
              <a:t>Her sporcunun FIE onaylı 800 N ağırlığında eskrim elbisesi olmak zorundadır. Kadınlarda elbisenin içine FIE onaylı göğüs koruyucu erkeklere de FIE onaylı plastron adı verilen koruyucu yelek olmak zorundadır.</a:t>
            </a:r>
          </a:p>
          <a:p>
            <a:r>
              <a:rPr lang="tr-TR" sz="1500" dirty="0">
                <a:cs typeface="Calibri"/>
              </a:rPr>
              <a:t>Çorap beyaz veya dikkat çekmeyecek beyaz tonları ve dize kadar elbisenin kenarlarına kadar gelmelidir ve sporcunun teninin hiçbir şekilde gözükmemesi gerekir.</a:t>
            </a:r>
          </a:p>
          <a:p>
            <a:r>
              <a:rPr lang="tr-TR" sz="1500" dirty="0">
                <a:cs typeface="Calibri"/>
              </a:rPr>
              <a:t>FIE onaylı kask ,epe, eldiven ,kordon, koruyucu yelek yada göğüslük, alt ve üst takım elbise ,eskrim ayakkabısı ,uzun çorap olmak zorundadır</a:t>
            </a:r>
          </a:p>
          <a:p>
            <a:r>
              <a:rPr lang="tr-TR" sz="1500" dirty="0">
                <a:cs typeface="Calibri"/>
              </a:rPr>
              <a:t>Sporcuların sağ veya sol kolunda ülke bayrağı ve arkasında soy isimi ve ülkesinin kısaltılması zorunludur </a:t>
            </a:r>
          </a:p>
          <a:p>
            <a:pPr marL="0" indent="0">
              <a:buNone/>
            </a:pPr>
            <a:endParaRPr lang="tr-TR" sz="1300" dirty="0">
              <a:cs typeface="Calibri"/>
            </a:endParaRPr>
          </a:p>
        </p:txBody>
      </p:sp>
    </p:spTree>
    <p:extLst>
      <p:ext uri="{BB962C8B-B14F-4D97-AF65-F5344CB8AC3E}">
        <p14:creationId xmlns:p14="http://schemas.microsoft.com/office/powerpoint/2010/main" xmlns="" val="1953226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4" descr="açık hava, gök, ağaç, zemin içeren bir resim&#10;&#10;Çok yüksek güvenilirlikle oluşturulmuş açıklama">
            <a:extLst>
              <a:ext uri="{FF2B5EF4-FFF2-40B4-BE49-F238E27FC236}">
                <a16:creationId xmlns:a16="http://schemas.microsoft.com/office/drawing/2014/main" xmlns="" id="{CBAB910C-E571-408D-AC26-85BEFD413211}"/>
              </a:ext>
            </a:extLst>
          </p:cNvPr>
          <p:cNvPicPr>
            <a:picLocks noChangeAspect="1"/>
          </p:cNvPicPr>
          <p:nvPr/>
        </p:nvPicPr>
        <p:blipFill rotWithShape="1">
          <a:blip r:embed="rId2" cstate="print"/>
          <a:srcRect l="889" r="-1" b="-1"/>
          <a:stretch/>
        </p:blipFill>
        <p:spPr>
          <a:xfrm>
            <a:off x="-1" y="10"/>
            <a:ext cx="12192000" cy="6857990"/>
          </a:xfrm>
          <a:prstGeom prst="rect">
            <a:avLst/>
          </a:prstGeom>
        </p:spPr>
      </p:pic>
      <p:sp>
        <p:nvSpPr>
          <p:cNvPr id="16"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Unvan 1">
            <a:extLst>
              <a:ext uri="{FF2B5EF4-FFF2-40B4-BE49-F238E27FC236}">
                <a16:creationId xmlns:a16="http://schemas.microsoft.com/office/drawing/2014/main" xmlns="" id="{45A4A49F-E7DE-4651-880E-FECDE607BD1E}"/>
              </a:ext>
            </a:extLst>
          </p:cNvPr>
          <p:cNvSpPr>
            <a:spLocks noGrp="1"/>
          </p:cNvSpPr>
          <p:nvPr>
            <p:ph type="title"/>
          </p:nvPr>
        </p:nvSpPr>
        <p:spPr>
          <a:xfrm>
            <a:off x="709448" y="1913950"/>
            <a:ext cx="4204137" cy="1342754"/>
          </a:xfrm>
        </p:spPr>
        <p:txBody>
          <a:bodyPr>
            <a:normAutofit/>
          </a:bodyPr>
          <a:lstStyle/>
          <a:p>
            <a:pPr algn="ctr"/>
            <a:r>
              <a:rPr lang="tr-TR" sz="3600" b="1" dirty="0">
                <a:solidFill>
                  <a:srgbClr val="FF0000"/>
                </a:solidFill>
                <a:cs typeface="Calibri Light"/>
              </a:rPr>
              <a:t>MODERN PENTATLON KURALLARI </a:t>
            </a:r>
          </a:p>
          <a:p>
            <a:pPr algn="ctr"/>
            <a:endParaRPr lang="tr-TR" sz="3600">
              <a:cs typeface="Calibri Light"/>
            </a:endParaRPr>
          </a:p>
        </p:txBody>
      </p:sp>
      <p:cxnSp>
        <p:nvCxnSpPr>
          <p:cNvPr id="18" name="Straight Connector 17">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xmlns="" id="{863BC9EC-7729-4F72-A179-85C12DE92758}"/>
              </a:ext>
            </a:extLst>
          </p:cNvPr>
          <p:cNvSpPr>
            <a:spLocks noGrp="1"/>
          </p:cNvSpPr>
          <p:nvPr>
            <p:ph idx="1"/>
          </p:nvPr>
        </p:nvSpPr>
        <p:spPr>
          <a:xfrm>
            <a:off x="525516" y="3417573"/>
            <a:ext cx="4593021" cy="2619839"/>
          </a:xfrm>
        </p:spPr>
        <p:txBody>
          <a:bodyPr vert="horz" lIns="91440" tIns="45720" rIns="91440" bIns="45720" rtlCol="0" anchor="ctr">
            <a:normAutofit/>
          </a:bodyPr>
          <a:lstStyle/>
          <a:p>
            <a:r>
              <a:rPr lang="tr-TR" sz="1800" dirty="0">
                <a:cs typeface="Calibri"/>
              </a:rPr>
              <a:t>BİNİCİLİK:</a:t>
            </a:r>
          </a:p>
          <a:p>
            <a:r>
              <a:rPr lang="tr-TR" sz="1800" dirty="0">
                <a:cs typeface="Calibri"/>
              </a:rPr>
              <a:t> Sporcular ; </a:t>
            </a:r>
            <a:r>
              <a:rPr lang="tr-TR" sz="1800" dirty="0" err="1">
                <a:cs typeface="Calibri"/>
              </a:rPr>
              <a:t>Kask,çeps</a:t>
            </a:r>
            <a:r>
              <a:rPr lang="tr-TR" sz="1800" dirty="0">
                <a:cs typeface="Calibri"/>
              </a:rPr>
              <a:t>(tozluk), binici botu ,beyaz pantolon, beyaz gömlek, beyaz kravat ve ceket giymek zorundadırlar.(ceket çift yırtmaçlı ve sol veya sağ kolunda ülke bayrağı olmak zorundadır)</a:t>
            </a:r>
          </a:p>
          <a:p>
            <a:r>
              <a:rPr lang="tr-TR" sz="1800" dirty="0">
                <a:cs typeface="Calibri"/>
              </a:rPr>
              <a:t>Atın durumuna bağlı olarak da kamçı bulundurmak zorundadırlar.</a:t>
            </a:r>
          </a:p>
        </p:txBody>
      </p:sp>
    </p:spTree>
    <p:extLst>
      <p:ext uri="{BB962C8B-B14F-4D97-AF65-F5344CB8AC3E}">
        <p14:creationId xmlns:p14="http://schemas.microsoft.com/office/powerpoint/2010/main" xmlns="" val="1430992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9">
            <a:extLst>
              <a:ext uri="{FF2B5EF4-FFF2-40B4-BE49-F238E27FC236}">
                <a16:creationId xmlns:a16="http://schemas.microsoft.com/office/drawing/2014/main" xmlns="" id="{61B2A784-4501-42A8-86DF-DB27DE3950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25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Resim 6" descr="kişi, açık hava, çayır, bina içeren bir resim&#10;&#10;Çok yüksek güvenilirlikle oluşturulmuş açıklama">
            <a:extLst>
              <a:ext uri="{FF2B5EF4-FFF2-40B4-BE49-F238E27FC236}">
                <a16:creationId xmlns:a16="http://schemas.microsoft.com/office/drawing/2014/main" xmlns="" id="{BAEE7758-4C6A-495A-B0CB-E54B47F1A0D1}"/>
              </a:ext>
            </a:extLst>
          </p:cNvPr>
          <p:cNvPicPr>
            <a:picLocks noChangeAspect="1"/>
          </p:cNvPicPr>
          <p:nvPr/>
        </p:nvPicPr>
        <p:blipFill rotWithShape="1">
          <a:blip r:embed="rId2" cstate="print">
            <a:alphaModFix amt="35000"/>
          </a:blip>
          <a:srcRect b="14773"/>
          <a:stretch/>
        </p:blipFill>
        <p:spPr>
          <a:xfrm>
            <a:off x="20" y="10"/>
            <a:ext cx="12191981" cy="6857990"/>
          </a:xfrm>
          <a:prstGeom prst="rect">
            <a:avLst/>
          </a:prstGeom>
        </p:spPr>
      </p:pic>
      <p:sp>
        <p:nvSpPr>
          <p:cNvPr id="2" name="Unvan 1">
            <a:extLst>
              <a:ext uri="{FF2B5EF4-FFF2-40B4-BE49-F238E27FC236}">
                <a16:creationId xmlns:a16="http://schemas.microsoft.com/office/drawing/2014/main" xmlns="" id="{58E9210D-D0AC-4F4A-AC59-206C71098541}"/>
              </a:ext>
            </a:extLst>
          </p:cNvPr>
          <p:cNvSpPr>
            <a:spLocks noGrp="1"/>
          </p:cNvSpPr>
          <p:nvPr>
            <p:ph type="title"/>
          </p:nvPr>
        </p:nvSpPr>
        <p:spPr>
          <a:xfrm>
            <a:off x="5491492" y="1129285"/>
            <a:ext cx="5612012" cy="1613916"/>
          </a:xfrm>
        </p:spPr>
        <p:txBody>
          <a:bodyPr>
            <a:normAutofit/>
          </a:bodyPr>
          <a:lstStyle/>
          <a:p>
            <a:r>
              <a:rPr lang="tr-TR" sz="4800" b="1" dirty="0">
                <a:solidFill>
                  <a:srgbClr val="FF0000"/>
                </a:solidFill>
                <a:cs typeface="Calibri Light"/>
              </a:rPr>
              <a:t>MODERN PENTATLON KURALLARI </a:t>
            </a:r>
            <a:endParaRPr lang="tr-TR" sz="4800" dirty="0">
              <a:solidFill>
                <a:srgbClr val="FF0000"/>
              </a:solidFill>
              <a:cs typeface="Calibri Light"/>
            </a:endParaRPr>
          </a:p>
          <a:p>
            <a:endParaRPr lang="tr-TR" sz="4800">
              <a:cs typeface="Calibri Light"/>
            </a:endParaRPr>
          </a:p>
        </p:txBody>
      </p:sp>
      <p:sp>
        <p:nvSpPr>
          <p:cNvPr id="22" name="Rectangle 21">
            <a:extLst>
              <a:ext uri="{FF2B5EF4-FFF2-40B4-BE49-F238E27FC236}">
                <a16:creationId xmlns:a16="http://schemas.microsoft.com/office/drawing/2014/main" xmlns="" id="{3BD53A9B-9757-4152-AC12-68721FC8A1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964811"/>
            <a:ext cx="4803820" cy="492837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Resim 8" descr="çayır, açık hava, ağaç, yol içeren bir resim&#10;&#10;Çok yüksek güvenilirlikle oluşturulmuş açıklama">
            <a:extLst>
              <a:ext uri="{FF2B5EF4-FFF2-40B4-BE49-F238E27FC236}">
                <a16:creationId xmlns:a16="http://schemas.microsoft.com/office/drawing/2014/main" xmlns="" id="{3E5F8A74-C276-4EA3-B9E3-B759AFA7CCA9}"/>
              </a:ext>
            </a:extLst>
          </p:cNvPr>
          <p:cNvPicPr>
            <a:picLocks noChangeAspect="1"/>
          </p:cNvPicPr>
          <p:nvPr/>
        </p:nvPicPr>
        <p:blipFill rotWithShape="1">
          <a:blip r:embed="rId3" cstate="print"/>
          <a:srcRect r="32984" b="-2"/>
          <a:stretch/>
        </p:blipFill>
        <p:spPr>
          <a:xfrm>
            <a:off x="20" y="1129284"/>
            <a:ext cx="4617700" cy="4599432"/>
          </a:xfrm>
          <a:prstGeom prst="rect">
            <a:avLst/>
          </a:prstGeom>
        </p:spPr>
      </p:pic>
      <p:sp>
        <p:nvSpPr>
          <p:cNvPr id="3" name="İçerik Yer Tutucusu 2">
            <a:extLst>
              <a:ext uri="{FF2B5EF4-FFF2-40B4-BE49-F238E27FC236}">
                <a16:creationId xmlns:a16="http://schemas.microsoft.com/office/drawing/2014/main" xmlns="" id="{F8D5EEF8-12B9-4FA7-9463-578465DD9CD5}"/>
              </a:ext>
            </a:extLst>
          </p:cNvPr>
          <p:cNvSpPr>
            <a:spLocks noGrp="1"/>
          </p:cNvSpPr>
          <p:nvPr>
            <p:ph idx="1"/>
          </p:nvPr>
        </p:nvSpPr>
        <p:spPr>
          <a:xfrm>
            <a:off x="5498975" y="2743200"/>
            <a:ext cx="5604529" cy="3186763"/>
          </a:xfrm>
        </p:spPr>
        <p:txBody>
          <a:bodyPr vert="horz" lIns="91440" tIns="45720" rIns="91440" bIns="45720" rtlCol="0">
            <a:normAutofit/>
          </a:bodyPr>
          <a:lstStyle/>
          <a:p>
            <a:r>
              <a:rPr lang="tr-TR" sz="2400">
                <a:cs typeface="Calibri"/>
              </a:rPr>
              <a:t>LASER-RUN:</a:t>
            </a:r>
          </a:p>
          <a:p>
            <a:r>
              <a:rPr lang="tr-TR" sz="2400">
                <a:cs typeface="Calibri"/>
              </a:rPr>
              <a:t>Ülkelerin şort ve tişörtleri giyilmeli ve arkalarında soyisimleri ,ülke kısaltmaları yazmalıdır</a:t>
            </a:r>
          </a:p>
          <a:p>
            <a:r>
              <a:rPr lang="tr-TR" sz="2400">
                <a:cs typeface="Calibri"/>
              </a:rPr>
              <a:t>Silahın herhangi bir haksızlığına karşı tetik kontrolü yapılır(500 N düşmesi gerekir)</a:t>
            </a:r>
          </a:p>
          <a:p>
            <a:r>
              <a:rPr lang="tr-TR" sz="2400">
                <a:cs typeface="Calibri"/>
              </a:rPr>
              <a:t>Ağırlığının 1.5 kiloyu geçmesi yasaktır.</a:t>
            </a:r>
          </a:p>
          <a:p>
            <a:endParaRPr lang="tr-TR" sz="2400">
              <a:cs typeface="Calibri"/>
            </a:endParaRPr>
          </a:p>
        </p:txBody>
      </p:sp>
    </p:spTree>
    <p:extLst>
      <p:ext uri="{BB962C8B-B14F-4D97-AF65-F5344CB8AC3E}">
        <p14:creationId xmlns:p14="http://schemas.microsoft.com/office/powerpoint/2010/main" xmlns="" val="276105681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xmlns="" id="{03536682-1F1A-4925-9030-E6936AF70CFF}"/>
              </a:ext>
            </a:extLst>
          </p:cNvPr>
          <p:cNvSpPr>
            <a:spLocks noGrp="1"/>
          </p:cNvSpPr>
          <p:nvPr>
            <p:ph type="title"/>
          </p:nvPr>
        </p:nvSpPr>
        <p:spPr>
          <a:xfrm>
            <a:off x="863029" y="1012004"/>
            <a:ext cx="3416158" cy="4795408"/>
          </a:xfrm>
        </p:spPr>
        <p:txBody>
          <a:bodyPr>
            <a:normAutofit/>
          </a:bodyPr>
          <a:lstStyle/>
          <a:p>
            <a:r>
              <a:rPr lang="tr-TR" sz="3200" b="1" dirty="0">
                <a:solidFill>
                  <a:srgbClr val="FF0000"/>
                </a:solidFill>
                <a:cs typeface="Calibri Light"/>
              </a:rPr>
              <a:t>MODERN PENTATLON</a:t>
            </a:r>
            <a:br>
              <a:rPr lang="tr-TR" sz="3200" b="1" dirty="0">
                <a:solidFill>
                  <a:srgbClr val="FF0000"/>
                </a:solidFill>
                <a:cs typeface="Calibri Light"/>
              </a:rPr>
            </a:br>
            <a:r>
              <a:rPr lang="tr-TR" sz="3200" b="1" dirty="0">
                <a:solidFill>
                  <a:srgbClr val="FF0000"/>
                </a:solidFill>
                <a:cs typeface="Calibri Light"/>
              </a:rPr>
              <a:t> KURALLARI</a:t>
            </a:r>
            <a:endParaRPr lang="tr-TR" sz="3200" dirty="0">
              <a:solidFill>
                <a:srgbClr val="FF0000"/>
              </a:solidFill>
              <a:cs typeface="Calibri Light"/>
            </a:endParaRPr>
          </a:p>
        </p:txBody>
      </p:sp>
      <p:graphicFrame>
        <p:nvGraphicFramePr>
          <p:cNvPr id="5" name="İçerik Yer Tutucusu 2">
            <a:extLst>
              <a:ext uri="{FF2B5EF4-FFF2-40B4-BE49-F238E27FC236}">
                <a16:creationId xmlns:a16="http://schemas.microsoft.com/office/drawing/2014/main" xmlns="" id="{704DEC50-AE61-4DBE-9BE8-4D02ABB87E9D}"/>
              </a:ext>
            </a:extLst>
          </p:cNvPr>
          <p:cNvGraphicFramePr>
            <a:graphicFrameLocks noGrp="1"/>
          </p:cNvGraphicFramePr>
          <p:nvPr>
            <p:ph idx="1"/>
            <p:extLst>
              <p:ext uri="{D42A27DB-BD31-4B8C-83A1-F6EECF244321}">
                <p14:modId xmlns:p14="http://schemas.microsoft.com/office/powerpoint/2010/main" xmlns="" val="202085547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5360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xmlns="" id="{1D8B6199-64A5-4B19-B564-134BD7065B35}"/>
              </a:ext>
            </a:extLst>
          </p:cNvPr>
          <p:cNvSpPr>
            <a:spLocks noGrp="1"/>
          </p:cNvSpPr>
          <p:nvPr>
            <p:ph type="title"/>
          </p:nvPr>
        </p:nvSpPr>
        <p:spPr>
          <a:xfrm>
            <a:off x="863029" y="1012004"/>
            <a:ext cx="3416158" cy="4795408"/>
          </a:xfrm>
        </p:spPr>
        <p:txBody>
          <a:bodyPr>
            <a:normAutofit/>
          </a:bodyPr>
          <a:lstStyle/>
          <a:p>
            <a:r>
              <a:rPr lang="tr-TR" sz="3200" b="1" dirty="0">
                <a:solidFill>
                  <a:srgbClr val="FF0000"/>
                </a:solidFill>
                <a:cs typeface="Calibri Light"/>
              </a:rPr>
              <a:t>MODERN PENTATLON </a:t>
            </a:r>
            <a:br>
              <a:rPr lang="tr-TR" sz="3200" b="1" dirty="0">
                <a:solidFill>
                  <a:srgbClr val="FF0000"/>
                </a:solidFill>
                <a:cs typeface="Calibri Light"/>
              </a:rPr>
            </a:br>
            <a:r>
              <a:rPr lang="tr-TR" sz="3200" b="1" dirty="0">
                <a:solidFill>
                  <a:srgbClr val="FF0000"/>
                </a:solidFill>
                <a:cs typeface="Calibri Light"/>
              </a:rPr>
              <a:t>KURALLARI</a:t>
            </a:r>
            <a:endParaRPr lang="tr-TR" sz="3200" dirty="0">
              <a:solidFill>
                <a:srgbClr val="FF0000"/>
              </a:solidFill>
              <a:cs typeface="Calibri Light"/>
            </a:endParaRPr>
          </a:p>
        </p:txBody>
      </p:sp>
      <p:graphicFrame>
        <p:nvGraphicFramePr>
          <p:cNvPr id="7" name="İçerik Yer Tutucusu 2">
            <a:extLst>
              <a:ext uri="{FF2B5EF4-FFF2-40B4-BE49-F238E27FC236}">
                <a16:creationId xmlns:a16="http://schemas.microsoft.com/office/drawing/2014/main" xmlns="" id="{54DA4CFB-67D6-4889-94FC-9842622E4D90}"/>
              </a:ext>
            </a:extLst>
          </p:cNvPr>
          <p:cNvGraphicFramePr>
            <a:graphicFrameLocks noGrp="1"/>
          </p:cNvGraphicFramePr>
          <p:nvPr>
            <p:ph idx="1"/>
            <p:extLst>
              <p:ext uri="{D42A27DB-BD31-4B8C-83A1-F6EECF244321}">
                <p14:modId xmlns:p14="http://schemas.microsoft.com/office/powerpoint/2010/main" xmlns="" val="74318280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320605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xmlns="" id="{549172A6-B336-44BF-B453-66E4CED8683B}"/>
              </a:ext>
            </a:extLst>
          </p:cNvPr>
          <p:cNvSpPr>
            <a:spLocks noGrp="1"/>
          </p:cNvSpPr>
          <p:nvPr>
            <p:ph type="title"/>
          </p:nvPr>
        </p:nvSpPr>
        <p:spPr>
          <a:xfrm>
            <a:off x="863029" y="1012004"/>
            <a:ext cx="3416158" cy="4795408"/>
          </a:xfrm>
        </p:spPr>
        <p:txBody>
          <a:bodyPr>
            <a:normAutofit/>
          </a:bodyPr>
          <a:lstStyle/>
          <a:p>
            <a:r>
              <a:rPr lang="tr-TR" sz="3200" b="1" dirty="0">
                <a:solidFill>
                  <a:srgbClr val="FF0000"/>
                </a:solidFill>
                <a:cs typeface="Calibri Light"/>
              </a:rPr>
              <a:t>MODERN PENTATLON </a:t>
            </a:r>
            <a:br>
              <a:rPr lang="tr-TR" sz="3200" b="1" dirty="0">
                <a:solidFill>
                  <a:srgbClr val="FF0000"/>
                </a:solidFill>
                <a:cs typeface="Calibri Light"/>
              </a:rPr>
            </a:br>
            <a:r>
              <a:rPr lang="tr-TR" sz="3200" b="1" dirty="0">
                <a:solidFill>
                  <a:srgbClr val="FF0000"/>
                </a:solidFill>
                <a:cs typeface="Calibri Light"/>
              </a:rPr>
              <a:t>KURALLARI</a:t>
            </a:r>
            <a:endParaRPr lang="tr-TR" sz="3200" dirty="0">
              <a:solidFill>
                <a:srgbClr val="FF0000"/>
              </a:solidFill>
              <a:cs typeface="Calibri Light"/>
            </a:endParaRPr>
          </a:p>
        </p:txBody>
      </p:sp>
      <p:graphicFrame>
        <p:nvGraphicFramePr>
          <p:cNvPr id="9" name="İçerik Yer Tutucusu 2">
            <a:extLst>
              <a:ext uri="{FF2B5EF4-FFF2-40B4-BE49-F238E27FC236}">
                <a16:creationId xmlns:a16="http://schemas.microsoft.com/office/drawing/2014/main" xmlns="" id="{8E54833F-29A1-4AEF-B3E8-8929E3E7001A}"/>
              </a:ext>
            </a:extLst>
          </p:cNvPr>
          <p:cNvGraphicFramePr>
            <a:graphicFrameLocks noGrp="1"/>
          </p:cNvGraphicFramePr>
          <p:nvPr>
            <p:ph idx="1"/>
            <p:extLst>
              <p:ext uri="{D42A27DB-BD31-4B8C-83A1-F6EECF244321}">
                <p14:modId xmlns:p14="http://schemas.microsoft.com/office/powerpoint/2010/main" xmlns="" val="322750361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399479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xmlns="" id="{9FA168D3-18A0-462D-8D52-2C5B44F7C642}"/>
              </a:ext>
            </a:extLst>
          </p:cNvPr>
          <p:cNvSpPr>
            <a:spLocks noGrp="1"/>
          </p:cNvSpPr>
          <p:nvPr>
            <p:ph type="title"/>
          </p:nvPr>
        </p:nvSpPr>
        <p:spPr>
          <a:xfrm>
            <a:off x="863029" y="1012004"/>
            <a:ext cx="3416158" cy="4795408"/>
          </a:xfrm>
        </p:spPr>
        <p:txBody>
          <a:bodyPr>
            <a:normAutofit/>
          </a:bodyPr>
          <a:lstStyle/>
          <a:p>
            <a:r>
              <a:rPr lang="tr-TR" sz="3200" b="1" dirty="0">
                <a:solidFill>
                  <a:srgbClr val="FF0000"/>
                </a:solidFill>
                <a:cs typeface="Calibri Light"/>
              </a:rPr>
              <a:t>MODERN PENTATLON </a:t>
            </a:r>
            <a:br>
              <a:rPr lang="tr-TR" sz="3200" b="1" dirty="0">
                <a:solidFill>
                  <a:srgbClr val="FF0000"/>
                </a:solidFill>
                <a:cs typeface="Calibri Light"/>
              </a:rPr>
            </a:br>
            <a:r>
              <a:rPr lang="tr-TR" sz="3200" b="1" dirty="0">
                <a:solidFill>
                  <a:srgbClr val="FF0000"/>
                </a:solidFill>
                <a:cs typeface="Calibri Light"/>
              </a:rPr>
              <a:t>KURALLARI</a:t>
            </a:r>
            <a:endParaRPr lang="tr-TR" sz="3200" dirty="0">
              <a:solidFill>
                <a:srgbClr val="FF0000"/>
              </a:solidFill>
              <a:cs typeface="Calibri Light"/>
            </a:endParaRPr>
          </a:p>
          <a:p>
            <a:endParaRPr lang="tr-TR" sz="2400">
              <a:solidFill>
                <a:srgbClr val="FFFFFF"/>
              </a:solidFill>
              <a:cs typeface="Calibri Light"/>
            </a:endParaRPr>
          </a:p>
        </p:txBody>
      </p:sp>
      <p:graphicFrame>
        <p:nvGraphicFramePr>
          <p:cNvPr id="5" name="İçerik Yer Tutucusu 2">
            <a:extLst>
              <a:ext uri="{FF2B5EF4-FFF2-40B4-BE49-F238E27FC236}">
                <a16:creationId xmlns:a16="http://schemas.microsoft.com/office/drawing/2014/main" xmlns="" id="{EF8572A9-579D-4E1F-8B8E-4E871CD6F081}"/>
              </a:ext>
            </a:extLst>
          </p:cNvPr>
          <p:cNvGraphicFramePr>
            <a:graphicFrameLocks noGrp="1"/>
          </p:cNvGraphicFramePr>
          <p:nvPr>
            <p:ph idx="1"/>
            <p:extLst>
              <p:ext uri="{D42A27DB-BD31-4B8C-83A1-F6EECF244321}">
                <p14:modId xmlns:p14="http://schemas.microsoft.com/office/powerpoint/2010/main" xmlns="" val="277120404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407625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xmlns="" id="{A02A49C5-1AEB-40CE-8D4C-AF5C1CE93848}"/>
              </a:ext>
            </a:extLst>
          </p:cNvPr>
          <p:cNvSpPr>
            <a:spLocks noGrp="1"/>
          </p:cNvSpPr>
          <p:nvPr>
            <p:ph type="title"/>
          </p:nvPr>
        </p:nvSpPr>
        <p:spPr>
          <a:xfrm>
            <a:off x="863029" y="1012004"/>
            <a:ext cx="3416158" cy="4795408"/>
          </a:xfrm>
        </p:spPr>
        <p:txBody>
          <a:bodyPr>
            <a:normAutofit/>
          </a:bodyPr>
          <a:lstStyle/>
          <a:p>
            <a:r>
              <a:rPr lang="tr-TR" sz="4100" b="1" dirty="0">
                <a:solidFill>
                  <a:srgbClr val="FF0000"/>
                </a:solidFill>
                <a:cs typeface="Calibri Light"/>
              </a:rPr>
              <a:t>MODERN PENTATLON SPORCUSUNDA OLMASI GEREKEN ÖZELLİKLER </a:t>
            </a:r>
          </a:p>
        </p:txBody>
      </p:sp>
      <p:graphicFrame>
        <p:nvGraphicFramePr>
          <p:cNvPr id="9" name="İçerik Yer Tutucusu 2">
            <a:extLst>
              <a:ext uri="{FF2B5EF4-FFF2-40B4-BE49-F238E27FC236}">
                <a16:creationId xmlns:a16="http://schemas.microsoft.com/office/drawing/2014/main" xmlns="" id="{BEA93991-AFF7-4F1E-ACF9-970846C3B48A}"/>
              </a:ext>
            </a:extLst>
          </p:cNvPr>
          <p:cNvGraphicFramePr>
            <a:graphicFrameLocks noGrp="1"/>
          </p:cNvGraphicFramePr>
          <p:nvPr>
            <p:ph idx="1"/>
            <p:extLst>
              <p:ext uri="{D42A27DB-BD31-4B8C-83A1-F6EECF244321}">
                <p14:modId xmlns:p14="http://schemas.microsoft.com/office/powerpoint/2010/main" xmlns="" val="413187767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026138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945E29B-B971-41C6-A57B-B29BBB108A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xmlns="" id="{4C76015D-CFEA-4204-9A50-352560FFC25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55481" y="498348"/>
            <a:ext cx="9902663" cy="5861304"/>
            <a:chOff x="1155481" y="498348"/>
            <a:chExt cx="9902663" cy="5861304"/>
          </a:xfrm>
        </p:grpSpPr>
        <p:sp>
          <p:nvSpPr>
            <p:cNvPr id="11" name="Oval 5">
              <a:extLst>
                <a:ext uri="{FF2B5EF4-FFF2-40B4-BE49-F238E27FC236}">
                  <a16:creationId xmlns:a16="http://schemas.microsoft.com/office/drawing/2014/main" xmlns="" id="{7325C43C-72B5-4DC9-B386-90859B58BF0D}"/>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1155481" y="498348"/>
              <a:ext cx="5861304" cy="5861304"/>
            </a:xfrm>
            <a:prstGeom prst="ellipse">
              <a:avLst/>
            </a:prstGeom>
            <a:solidFill>
              <a:schemeClr val="accent1">
                <a:alpha val="55000"/>
              </a:schemeClr>
            </a:solidFill>
            <a:ln>
              <a:noFill/>
            </a:ln>
          </p:spPr>
        </p:sp>
        <p:sp>
          <p:nvSpPr>
            <p:cNvPr id="12" name="Oval 11">
              <a:extLst>
                <a:ext uri="{FF2B5EF4-FFF2-40B4-BE49-F238E27FC236}">
                  <a16:creationId xmlns:a16="http://schemas.microsoft.com/office/drawing/2014/main" xmlns="" id="{C95AD9A4-5AF5-48C4-BC2A-635316433A45}"/>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5196840" y="498348"/>
              <a:ext cx="5861304" cy="5861304"/>
            </a:xfrm>
            <a:prstGeom prst="ellipse">
              <a:avLst/>
            </a:prstGeom>
            <a:solidFill>
              <a:schemeClr val="accent1">
                <a:alpha val="55000"/>
              </a:schemeClr>
            </a:solidFill>
            <a:ln>
              <a:noFill/>
            </a:ln>
          </p:spPr>
        </p:sp>
        <p:sp>
          <p:nvSpPr>
            <p:cNvPr id="13" name="Oval 5">
              <a:extLst>
                <a:ext uri="{FF2B5EF4-FFF2-40B4-BE49-F238E27FC236}">
                  <a16:creationId xmlns:a16="http://schemas.microsoft.com/office/drawing/2014/main" xmlns="" id="{AF4A3D62-D56C-4A32-8C75-100D383EC615}"/>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3165348" y="498348"/>
              <a:ext cx="5861304" cy="5861304"/>
            </a:xfrm>
            <a:prstGeom prst="ellipse">
              <a:avLst/>
            </a:prstGeom>
            <a:solidFill>
              <a:schemeClr val="accent1">
                <a:alpha val="70000"/>
              </a:schemeClr>
            </a:solidFill>
            <a:ln>
              <a:noFill/>
            </a:ln>
          </p:spPr>
        </p:sp>
      </p:grpSp>
      <p:sp useBgFill="1">
        <p:nvSpPr>
          <p:cNvPr id="15" name="Rectangle 14">
            <a:extLst>
              <a:ext uri="{FF2B5EF4-FFF2-40B4-BE49-F238E27FC236}">
                <a16:creationId xmlns:a16="http://schemas.microsoft.com/office/drawing/2014/main" xmlns="" id="{3E1F47E4-066D-4C27-98C8-B2B2C7BABF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438772"/>
            <a:ext cx="12192000" cy="39804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Unvan 1">
            <a:extLst>
              <a:ext uri="{FF2B5EF4-FFF2-40B4-BE49-F238E27FC236}">
                <a16:creationId xmlns:a16="http://schemas.microsoft.com/office/drawing/2014/main" xmlns="" id="{EA26EA0E-4821-41FF-A5E7-C40BEF42EA40}"/>
              </a:ext>
            </a:extLst>
          </p:cNvPr>
          <p:cNvSpPr>
            <a:spLocks noGrp="1"/>
          </p:cNvSpPr>
          <p:nvPr>
            <p:ph type="title"/>
          </p:nvPr>
        </p:nvSpPr>
        <p:spPr>
          <a:xfrm>
            <a:off x="838200" y="710958"/>
            <a:ext cx="6504317" cy="1984572"/>
          </a:xfrm>
        </p:spPr>
        <p:txBody>
          <a:bodyPr>
            <a:normAutofit/>
          </a:bodyPr>
          <a:lstStyle/>
          <a:p>
            <a:pPr algn="ctr"/>
            <a:r>
              <a:rPr lang="tr-TR" sz="3200" b="1" dirty="0">
                <a:solidFill>
                  <a:schemeClr val="tx2"/>
                </a:solidFill>
                <a:cs typeface="Calibri Light"/>
              </a:rPr>
              <a:t>                                </a:t>
            </a:r>
            <a:r>
              <a:rPr lang="tr-TR" sz="3200" b="1" dirty="0">
                <a:solidFill>
                  <a:srgbClr val="FF0000"/>
                </a:solidFill>
                <a:cs typeface="Calibri Light"/>
              </a:rPr>
              <a:t>İÇERİK</a:t>
            </a:r>
          </a:p>
        </p:txBody>
      </p:sp>
      <p:sp>
        <p:nvSpPr>
          <p:cNvPr id="3" name="İçerik Yer Tutucusu 2">
            <a:extLst>
              <a:ext uri="{FF2B5EF4-FFF2-40B4-BE49-F238E27FC236}">
                <a16:creationId xmlns:a16="http://schemas.microsoft.com/office/drawing/2014/main" xmlns="" id="{9D733755-B16D-416B-A9F1-69F0F1010AA7}"/>
              </a:ext>
            </a:extLst>
          </p:cNvPr>
          <p:cNvSpPr>
            <a:spLocks noGrp="1"/>
          </p:cNvSpPr>
          <p:nvPr>
            <p:ph idx="1"/>
          </p:nvPr>
        </p:nvSpPr>
        <p:spPr>
          <a:xfrm>
            <a:off x="2384952" y="2351570"/>
            <a:ext cx="7422096" cy="2770803"/>
          </a:xfrm>
        </p:spPr>
        <p:txBody>
          <a:bodyPr vert="horz" lIns="91440" tIns="45720" rIns="91440" bIns="45720" rtlCol="0" anchor="t">
            <a:noAutofit/>
          </a:bodyPr>
          <a:lstStyle/>
          <a:p>
            <a:r>
              <a:rPr lang="tr-TR" sz="1900" dirty="0">
                <a:solidFill>
                  <a:schemeClr val="tx2"/>
                </a:solidFill>
                <a:cs typeface="Calibri" panose="020F0502020204030204"/>
              </a:rPr>
              <a:t>Modern Pentatlon Nedir ?</a:t>
            </a:r>
          </a:p>
          <a:p>
            <a:r>
              <a:rPr lang="tr-TR" sz="1900" dirty="0">
                <a:solidFill>
                  <a:schemeClr val="tx2"/>
                </a:solidFill>
                <a:cs typeface="Calibri" panose="020F0502020204030204"/>
              </a:rPr>
              <a:t>Modern Pentatlon Tarihi </a:t>
            </a:r>
          </a:p>
          <a:p>
            <a:r>
              <a:rPr lang="tr-TR" sz="1900" dirty="0">
                <a:solidFill>
                  <a:schemeClr val="tx2"/>
                </a:solidFill>
                <a:cs typeface="Calibri" panose="020F0502020204030204"/>
              </a:rPr>
              <a:t>Modern Pentatlon Branşları Nelerdir ?</a:t>
            </a:r>
          </a:p>
          <a:p>
            <a:r>
              <a:rPr lang="tr-TR" sz="1900" dirty="0">
                <a:solidFill>
                  <a:schemeClr val="tx2"/>
                </a:solidFill>
                <a:cs typeface="Calibri" panose="020F0502020204030204"/>
              </a:rPr>
              <a:t>Modern Pentatlon Kuralları Nelerdir ?</a:t>
            </a:r>
          </a:p>
          <a:p>
            <a:r>
              <a:rPr lang="tr-TR" sz="1900" dirty="0">
                <a:solidFill>
                  <a:schemeClr val="tx2"/>
                </a:solidFill>
                <a:cs typeface="Calibri" panose="020F0502020204030204"/>
              </a:rPr>
              <a:t>Modern Pentatlon Sporcularında Olması Gereken Özellikler Nelerdir ?</a:t>
            </a:r>
          </a:p>
          <a:p>
            <a:r>
              <a:rPr lang="tr-TR" sz="1900" dirty="0">
                <a:solidFill>
                  <a:schemeClr val="tx2"/>
                </a:solidFill>
                <a:cs typeface="Calibri" panose="020F0502020204030204"/>
              </a:rPr>
              <a:t>Modern Pentatlon Sporcusunu Geliştirmek İçin Ne yapılmalıdır ?</a:t>
            </a:r>
          </a:p>
          <a:p>
            <a:r>
              <a:rPr lang="tr-TR" sz="1900" dirty="0">
                <a:solidFill>
                  <a:schemeClr val="tx2"/>
                </a:solidFill>
                <a:cs typeface="Calibri" panose="020F0502020204030204"/>
              </a:rPr>
              <a:t>Modern Pentatlon da Başarı Elde etmiş Olimpik ve Türk Sporcular</a:t>
            </a:r>
          </a:p>
          <a:p>
            <a:r>
              <a:rPr lang="tr-TR" sz="1900" dirty="0">
                <a:solidFill>
                  <a:schemeClr val="tx2"/>
                </a:solidFill>
                <a:cs typeface="Calibri" panose="020F0502020204030204"/>
              </a:rPr>
              <a:t>Kaynakça</a:t>
            </a:r>
          </a:p>
          <a:p>
            <a:pPr>
              <a:buFont typeface="Wingdings" panose="020B0604020202020204" pitchFamily="34" charset="0"/>
              <a:buChar char="q"/>
            </a:pPr>
            <a:endParaRPr lang="tr-TR" sz="1000">
              <a:solidFill>
                <a:schemeClr val="tx2"/>
              </a:solidFill>
              <a:cs typeface="Calibri" panose="020F0502020204030204"/>
            </a:endParaRPr>
          </a:p>
          <a:p>
            <a:endParaRPr lang="tr-TR" sz="1000">
              <a:solidFill>
                <a:schemeClr val="tx2"/>
              </a:solidFill>
              <a:cs typeface="Calibri" panose="020F0502020204030204"/>
            </a:endParaRPr>
          </a:p>
        </p:txBody>
      </p:sp>
    </p:spTree>
    <p:extLst>
      <p:ext uri="{BB962C8B-B14F-4D97-AF65-F5344CB8AC3E}">
        <p14:creationId xmlns:p14="http://schemas.microsoft.com/office/powerpoint/2010/main" xmlns="" val="118374526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xmlns="" id="{EE1FC7B4-E4A7-4452-B413-1A623E3A72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xmlns="" id="{E0709AF0-24F0-4486-B189-BE6386BDB1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1">
            <a:extLst>
              <a:ext uri="{FF2B5EF4-FFF2-40B4-BE49-F238E27FC236}">
                <a16:creationId xmlns:a16="http://schemas.microsoft.com/office/drawing/2014/main" xmlns="" id="{FBE3B62F-5853-4A3C-B050-6186351A71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Unvan 1">
            <a:extLst>
              <a:ext uri="{FF2B5EF4-FFF2-40B4-BE49-F238E27FC236}">
                <a16:creationId xmlns:a16="http://schemas.microsoft.com/office/drawing/2014/main" xmlns="" id="{2FBD559B-9F0E-4FA1-A369-FE4B6E4391C2}"/>
              </a:ext>
            </a:extLst>
          </p:cNvPr>
          <p:cNvSpPr>
            <a:spLocks noGrp="1"/>
          </p:cNvSpPr>
          <p:nvPr>
            <p:ph type="title"/>
          </p:nvPr>
        </p:nvSpPr>
        <p:spPr>
          <a:xfrm>
            <a:off x="833002" y="448253"/>
            <a:ext cx="10520702" cy="1325563"/>
          </a:xfrm>
        </p:spPr>
        <p:txBody>
          <a:bodyPr>
            <a:normAutofit/>
          </a:bodyPr>
          <a:lstStyle/>
          <a:p>
            <a:r>
              <a:rPr lang="tr-TR" b="1" dirty="0">
                <a:solidFill>
                  <a:srgbClr val="FF0000"/>
                </a:solidFill>
                <a:cs typeface="Calibri Light"/>
              </a:rPr>
              <a:t>MODERN PENTATLON SPORCUSUNDA OLMASI GEREKEN ÖZELLİKLER </a:t>
            </a:r>
          </a:p>
          <a:p>
            <a:endParaRPr lang="tr-TR" dirty="0">
              <a:cs typeface="Calibri Light"/>
            </a:endParaRPr>
          </a:p>
        </p:txBody>
      </p:sp>
      <p:sp>
        <p:nvSpPr>
          <p:cNvPr id="3" name="İçerik Yer Tutucusu 2">
            <a:extLst>
              <a:ext uri="{FF2B5EF4-FFF2-40B4-BE49-F238E27FC236}">
                <a16:creationId xmlns:a16="http://schemas.microsoft.com/office/drawing/2014/main" xmlns="" id="{AF22FAB7-DADD-4BC3-B91A-E16F811D10C3}"/>
              </a:ext>
            </a:extLst>
          </p:cNvPr>
          <p:cNvSpPr>
            <a:spLocks noGrp="1"/>
          </p:cNvSpPr>
          <p:nvPr>
            <p:ph idx="1"/>
          </p:nvPr>
        </p:nvSpPr>
        <p:spPr>
          <a:xfrm>
            <a:off x="838200" y="2191807"/>
            <a:ext cx="4936067" cy="3985155"/>
          </a:xfrm>
        </p:spPr>
        <p:txBody>
          <a:bodyPr vert="horz" lIns="91440" tIns="45720" rIns="91440" bIns="45720" rtlCol="0">
            <a:normAutofit fontScale="92500" lnSpcReduction="20000"/>
          </a:bodyPr>
          <a:lstStyle/>
          <a:p>
            <a:r>
              <a:rPr lang="tr-TR" sz="2000">
                <a:cs typeface="Calibri"/>
              </a:rPr>
              <a:t>Sabırlıdır.</a:t>
            </a:r>
          </a:p>
          <a:p>
            <a:r>
              <a:rPr lang="tr-TR" sz="2000">
                <a:cs typeface="Calibri"/>
              </a:rPr>
              <a:t>Zihinsel düşünmesi  yüksektir.</a:t>
            </a:r>
          </a:p>
          <a:p>
            <a:r>
              <a:rPr lang="tr-TR" sz="2000">
                <a:cs typeface="Calibri"/>
              </a:rPr>
              <a:t>Uyum ve zeka seviyesi oldukça gelişmiştir.</a:t>
            </a:r>
          </a:p>
          <a:p>
            <a:r>
              <a:rPr lang="tr-TR" sz="2000">
                <a:cs typeface="Calibri"/>
              </a:rPr>
              <a:t>Cesaretlidir</a:t>
            </a:r>
          </a:p>
          <a:p>
            <a:r>
              <a:rPr lang="tr-TR" sz="2000">
                <a:cs typeface="Calibri"/>
              </a:rPr>
              <a:t>Planlı ve programlıdır</a:t>
            </a:r>
          </a:p>
          <a:p>
            <a:r>
              <a:rPr lang="tr-TR" sz="2000">
                <a:cs typeface="Calibri"/>
              </a:rPr>
              <a:t>Çok çalışkan ve disiplinlidir.</a:t>
            </a:r>
          </a:p>
          <a:p>
            <a:r>
              <a:rPr lang="tr-TR" sz="2000">
                <a:cs typeface="Calibri"/>
              </a:rPr>
              <a:t>Kontrollüdür.</a:t>
            </a:r>
          </a:p>
          <a:p>
            <a:r>
              <a:rPr lang="tr-TR" sz="2000">
                <a:cs typeface="Calibri"/>
              </a:rPr>
              <a:t>Güçlüdür .</a:t>
            </a:r>
          </a:p>
          <a:p>
            <a:r>
              <a:rPr lang="tr-TR" sz="2000">
                <a:cs typeface="Calibri"/>
              </a:rPr>
              <a:t>Çeviktir.</a:t>
            </a:r>
          </a:p>
          <a:p>
            <a:r>
              <a:rPr lang="tr-TR" sz="2000">
                <a:cs typeface="Calibri"/>
              </a:rPr>
              <a:t>Ahlaklı ve dürüsttür.</a:t>
            </a:r>
          </a:p>
          <a:p>
            <a:endParaRPr lang="tr-TR" sz="2000">
              <a:cs typeface="Calibri"/>
            </a:endParaRPr>
          </a:p>
          <a:p>
            <a:endParaRPr lang="tr-TR" sz="2000">
              <a:cs typeface="Calibri"/>
            </a:endParaRPr>
          </a:p>
          <a:p>
            <a:endParaRPr lang="tr-TR" sz="2000">
              <a:cs typeface="Calibri"/>
            </a:endParaRPr>
          </a:p>
        </p:txBody>
      </p:sp>
      <p:pic>
        <p:nvPicPr>
          <p:cNvPr id="4" name="Resim 4" descr="spor içeren bir resim&#10;&#10;Yüksek güvenilirlikle oluşturulmuş açıklama">
            <a:extLst>
              <a:ext uri="{FF2B5EF4-FFF2-40B4-BE49-F238E27FC236}">
                <a16:creationId xmlns:a16="http://schemas.microsoft.com/office/drawing/2014/main" xmlns="" id="{1809DFD8-5745-4086-9B2B-5E21A7C7CCC8}"/>
              </a:ext>
            </a:extLst>
          </p:cNvPr>
          <p:cNvPicPr>
            <a:picLocks noChangeAspect="1"/>
          </p:cNvPicPr>
          <p:nvPr/>
        </p:nvPicPr>
        <p:blipFill>
          <a:blip r:embed="rId2" cstate="print"/>
          <a:stretch>
            <a:fillRect/>
          </a:stretch>
        </p:blipFill>
        <p:spPr>
          <a:xfrm>
            <a:off x="5900149" y="1586448"/>
            <a:ext cx="5640460" cy="4333233"/>
          </a:xfrm>
          <a:prstGeom prst="rect">
            <a:avLst/>
          </a:prstGeom>
        </p:spPr>
      </p:pic>
    </p:spTree>
    <p:extLst>
      <p:ext uri="{BB962C8B-B14F-4D97-AF65-F5344CB8AC3E}">
        <p14:creationId xmlns:p14="http://schemas.microsoft.com/office/powerpoint/2010/main" xmlns="" val="799291999"/>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xmlns="" id="{75DE08F0-D78C-439D-94EE-27585C0656B1}"/>
              </a:ext>
            </a:extLst>
          </p:cNvPr>
          <p:cNvSpPr>
            <a:spLocks noGrp="1"/>
          </p:cNvSpPr>
          <p:nvPr>
            <p:ph type="title"/>
          </p:nvPr>
        </p:nvSpPr>
        <p:spPr>
          <a:xfrm>
            <a:off x="863029" y="1012004"/>
            <a:ext cx="3416158" cy="4795408"/>
          </a:xfrm>
        </p:spPr>
        <p:txBody>
          <a:bodyPr>
            <a:normAutofit/>
          </a:bodyPr>
          <a:lstStyle/>
          <a:p>
            <a:r>
              <a:rPr lang="tr-TR" b="1" dirty="0">
                <a:solidFill>
                  <a:srgbClr val="FF0000"/>
                </a:solidFill>
                <a:cs typeface="Calibri Light"/>
              </a:rPr>
              <a:t>Modern Pentatlon Sporcusunu Geliştirmek İçin Ne yapılmalıdır ?</a:t>
            </a:r>
          </a:p>
        </p:txBody>
      </p:sp>
      <p:graphicFrame>
        <p:nvGraphicFramePr>
          <p:cNvPr id="7" name="İçerik Yer Tutucusu 2">
            <a:extLst>
              <a:ext uri="{FF2B5EF4-FFF2-40B4-BE49-F238E27FC236}">
                <a16:creationId xmlns:a16="http://schemas.microsoft.com/office/drawing/2014/main" xmlns="" id="{ED44ADBD-8ACA-4989-9704-3D36E2CC6E8F}"/>
              </a:ext>
            </a:extLst>
          </p:cNvPr>
          <p:cNvGraphicFramePr>
            <a:graphicFrameLocks noGrp="1"/>
          </p:cNvGraphicFramePr>
          <p:nvPr>
            <p:ph idx="1"/>
            <p:extLst>
              <p:ext uri="{D42A27DB-BD31-4B8C-83A1-F6EECF244321}">
                <p14:modId xmlns:p14="http://schemas.microsoft.com/office/powerpoint/2010/main" xmlns="" val="340790671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361612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9">
            <a:extLst>
              <a:ext uri="{FF2B5EF4-FFF2-40B4-BE49-F238E27FC236}">
                <a16:creationId xmlns:a16="http://schemas.microsoft.com/office/drawing/2014/main" xmlns="" id="{BE95D989-81FA-4BAD-9AD5-E46CEDA91B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xmlns="" id="{979172FF-9020-40CB-A763-AD159312EA84}"/>
              </a:ext>
            </a:extLst>
          </p:cNvPr>
          <p:cNvSpPr>
            <a:spLocks noGrp="1"/>
          </p:cNvSpPr>
          <p:nvPr>
            <p:ph type="title"/>
          </p:nvPr>
        </p:nvSpPr>
        <p:spPr>
          <a:xfrm>
            <a:off x="838200" y="811161"/>
            <a:ext cx="3335594" cy="5403370"/>
          </a:xfrm>
        </p:spPr>
        <p:txBody>
          <a:bodyPr>
            <a:normAutofit/>
          </a:bodyPr>
          <a:lstStyle/>
          <a:p>
            <a:r>
              <a:rPr lang="tr-TR" b="1" dirty="0">
                <a:solidFill>
                  <a:srgbClr val="FF0000"/>
                </a:solidFill>
                <a:cs typeface="Calibri Light"/>
              </a:rPr>
              <a:t>Modern Pentatlon Sporcusunu Geliştirmek İçin Ne yapılmalıdır ?</a:t>
            </a:r>
          </a:p>
        </p:txBody>
      </p:sp>
      <p:sp>
        <p:nvSpPr>
          <p:cNvPr id="12" name="Rectangle 11">
            <a:extLst>
              <a:ext uri="{FF2B5EF4-FFF2-40B4-BE49-F238E27FC236}">
                <a16:creationId xmlns:a16="http://schemas.microsoft.com/office/drawing/2014/main" xmlns="" id="{156189E5-8A3E-4CFD-B71B-CCD0F8495E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3" name="İçerik Yer Tutucusu 2">
            <a:extLst>
              <a:ext uri="{FF2B5EF4-FFF2-40B4-BE49-F238E27FC236}">
                <a16:creationId xmlns:a16="http://schemas.microsoft.com/office/drawing/2014/main" xmlns="" id="{37DF98B7-C98D-42D6-A24D-180D18423343}"/>
              </a:ext>
            </a:extLst>
          </p:cNvPr>
          <p:cNvGraphicFramePr>
            <a:graphicFrameLocks noGrp="1"/>
          </p:cNvGraphicFramePr>
          <p:nvPr>
            <p:ph idx="1"/>
            <p:extLst>
              <p:ext uri="{D42A27DB-BD31-4B8C-83A1-F6EECF244321}">
                <p14:modId xmlns:p14="http://schemas.microsoft.com/office/powerpoint/2010/main" xmlns="" val="3255233809"/>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058400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xmlns=""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8">
            <a:extLst>
              <a:ext uri="{FF2B5EF4-FFF2-40B4-BE49-F238E27FC236}">
                <a16:creationId xmlns:a16="http://schemas.microsoft.com/office/drawing/2014/main" xmlns=""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26">
            <a:extLst>
              <a:ext uri="{FF2B5EF4-FFF2-40B4-BE49-F238E27FC236}">
                <a16:creationId xmlns:a16="http://schemas.microsoft.com/office/drawing/2014/main" xmlns=""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Unvan 1">
            <a:extLst>
              <a:ext uri="{FF2B5EF4-FFF2-40B4-BE49-F238E27FC236}">
                <a16:creationId xmlns:a16="http://schemas.microsoft.com/office/drawing/2014/main" xmlns="" id="{1166092C-0721-495B-93FB-28D2D5A7D5D5}"/>
              </a:ext>
            </a:extLst>
          </p:cNvPr>
          <p:cNvSpPr>
            <a:spLocks noGrp="1"/>
          </p:cNvSpPr>
          <p:nvPr>
            <p:ph type="title"/>
          </p:nvPr>
        </p:nvSpPr>
        <p:spPr>
          <a:xfrm>
            <a:off x="4384039" y="365125"/>
            <a:ext cx="7164493" cy="1325563"/>
          </a:xfrm>
        </p:spPr>
        <p:txBody>
          <a:bodyPr>
            <a:normAutofit/>
          </a:bodyPr>
          <a:lstStyle/>
          <a:p>
            <a:r>
              <a:rPr lang="tr-TR" sz="4100" b="1" dirty="0">
                <a:solidFill>
                  <a:srgbClr val="FF0000"/>
                </a:solidFill>
                <a:cs typeface="Calibri Light"/>
              </a:rPr>
              <a:t>Modern Pentatlon da Başarı Elde etmiş Olimpik ve Türk Sporcular</a:t>
            </a:r>
          </a:p>
          <a:p>
            <a:endParaRPr lang="tr-TR" sz="4100">
              <a:cs typeface="Calibri Light"/>
            </a:endParaRPr>
          </a:p>
        </p:txBody>
      </p:sp>
      <p:pic>
        <p:nvPicPr>
          <p:cNvPr id="4" name="Resim 4" descr="açık hava, kişi, zemin, oyuncu içeren bir resim&#10;&#10;Çok yüksek güvenilirlikle oluşturulmuş açıklama">
            <a:extLst>
              <a:ext uri="{FF2B5EF4-FFF2-40B4-BE49-F238E27FC236}">
                <a16:creationId xmlns:a16="http://schemas.microsoft.com/office/drawing/2014/main" xmlns="" id="{597783B5-0DCA-4159-A80E-9CC49E475874}"/>
              </a:ext>
            </a:extLst>
          </p:cNvPr>
          <p:cNvPicPr>
            <a:picLocks noChangeAspect="1"/>
          </p:cNvPicPr>
          <p:nvPr/>
        </p:nvPicPr>
        <p:blipFill>
          <a:blip r:embed="rId2" cstate="print"/>
          <a:stretch>
            <a:fillRect/>
          </a:stretch>
        </p:blipFill>
        <p:spPr>
          <a:xfrm>
            <a:off x="695686" y="642988"/>
            <a:ext cx="2994704" cy="5571543"/>
          </a:xfrm>
          <a:prstGeom prst="rect">
            <a:avLst/>
          </a:prstGeom>
        </p:spPr>
      </p:pic>
      <p:sp>
        <p:nvSpPr>
          <p:cNvPr id="3" name="İçerik Yer Tutucusu 2">
            <a:extLst>
              <a:ext uri="{FF2B5EF4-FFF2-40B4-BE49-F238E27FC236}">
                <a16:creationId xmlns:a16="http://schemas.microsoft.com/office/drawing/2014/main" xmlns="" id="{4733C3F5-4E87-4311-B542-E00C3039765B}"/>
              </a:ext>
            </a:extLst>
          </p:cNvPr>
          <p:cNvSpPr>
            <a:spLocks noGrp="1"/>
          </p:cNvSpPr>
          <p:nvPr>
            <p:ph idx="1"/>
          </p:nvPr>
        </p:nvSpPr>
        <p:spPr>
          <a:xfrm>
            <a:off x="4387515" y="2022601"/>
            <a:ext cx="7161017" cy="4154361"/>
          </a:xfrm>
        </p:spPr>
        <p:txBody>
          <a:bodyPr vert="horz" lIns="91440" tIns="45720" rIns="91440" bIns="45720" rtlCol="0">
            <a:normAutofit/>
          </a:bodyPr>
          <a:lstStyle/>
          <a:p>
            <a:r>
              <a:rPr lang="tr-TR" sz="2000" b="1">
                <a:cs typeface="Calibri"/>
              </a:rPr>
              <a:t>Gösta Lilliehöök:</a:t>
            </a:r>
            <a:endParaRPr lang="tr-TR" sz="2000">
              <a:cs typeface="Calibri"/>
            </a:endParaRPr>
          </a:p>
          <a:p>
            <a:r>
              <a:rPr lang="tr" sz="2000">
                <a:latin typeface="Consolas"/>
                <a:cs typeface="Calibri"/>
              </a:rPr>
              <a:t>(25 Mayıs 1884 - 18 Kasım 1974)</a:t>
            </a:r>
          </a:p>
          <a:p>
            <a:r>
              <a:rPr lang="tr" sz="2000">
                <a:latin typeface="Consolas"/>
                <a:cs typeface="Calibri"/>
              </a:rPr>
              <a:t>1912 Stockholm olimpiyatlarında ilk altın madalya kazanan isveçli modern pentatloncudur.</a:t>
            </a:r>
          </a:p>
          <a:p>
            <a:r>
              <a:rPr lang="tr" sz="2000">
                <a:latin typeface="Consolas"/>
                <a:cs typeface="Calibri"/>
              </a:rPr>
              <a:t>Daha sonra pentatlonu bırakıp ulusal isveç radyosunu kuran 5 kurucudan biridir.</a:t>
            </a:r>
          </a:p>
        </p:txBody>
      </p:sp>
    </p:spTree>
    <p:extLst>
      <p:ext uri="{BB962C8B-B14F-4D97-AF65-F5344CB8AC3E}">
        <p14:creationId xmlns:p14="http://schemas.microsoft.com/office/powerpoint/2010/main" xmlns="" val="2352623675"/>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8">
            <a:extLst>
              <a:ext uri="{FF2B5EF4-FFF2-40B4-BE49-F238E27FC236}">
                <a16:creationId xmlns:a16="http://schemas.microsoft.com/office/drawing/2014/main" xmlns=""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26">
            <a:extLst>
              <a:ext uri="{FF2B5EF4-FFF2-40B4-BE49-F238E27FC236}">
                <a16:creationId xmlns:a16="http://schemas.microsoft.com/office/drawing/2014/main" xmlns=""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Unvan 1">
            <a:extLst>
              <a:ext uri="{FF2B5EF4-FFF2-40B4-BE49-F238E27FC236}">
                <a16:creationId xmlns:a16="http://schemas.microsoft.com/office/drawing/2014/main" xmlns="" id="{6A46B381-7C93-4D55-8C28-6DEC14EA5329}"/>
              </a:ext>
            </a:extLst>
          </p:cNvPr>
          <p:cNvSpPr>
            <a:spLocks noGrp="1"/>
          </p:cNvSpPr>
          <p:nvPr>
            <p:ph type="title"/>
          </p:nvPr>
        </p:nvSpPr>
        <p:spPr>
          <a:xfrm>
            <a:off x="4384039" y="365125"/>
            <a:ext cx="7164493" cy="1325563"/>
          </a:xfrm>
        </p:spPr>
        <p:txBody>
          <a:bodyPr>
            <a:normAutofit/>
          </a:bodyPr>
          <a:lstStyle/>
          <a:p>
            <a:r>
              <a:rPr lang="tr-TR" sz="3700" b="1" dirty="0">
                <a:solidFill>
                  <a:srgbClr val="FF0000"/>
                </a:solidFill>
                <a:cs typeface="Calibri Light"/>
              </a:rPr>
              <a:t>Modern Pentatlon da Başarı Elde etmiş Olimpik ve Türk Sporcular</a:t>
            </a:r>
            <a:endParaRPr lang="tr-TR" sz="3700" dirty="0">
              <a:solidFill>
                <a:srgbClr val="FF0000"/>
              </a:solidFill>
              <a:cs typeface="Calibri Light"/>
            </a:endParaRPr>
          </a:p>
          <a:p>
            <a:endParaRPr lang="tr-TR" sz="3700">
              <a:cs typeface="Calibri Light"/>
            </a:endParaRPr>
          </a:p>
        </p:txBody>
      </p:sp>
      <p:pic>
        <p:nvPicPr>
          <p:cNvPr id="4" name="Resim 4" descr="ağaç, açık hava, at, binme içeren bir resim&#10;&#10;Çok yüksek güvenilirlikle oluşturulmuş açıklama">
            <a:extLst>
              <a:ext uri="{FF2B5EF4-FFF2-40B4-BE49-F238E27FC236}">
                <a16:creationId xmlns:a16="http://schemas.microsoft.com/office/drawing/2014/main" xmlns="" id="{B302063E-9807-4CDC-8F62-DB147C767845}"/>
              </a:ext>
            </a:extLst>
          </p:cNvPr>
          <p:cNvPicPr>
            <a:picLocks noChangeAspect="1"/>
          </p:cNvPicPr>
          <p:nvPr/>
        </p:nvPicPr>
        <p:blipFill>
          <a:blip r:embed="rId2" cstate="print"/>
          <a:stretch>
            <a:fillRect/>
          </a:stretch>
        </p:blipFill>
        <p:spPr>
          <a:xfrm>
            <a:off x="480060" y="1175820"/>
            <a:ext cx="3425957" cy="4505878"/>
          </a:xfrm>
          <a:prstGeom prst="rect">
            <a:avLst/>
          </a:prstGeom>
        </p:spPr>
      </p:pic>
      <p:sp>
        <p:nvSpPr>
          <p:cNvPr id="3" name="İçerik Yer Tutucusu 2">
            <a:extLst>
              <a:ext uri="{FF2B5EF4-FFF2-40B4-BE49-F238E27FC236}">
                <a16:creationId xmlns:a16="http://schemas.microsoft.com/office/drawing/2014/main" xmlns="" id="{CE37D181-60CE-450D-8FB3-6632E5CA9DE0}"/>
              </a:ext>
            </a:extLst>
          </p:cNvPr>
          <p:cNvSpPr>
            <a:spLocks noGrp="1"/>
          </p:cNvSpPr>
          <p:nvPr>
            <p:ph idx="1"/>
          </p:nvPr>
        </p:nvSpPr>
        <p:spPr>
          <a:xfrm>
            <a:off x="4387515" y="2022601"/>
            <a:ext cx="7161017" cy="4154361"/>
          </a:xfrm>
        </p:spPr>
        <p:txBody>
          <a:bodyPr vert="horz" lIns="91440" tIns="45720" rIns="91440" bIns="45720" rtlCol="0">
            <a:normAutofit/>
          </a:bodyPr>
          <a:lstStyle/>
          <a:p>
            <a:r>
              <a:rPr lang="en" sz="2000"/>
              <a:t>Aleksander Lesun:</a:t>
            </a:r>
            <a:endParaRPr lang="tr-TR" sz="2000">
              <a:cs typeface="Calibri" panose="020F0502020204030204"/>
            </a:endParaRPr>
          </a:p>
          <a:p>
            <a:r>
              <a:rPr lang="en" sz="2000">
                <a:cs typeface="Calibri"/>
              </a:rPr>
              <a:t>1 Temmuz 1988 doğumludur</a:t>
            </a:r>
          </a:p>
          <a:p>
            <a:r>
              <a:rPr lang="en" sz="2000">
                <a:cs typeface="Calibri"/>
              </a:rPr>
              <a:t>Çok sayıda dünya ve avrupa şampiyonluğu vardır </a:t>
            </a:r>
          </a:p>
          <a:p>
            <a:r>
              <a:rPr lang="en" sz="2000">
                <a:cs typeface="Calibri"/>
              </a:rPr>
              <a:t>2016 Rio olimpiyatlarında altın madalyayı göğüsleyen rus modern pentatlettir</a:t>
            </a:r>
          </a:p>
          <a:p>
            <a:r>
              <a:rPr lang="en" sz="2000">
                <a:cs typeface="Calibri"/>
              </a:rPr>
              <a:t>UIPM (uluslararası modern pentatlon federasyonu) tarafından dünyadaki en üst düzey erkek pentatlet ünvanını almıştır</a:t>
            </a:r>
          </a:p>
          <a:p>
            <a:endParaRPr lang="tr-TR" sz="2000">
              <a:cs typeface="Calibri"/>
            </a:endParaRPr>
          </a:p>
        </p:txBody>
      </p:sp>
    </p:spTree>
    <p:extLst>
      <p:ext uri="{BB962C8B-B14F-4D97-AF65-F5344CB8AC3E}">
        <p14:creationId xmlns:p14="http://schemas.microsoft.com/office/powerpoint/2010/main" xmlns="" val="2330053515"/>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8">
            <a:extLst>
              <a:ext uri="{FF2B5EF4-FFF2-40B4-BE49-F238E27FC236}">
                <a16:creationId xmlns:a16="http://schemas.microsoft.com/office/drawing/2014/main" xmlns=""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26">
            <a:extLst>
              <a:ext uri="{FF2B5EF4-FFF2-40B4-BE49-F238E27FC236}">
                <a16:creationId xmlns:a16="http://schemas.microsoft.com/office/drawing/2014/main" xmlns=""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Unvan 1">
            <a:extLst>
              <a:ext uri="{FF2B5EF4-FFF2-40B4-BE49-F238E27FC236}">
                <a16:creationId xmlns:a16="http://schemas.microsoft.com/office/drawing/2014/main" xmlns="" id="{03FF546C-96D7-4E93-B561-5AC6B85B08D8}"/>
              </a:ext>
            </a:extLst>
          </p:cNvPr>
          <p:cNvSpPr>
            <a:spLocks noGrp="1"/>
          </p:cNvSpPr>
          <p:nvPr>
            <p:ph type="title"/>
          </p:nvPr>
        </p:nvSpPr>
        <p:spPr>
          <a:xfrm>
            <a:off x="4384039" y="365125"/>
            <a:ext cx="7164493" cy="1325563"/>
          </a:xfrm>
        </p:spPr>
        <p:txBody>
          <a:bodyPr>
            <a:normAutofit/>
          </a:bodyPr>
          <a:lstStyle/>
          <a:p>
            <a:r>
              <a:rPr lang="tr-TR" sz="3400" b="1" dirty="0">
                <a:solidFill>
                  <a:srgbClr val="FF0000"/>
                </a:solidFill>
                <a:cs typeface="Calibri Light"/>
              </a:rPr>
              <a:t>Modern Pentatlon da Başarı Elde etmiş Olimpik ve Türk Sporcular</a:t>
            </a:r>
            <a:endParaRPr lang="tr-TR" sz="3400" dirty="0">
              <a:solidFill>
                <a:srgbClr val="FF0000"/>
              </a:solidFill>
              <a:cs typeface="Calibri Light"/>
            </a:endParaRPr>
          </a:p>
          <a:p>
            <a:endParaRPr lang="tr-TR" sz="3400">
              <a:cs typeface="Calibri Light"/>
            </a:endParaRPr>
          </a:p>
          <a:p>
            <a:endParaRPr lang="tr-TR" sz="3400">
              <a:cs typeface="Calibri Light"/>
            </a:endParaRPr>
          </a:p>
        </p:txBody>
      </p:sp>
      <p:pic>
        <p:nvPicPr>
          <p:cNvPr id="4" name="Resim 4" descr="kişi, adam, ağaç, çayır içeren bir resim&#10;&#10;Çok yüksek güvenilirlikle oluşturulmuş açıklama">
            <a:extLst>
              <a:ext uri="{FF2B5EF4-FFF2-40B4-BE49-F238E27FC236}">
                <a16:creationId xmlns:a16="http://schemas.microsoft.com/office/drawing/2014/main" xmlns="" id="{60E012C0-0225-4647-BCEA-FD74EDCC0CC3}"/>
              </a:ext>
            </a:extLst>
          </p:cNvPr>
          <p:cNvPicPr>
            <a:picLocks noChangeAspect="1"/>
          </p:cNvPicPr>
          <p:nvPr/>
        </p:nvPicPr>
        <p:blipFill>
          <a:blip r:embed="rId2" cstate="print"/>
          <a:stretch>
            <a:fillRect/>
          </a:stretch>
        </p:blipFill>
        <p:spPr>
          <a:xfrm>
            <a:off x="480060" y="1155170"/>
            <a:ext cx="3425957" cy="4547179"/>
          </a:xfrm>
          <a:prstGeom prst="rect">
            <a:avLst/>
          </a:prstGeom>
        </p:spPr>
      </p:pic>
      <p:sp>
        <p:nvSpPr>
          <p:cNvPr id="3" name="İçerik Yer Tutucusu 2">
            <a:extLst>
              <a:ext uri="{FF2B5EF4-FFF2-40B4-BE49-F238E27FC236}">
                <a16:creationId xmlns:a16="http://schemas.microsoft.com/office/drawing/2014/main" xmlns="" id="{52B2D7C9-ED71-4008-ABF1-16A7314C3ABC}"/>
              </a:ext>
            </a:extLst>
          </p:cNvPr>
          <p:cNvSpPr>
            <a:spLocks noGrp="1"/>
          </p:cNvSpPr>
          <p:nvPr>
            <p:ph idx="1"/>
          </p:nvPr>
        </p:nvSpPr>
        <p:spPr>
          <a:xfrm>
            <a:off x="4387515" y="2022601"/>
            <a:ext cx="7161017" cy="4154361"/>
          </a:xfrm>
        </p:spPr>
        <p:txBody>
          <a:bodyPr vert="horz" lIns="91440" tIns="45720" rIns="91440" bIns="45720" rtlCol="0" anchor="t">
            <a:normAutofit/>
          </a:bodyPr>
          <a:lstStyle/>
          <a:p>
            <a:pPr marL="457200" indent="-457200"/>
            <a:r>
              <a:rPr lang="tr" sz="1700" dirty="0" err="1"/>
              <a:t>András</a:t>
            </a:r>
            <a:r>
              <a:rPr lang="tr" sz="1700" dirty="0"/>
              <a:t> </a:t>
            </a:r>
            <a:r>
              <a:rPr lang="tr" sz="1700" dirty="0" err="1"/>
              <a:t>Balczó</a:t>
            </a:r>
            <a:r>
              <a:rPr lang="tr" sz="1700" dirty="0"/>
              <a:t>:</a:t>
            </a:r>
            <a:endParaRPr lang="tr-TR" sz="1700" dirty="0"/>
          </a:p>
          <a:p>
            <a:pPr marL="457200" indent="-457200"/>
            <a:r>
              <a:rPr lang="tr" sz="1700" dirty="0">
                <a:cs typeface="Calibri"/>
              </a:rPr>
              <a:t> 16 Ağustos 1938'da doğmuştur.</a:t>
            </a:r>
          </a:p>
          <a:p>
            <a:pPr marL="457200" indent="-457200"/>
            <a:r>
              <a:rPr lang="tr" sz="1700" dirty="0" err="1">
                <a:cs typeface="Calibri"/>
              </a:rPr>
              <a:t>Kondoros'ta</a:t>
            </a:r>
            <a:r>
              <a:rPr lang="tr" sz="1700" dirty="0">
                <a:cs typeface="Calibri"/>
              </a:rPr>
              <a:t> doğmuş olan Modern pentatloncu ve Olimpiyat şampiyonu Macar sporcudur.</a:t>
            </a:r>
          </a:p>
          <a:p>
            <a:pPr marL="457200" indent="-457200"/>
            <a:r>
              <a:rPr lang="tr" sz="1700" dirty="0" err="1">
                <a:cs typeface="Calibri"/>
              </a:rPr>
              <a:t>Balczó</a:t>
            </a:r>
            <a:r>
              <a:rPr lang="tr" sz="1700" dirty="0">
                <a:cs typeface="Calibri"/>
              </a:rPr>
              <a:t>, Roma'da düzenlenen 1960 Yaz Olimpiyatları'na takımıyla birlikte katıldı ve bir altın madalya kazandı. Meksika'da yapılan 1968 Yaz Olimpiyatları'nda ise takımıyla birlikte yarışarak altın madalya, bireysel olarak yarışarak gümüş madalya kazandı. Katıldığı son olimpiyat oyunu olan ve Münih'te düzenlenen 1972 Yaz Olimpiyatları'nda bireysel olarak yarıştı ve bir gümüş madalya kazandı.</a:t>
            </a:r>
          </a:p>
          <a:p>
            <a:pPr marL="0" indent="0"/>
            <a:r>
              <a:rPr lang="tr" sz="1700" dirty="0" err="1">
                <a:cs typeface="Calibri"/>
              </a:rPr>
              <a:t>Balczó</a:t>
            </a:r>
            <a:r>
              <a:rPr lang="tr" sz="1700" dirty="0">
                <a:cs typeface="Calibri"/>
              </a:rPr>
              <a:t>, 1966, 1969 ve 1972 yıllarında </a:t>
            </a:r>
            <a:r>
              <a:rPr lang="tr" sz="1700" i="1" dirty="0">
                <a:cs typeface="Calibri"/>
              </a:rPr>
              <a:t>Yılın Macar Sporcusu</a:t>
            </a:r>
            <a:r>
              <a:rPr lang="tr" sz="1700" dirty="0">
                <a:cs typeface="Calibri"/>
              </a:rPr>
              <a:t> seçildi ve aynı ödülü birçok kez olimpiyatlarda yarıştığı takımıyla birlikte kazandı.</a:t>
            </a:r>
          </a:p>
          <a:p>
            <a:r>
              <a:rPr lang="tr" sz="1700" dirty="0">
                <a:cs typeface="Calibri"/>
              </a:rPr>
              <a:t>Ayrıca </a:t>
            </a:r>
            <a:r>
              <a:rPr lang="tr" sz="1700" dirty="0" err="1">
                <a:cs typeface="Calibri"/>
              </a:rPr>
              <a:t>Balczó</a:t>
            </a:r>
            <a:r>
              <a:rPr lang="tr" sz="1700" dirty="0">
                <a:cs typeface="Calibri"/>
              </a:rPr>
              <a:t>, modern pentatlon tarihinin en başarılı sporcularından birisi olarak kabul edilir.</a:t>
            </a:r>
            <a:endParaRPr lang="tr" sz="1700" dirty="0"/>
          </a:p>
          <a:p>
            <a:pPr marL="457200" indent="-457200"/>
            <a:endParaRPr lang="tr" sz="1700">
              <a:cs typeface="Calibri"/>
            </a:endParaRPr>
          </a:p>
          <a:p>
            <a:pPr marL="457200" indent="-457200"/>
            <a:endParaRPr lang="tr" sz="1700">
              <a:cs typeface="Calibri"/>
            </a:endParaRPr>
          </a:p>
          <a:p>
            <a:endParaRPr lang="tr-TR" sz="1700">
              <a:cs typeface="Calibri"/>
            </a:endParaRPr>
          </a:p>
        </p:txBody>
      </p:sp>
    </p:spTree>
    <p:extLst>
      <p:ext uri="{BB962C8B-B14F-4D97-AF65-F5344CB8AC3E}">
        <p14:creationId xmlns:p14="http://schemas.microsoft.com/office/powerpoint/2010/main" xmlns="" val="4186965415"/>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8">
            <a:extLst>
              <a:ext uri="{FF2B5EF4-FFF2-40B4-BE49-F238E27FC236}">
                <a16:creationId xmlns:a16="http://schemas.microsoft.com/office/drawing/2014/main" xmlns=""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26">
            <a:extLst>
              <a:ext uri="{FF2B5EF4-FFF2-40B4-BE49-F238E27FC236}">
                <a16:creationId xmlns:a16="http://schemas.microsoft.com/office/drawing/2014/main" xmlns=""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Unvan 1">
            <a:extLst>
              <a:ext uri="{FF2B5EF4-FFF2-40B4-BE49-F238E27FC236}">
                <a16:creationId xmlns:a16="http://schemas.microsoft.com/office/drawing/2014/main" xmlns="" id="{7B7C42D9-9F23-4A84-8803-BEEF3F1172AF}"/>
              </a:ext>
            </a:extLst>
          </p:cNvPr>
          <p:cNvSpPr>
            <a:spLocks noGrp="1"/>
          </p:cNvSpPr>
          <p:nvPr>
            <p:ph type="title"/>
          </p:nvPr>
        </p:nvSpPr>
        <p:spPr>
          <a:xfrm>
            <a:off x="4384039" y="365125"/>
            <a:ext cx="7164493" cy="1325563"/>
          </a:xfrm>
        </p:spPr>
        <p:txBody>
          <a:bodyPr>
            <a:normAutofit/>
          </a:bodyPr>
          <a:lstStyle/>
          <a:p>
            <a:r>
              <a:rPr lang="tr-TR" sz="3400" b="1" dirty="0">
                <a:solidFill>
                  <a:srgbClr val="FF0000"/>
                </a:solidFill>
                <a:cs typeface="Calibri Light"/>
              </a:rPr>
              <a:t>Modern Pentatlon da Başarı Elde etmiş Olimpik ve Türk Sporcular</a:t>
            </a:r>
            <a:endParaRPr lang="tr-TR" sz="3400" dirty="0">
              <a:solidFill>
                <a:srgbClr val="FF0000"/>
              </a:solidFill>
              <a:cs typeface="Calibri Light"/>
            </a:endParaRPr>
          </a:p>
          <a:p>
            <a:endParaRPr lang="tr-TR" sz="3400">
              <a:cs typeface="Calibri Light"/>
            </a:endParaRPr>
          </a:p>
        </p:txBody>
      </p:sp>
      <p:pic>
        <p:nvPicPr>
          <p:cNvPr id="4" name="Resim 4" descr="kişi, iç mekan, tutma, duvar içeren bir resim&#10;&#10;Çok yüksek güvenilirlikle oluşturulmuş açıklama">
            <a:extLst>
              <a:ext uri="{FF2B5EF4-FFF2-40B4-BE49-F238E27FC236}">
                <a16:creationId xmlns:a16="http://schemas.microsoft.com/office/drawing/2014/main" xmlns="" id="{62EB93CC-6E5D-4BFE-BF73-FF93A57C4A3E}"/>
              </a:ext>
            </a:extLst>
          </p:cNvPr>
          <p:cNvPicPr>
            <a:picLocks noChangeAspect="1"/>
          </p:cNvPicPr>
          <p:nvPr/>
        </p:nvPicPr>
        <p:blipFill>
          <a:blip r:embed="rId2" cstate="print"/>
          <a:stretch>
            <a:fillRect/>
          </a:stretch>
        </p:blipFill>
        <p:spPr>
          <a:xfrm>
            <a:off x="480060" y="1032320"/>
            <a:ext cx="3425957" cy="4792879"/>
          </a:xfrm>
          <a:prstGeom prst="rect">
            <a:avLst/>
          </a:prstGeom>
        </p:spPr>
      </p:pic>
      <p:sp>
        <p:nvSpPr>
          <p:cNvPr id="3" name="İçerik Yer Tutucusu 2">
            <a:extLst>
              <a:ext uri="{FF2B5EF4-FFF2-40B4-BE49-F238E27FC236}">
                <a16:creationId xmlns:a16="http://schemas.microsoft.com/office/drawing/2014/main" xmlns="" id="{FDFF3ED6-9E4E-48DD-A276-DBD308DAA887}"/>
              </a:ext>
            </a:extLst>
          </p:cNvPr>
          <p:cNvSpPr>
            <a:spLocks noGrp="1"/>
          </p:cNvSpPr>
          <p:nvPr>
            <p:ph idx="1"/>
          </p:nvPr>
        </p:nvSpPr>
        <p:spPr>
          <a:xfrm>
            <a:off x="4387515" y="2022601"/>
            <a:ext cx="7161017" cy="4154361"/>
          </a:xfrm>
        </p:spPr>
        <p:txBody>
          <a:bodyPr vert="horz" lIns="91440" tIns="45720" rIns="91440" bIns="45720" rtlCol="0">
            <a:normAutofit/>
          </a:bodyPr>
          <a:lstStyle/>
          <a:p>
            <a:r>
              <a:rPr lang="tr-TR" sz="2000">
                <a:cs typeface="Calibri"/>
              </a:rPr>
              <a:t>İlke ÖZYÜKSEL:</a:t>
            </a:r>
          </a:p>
          <a:p>
            <a:r>
              <a:rPr lang="tr-TR" sz="2000">
                <a:cs typeface="Calibri"/>
              </a:rPr>
              <a:t>Türkiye de ilk olimpiyatlara giden(Rio 2016) kadın Türk Pentatlettir</a:t>
            </a:r>
          </a:p>
          <a:p>
            <a:r>
              <a:rPr lang="tr-TR" sz="2000">
                <a:cs typeface="Calibri"/>
              </a:rPr>
              <a:t>Daha önce 2014 Nanjing yaz olimpiyatlarında 5. olmuştur</a:t>
            </a:r>
          </a:p>
          <a:p>
            <a:r>
              <a:rPr lang="tr-TR" sz="2000">
                <a:cs typeface="Calibri"/>
              </a:rPr>
              <a:t>Birçok Dünya ve Avrupa derecesi vardır.</a:t>
            </a:r>
          </a:p>
          <a:p>
            <a:r>
              <a:rPr lang="tr-TR" sz="2000">
                <a:cs typeface="Calibri"/>
              </a:rPr>
              <a:t>Halen aktif olarak milli takımda görev alan Özyüksel'in hedefi 2020 Tokyo Olimpiyatlarında Türkiye'ye madalya ile dönmektir.</a:t>
            </a:r>
          </a:p>
        </p:txBody>
      </p:sp>
    </p:spTree>
    <p:extLst>
      <p:ext uri="{BB962C8B-B14F-4D97-AF65-F5344CB8AC3E}">
        <p14:creationId xmlns:p14="http://schemas.microsoft.com/office/powerpoint/2010/main" xmlns="" val="1166633765"/>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DF5F070-A135-4963-AF1E-EE4DDBF63D6B}"/>
              </a:ext>
            </a:extLst>
          </p:cNvPr>
          <p:cNvSpPr>
            <a:spLocks noGrp="1"/>
          </p:cNvSpPr>
          <p:nvPr>
            <p:ph type="title"/>
          </p:nvPr>
        </p:nvSpPr>
        <p:spPr>
          <a:xfrm>
            <a:off x="4965430" y="629268"/>
            <a:ext cx="6586491" cy="1286160"/>
          </a:xfrm>
        </p:spPr>
        <p:txBody>
          <a:bodyPr anchor="b">
            <a:normAutofit/>
          </a:bodyPr>
          <a:lstStyle/>
          <a:p>
            <a:r>
              <a:rPr lang="tr-TR" b="1" dirty="0">
                <a:cs typeface="Calibri Light"/>
              </a:rPr>
              <a:t>KAYNAKÇA</a:t>
            </a:r>
          </a:p>
          <a:p>
            <a:endParaRPr lang="tr-TR" dirty="0">
              <a:cs typeface="Calibri Light"/>
            </a:endParaRPr>
          </a:p>
          <a:p>
            <a:endParaRPr lang="tr-TR" dirty="0">
              <a:cs typeface="Calibri Light"/>
            </a:endParaRPr>
          </a:p>
        </p:txBody>
      </p:sp>
      <p:pic>
        <p:nvPicPr>
          <p:cNvPr id="4" name="Resim 4">
            <a:extLst>
              <a:ext uri="{FF2B5EF4-FFF2-40B4-BE49-F238E27FC236}">
                <a16:creationId xmlns:a16="http://schemas.microsoft.com/office/drawing/2014/main" xmlns="" id="{0343053D-EBEB-4140-ABBD-598508E9D74C}"/>
              </a:ext>
            </a:extLst>
          </p:cNvPr>
          <p:cNvPicPr>
            <a:picLocks noChangeAspect="1"/>
          </p:cNvPicPr>
          <p:nvPr/>
        </p:nvPicPr>
        <p:blipFill rotWithShape="1">
          <a:blip r:embed="rId2" cstate="print"/>
          <a:srcRect l="9490" r="9316"/>
          <a:stretch/>
        </p:blipFill>
        <p:spPr>
          <a:xfrm>
            <a:off x="20" y="10"/>
            <a:ext cx="4635571" cy="6857990"/>
          </a:xfrm>
          <a:prstGeom prst="rect">
            <a:avLst/>
          </a:prstGeom>
          <a:effectLst/>
        </p:spPr>
      </p:pic>
      <p:cxnSp>
        <p:nvCxnSpPr>
          <p:cNvPr id="6" name="Straight Connector 8">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F7FE30"/>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xmlns="" id="{D2DE312B-7DE9-4FE9-8BD0-4596587979A7}"/>
              </a:ext>
            </a:extLst>
          </p:cNvPr>
          <p:cNvSpPr>
            <a:spLocks noGrp="1"/>
          </p:cNvSpPr>
          <p:nvPr>
            <p:ph idx="1"/>
          </p:nvPr>
        </p:nvSpPr>
        <p:spPr>
          <a:xfrm>
            <a:off x="4965431" y="2438400"/>
            <a:ext cx="6586489" cy="3785419"/>
          </a:xfrm>
        </p:spPr>
        <p:txBody>
          <a:bodyPr vert="horz" lIns="91440" tIns="45720" rIns="91440" bIns="45720" rtlCol="0">
            <a:normAutofit/>
          </a:bodyPr>
          <a:lstStyle/>
          <a:p>
            <a:r>
              <a:rPr lang="tr-TR" sz="2000">
                <a:cs typeface="Calibri"/>
                <a:hlinkClick r:id="rId3"/>
              </a:rPr>
              <a:t>https://tr.wikipedia.org/wiki/Modern_pentatlon</a:t>
            </a:r>
            <a:endParaRPr lang="tr-TR" sz="2000">
              <a:cs typeface="Calibri"/>
            </a:endParaRPr>
          </a:p>
          <a:p>
            <a:r>
              <a:rPr lang="tr-TR" sz="2000">
                <a:cs typeface="Calibri"/>
                <a:hlinkClick r:id="rId4"/>
              </a:rPr>
              <a:t>http://www.olimpikbranslar.com/spor-dallari/modern-pentatlon/</a:t>
            </a:r>
          </a:p>
          <a:p>
            <a:r>
              <a:rPr lang="tr-TR" sz="2000">
                <a:cs typeface="Calibri"/>
                <a:hlinkClick r:id="rId5"/>
              </a:rPr>
              <a:t>https://www.uipmworld.org/</a:t>
            </a:r>
            <a:endParaRPr lang="tr-TR" sz="2000">
              <a:cs typeface="Calibri"/>
            </a:endParaRPr>
          </a:p>
          <a:p>
            <a:pPr marL="0" indent="0"/>
            <a:r>
              <a:rPr lang="tr-TR" sz="2000">
                <a:cs typeface="Calibri"/>
                <a:hlinkClick r:id="rId6"/>
              </a:rPr>
              <a:t>tmpf.org.tr/</a:t>
            </a:r>
            <a:endParaRPr lang="tr-TR" sz="2000">
              <a:cs typeface="Calibri"/>
            </a:endParaRPr>
          </a:p>
          <a:p>
            <a:pPr marL="0" indent="0"/>
            <a:r>
              <a:rPr lang="tr-TR" sz="2000">
                <a:cs typeface="Calibri"/>
                <a:hlinkClick r:id="rId7"/>
              </a:rPr>
              <a:t>file:///C:/Users/MeteBerk/Desktop/uipm_comp_rules_and_reg_2018_a5_v2.pdf</a:t>
            </a:r>
            <a:endParaRPr lang="tr-TR" sz="2000">
              <a:cs typeface="Calibri"/>
            </a:endParaRPr>
          </a:p>
          <a:p>
            <a:pPr marL="0" indent="0"/>
            <a:endParaRPr lang="tr-TR" sz="2000">
              <a:cs typeface="Calibri"/>
            </a:endParaRPr>
          </a:p>
          <a:p>
            <a:endParaRPr lang="tr-TR" sz="2000">
              <a:cs typeface="Calibri"/>
            </a:endParaRPr>
          </a:p>
          <a:p>
            <a:endParaRPr lang="tr-TR" sz="2000">
              <a:cs typeface="Calibri"/>
            </a:endParaRPr>
          </a:p>
        </p:txBody>
      </p:sp>
    </p:spTree>
    <p:extLst>
      <p:ext uri="{BB962C8B-B14F-4D97-AF65-F5344CB8AC3E}">
        <p14:creationId xmlns:p14="http://schemas.microsoft.com/office/powerpoint/2010/main" xmlns="" val="3382312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945E29B-B971-41C6-A57B-B29BBB108A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xmlns="" id="{4C76015D-CFEA-4204-9A50-352560FFC25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55481" y="498348"/>
            <a:ext cx="9902663" cy="5861304"/>
            <a:chOff x="1155481" y="498348"/>
            <a:chExt cx="9902663" cy="5861304"/>
          </a:xfrm>
        </p:grpSpPr>
        <p:sp>
          <p:nvSpPr>
            <p:cNvPr id="11" name="Oval 5">
              <a:extLst>
                <a:ext uri="{FF2B5EF4-FFF2-40B4-BE49-F238E27FC236}">
                  <a16:creationId xmlns:a16="http://schemas.microsoft.com/office/drawing/2014/main" xmlns="" id="{7325C43C-72B5-4DC9-B386-90859B58BF0D}"/>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1155481" y="498348"/>
              <a:ext cx="5861304" cy="5861304"/>
            </a:xfrm>
            <a:prstGeom prst="ellipse">
              <a:avLst/>
            </a:prstGeom>
            <a:solidFill>
              <a:schemeClr val="accent1">
                <a:alpha val="55000"/>
              </a:schemeClr>
            </a:solidFill>
            <a:ln>
              <a:noFill/>
            </a:ln>
          </p:spPr>
        </p:sp>
        <p:sp>
          <p:nvSpPr>
            <p:cNvPr id="12" name="Oval 11">
              <a:extLst>
                <a:ext uri="{FF2B5EF4-FFF2-40B4-BE49-F238E27FC236}">
                  <a16:creationId xmlns:a16="http://schemas.microsoft.com/office/drawing/2014/main" xmlns="" id="{C95AD9A4-5AF5-48C4-BC2A-635316433A45}"/>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5196840" y="498348"/>
              <a:ext cx="5861304" cy="5861304"/>
            </a:xfrm>
            <a:prstGeom prst="ellipse">
              <a:avLst/>
            </a:prstGeom>
            <a:solidFill>
              <a:schemeClr val="accent1">
                <a:alpha val="55000"/>
              </a:schemeClr>
            </a:solidFill>
            <a:ln>
              <a:noFill/>
            </a:ln>
          </p:spPr>
        </p:sp>
        <p:sp>
          <p:nvSpPr>
            <p:cNvPr id="13" name="Oval 5">
              <a:extLst>
                <a:ext uri="{FF2B5EF4-FFF2-40B4-BE49-F238E27FC236}">
                  <a16:creationId xmlns:a16="http://schemas.microsoft.com/office/drawing/2014/main" xmlns="" id="{AF4A3D62-D56C-4A32-8C75-100D383EC615}"/>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3165348" y="498348"/>
              <a:ext cx="5861304" cy="5861304"/>
            </a:xfrm>
            <a:prstGeom prst="ellipse">
              <a:avLst/>
            </a:prstGeom>
            <a:solidFill>
              <a:schemeClr val="accent1">
                <a:alpha val="70000"/>
              </a:schemeClr>
            </a:solidFill>
            <a:ln>
              <a:noFill/>
            </a:ln>
          </p:spPr>
        </p:sp>
      </p:grpSp>
      <p:sp useBgFill="1">
        <p:nvSpPr>
          <p:cNvPr id="15" name="Rectangle 14">
            <a:extLst>
              <a:ext uri="{FF2B5EF4-FFF2-40B4-BE49-F238E27FC236}">
                <a16:creationId xmlns:a16="http://schemas.microsoft.com/office/drawing/2014/main" xmlns="" id="{3E1F47E4-066D-4C27-98C8-B2B2C7BABF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438772"/>
            <a:ext cx="12192000" cy="39804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Unvan 1">
            <a:extLst>
              <a:ext uri="{FF2B5EF4-FFF2-40B4-BE49-F238E27FC236}">
                <a16:creationId xmlns:a16="http://schemas.microsoft.com/office/drawing/2014/main" xmlns="" id="{8BAD5E27-2A45-41E1-B229-6CED4A6CBEC1}"/>
              </a:ext>
            </a:extLst>
          </p:cNvPr>
          <p:cNvSpPr>
            <a:spLocks noGrp="1"/>
          </p:cNvSpPr>
          <p:nvPr>
            <p:ph type="title"/>
          </p:nvPr>
        </p:nvSpPr>
        <p:spPr>
          <a:xfrm>
            <a:off x="838200" y="739713"/>
            <a:ext cx="10515600" cy="1883931"/>
          </a:xfrm>
        </p:spPr>
        <p:txBody>
          <a:bodyPr>
            <a:normAutofit/>
          </a:bodyPr>
          <a:lstStyle/>
          <a:p>
            <a:pPr algn="ctr"/>
            <a:r>
              <a:rPr lang="tr-TR" sz="3200" b="1" dirty="0">
                <a:solidFill>
                  <a:srgbClr val="FF0000"/>
                </a:solidFill>
                <a:cs typeface="Calibri Light"/>
              </a:rPr>
              <a:t>MODERN PENTATLON</a:t>
            </a:r>
            <a:r>
              <a:rPr lang="tr-TR" sz="3200" dirty="0">
                <a:solidFill>
                  <a:srgbClr val="FF0000"/>
                </a:solidFill>
                <a:cs typeface="Calibri Light"/>
              </a:rPr>
              <a:t> </a:t>
            </a:r>
          </a:p>
        </p:txBody>
      </p:sp>
      <p:sp>
        <p:nvSpPr>
          <p:cNvPr id="3" name="İçerik Yer Tutucusu 2">
            <a:extLst>
              <a:ext uri="{FF2B5EF4-FFF2-40B4-BE49-F238E27FC236}">
                <a16:creationId xmlns:a16="http://schemas.microsoft.com/office/drawing/2014/main" xmlns="" id="{EF9EE9FA-1214-4B51-9526-3BED215402E1}"/>
              </a:ext>
            </a:extLst>
          </p:cNvPr>
          <p:cNvSpPr>
            <a:spLocks noGrp="1"/>
          </p:cNvSpPr>
          <p:nvPr>
            <p:ph idx="1"/>
          </p:nvPr>
        </p:nvSpPr>
        <p:spPr>
          <a:xfrm>
            <a:off x="2384952" y="2049646"/>
            <a:ext cx="7422096" cy="3072727"/>
          </a:xfrm>
        </p:spPr>
        <p:txBody>
          <a:bodyPr vert="horz" lIns="91440" tIns="45720" rIns="91440" bIns="45720" rtlCol="0" anchor="t">
            <a:noAutofit/>
          </a:bodyPr>
          <a:lstStyle/>
          <a:p>
            <a:r>
              <a:rPr lang="tr-TR" sz="1900" dirty="0">
                <a:solidFill>
                  <a:schemeClr val="tx2"/>
                </a:solidFill>
                <a:cs typeface="Calibri"/>
              </a:rPr>
              <a:t>Modern Pentatlon:  aynı gün içinde atıcılık, epe eskrim, serbest stil yüzme, binicilik ve 3 km. koşudan oluşan 5 yarışı içeren Olimpik spor mücadelesidir.</a:t>
            </a:r>
          </a:p>
          <a:p>
            <a:r>
              <a:rPr lang="tr-TR" sz="1900" dirty="0">
                <a:solidFill>
                  <a:schemeClr val="tx2"/>
                </a:solidFill>
                <a:cs typeface="Calibri"/>
              </a:rPr>
              <a:t>Eskrim , binicilik ,yüzme müsabakaları ayrı yapılıp, koşu ve atış (</a:t>
            </a:r>
            <a:r>
              <a:rPr lang="tr-TR" sz="1900" dirty="0" err="1">
                <a:solidFill>
                  <a:schemeClr val="tx2"/>
                </a:solidFill>
                <a:cs typeface="Calibri"/>
              </a:rPr>
              <a:t>Laser</a:t>
            </a:r>
            <a:r>
              <a:rPr lang="tr-TR" sz="1900" dirty="0">
                <a:solidFill>
                  <a:schemeClr val="tx2"/>
                </a:solidFill>
                <a:cs typeface="Calibri"/>
              </a:rPr>
              <a:t> -Run) müsabakası birlikte yapılır.</a:t>
            </a:r>
          </a:p>
          <a:p>
            <a:r>
              <a:rPr lang="tr-TR" sz="1900" dirty="0">
                <a:solidFill>
                  <a:schemeClr val="tx2"/>
                </a:solidFill>
                <a:cs typeface="Calibri"/>
              </a:rPr>
              <a:t>Bu Olimpik Spor, </a:t>
            </a:r>
            <a:r>
              <a:rPr lang="tr-TR" sz="1900" b="1" dirty="0" err="1">
                <a:solidFill>
                  <a:schemeClr val="tx2"/>
                </a:solidFill>
                <a:cs typeface="Calibri"/>
              </a:rPr>
              <a:t>Union</a:t>
            </a:r>
            <a:r>
              <a:rPr lang="tr-TR" sz="1900" b="1" dirty="0">
                <a:solidFill>
                  <a:schemeClr val="tx2"/>
                </a:solidFill>
                <a:cs typeface="Calibri"/>
              </a:rPr>
              <a:t> </a:t>
            </a:r>
            <a:r>
              <a:rPr lang="tr-TR" sz="1900" b="1" dirty="0" err="1">
                <a:solidFill>
                  <a:schemeClr val="tx2"/>
                </a:solidFill>
                <a:cs typeface="Calibri"/>
              </a:rPr>
              <a:t>Internationale</a:t>
            </a:r>
            <a:r>
              <a:rPr lang="tr-TR" sz="1900" b="1" dirty="0">
                <a:solidFill>
                  <a:schemeClr val="tx2"/>
                </a:solidFill>
                <a:cs typeface="Calibri"/>
              </a:rPr>
              <a:t> de </a:t>
            </a:r>
            <a:r>
              <a:rPr lang="tr-TR" sz="1900" b="1" dirty="0" err="1">
                <a:solidFill>
                  <a:schemeClr val="tx2"/>
                </a:solidFill>
                <a:cs typeface="Calibri"/>
              </a:rPr>
              <a:t>Pentathlon</a:t>
            </a:r>
            <a:r>
              <a:rPr lang="tr-TR" sz="1900" b="1" dirty="0">
                <a:solidFill>
                  <a:schemeClr val="tx2"/>
                </a:solidFill>
                <a:cs typeface="Calibri"/>
              </a:rPr>
              <a:t> Moderne (UIPM)</a:t>
            </a:r>
            <a:r>
              <a:rPr lang="tr-TR" sz="1900" dirty="0">
                <a:solidFill>
                  <a:schemeClr val="tx2"/>
                </a:solidFill>
                <a:cs typeface="Calibri"/>
              </a:rPr>
              <a:t> (Uluslararası Modern Pentatlon Federasyonu) tarafından yönetilmektedir.</a:t>
            </a:r>
          </a:p>
          <a:p>
            <a:r>
              <a:rPr lang="tr-TR" sz="1900" dirty="0">
                <a:solidFill>
                  <a:schemeClr val="tx2"/>
                </a:solidFill>
                <a:cs typeface="Calibri"/>
              </a:rPr>
              <a:t>Küçük yaşta 2'li branş( yüzme, koşu) daha sonra yaş ilerledikçe 3'lü(koşu atış , yüzme)  4'lü(koşu atış ,yüzme, eskrim) 18 yaşını doldurduktan sonra da olimpik olarak 5'li branş yapılmaktadır.</a:t>
            </a:r>
          </a:p>
          <a:p>
            <a:endParaRPr lang="tr-TR" sz="1900" dirty="0">
              <a:solidFill>
                <a:schemeClr val="tx2"/>
              </a:solidFill>
              <a:cs typeface="Calibri"/>
            </a:endParaRPr>
          </a:p>
          <a:p>
            <a:endParaRPr lang="tr-TR" sz="1400">
              <a:solidFill>
                <a:schemeClr val="tx2"/>
              </a:solidFill>
              <a:cs typeface="Calibri"/>
            </a:endParaRPr>
          </a:p>
        </p:txBody>
      </p:sp>
    </p:spTree>
    <p:extLst>
      <p:ext uri="{BB962C8B-B14F-4D97-AF65-F5344CB8AC3E}">
        <p14:creationId xmlns:p14="http://schemas.microsoft.com/office/powerpoint/2010/main" xmlns="" val="308330972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Unvan 1">
            <a:extLst>
              <a:ext uri="{FF2B5EF4-FFF2-40B4-BE49-F238E27FC236}">
                <a16:creationId xmlns:a16="http://schemas.microsoft.com/office/drawing/2014/main" xmlns="" id="{002AAAC0-52AD-4C9F-9540-7108A54B54C5}"/>
              </a:ext>
            </a:extLst>
          </p:cNvPr>
          <p:cNvSpPr>
            <a:spLocks noGrp="1"/>
          </p:cNvSpPr>
          <p:nvPr>
            <p:ph type="title"/>
          </p:nvPr>
        </p:nvSpPr>
        <p:spPr>
          <a:xfrm>
            <a:off x="640079" y="2053641"/>
            <a:ext cx="3669161" cy="2760098"/>
          </a:xfrm>
        </p:spPr>
        <p:txBody>
          <a:bodyPr>
            <a:normAutofit/>
          </a:bodyPr>
          <a:lstStyle/>
          <a:p>
            <a:r>
              <a:rPr lang="tr-TR" b="1" dirty="0">
                <a:solidFill>
                  <a:srgbClr val="FF0000"/>
                </a:solidFill>
                <a:cs typeface="Calibri Light"/>
              </a:rPr>
              <a:t>MODERN PENTATLON TARİHİ</a:t>
            </a:r>
          </a:p>
        </p:txBody>
      </p:sp>
      <p:sp>
        <p:nvSpPr>
          <p:cNvPr id="3" name="İçerik Yer Tutucusu 2">
            <a:extLst>
              <a:ext uri="{FF2B5EF4-FFF2-40B4-BE49-F238E27FC236}">
                <a16:creationId xmlns:a16="http://schemas.microsoft.com/office/drawing/2014/main" xmlns="" id="{35CE2627-2772-44E5-B00B-8233C9871559}"/>
              </a:ext>
            </a:extLst>
          </p:cNvPr>
          <p:cNvSpPr>
            <a:spLocks noGrp="1"/>
          </p:cNvSpPr>
          <p:nvPr>
            <p:ph idx="1"/>
          </p:nvPr>
        </p:nvSpPr>
        <p:spPr>
          <a:xfrm>
            <a:off x="6090574" y="801866"/>
            <a:ext cx="5306084" cy="5230634"/>
          </a:xfrm>
        </p:spPr>
        <p:txBody>
          <a:bodyPr vert="horz" lIns="91440" tIns="45720" rIns="91440" bIns="45720" rtlCol="0" anchor="ctr">
            <a:normAutofit/>
          </a:bodyPr>
          <a:lstStyle/>
          <a:p>
            <a:r>
              <a:rPr lang="tr-TR" sz="2400" dirty="0">
                <a:solidFill>
                  <a:srgbClr val="000000"/>
                </a:solidFill>
                <a:cs typeface="Calibri"/>
              </a:rPr>
              <a:t>Spor, modern olimpiyatların kurucusu olan Pierre de </a:t>
            </a:r>
            <a:r>
              <a:rPr lang="tr-TR" sz="2400" dirty="0" err="1">
                <a:solidFill>
                  <a:srgbClr val="000000"/>
                </a:solidFill>
                <a:cs typeface="Calibri"/>
              </a:rPr>
              <a:t>Coubertin</a:t>
            </a:r>
            <a:r>
              <a:rPr lang="tr-TR" sz="2400" dirty="0">
                <a:solidFill>
                  <a:srgbClr val="000000"/>
                </a:solidFill>
                <a:cs typeface="Calibri"/>
              </a:rPr>
              <a:t> tarafından icat edilmiştir. Oyunun adı, Yunanca 5 anlamına gelen "</a:t>
            </a:r>
            <a:r>
              <a:rPr lang="tr-TR" sz="2400" dirty="0" err="1">
                <a:solidFill>
                  <a:srgbClr val="000000"/>
                </a:solidFill>
                <a:cs typeface="Calibri"/>
              </a:rPr>
              <a:t>penta</a:t>
            </a:r>
            <a:r>
              <a:rPr lang="tr-TR" sz="2400" dirty="0">
                <a:solidFill>
                  <a:srgbClr val="000000"/>
                </a:solidFill>
                <a:cs typeface="Calibri"/>
              </a:rPr>
              <a:t>" sözcüğünden gelmektedir. Spor, ilk kez 1912 Yaz Olimpiyatları'nda düzenlendi ve sporun ilk şampiyonu İsveçli atlet </a:t>
            </a:r>
            <a:r>
              <a:rPr lang="tr-TR" sz="2400" dirty="0" err="1">
                <a:solidFill>
                  <a:srgbClr val="000000"/>
                </a:solidFill>
                <a:cs typeface="Calibri"/>
              </a:rPr>
              <a:t>Gösta</a:t>
            </a:r>
            <a:r>
              <a:rPr lang="tr-TR" sz="2400" dirty="0">
                <a:solidFill>
                  <a:srgbClr val="000000"/>
                </a:solidFill>
                <a:cs typeface="Calibri"/>
              </a:rPr>
              <a:t> </a:t>
            </a:r>
            <a:r>
              <a:rPr lang="tr-TR" sz="2400" dirty="0" err="1">
                <a:solidFill>
                  <a:srgbClr val="000000"/>
                </a:solidFill>
                <a:cs typeface="Calibri"/>
              </a:rPr>
              <a:t>Lilliehöök</a:t>
            </a:r>
            <a:r>
              <a:rPr lang="tr-TR" sz="2400" dirty="0">
                <a:solidFill>
                  <a:srgbClr val="000000"/>
                </a:solidFill>
                <a:cs typeface="Calibri"/>
              </a:rPr>
              <a:t> oldu. Kadın pentatloncular ise, bu dalda ilk kez 2000 Yaz Olimpiyatları'nda yarıştılar.</a:t>
            </a:r>
          </a:p>
          <a:p>
            <a:endParaRPr lang="tr-TR" sz="2400">
              <a:solidFill>
                <a:srgbClr val="000000"/>
              </a:solidFill>
              <a:cs typeface="Calibri"/>
            </a:endParaRPr>
          </a:p>
        </p:txBody>
      </p:sp>
    </p:spTree>
    <p:extLst>
      <p:ext uri="{BB962C8B-B14F-4D97-AF65-F5344CB8AC3E}">
        <p14:creationId xmlns:p14="http://schemas.microsoft.com/office/powerpoint/2010/main" xmlns="" val="4284713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Unvan 1">
            <a:extLst>
              <a:ext uri="{FF2B5EF4-FFF2-40B4-BE49-F238E27FC236}">
                <a16:creationId xmlns:a16="http://schemas.microsoft.com/office/drawing/2014/main" xmlns="" id="{39A579B6-D927-436D-803D-852A52673241}"/>
              </a:ext>
            </a:extLst>
          </p:cNvPr>
          <p:cNvSpPr>
            <a:spLocks noGrp="1"/>
          </p:cNvSpPr>
          <p:nvPr>
            <p:ph type="title"/>
          </p:nvPr>
        </p:nvSpPr>
        <p:spPr>
          <a:xfrm>
            <a:off x="640079" y="2053641"/>
            <a:ext cx="3669161" cy="2760098"/>
          </a:xfrm>
        </p:spPr>
        <p:txBody>
          <a:bodyPr>
            <a:normAutofit/>
          </a:bodyPr>
          <a:lstStyle/>
          <a:p>
            <a:r>
              <a:rPr lang="tr-TR" b="1" dirty="0">
                <a:solidFill>
                  <a:srgbClr val="FF0000"/>
                </a:solidFill>
                <a:cs typeface="Calibri Light"/>
              </a:rPr>
              <a:t>MODERN PENTATLON TARİHİ</a:t>
            </a:r>
          </a:p>
        </p:txBody>
      </p:sp>
      <p:sp>
        <p:nvSpPr>
          <p:cNvPr id="3" name="İçerik Yer Tutucusu 2">
            <a:extLst>
              <a:ext uri="{FF2B5EF4-FFF2-40B4-BE49-F238E27FC236}">
                <a16:creationId xmlns:a16="http://schemas.microsoft.com/office/drawing/2014/main" xmlns="" id="{787DC506-605F-47AC-A118-022E148C9CC7}"/>
              </a:ext>
            </a:extLst>
          </p:cNvPr>
          <p:cNvSpPr>
            <a:spLocks noGrp="1"/>
          </p:cNvSpPr>
          <p:nvPr>
            <p:ph idx="1"/>
          </p:nvPr>
        </p:nvSpPr>
        <p:spPr>
          <a:xfrm>
            <a:off x="6090574" y="801866"/>
            <a:ext cx="5306084" cy="5230634"/>
          </a:xfrm>
        </p:spPr>
        <p:txBody>
          <a:bodyPr vert="horz" lIns="91440" tIns="45720" rIns="91440" bIns="45720" rtlCol="0" anchor="ctr">
            <a:normAutofit/>
          </a:bodyPr>
          <a:lstStyle/>
          <a:p>
            <a:r>
              <a:rPr lang="tr-TR" sz="1700">
                <a:solidFill>
                  <a:srgbClr val="000000"/>
                </a:solidFill>
                <a:cs typeface="Calibri"/>
              </a:rPr>
              <a:t>Rivayete göre bu branş o zamanın  Fransa Kralı Napolyon tarafından çıkartıldığı söylenmiştir; Bir Fransız askerin çok önemli bir gizli belgeyi Napolyon'a götürülmesi emredilmiştir. Hemen yola koyulan asker atıyla tek tek engellerden geçerek hızlı bir şekilde yola devam etmektedir fakat atından düşerek atını kaybeder yola koşarak devam eden asker karşısında vahşi bir hayvanla karşılaşır. Koşarken elini silahına atıp silahıyla vahşi hayvanı öldürür ve koşmaya devam eder. Biraz daha gittikten sonra kara yolunun bittiğini ve karşısında bir nehir olduğunu görür. Yüzerek bu nehri de geçtikten sonra koşmaya devam eder çok az kalmıştır ki, karşısında düşman askerini görür ve kılıcını çekip onla dövüşür .Onu da öldürdükten sonra başarılı bir şekilde kralına bu belgeyi verir ve Fransa o dönem büyük bir askeri kayıptan kurtulmuş ve bölgesini korumuştur. Bütün bu başından geçenleri kralına anlatan asker bu branşın doğmasına sebep olmuştur.</a:t>
            </a:r>
          </a:p>
          <a:p>
            <a:endParaRPr lang="tr-TR" sz="1700">
              <a:solidFill>
                <a:srgbClr val="000000"/>
              </a:solidFill>
              <a:cs typeface="Calibri"/>
            </a:endParaRPr>
          </a:p>
        </p:txBody>
      </p:sp>
    </p:spTree>
    <p:extLst>
      <p:ext uri="{BB962C8B-B14F-4D97-AF65-F5344CB8AC3E}">
        <p14:creationId xmlns:p14="http://schemas.microsoft.com/office/powerpoint/2010/main" xmlns="" val="806271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A6792F05-2FD4-4F18-815E-15391E8B4A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a:extLst>
              <a:ext uri="{FF2B5EF4-FFF2-40B4-BE49-F238E27FC236}">
                <a16:creationId xmlns:a16="http://schemas.microsoft.com/office/drawing/2014/main" xmlns="" id="{FD2B5791-DDB2-456E-8095-50611BD6FE42}"/>
              </a:ext>
            </a:extLst>
          </p:cNvPr>
          <p:cNvSpPr>
            <a:spLocks noGrp="1"/>
          </p:cNvSpPr>
          <p:nvPr>
            <p:ph type="title"/>
          </p:nvPr>
        </p:nvSpPr>
        <p:spPr>
          <a:xfrm>
            <a:off x="838200" y="365125"/>
            <a:ext cx="10515600" cy="1325563"/>
          </a:xfrm>
        </p:spPr>
        <p:txBody>
          <a:bodyPr>
            <a:normAutofit/>
          </a:bodyPr>
          <a:lstStyle/>
          <a:p>
            <a:r>
              <a:rPr lang="tr-TR" b="1" dirty="0">
                <a:solidFill>
                  <a:srgbClr val="FF0000"/>
                </a:solidFill>
                <a:cs typeface="Calibri Light"/>
              </a:rPr>
              <a:t>MODERN PENTATLON BRANŞLARI</a:t>
            </a:r>
          </a:p>
        </p:txBody>
      </p:sp>
      <p:sp>
        <p:nvSpPr>
          <p:cNvPr id="3" name="İçerik Yer Tutucusu 2">
            <a:extLst>
              <a:ext uri="{FF2B5EF4-FFF2-40B4-BE49-F238E27FC236}">
                <a16:creationId xmlns:a16="http://schemas.microsoft.com/office/drawing/2014/main" xmlns="" id="{92809AF4-1AB8-411C-87F1-7A499C36AA84}"/>
              </a:ext>
            </a:extLst>
          </p:cNvPr>
          <p:cNvSpPr>
            <a:spLocks noGrp="1"/>
          </p:cNvSpPr>
          <p:nvPr>
            <p:ph idx="1"/>
          </p:nvPr>
        </p:nvSpPr>
        <p:spPr>
          <a:xfrm>
            <a:off x="838200" y="2021249"/>
            <a:ext cx="5707565" cy="4155713"/>
          </a:xfrm>
        </p:spPr>
        <p:txBody>
          <a:bodyPr vert="horz" lIns="91440" tIns="45720" rIns="91440" bIns="45720" rtlCol="0" anchor="t">
            <a:normAutofit/>
          </a:bodyPr>
          <a:lstStyle/>
          <a:p>
            <a:r>
              <a:rPr lang="tr-TR" sz="2000" dirty="0">
                <a:cs typeface="Calibri"/>
              </a:rPr>
              <a:t>YÜZME:</a:t>
            </a:r>
            <a:endParaRPr lang="tr-TR" dirty="0"/>
          </a:p>
          <a:p>
            <a:r>
              <a:rPr lang="tr-TR" sz="2000" dirty="0">
                <a:cs typeface="Calibri"/>
              </a:rPr>
              <a:t> Yaş kategorilerine göre mesafeleri değişen Modern Pentatlon branşlarından biridir.</a:t>
            </a:r>
            <a:endParaRPr lang="tr-TR" dirty="0"/>
          </a:p>
          <a:p>
            <a:r>
              <a:rPr lang="tr-TR" sz="2000" dirty="0">
                <a:cs typeface="Calibri"/>
              </a:rPr>
              <a:t>Serbest stilde yüzülür</a:t>
            </a:r>
          </a:p>
          <a:p>
            <a:r>
              <a:rPr lang="tr-TR" sz="2000" dirty="0">
                <a:cs typeface="Calibri"/>
              </a:rPr>
              <a:t>Olimpik düzeyde 200 metre şeklinde yarışılır.</a:t>
            </a:r>
          </a:p>
          <a:p>
            <a:r>
              <a:rPr lang="tr-TR" sz="2000" dirty="0">
                <a:cs typeface="Calibri"/>
              </a:rPr>
              <a:t>200 metre serbest: 2.30.00 derecesi 250 puan olarak alınır.</a:t>
            </a:r>
          </a:p>
          <a:p>
            <a:r>
              <a:rPr lang="tr-TR" sz="2000" dirty="0">
                <a:cs typeface="Calibri"/>
              </a:rPr>
              <a:t>Modern Pentatlon puanlamasında yüzme de her daha iyi yüzülen 1 saniye 2 puandır(örn:2.29.00 252 puan ,2.31.00 248 puandır)</a:t>
            </a:r>
          </a:p>
          <a:p>
            <a:endParaRPr lang="tr-TR" sz="2000">
              <a:cs typeface="Calibri"/>
            </a:endParaRPr>
          </a:p>
        </p:txBody>
      </p:sp>
      <p:pic>
        <p:nvPicPr>
          <p:cNvPr id="6" name="Resim 6" descr="su sporu, su, yüzme, spor içeren bir resim&#10;&#10;Çok yüksek güvenilirlikle oluşturulmuş açıklama">
            <a:extLst>
              <a:ext uri="{FF2B5EF4-FFF2-40B4-BE49-F238E27FC236}">
                <a16:creationId xmlns:a16="http://schemas.microsoft.com/office/drawing/2014/main" xmlns="" id="{724F0741-B814-4AAE-A5E1-1FC79D97954D}"/>
              </a:ext>
            </a:extLst>
          </p:cNvPr>
          <p:cNvPicPr>
            <a:picLocks noChangeAspect="1"/>
          </p:cNvPicPr>
          <p:nvPr/>
        </p:nvPicPr>
        <p:blipFill rotWithShape="1">
          <a:blip r:embed="rId2" cstate="print"/>
          <a:srcRect t="9403" r="1" b="1"/>
          <a:stretch/>
        </p:blipFill>
        <p:spPr>
          <a:xfrm>
            <a:off x="6716922" y="1700078"/>
            <a:ext cx="5475077" cy="2583792"/>
          </a:xfrm>
          <a:custGeom>
            <a:avLst/>
            <a:gdLst>
              <a:gd name="connsiteX0" fmla="*/ 0 w 5475077"/>
              <a:gd name="connsiteY0" fmla="*/ 0 h 2583792"/>
              <a:gd name="connsiteX1" fmla="*/ 5475077 w 5475077"/>
              <a:gd name="connsiteY1" fmla="*/ 0 h 2583792"/>
              <a:gd name="connsiteX2" fmla="*/ 5475077 w 5475077"/>
              <a:gd name="connsiteY2" fmla="*/ 2583792 h 2583792"/>
              <a:gd name="connsiteX3" fmla="*/ 1197192 w 5475077"/>
              <a:gd name="connsiteY3" fmla="*/ 2583792 h 2583792"/>
            </a:gdLst>
            <a:ahLst/>
            <a:cxnLst>
              <a:cxn ang="0">
                <a:pos x="connsiteX0" y="connsiteY0"/>
              </a:cxn>
              <a:cxn ang="0">
                <a:pos x="connsiteX1" y="connsiteY1"/>
              </a:cxn>
              <a:cxn ang="0">
                <a:pos x="connsiteX2" y="connsiteY2"/>
              </a:cxn>
              <a:cxn ang="0">
                <a:pos x="connsiteX3" y="connsiteY3"/>
              </a:cxn>
            </a:cxnLst>
            <a:rect l="l" t="t" r="r" b="b"/>
            <a:pathLst>
              <a:path w="5475077" h="2583792">
                <a:moveTo>
                  <a:pt x="0" y="0"/>
                </a:moveTo>
                <a:lnTo>
                  <a:pt x="5475077" y="0"/>
                </a:lnTo>
                <a:lnTo>
                  <a:pt x="5475077" y="2583792"/>
                </a:lnTo>
                <a:lnTo>
                  <a:pt x="1197192" y="2583792"/>
                </a:lnTo>
                <a:close/>
              </a:path>
            </a:pathLst>
          </a:custGeom>
        </p:spPr>
      </p:pic>
      <p:pic>
        <p:nvPicPr>
          <p:cNvPr id="4" name="Resim 4" descr="spor, bina içeren bir resim&#10;&#10;Yüksek güvenilirlikle oluşturulmuş açıklama">
            <a:extLst>
              <a:ext uri="{FF2B5EF4-FFF2-40B4-BE49-F238E27FC236}">
                <a16:creationId xmlns:a16="http://schemas.microsoft.com/office/drawing/2014/main" xmlns="" id="{4110F4D4-7AEE-4A2E-8AB5-DDFD6B2119A7}"/>
              </a:ext>
            </a:extLst>
          </p:cNvPr>
          <p:cNvPicPr>
            <a:picLocks noChangeAspect="1"/>
          </p:cNvPicPr>
          <p:nvPr/>
        </p:nvPicPr>
        <p:blipFill rotWithShape="1">
          <a:blip r:embed="rId3" cstate="print"/>
          <a:srcRect r="3" b="19264"/>
          <a:stretch/>
        </p:blipFill>
        <p:spPr>
          <a:xfrm>
            <a:off x="7914115" y="4283870"/>
            <a:ext cx="4277884" cy="2583520"/>
          </a:xfrm>
          <a:custGeom>
            <a:avLst/>
            <a:gdLst>
              <a:gd name="connsiteX0" fmla="*/ 0 w 4277884"/>
              <a:gd name="connsiteY0" fmla="*/ 0 h 2583520"/>
              <a:gd name="connsiteX1" fmla="*/ 4277884 w 4277884"/>
              <a:gd name="connsiteY1" fmla="*/ 0 h 2583520"/>
              <a:gd name="connsiteX2" fmla="*/ 4277884 w 4277884"/>
              <a:gd name="connsiteY2" fmla="*/ 2583520 h 2583520"/>
              <a:gd name="connsiteX3" fmla="*/ 1192437 w 4277884"/>
              <a:gd name="connsiteY3" fmla="*/ 2583520 h 2583520"/>
              <a:gd name="connsiteX4" fmla="*/ 1188085 w 4277884"/>
              <a:gd name="connsiteY4" fmla="*/ 2574129 h 2583520"/>
              <a:gd name="connsiteX5" fmla="*/ 1192715 w 4277884"/>
              <a:gd name="connsiteY5" fmla="*/ 2574129 h 258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884" h="2583520">
                <a:moveTo>
                  <a:pt x="0" y="0"/>
                </a:moveTo>
                <a:lnTo>
                  <a:pt x="4277884" y="0"/>
                </a:lnTo>
                <a:lnTo>
                  <a:pt x="4277884" y="2583520"/>
                </a:lnTo>
                <a:lnTo>
                  <a:pt x="1192437" y="2583520"/>
                </a:lnTo>
                <a:lnTo>
                  <a:pt x="1188085" y="2574129"/>
                </a:lnTo>
                <a:lnTo>
                  <a:pt x="1192715" y="2574129"/>
                </a:lnTo>
                <a:close/>
              </a:path>
            </a:pathLst>
          </a:custGeom>
        </p:spPr>
      </p:pic>
    </p:spTree>
    <p:extLst>
      <p:ext uri="{BB962C8B-B14F-4D97-AF65-F5344CB8AC3E}">
        <p14:creationId xmlns:p14="http://schemas.microsoft.com/office/powerpoint/2010/main" xmlns="" val="379583836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xmlns=""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28">
            <a:extLst>
              <a:ext uri="{FF2B5EF4-FFF2-40B4-BE49-F238E27FC236}">
                <a16:creationId xmlns:a16="http://schemas.microsoft.com/office/drawing/2014/main" xmlns=""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26">
            <a:extLst>
              <a:ext uri="{FF2B5EF4-FFF2-40B4-BE49-F238E27FC236}">
                <a16:creationId xmlns:a16="http://schemas.microsoft.com/office/drawing/2014/main" xmlns=""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Unvan 1">
            <a:extLst>
              <a:ext uri="{FF2B5EF4-FFF2-40B4-BE49-F238E27FC236}">
                <a16:creationId xmlns:a16="http://schemas.microsoft.com/office/drawing/2014/main" xmlns="" id="{115C3CA9-E6C7-4CDC-90E9-DD35F170A5B1}"/>
              </a:ext>
            </a:extLst>
          </p:cNvPr>
          <p:cNvSpPr>
            <a:spLocks noGrp="1"/>
          </p:cNvSpPr>
          <p:nvPr>
            <p:ph type="title"/>
          </p:nvPr>
        </p:nvSpPr>
        <p:spPr>
          <a:xfrm>
            <a:off x="4384039" y="365125"/>
            <a:ext cx="7164493" cy="1325563"/>
          </a:xfrm>
        </p:spPr>
        <p:txBody>
          <a:bodyPr>
            <a:normAutofit/>
          </a:bodyPr>
          <a:lstStyle/>
          <a:p>
            <a:r>
              <a:rPr lang="tr-TR" b="1" dirty="0">
                <a:solidFill>
                  <a:srgbClr val="FF0000"/>
                </a:solidFill>
                <a:cs typeface="Calibri Light"/>
              </a:rPr>
              <a:t>MODERN PENTATLON BRANŞLARI</a:t>
            </a:r>
            <a:endParaRPr lang="tr-TR" b="1" dirty="0">
              <a:solidFill>
                <a:srgbClr val="FF0000"/>
              </a:solidFill>
            </a:endParaRPr>
          </a:p>
        </p:txBody>
      </p:sp>
      <p:pic>
        <p:nvPicPr>
          <p:cNvPr id="4" name="Resim 4" descr="silah, kılıç, oyuncu, adam içeren bir resim&#10;&#10;Çok yüksek güvenilirlikle oluşturulmuş açıklama">
            <a:extLst>
              <a:ext uri="{FF2B5EF4-FFF2-40B4-BE49-F238E27FC236}">
                <a16:creationId xmlns:a16="http://schemas.microsoft.com/office/drawing/2014/main" xmlns="" id="{E9B0F3B0-E014-4974-A2F6-95BC484AD733}"/>
              </a:ext>
            </a:extLst>
          </p:cNvPr>
          <p:cNvPicPr>
            <a:picLocks noChangeAspect="1"/>
          </p:cNvPicPr>
          <p:nvPr/>
        </p:nvPicPr>
        <p:blipFill>
          <a:blip r:embed="rId2" cstate="print"/>
          <a:stretch>
            <a:fillRect/>
          </a:stretch>
        </p:blipFill>
        <p:spPr>
          <a:xfrm>
            <a:off x="422551" y="1038622"/>
            <a:ext cx="3425957" cy="2566160"/>
          </a:xfrm>
          <a:prstGeom prst="rect">
            <a:avLst/>
          </a:prstGeom>
        </p:spPr>
      </p:pic>
      <p:sp>
        <p:nvSpPr>
          <p:cNvPr id="3" name="İçerik Yer Tutucusu 2">
            <a:extLst>
              <a:ext uri="{FF2B5EF4-FFF2-40B4-BE49-F238E27FC236}">
                <a16:creationId xmlns:a16="http://schemas.microsoft.com/office/drawing/2014/main" xmlns="" id="{81345893-58F1-4042-8413-45E747501A8B}"/>
              </a:ext>
            </a:extLst>
          </p:cNvPr>
          <p:cNvSpPr>
            <a:spLocks noGrp="1"/>
          </p:cNvSpPr>
          <p:nvPr>
            <p:ph idx="1"/>
          </p:nvPr>
        </p:nvSpPr>
        <p:spPr>
          <a:xfrm>
            <a:off x="4387515" y="2022601"/>
            <a:ext cx="7161017" cy="4154361"/>
          </a:xfrm>
        </p:spPr>
        <p:txBody>
          <a:bodyPr vert="horz" lIns="91440" tIns="45720" rIns="91440" bIns="45720" rtlCol="0" anchor="t">
            <a:normAutofit/>
          </a:bodyPr>
          <a:lstStyle/>
          <a:p>
            <a:r>
              <a:rPr lang="tr-TR" sz="1900" dirty="0">
                <a:cs typeface="Calibri"/>
              </a:rPr>
              <a:t>ESKRİM: </a:t>
            </a:r>
          </a:p>
          <a:p>
            <a:r>
              <a:rPr lang="tr-TR" sz="1900" dirty="0">
                <a:cs typeface="Calibri"/>
              </a:rPr>
              <a:t>Epe branşında yarışılır.</a:t>
            </a:r>
          </a:p>
          <a:p>
            <a:r>
              <a:rPr lang="tr-TR" sz="1900" dirty="0">
                <a:cs typeface="Calibri"/>
              </a:rPr>
              <a:t>Tek tuş üzerinden oynanır, yani sayıyı alan müsabakayı kazanmış olur</a:t>
            </a:r>
          </a:p>
          <a:p>
            <a:r>
              <a:rPr lang="tr-TR" sz="1900" dirty="0">
                <a:cs typeface="Calibri"/>
              </a:rPr>
              <a:t>Sporcular kendi aralarında mutlaka bir müsabaka yapmak zorundadırlar.</a:t>
            </a:r>
          </a:p>
          <a:p>
            <a:r>
              <a:rPr lang="tr-TR" sz="1900" dirty="0">
                <a:cs typeface="Calibri"/>
              </a:rPr>
              <a:t>Oyun süresi: 1 dakikadır.</a:t>
            </a:r>
          </a:p>
          <a:p>
            <a:r>
              <a:rPr lang="tr-TR" sz="1900" dirty="0">
                <a:cs typeface="Calibri"/>
              </a:rPr>
              <a:t>Puanlama sistemi: müsabakanın kişi sayısına göre değişir ama bir sporcu müsabakada ki tuş sayısının %70 ini alırsa 250 puan alır, her tuş kişi sayısı çoksa 6 yada 5 puan kişi sayısı azsa 7 yada 8 puandır.(</a:t>
            </a:r>
            <a:r>
              <a:rPr lang="tr-TR" sz="1900" dirty="0" err="1">
                <a:cs typeface="Calibri"/>
              </a:rPr>
              <a:t>Örn</a:t>
            </a:r>
            <a:r>
              <a:rPr lang="tr-TR" sz="1900" dirty="0">
                <a:cs typeface="Calibri"/>
              </a:rPr>
              <a:t>: bir müsabakaya 31 kişi katılmıştır. Bir sporcu 30 maç yapacaktır 30'un %70'i 21 tuştur 21 tuş alan sporcu 250 puan almıştır.)</a:t>
            </a:r>
          </a:p>
        </p:txBody>
      </p:sp>
    </p:spTree>
    <p:extLst>
      <p:ext uri="{BB962C8B-B14F-4D97-AF65-F5344CB8AC3E}">
        <p14:creationId xmlns:p14="http://schemas.microsoft.com/office/powerpoint/2010/main" xmlns="" val="186787539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EE1FC7B4-E4A7-4452-B413-1A623E3A72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xmlns="" id="{E0709AF0-24F0-4486-B189-BE6386BDB1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a:extLst>
              <a:ext uri="{FF2B5EF4-FFF2-40B4-BE49-F238E27FC236}">
                <a16:creationId xmlns:a16="http://schemas.microsoft.com/office/drawing/2014/main" xmlns="" id="{FBE3B62F-5853-4A3C-B050-6186351A71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Unvan 1">
            <a:extLst>
              <a:ext uri="{FF2B5EF4-FFF2-40B4-BE49-F238E27FC236}">
                <a16:creationId xmlns:a16="http://schemas.microsoft.com/office/drawing/2014/main" xmlns="" id="{12529354-AAEB-4A80-87FD-91C9B4E5414C}"/>
              </a:ext>
            </a:extLst>
          </p:cNvPr>
          <p:cNvSpPr>
            <a:spLocks noGrp="1"/>
          </p:cNvSpPr>
          <p:nvPr>
            <p:ph type="title"/>
          </p:nvPr>
        </p:nvSpPr>
        <p:spPr>
          <a:xfrm>
            <a:off x="833002" y="74442"/>
            <a:ext cx="10520702" cy="1009261"/>
          </a:xfrm>
        </p:spPr>
        <p:txBody>
          <a:bodyPr>
            <a:normAutofit/>
          </a:bodyPr>
          <a:lstStyle/>
          <a:p>
            <a:r>
              <a:rPr lang="tr-TR" b="1" dirty="0">
                <a:solidFill>
                  <a:srgbClr val="FF0000"/>
                </a:solidFill>
                <a:cs typeface="Calibri Light"/>
              </a:rPr>
              <a:t>MODERN PENTATLON BRANŞLARI</a:t>
            </a:r>
          </a:p>
        </p:txBody>
      </p:sp>
      <p:sp>
        <p:nvSpPr>
          <p:cNvPr id="3" name="İçerik Yer Tutucusu 2">
            <a:extLst>
              <a:ext uri="{FF2B5EF4-FFF2-40B4-BE49-F238E27FC236}">
                <a16:creationId xmlns:a16="http://schemas.microsoft.com/office/drawing/2014/main" xmlns="" id="{BCE2254C-7ABF-4977-AC1C-4EA41B8C1EDC}"/>
              </a:ext>
            </a:extLst>
          </p:cNvPr>
          <p:cNvSpPr>
            <a:spLocks noGrp="1"/>
          </p:cNvSpPr>
          <p:nvPr>
            <p:ph idx="1"/>
          </p:nvPr>
        </p:nvSpPr>
        <p:spPr>
          <a:xfrm>
            <a:off x="723181" y="984110"/>
            <a:ext cx="4936067" cy="4732777"/>
          </a:xfrm>
        </p:spPr>
        <p:txBody>
          <a:bodyPr vert="horz" lIns="91440" tIns="45720" rIns="91440" bIns="45720" rtlCol="0" anchor="t">
            <a:noAutofit/>
          </a:bodyPr>
          <a:lstStyle/>
          <a:p>
            <a:r>
              <a:rPr lang="tr-TR" sz="1500" dirty="0">
                <a:cs typeface="Calibri"/>
              </a:rPr>
              <a:t>BİNİCİLİK:</a:t>
            </a:r>
          </a:p>
          <a:p>
            <a:r>
              <a:rPr lang="tr-TR" sz="1500" dirty="0">
                <a:cs typeface="Calibri"/>
              </a:rPr>
              <a:t>Final müsabakalarında yani en iyi 36 kişi arasında yapılır.</a:t>
            </a:r>
          </a:p>
          <a:p>
            <a:r>
              <a:rPr lang="tr-TR" sz="1500" dirty="0">
                <a:cs typeface="Calibri"/>
              </a:rPr>
              <a:t>Sporcuya genellikle tanımadığı bir at verilir ,ve 20 dakika süre verilip atı tanıyıp onunla bir bağ kurup onu ısıtması onunla ısınması istenilir</a:t>
            </a:r>
          </a:p>
          <a:p>
            <a:r>
              <a:rPr lang="tr-TR" sz="1500" dirty="0">
                <a:cs typeface="Calibri"/>
              </a:rPr>
              <a:t>Bu sürede hakemler Modern Pentatloncuyu izleyip ata güvenli biniyor mu yoksa tehlikeli mi  biniyor diye izler eyer tehlikeli sürüş kararı gelirse sporcu attan indirilir</a:t>
            </a:r>
          </a:p>
          <a:p>
            <a:r>
              <a:rPr lang="tr-TR" sz="1500" dirty="0">
                <a:cs typeface="Calibri"/>
              </a:rPr>
              <a:t>Müsabaka 12 ayrı engelden( maniden) oluşup en az 1 </a:t>
            </a:r>
            <a:r>
              <a:rPr lang="tr-TR" sz="1500" dirty="0" err="1">
                <a:cs typeface="Calibri"/>
              </a:rPr>
              <a:t>double</a:t>
            </a:r>
            <a:r>
              <a:rPr lang="tr-TR" sz="1500" dirty="0">
                <a:cs typeface="Calibri"/>
              </a:rPr>
              <a:t> (çiftli mani) engel ,en az 1 </a:t>
            </a:r>
            <a:r>
              <a:rPr lang="tr-TR" sz="1500" dirty="0" err="1">
                <a:cs typeface="Calibri"/>
              </a:rPr>
              <a:t>triple</a:t>
            </a:r>
            <a:r>
              <a:rPr lang="tr-TR" sz="1500" dirty="0">
                <a:cs typeface="Calibri"/>
              </a:rPr>
              <a:t> (üçlü mani) engelden oluşmak zorundadır.</a:t>
            </a:r>
          </a:p>
          <a:p>
            <a:r>
              <a:rPr lang="tr-TR" sz="1500" dirty="0">
                <a:cs typeface="Calibri"/>
              </a:rPr>
              <a:t>Sporcu engelleri aşarak belli bir zamanda müsabakayı bitirir </a:t>
            </a:r>
          </a:p>
          <a:p>
            <a:r>
              <a:rPr lang="tr-TR" sz="1500" dirty="0">
                <a:cs typeface="Calibri"/>
              </a:rPr>
              <a:t>Puanlama sistemi : her engel devirmesi 7 puandır, atın her engeli reddetmesi 10 puandır, eyer bir engeli 2 defa reddederse sporcu bu engeli atlamaz ve ceza puanı olarak 20 puan yazılır. İstenilen sürede gelmezse her saniye ¼ puandır. Sporcu engelleri devirmeden ve </a:t>
            </a:r>
            <a:r>
              <a:rPr lang="tr-TR" sz="1500" dirty="0" err="1">
                <a:cs typeface="Calibri"/>
              </a:rPr>
              <a:t>red</a:t>
            </a:r>
            <a:r>
              <a:rPr lang="tr-TR" sz="1500" dirty="0">
                <a:cs typeface="Calibri"/>
              </a:rPr>
              <a:t> vermeden bitirirse 300 tam puan alır.</a:t>
            </a:r>
          </a:p>
          <a:p>
            <a:endParaRPr lang="tr-TR" sz="1500" dirty="0">
              <a:cs typeface="Calibri"/>
            </a:endParaRPr>
          </a:p>
        </p:txBody>
      </p:sp>
      <p:pic>
        <p:nvPicPr>
          <p:cNvPr id="4" name="Resim 4" descr="ağaç, açık hava, at, çit içeren bir resim&#10;&#10;Çok yüksek güvenilirlikle oluşturulmuş açıklama">
            <a:extLst>
              <a:ext uri="{FF2B5EF4-FFF2-40B4-BE49-F238E27FC236}">
                <a16:creationId xmlns:a16="http://schemas.microsoft.com/office/drawing/2014/main" xmlns="" id="{07BFF478-AAEF-4996-8D8D-2669EA31EE17}"/>
              </a:ext>
            </a:extLst>
          </p:cNvPr>
          <p:cNvPicPr>
            <a:picLocks noChangeAspect="1"/>
          </p:cNvPicPr>
          <p:nvPr/>
        </p:nvPicPr>
        <p:blipFill>
          <a:blip r:embed="rId2" cstate="print"/>
          <a:stretch>
            <a:fillRect/>
          </a:stretch>
        </p:blipFill>
        <p:spPr>
          <a:xfrm>
            <a:off x="6417734" y="2646239"/>
            <a:ext cx="4935970" cy="3076291"/>
          </a:xfrm>
          <a:prstGeom prst="rect">
            <a:avLst/>
          </a:prstGeom>
        </p:spPr>
      </p:pic>
    </p:spTree>
    <p:extLst>
      <p:ext uri="{BB962C8B-B14F-4D97-AF65-F5344CB8AC3E}">
        <p14:creationId xmlns:p14="http://schemas.microsoft.com/office/powerpoint/2010/main" xmlns="" val="414900796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EE1FC7B4-E4A7-4452-B413-1A623E3A72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13">
            <a:extLst>
              <a:ext uri="{FF2B5EF4-FFF2-40B4-BE49-F238E27FC236}">
                <a16:creationId xmlns:a16="http://schemas.microsoft.com/office/drawing/2014/main" xmlns="" id="{E0709AF0-24F0-4486-B189-BE6386BDB1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11">
            <a:extLst>
              <a:ext uri="{FF2B5EF4-FFF2-40B4-BE49-F238E27FC236}">
                <a16:creationId xmlns:a16="http://schemas.microsoft.com/office/drawing/2014/main" xmlns="" id="{FBE3B62F-5853-4A3C-B050-6186351A71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xmlns="" id="{B87495AA-4F0A-4E88-8C83-E852813C1E9B}"/>
              </a:ext>
            </a:extLst>
          </p:cNvPr>
          <p:cNvSpPr>
            <a:spLocks noGrp="1"/>
          </p:cNvSpPr>
          <p:nvPr>
            <p:ph type="title"/>
          </p:nvPr>
        </p:nvSpPr>
        <p:spPr>
          <a:xfrm>
            <a:off x="987415" y="493776"/>
            <a:ext cx="10395044" cy="1325563"/>
          </a:xfrm>
        </p:spPr>
        <p:txBody>
          <a:bodyPr>
            <a:normAutofit/>
          </a:bodyPr>
          <a:lstStyle/>
          <a:p>
            <a:r>
              <a:rPr lang="tr-TR" b="1" dirty="0">
                <a:solidFill>
                  <a:srgbClr val="FF0000"/>
                </a:solidFill>
                <a:cs typeface="Calibri Light"/>
              </a:rPr>
              <a:t>MODERN PENTATLON BRANŞLARI</a:t>
            </a:r>
            <a:r>
              <a:rPr lang="tr-TR" dirty="0">
                <a:solidFill>
                  <a:srgbClr val="FF0000"/>
                </a:solidFill>
                <a:cs typeface="Calibri Light"/>
              </a:rPr>
              <a:t> </a:t>
            </a:r>
            <a:endParaRPr lang="tr-TR">
              <a:solidFill>
                <a:srgbClr val="FF0000"/>
              </a:solidFill>
              <a:cs typeface="Calibri Light"/>
            </a:endParaRPr>
          </a:p>
        </p:txBody>
      </p:sp>
      <p:pic>
        <p:nvPicPr>
          <p:cNvPr id="4" name="Resim 4" descr="ağaç, kişi, açık hava, grup içeren bir resim&#10;&#10;Çok yüksek güvenilirlikle oluşturulmuş açıklama">
            <a:extLst>
              <a:ext uri="{FF2B5EF4-FFF2-40B4-BE49-F238E27FC236}">
                <a16:creationId xmlns:a16="http://schemas.microsoft.com/office/drawing/2014/main" xmlns="" id="{796FDA7B-5B8C-4846-B333-515D15659CA4}"/>
              </a:ext>
            </a:extLst>
          </p:cNvPr>
          <p:cNvPicPr>
            <a:picLocks noChangeAspect="1"/>
          </p:cNvPicPr>
          <p:nvPr/>
        </p:nvPicPr>
        <p:blipFill>
          <a:blip r:embed="rId2" cstate="print"/>
          <a:stretch>
            <a:fillRect/>
          </a:stretch>
        </p:blipFill>
        <p:spPr>
          <a:xfrm>
            <a:off x="436623" y="1580579"/>
            <a:ext cx="4182478" cy="3095655"/>
          </a:xfrm>
          <a:prstGeom prst="rect">
            <a:avLst/>
          </a:prstGeom>
        </p:spPr>
      </p:pic>
      <p:sp>
        <p:nvSpPr>
          <p:cNvPr id="3" name="İçerik Yer Tutucusu 2">
            <a:extLst>
              <a:ext uri="{FF2B5EF4-FFF2-40B4-BE49-F238E27FC236}">
                <a16:creationId xmlns:a16="http://schemas.microsoft.com/office/drawing/2014/main" xmlns="" id="{D657861A-74A6-44BA-9702-5F4486DB565F}"/>
              </a:ext>
            </a:extLst>
          </p:cNvPr>
          <p:cNvSpPr>
            <a:spLocks noGrp="1"/>
          </p:cNvSpPr>
          <p:nvPr>
            <p:ph idx="1"/>
          </p:nvPr>
        </p:nvSpPr>
        <p:spPr>
          <a:xfrm>
            <a:off x="5117759" y="1734123"/>
            <a:ext cx="6032552" cy="3156519"/>
          </a:xfrm>
        </p:spPr>
        <p:txBody>
          <a:bodyPr vert="horz" lIns="91440" tIns="45720" rIns="91440" bIns="45720" rtlCol="0" anchor="t">
            <a:noAutofit/>
          </a:bodyPr>
          <a:lstStyle/>
          <a:p>
            <a:r>
              <a:rPr lang="tr-TR" sz="1900" dirty="0">
                <a:cs typeface="Calibri"/>
              </a:rPr>
              <a:t>KOŞU VE ATIŞ :</a:t>
            </a:r>
          </a:p>
          <a:p>
            <a:r>
              <a:rPr lang="tr-TR" sz="1900" dirty="0">
                <a:cs typeface="Calibri"/>
              </a:rPr>
              <a:t>Diğer ismiyle </a:t>
            </a:r>
            <a:r>
              <a:rPr lang="tr-TR" sz="1900" dirty="0" err="1">
                <a:cs typeface="Calibri"/>
              </a:rPr>
              <a:t>laser-run</a:t>
            </a:r>
            <a:r>
              <a:rPr lang="tr-TR" sz="1900" dirty="0">
                <a:cs typeface="Calibri"/>
              </a:rPr>
              <a:t> denir</a:t>
            </a:r>
          </a:p>
          <a:p>
            <a:r>
              <a:rPr lang="tr-TR" sz="1900" dirty="0">
                <a:cs typeface="Calibri"/>
              </a:rPr>
              <a:t>Modern pentatlonun en önemli ve son branşıdır</a:t>
            </a:r>
          </a:p>
          <a:p>
            <a:r>
              <a:rPr lang="tr-TR" sz="1900" dirty="0">
                <a:cs typeface="Calibri"/>
              </a:rPr>
              <a:t>Olimpik düzeyde 3200 metre şeklinde yapılır </a:t>
            </a:r>
          </a:p>
          <a:p>
            <a:r>
              <a:rPr lang="tr-TR" sz="1900" dirty="0">
                <a:cs typeface="Calibri"/>
              </a:rPr>
              <a:t>Parkur şeklinde yapılmak zorundadır, en az bir yeşil alan ,bir beton alan ve bir toprak alan(veya kum alan)olmak zorundadır .</a:t>
            </a:r>
          </a:p>
          <a:p>
            <a:r>
              <a:rPr lang="tr-TR" sz="1900" dirty="0">
                <a:cs typeface="Calibri"/>
              </a:rPr>
              <a:t>4*800 şeklinde yapılır. Müsabaka atışla başlar sporcular yüzme eskrim binicilik puanlarının toplamıyla sıralamaya konur ve handikap belirlenerek </a:t>
            </a:r>
            <a:r>
              <a:rPr lang="tr-TR" sz="1900" dirty="0" err="1">
                <a:cs typeface="Calibri"/>
              </a:rPr>
              <a:t>laser-run</a:t>
            </a:r>
            <a:r>
              <a:rPr lang="tr-TR" sz="1900" dirty="0">
                <a:cs typeface="Calibri"/>
              </a:rPr>
              <a:t> serisi açıklanır bu sıralamayla yarışmacılar Müsabakaya başlar sporcu 5 hedefi en kısa sürede vurup 800 metreye çıkar her 800 metre de tekrar atışa gelerek hedefleri vurmaya çalışır. Sporcunun atış da 50 saniye hakkı vardır 50 saniye içinde 5 hedefi vuramazsa hakem kontrolünde çıkar. Hiçbir sporcu 50 saniyeden daha fazla bekleyemez ve 4. 800 ün sonunda </a:t>
            </a:r>
            <a:r>
              <a:rPr lang="tr-TR" sz="1900" dirty="0" err="1">
                <a:cs typeface="Calibri"/>
              </a:rPr>
              <a:t>finish</a:t>
            </a:r>
            <a:r>
              <a:rPr lang="tr-TR" sz="1900" dirty="0">
                <a:cs typeface="Calibri"/>
              </a:rPr>
              <a:t> çizgisine ilk kim gelirse o şampiyon olur.</a:t>
            </a:r>
          </a:p>
          <a:p>
            <a:endParaRPr lang="tr-TR" sz="1800" dirty="0">
              <a:cs typeface="Calibri"/>
            </a:endParaRPr>
          </a:p>
        </p:txBody>
      </p:sp>
      <p:sp>
        <p:nvSpPr>
          <p:cNvPr id="6" name="Metin kutusu 5">
            <a:extLst>
              <a:ext uri="{FF2B5EF4-FFF2-40B4-BE49-F238E27FC236}">
                <a16:creationId xmlns:a16="http://schemas.microsoft.com/office/drawing/2014/main" xmlns="" id="{BF239962-C8AD-4875-94D6-56EC19E48BCB}"/>
              </a:ext>
            </a:extLst>
          </p:cNvPr>
          <p:cNvSpPr txBox="1"/>
          <p:nvPr/>
        </p:nvSpPr>
        <p:spPr>
          <a:xfrm>
            <a:off x="1115683" y="4825041"/>
            <a:ext cx="274320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dirty="0">
                <a:cs typeface="Calibri"/>
              </a:rPr>
              <a:t>Puanlama sistemi : </a:t>
            </a:r>
            <a:r>
              <a:rPr lang="tr-TR" dirty="0" err="1">
                <a:cs typeface="Calibri"/>
              </a:rPr>
              <a:t>Laser-run</a:t>
            </a:r>
            <a:r>
              <a:rPr lang="tr-TR" dirty="0">
                <a:cs typeface="Calibri"/>
              </a:rPr>
              <a:t> da her saniye 1 puandır 3200 metre de 13.00.00 500 puan olarak geçer(örn:13.01.00 499 puan 12.59.00 501 puan</a:t>
            </a:r>
          </a:p>
        </p:txBody>
      </p:sp>
    </p:spTree>
    <p:extLst>
      <p:ext uri="{BB962C8B-B14F-4D97-AF65-F5344CB8AC3E}">
        <p14:creationId xmlns:p14="http://schemas.microsoft.com/office/powerpoint/2010/main" xmlns="" val="238654630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1048</Words>
  <Application>Microsoft Office PowerPoint</Application>
  <PresentationFormat>Özel</PresentationFormat>
  <Paragraphs>156</Paragraphs>
  <Slides>27</Slides>
  <Notes>0</Notes>
  <HiddenSlides>0</HiddenSlides>
  <MMClips>0</MMClips>
  <ScaleCrop>false</ScaleCrop>
  <HeadingPairs>
    <vt:vector size="4" baseType="variant">
      <vt:variant>
        <vt:lpstr>Tema</vt:lpstr>
      </vt:variant>
      <vt:variant>
        <vt:i4>1</vt:i4>
      </vt:variant>
      <vt:variant>
        <vt:lpstr>Slayt Başlıkları</vt:lpstr>
      </vt:variant>
      <vt:variant>
        <vt:i4>27</vt:i4>
      </vt:variant>
    </vt:vector>
  </HeadingPairs>
  <TitlesOfParts>
    <vt:vector size="28" baseType="lpstr">
      <vt:lpstr>Ofis Teması</vt:lpstr>
      <vt:lpstr>MODERN PENTATLON</vt:lpstr>
      <vt:lpstr>                                İÇERİK</vt:lpstr>
      <vt:lpstr>MODERN PENTATLON </vt:lpstr>
      <vt:lpstr>MODERN PENTATLON TARİHİ</vt:lpstr>
      <vt:lpstr>MODERN PENTATLON TARİHİ</vt:lpstr>
      <vt:lpstr>MODERN PENTATLON BRANŞLARI</vt:lpstr>
      <vt:lpstr>MODERN PENTATLON BRANŞLARI</vt:lpstr>
      <vt:lpstr>MODERN PENTATLON BRANŞLARI</vt:lpstr>
      <vt:lpstr>MODERN PENTATLON BRANŞLARI </vt:lpstr>
      <vt:lpstr>MODERN PENTATLON KURALLARI </vt:lpstr>
      <vt:lpstr>MODERN PENTATLON KURALLARI  </vt:lpstr>
      <vt:lpstr>MODERN PENTATLON KURALLARI  </vt:lpstr>
      <vt:lpstr>MODERN PENTATLON KURALLARI  </vt:lpstr>
      <vt:lpstr>MODERN PENTATLON KURALLARI  </vt:lpstr>
      <vt:lpstr>MODERN PENTATLON  KURALLARI</vt:lpstr>
      <vt:lpstr>MODERN PENTATLON  KURALLARI</vt:lpstr>
      <vt:lpstr>MODERN PENTATLON  KURALLARI</vt:lpstr>
      <vt:lpstr>MODERN PENTATLON  KURALLARI </vt:lpstr>
      <vt:lpstr>MODERN PENTATLON SPORCUSUNDA OLMASI GEREKEN ÖZELLİKLER </vt:lpstr>
      <vt:lpstr>MODERN PENTATLON SPORCUSUNDA OLMASI GEREKEN ÖZELLİKLER  </vt:lpstr>
      <vt:lpstr>Modern Pentatlon Sporcusunu Geliştirmek İçin Ne yapılmalıdır ?</vt:lpstr>
      <vt:lpstr>Modern Pentatlon Sporcusunu Geliştirmek İçin Ne yapılmalıdır ?</vt:lpstr>
      <vt:lpstr>Modern Pentatlon da Başarı Elde etmiş Olimpik ve Türk Sporcular </vt:lpstr>
      <vt:lpstr>Modern Pentatlon da Başarı Elde etmiş Olimpik ve Türk Sporcular </vt:lpstr>
      <vt:lpstr>Modern Pentatlon da Başarı Elde etmiş Olimpik ve Türk Sporcular  </vt:lpstr>
      <vt:lpstr>Modern Pentatlon da Başarı Elde etmiş Olimpik ve Türk Sporcular </vt:lpstr>
      <vt:lpstr>KAYNAKÇA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c:title>
  <dc:creator/>
  <cp:lastModifiedBy/>
  <cp:revision>1780</cp:revision>
  <dcterms:created xsi:type="dcterms:W3CDTF">2012-08-15T22:53:30Z</dcterms:created>
  <dcterms:modified xsi:type="dcterms:W3CDTF">2019-06-21T12:20:29Z</dcterms:modified>
</cp:coreProperties>
</file>