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524" r:id="rId2"/>
    <p:sldId id="525" r:id="rId3"/>
    <p:sldId id="536" r:id="rId4"/>
    <p:sldId id="531" r:id="rId5"/>
    <p:sldId id="532" r:id="rId6"/>
    <p:sldId id="533" r:id="rId7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32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71" autoAdjust="0"/>
    <p:restoredTop sz="93634" autoAdjust="0"/>
  </p:normalViewPr>
  <p:slideViewPr>
    <p:cSldViewPr>
      <p:cViewPr varScale="1">
        <p:scale>
          <a:sx n="103" d="100"/>
          <a:sy n="103" d="100"/>
        </p:scale>
        <p:origin x="-2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4AB5E4-C69B-410E-A69D-C710F3FAB01E}" type="datetimeFigureOut">
              <a:rPr lang="tr-TR" smtClean="0"/>
              <a:pPr/>
              <a:t>11.07.2017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3D6CD-491A-4FE2-961A-9331108EF19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716330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DEDF6B3-E2EA-8447-B3BC-C66CAEF482F6}" type="slidenum">
              <a:rPr lang="tr-TR">
                <a:latin typeface="Arial" charset="0"/>
              </a:rPr>
              <a:pPr eaLnBrk="1" hangingPunct="1"/>
              <a:t>1</a:t>
            </a:fld>
            <a:endParaRPr lang="tr-TR">
              <a:latin typeface="Arial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A842AE5-82C7-435D-B4B2-436A4AC6FA22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7351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grpSp>
        <p:nvGrpSpPr>
          <p:cNvPr id="57352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57353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4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5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6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7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8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9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0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1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2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3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4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5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66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CCC8EDC-F457-4929-A331-0C01F763442E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77CD35-93FD-4433-AD38-B5F2D30E4FC4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1676400" y="1981200"/>
            <a:ext cx="7010400" cy="41148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F70470B-E0DD-4024-BB23-74AE03E67E3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Başlık, İçerik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altLang="en-US"/>
              <a:t>Radyasyondan Korunma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5484D-78D3-F847-99EE-013F71038210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014995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B34ED0-4103-4425-BC4D-76748146754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57BF0F-8E2C-4860-AB1C-A0912262D4D5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BFC8E2-A29A-4EFE-A02D-1B209CD6CB61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BABCDD-7B4F-4840-9C74-1256F2A6D5B3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252241-4AA3-4992-B0EB-2C9AD77A7CD9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C79C9C-6F3D-4999-8299-61130A0F6EFD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77652F-7186-42E5-B0C8-5D413A552061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C749F6-B33F-45F3-BC9F-C792A6D54F8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D76E58C-D6FC-44D9-B6CC-6F6E889F60FA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56327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grpSp>
        <p:nvGrpSpPr>
          <p:cNvPr id="56328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56329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0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1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2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3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4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5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6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7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8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9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40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41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6342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4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dirty="0">
                <a:solidFill>
                  <a:srgbClr val="FFD326"/>
                </a:solidFill>
                <a:latin typeface="Garamond" charset="0"/>
                <a:cs typeface="Arial" charset="0"/>
              </a:rPr>
              <a:t>UYGUN ZIRHLAMA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9975" y="1700213"/>
            <a:ext cx="5194300" cy="4530725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tr-TR" sz="2400">
                <a:latin typeface="Garamond" charset="0"/>
                <a:cs typeface="Arial" charset="0"/>
              </a:rPr>
              <a:t>KURŞUN PARAVAN</a:t>
            </a:r>
          </a:p>
          <a:p>
            <a:pPr eaLnBrk="1" hangingPunct="1">
              <a:lnSpc>
                <a:spcPct val="130000"/>
              </a:lnSpc>
            </a:pPr>
            <a:r>
              <a:rPr lang="tr-TR" sz="2400">
                <a:latin typeface="Garamond" charset="0"/>
                <a:cs typeface="Arial" charset="0"/>
              </a:rPr>
              <a:t>KURŞUN ÖNLÜK</a:t>
            </a:r>
          </a:p>
          <a:p>
            <a:pPr eaLnBrk="1" hangingPunct="1">
              <a:lnSpc>
                <a:spcPct val="130000"/>
              </a:lnSpc>
            </a:pPr>
            <a:r>
              <a:rPr lang="tr-TR" sz="2400">
                <a:latin typeface="Garamond" charset="0"/>
                <a:cs typeface="Arial" charset="0"/>
              </a:rPr>
              <a:t>TİROİD KALKANI</a:t>
            </a:r>
          </a:p>
          <a:p>
            <a:pPr eaLnBrk="1" hangingPunct="1">
              <a:lnSpc>
                <a:spcPct val="130000"/>
              </a:lnSpc>
            </a:pPr>
            <a:r>
              <a:rPr lang="tr-TR" sz="2400">
                <a:latin typeface="Garamond" charset="0"/>
                <a:cs typeface="Arial" charset="0"/>
              </a:rPr>
              <a:t>GÖZLÜK</a:t>
            </a:r>
          </a:p>
          <a:p>
            <a:pPr eaLnBrk="1" hangingPunct="1">
              <a:lnSpc>
                <a:spcPct val="130000"/>
              </a:lnSpc>
            </a:pPr>
            <a:r>
              <a:rPr lang="tr-TR" sz="2400">
                <a:latin typeface="Garamond" charset="0"/>
                <a:cs typeface="Arial" charset="0"/>
              </a:rPr>
              <a:t>TOPRAK</a:t>
            </a:r>
          </a:p>
          <a:p>
            <a:pPr eaLnBrk="1" hangingPunct="1">
              <a:lnSpc>
                <a:spcPct val="130000"/>
              </a:lnSpc>
            </a:pPr>
            <a:r>
              <a:rPr lang="tr-TR" sz="2400">
                <a:latin typeface="Garamond" charset="0"/>
                <a:cs typeface="Arial" charset="0"/>
              </a:rPr>
              <a:t>BETON</a:t>
            </a:r>
          </a:p>
          <a:p>
            <a:pPr eaLnBrk="1" hangingPunct="1">
              <a:lnSpc>
                <a:spcPct val="130000"/>
              </a:lnSpc>
            </a:pPr>
            <a:endParaRPr lang="tr-TR">
              <a:latin typeface="Garamond" charset="0"/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685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476250"/>
            <a:ext cx="7488832" cy="1358900"/>
          </a:xfrm>
        </p:spPr>
        <p:txBody>
          <a:bodyPr/>
          <a:lstStyle/>
          <a:p>
            <a:pPr eaLnBrk="1" hangingPunct="1"/>
            <a:r>
              <a:rPr lang="tr-TR" sz="2800" dirty="0">
                <a:solidFill>
                  <a:srgbClr val="FFD326"/>
                </a:solidFill>
                <a:latin typeface="Garamond" charset="0"/>
                <a:cs typeface="Arial" charset="0"/>
              </a:rPr>
              <a:t>RADYASYON ÇEŞİTLERİNE GÖRE ZIRHLAMA</a:t>
            </a:r>
          </a:p>
        </p:txBody>
      </p:sp>
      <p:pic>
        <p:nvPicPr>
          <p:cNvPr id="31747" name="Picture 3" descr="ra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27538" y="2133600"/>
            <a:ext cx="4500562" cy="309562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48" name="Picture 3" descr="radiation_pentration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2133600"/>
            <a:ext cx="4041775" cy="309562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47055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2492896"/>
            <a:ext cx="7010400" cy="1295400"/>
          </a:xfrm>
        </p:spPr>
        <p:txBody>
          <a:bodyPr/>
          <a:lstStyle/>
          <a:p>
            <a:r>
              <a:rPr lang="en-US" dirty="0" smtClean="0">
                <a:solidFill>
                  <a:srgbClr val="FFD326"/>
                </a:solidFill>
                <a:latin typeface="Garamond"/>
                <a:cs typeface="Garamond"/>
              </a:rPr>
              <a:t>RADYASYONUN BİYOLOJİK ETKİLERİ</a:t>
            </a:r>
            <a:endParaRPr lang="en-US" dirty="0">
              <a:solidFill>
                <a:srgbClr val="FFD326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7240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dirty="0">
                <a:solidFill>
                  <a:srgbClr val="FFC000"/>
                </a:solidFill>
                <a:latin typeface="Garamond"/>
                <a:cs typeface="Garamond"/>
              </a:rPr>
              <a:t>DOZ-ETKİ İLİŞKİSİ</a:t>
            </a:r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z="2800" b="1" dirty="0">
                <a:solidFill>
                  <a:srgbClr val="FFC000"/>
                </a:solidFill>
                <a:latin typeface="Garamond" charset="0"/>
              </a:rPr>
              <a:t>SOMATİK  ETKİLER</a:t>
            </a:r>
          </a:p>
          <a:p>
            <a:pPr lvl="2" eaLnBrk="1" hangingPunct="1"/>
            <a:r>
              <a:rPr lang="tr-TR" sz="2800" b="1" dirty="0">
                <a:latin typeface="Garamond" charset="0"/>
              </a:rPr>
              <a:t>DETERMİNİSTİK  ETKİ</a:t>
            </a:r>
          </a:p>
          <a:p>
            <a:pPr lvl="3" eaLnBrk="1" hangingPunct="1"/>
            <a:r>
              <a:rPr lang="tr-TR" sz="2800" b="1" dirty="0">
                <a:latin typeface="Garamond" charset="0"/>
              </a:rPr>
              <a:t>ERKEN</a:t>
            </a:r>
          </a:p>
          <a:p>
            <a:pPr lvl="3" eaLnBrk="1" hangingPunct="1"/>
            <a:r>
              <a:rPr lang="tr-TR" sz="2800" b="1" dirty="0">
                <a:latin typeface="Garamond" charset="0"/>
              </a:rPr>
              <a:t>GEÇ</a:t>
            </a:r>
          </a:p>
          <a:p>
            <a:pPr lvl="2" eaLnBrk="1" hangingPunct="1"/>
            <a:r>
              <a:rPr lang="tr-TR" sz="2800" b="1" dirty="0" smtClean="0">
                <a:latin typeface="Garamond" charset="0"/>
              </a:rPr>
              <a:t>SİTOKASTİK  </a:t>
            </a:r>
            <a:r>
              <a:rPr lang="tr-TR" sz="2800" b="1" dirty="0">
                <a:latin typeface="Garamond" charset="0"/>
              </a:rPr>
              <a:t>ETKİ</a:t>
            </a:r>
          </a:p>
          <a:p>
            <a:pPr eaLnBrk="1" hangingPunct="1"/>
            <a:r>
              <a:rPr lang="tr-TR" sz="2800" b="1" dirty="0">
                <a:solidFill>
                  <a:srgbClr val="FFC000"/>
                </a:solidFill>
                <a:latin typeface="Garamond" charset="0"/>
              </a:rPr>
              <a:t>GENETİK  ETKİLER</a:t>
            </a:r>
          </a:p>
          <a:p>
            <a:pPr lvl="2" eaLnBrk="1" hangingPunct="1"/>
            <a:r>
              <a:rPr lang="tr-TR" sz="2800" b="1" dirty="0" smtClean="0">
                <a:latin typeface="Garamond" charset="0"/>
              </a:rPr>
              <a:t>SİTOKASTİK  </a:t>
            </a:r>
            <a:r>
              <a:rPr lang="tr-TR" sz="2800" b="1" dirty="0">
                <a:latin typeface="Garamond" charset="0"/>
              </a:rPr>
              <a:t>ETKİ</a:t>
            </a:r>
          </a:p>
        </p:txBody>
      </p:sp>
    </p:spTree>
    <p:extLst>
      <p:ext uri="{BB962C8B-B14F-4D97-AF65-F5344CB8AC3E}">
        <p14:creationId xmlns="" xmlns:p14="http://schemas.microsoft.com/office/powerpoint/2010/main" val="380160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2 Slayt Numarası Yer Tutucusu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pPr eaLnBrk="1" hangingPunct="1"/>
            <a:fld id="{93067045-F4AF-1B4D-A361-295D08972B6E}" type="slidenum">
              <a:rPr lang="tr-TR">
                <a:latin typeface="Arial" charset="0"/>
                <a:cs typeface="Arial" charset="0"/>
              </a:rPr>
              <a:pPr eaLnBrk="1" hangingPunct="1"/>
              <a:t>5</a:t>
            </a:fld>
            <a:endParaRPr lang="tr-TR">
              <a:latin typeface="Arial" charset="0"/>
              <a:cs typeface="Arial" charset="0"/>
            </a:endParaRPr>
          </a:p>
        </p:txBody>
      </p:sp>
      <p:sp>
        <p:nvSpPr>
          <p:cNvPr id="669698" name="Rectangle 2"/>
          <p:cNvSpPr>
            <a:spLocks noChangeArrowheads="1"/>
          </p:cNvSpPr>
          <p:nvPr/>
        </p:nvSpPr>
        <p:spPr bwMode="auto">
          <a:xfrm>
            <a:off x="1043608" y="332656"/>
            <a:ext cx="8208962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tr-TR" sz="3200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/>
              <a:cs typeface="Garamond"/>
            </a:endParaRPr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179388" y="4267200"/>
            <a:ext cx="3048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179388" y="4066902"/>
            <a:ext cx="3200400" cy="73025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pPr eaLnBrk="1" hangingPunct="1"/>
            <a:r>
              <a:rPr lang="tr-TR" sz="1400" dirty="0">
                <a:latin typeface="Times New Roman" charset="0"/>
              </a:rPr>
              <a:t>AKUT RADYASYON SENDROMLARI</a:t>
            </a:r>
          </a:p>
          <a:p>
            <a:pPr eaLnBrk="1" hangingPunct="1"/>
            <a:r>
              <a:rPr lang="tr-TR" sz="1400" dirty="0">
                <a:latin typeface="Times New Roman" charset="0"/>
              </a:rPr>
              <a:t>	      (ARS)</a:t>
            </a:r>
          </a:p>
          <a:p>
            <a:pPr eaLnBrk="1" hangingPunct="1"/>
            <a:endParaRPr lang="tr-TR" sz="1400" dirty="0">
              <a:latin typeface="Times New Roman" charset="0"/>
            </a:endParaRPr>
          </a:p>
        </p:txBody>
      </p:sp>
      <p:grpSp>
        <p:nvGrpSpPr>
          <p:cNvPr id="8198" name="Group 5"/>
          <p:cNvGrpSpPr>
            <a:grpSpLocks/>
          </p:cNvGrpSpPr>
          <p:nvPr/>
        </p:nvGrpSpPr>
        <p:grpSpPr bwMode="auto">
          <a:xfrm>
            <a:off x="941388" y="1341438"/>
            <a:ext cx="8005762" cy="4784725"/>
            <a:chOff x="593" y="1104"/>
            <a:chExt cx="5043" cy="3014"/>
          </a:xfrm>
        </p:grpSpPr>
        <p:sp>
          <p:nvSpPr>
            <p:cNvPr id="8199" name="Rectangle 6"/>
            <p:cNvSpPr>
              <a:spLocks noChangeArrowheads="1"/>
            </p:cNvSpPr>
            <p:nvPr/>
          </p:nvSpPr>
          <p:spPr bwMode="auto">
            <a:xfrm>
              <a:off x="2081" y="2688"/>
              <a:ext cx="2160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" name="Rectangle 7"/>
            <p:cNvSpPr>
              <a:spLocks noChangeArrowheads="1"/>
            </p:cNvSpPr>
            <p:nvPr/>
          </p:nvSpPr>
          <p:spPr bwMode="auto">
            <a:xfrm>
              <a:off x="3233" y="2064"/>
              <a:ext cx="129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" name="Rectangle 8"/>
            <p:cNvSpPr>
              <a:spLocks noChangeArrowheads="1"/>
            </p:cNvSpPr>
            <p:nvPr/>
          </p:nvSpPr>
          <p:spPr bwMode="auto">
            <a:xfrm>
              <a:off x="593" y="2064"/>
              <a:ext cx="1200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" name="Rectangle 9"/>
            <p:cNvSpPr>
              <a:spLocks noChangeArrowheads="1"/>
            </p:cNvSpPr>
            <p:nvPr/>
          </p:nvSpPr>
          <p:spPr bwMode="auto">
            <a:xfrm>
              <a:off x="4049" y="1632"/>
              <a:ext cx="1344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" name="Rectangle 10"/>
            <p:cNvSpPr>
              <a:spLocks noChangeArrowheads="1"/>
            </p:cNvSpPr>
            <p:nvPr/>
          </p:nvSpPr>
          <p:spPr bwMode="auto">
            <a:xfrm>
              <a:off x="1265" y="1632"/>
              <a:ext cx="1776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4" name="Rectangle 11"/>
            <p:cNvSpPr>
              <a:spLocks noChangeArrowheads="1"/>
            </p:cNvSpPr>
            <p:nvPr/>
          </p:nvSpPr>
          <p:spPr bwMode="auto">
            <a:xfrm>
              <a:off x="2273" y="1104"/>
              <a:ext cx="1344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5" name="Text Box 12"/>
            <p:cNvSpPr txBox="1">
              <a:spLocks noChangeArrowheads="1"/>
            </p:cNvSpPr>
            <p:nvPr/>
          </p:nvSpPr>
          <p:spPr bwMode="auto">
            <a:xfrm>
              <a:off x="2273" y="1104"/>
              <a:ext cx="1347" cy="212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tr-TR" sz="1600" dirty="0">
                  <a:solidFill>
                    <a:srgbClr val="FFC000"/>
                  </a:solidFill>
                  <a:latin typeface="Times New Roman" charset="0"/>
                </a:rPr>
                <a:t>BİYOLOJİK ETKİLER</a:t>
              </a:r>
            </a:p>
          </p:txBody>
        </p:sp>
        <p:sp>
          <p:nvSpPr>
            <p:cNvPr id="8206" name="Text Box 13"/>
            <p:cNvSpPr txBox="1">
              <a:spLocks noChangeArrowheads="1"/>
            </p:cNvSpPr>
            <p:nvPr/>
          </p:nvSpPr>
          <p:spPr bwMode="auto">
            <a:xfrm>
              <a:off x="1247" y="1648"/>
              <a:ext cx="1887" cy="194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tr-TR" sz="1400" dirty="0">
                  <a:solidFill>
                    <a:schemeClr val="tx2"/>
                  </a:solidFill>
                  <a:latin typeface="Times New Roman" charset="0"/>
                </a:rPr>
                <a:t>SOMATİK (BEDENSEL)ETKİLER</a:t>
              </a:r>
            </a:p>
          </p:txBody>
        </p:sp>
        <p:sp>
          <p:nvSpPr>
            <p:cNvPr id="8207" name="Text Box 14"/>
            <p:cNvSpPr txBox="1">
              <a:spLocks noChangeArrowheads="1"/>
            </p:cNvSpPr>
            <p:nvPr/>
          </p:nvSpPr>
          <p:spPr bwMode="auto">
            <a:xfrm>
              <a:off x="4049" y="1648"/>
              <a:ext cx="1416" cy="194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tr-TR" sz="1400" dirty="0">
                  <a:latin typeface="Times New Roman" charset="0"/>
                </a:rPr>
                <a:t>KALITIMSAL ETKİLER</a:t>
              </a:r>
            </a:p>
          </p:txBody>
        </p:sp>
        <p:sp>
          <p:nvSpPr>
            <p:cNvPr id="8208" name="Text Box 15"/>
            <p:cNvSpPr txBox="1">
              <a:spLocks noChangeArrowheads="1"/>
            </p:cNvSpPr>
            <p:nvPr/>
          </p:nvSpPr>
          <p:spPr bwMode="auto">
            <a:xfrm>
              <a:off x="593" y="2064"/>
              <a:ext cx="1191" cy="326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tr-TR" sz="1400" dirty="0">
                  <a:latin typeface="Times New Roman" charset="0"/>
                </a:rPr>
                <a:t>ERKEN ETKİLER</a:t>
              </a:r>
            </a:p>
            <a:p>
              <a:pPr eaLnBrk="1" hangingPunct="1"/>
              <a:r>
                <a:rPr lang="tr-TR" sz="1400" dirty="0">
                  <a:latin typeface="Times New Roman" charset="0"/>
                </a:rPr>
                <a:t>(Akut Işınlama Etkileri)</a:t>
              </a:r>
            </a:p>
          </p:txBody>
        </p:sp>
        <p:sp>
          <p:nvSpPr>
            <p:cNvPr id="8209" name="Text Box 16"/>
            <p:cNvSpPr txBox="1">
              <a:spLocks noChangeArrowheads="1"/>
            </p:cNvSpPr>
            <p:nvPr/>
          </p:nvSpPr>
          <p:spPr bwMode="auto">
            <a:xfrm>
              <a:off x="3198" y="2074"/>
              <a:ext cx="1367" cy="330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tr-TR" sz="1400" dirty="0">
                  <a:latin typeface="Times New Roman" charset="0"/>
                </a:rPr>
                <a:t>GECİKMİŞ ETKİLER</a:t>
              </a:r>
            </a:p>
            <a:p>
              <a:pPr eaLnBrk="1" hangingPunct="1"/>
              <a:r>
                <a:rPr lang="tr-TR" sz="1400" dirty="0">
                  <a:latin typeface="Times New Roman" charset="0"/>
                </a:rPr>
                <a:t>(Kronik Işınlama Etkileri)</a:t>
              </a:r>
            </a:p>
          </p:txBody>
        </p:sp>
        <p:sp>
          <p:nvSpPr>
            <p:cNvPr id="8210" name="Text Box 17"/>
            <p:cNvSpPr txBox="1">
              <a:spLocks noChangeArrowheads="1"/>
            </p:cNvSpPr>
            <p:nvPr/>
          </p:nvSpPr>
          <p:spPr bwMode="auto">
            <a:xfrm>
              <a:off x="2064" y="2646"/>
              <a:ext cx="2132" cy="601"/>
            </a:xfrm>
            <a:prstGeom prst="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tr-TR" sz="1400" dirty="0">
                  <a:latin typeface="Times New Roman" charset="0"/>
                </a:rPr>
                <a:t>BÖLGESEL RADYASYON HASARLARI</a:t>
              </a:r>
            </a:p>
            <a:p>
              <a:pPr eaLnBrk="1" hangingPunct="1"/>
              <a:r>
                <a:rPr lang="tr-TR" sz="1400" dirty="0">
                  <a:latin typeface="Times New Roman" charset="0"/>
                </a:rPr>
                <a:t>		(BRH)</a:t>
              </a:r>
            </a:p>
            <a:p>
              <a:pPr eaLnBrk="1" hangingPunct="1"/>
              <a:endParaRPr lang="tr-TR" sz="1400" dirty="0">
                <a:latin typeface="Times New Roman" charset="0"/>
              </a:endParaRPr>
            </a:p>
            <a:p>
              <a:pPr eaLnBrk="1" hangingPunct="1"/>
              <a:endParaRPr lang="tr-TR" sz="1400" dirty="0">
                <a:latin typeface="Times New Roman" charset="0"/>
              </a:endParaRPr>
            </a:p>
          </p:txBody>
        </p:sp>
        <p:sp>
          <p:nvSpPr>
            <p:cNvPr id="8211" name="Line 18"/>
            <p:cNvSpPr>
              <a:spLocks noChangeShapeType="1"/>
            </p:cNvSpPr>
            <p:nvPr/>
          </p:nvSpPr>
          <p:spPr bwMode="auto">
            <a:xfrm flipH="1">
              <a:off x="2417" y="1344"/>
              <a:ext cx="384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2" name="Line 19"/>
            <p:cNvSpPr>
              <a:spLocks noChangeShapeType="1"/>
            </p:cNvSpPr>
            <p:nvPr/>
          </p:nvSpPr>
          <p:spPr bwMode="auto">
            <a:xfrm>
              <a:off x="3329" y="1344"/>
              <a:ext cx="720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3" name="Line 20"/>
            <p:cNvSpPr>
              <a:spLocks noChangeShapeType="1"/>
            </p:cNvSpPr>
            <p:nvPr/>
          </p:nvSpPr>
          <p:spPr bwMode="auto">
            <a:xfrm flipH="1">
              <a:off x="1457" y="1872"/>
              <a:ext cx="432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4" name="Freeform 21"/>
            <p:cNvSpPr>
              <a:spLocks/>
            </p:cNvSpPr>
            <p:nvPr/>
          </p:nvSpPr>
          <p:spPr bwMode="auto">
            <a:xfrm>
              <a:off x="2753" y="1872"/>
              <a:ext cx="927" cy="200"/>
            </a:xfrm>
            <a:custGeom>
              <a:avLst/>
              <a:gdLst>
                <a:gd name="T0" fmla="*/ 0 w 927"/>
                <a:gd name="T1" fmla="*/ 0 h 200"/>
                <a:gd name="T2" fmla="*/ 927 w 927"/>
                <a:gd name="T3" fmla="*/ 200 h 200"/>
                <a:gd name="T4" fmla="*/ 0 60000 65536"/>
                <a:gd name="T5" fmla="*/ 0 60000 65536"/>
                <a:gd name="T6" fmla="*/ 0 w 927"/>
                <a:gd name="T7" fmla="*/ 0 h 200"/>
                <a:gd name="T8" fmla="*/ 927 w 927"/>
                <a:gd name="T9" fmla="*/ 200 h 2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27" h="200">
                  <a:moveTo>
                    <a:pt x="0" y="0"/>
                  </a:moveTo>
                  <a:lnTo>
                    <a:pt x="927" y="20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5" name="Line 22"/>
            <p:cNvSpPr>
              <a:spLocks noChangeShapeType="1"/>
            </p:cNvSpPr>
            <p:nvPr/>
          </p:nvSpPr>
          <p:spPr bwMode="auto">
            <a:xfrm flipH="1">
              <a:off x="689" y="2352"/>
              <a:ext cx="336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6" name="Line 23"/>
            <p:cNvSpPr>
              <a:spLocks noChangeShapeType="1"/>
            </p:cNvSpPr>
            <p:nvPr/>
          </p:nvSpPr>
          <p:spPr bwMode="auto">
            <a:xfrm>
              <a:off x="1697" y="2352"/>
              <a:ext cx="624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7" name="Text Box 24"/>
            <p:cNvSpPr txBox="1">
              <a:spLocks noChangeArrowheads="1"/>
            </p:cNvSpPr>
            <p:nvPr/>
          </p:nvSpPr>
          <p:spPr bwMode="auto">
            <a:xfrm>
              <a:off x="1344" y="3600"/>
              <a:ext cx="1869" cy="51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tr-TR" sz="2400" b="1">
                  <a:solidFill>
                    <a:schemeClr val="bg2"/>
                  </a:solidFill>
                  <a:latin typeface="Times New Roman" charset="0"/>
                </a:rPr>
                <a:t>Nonstokastik</a:t>
              </a:r>
            </a:p>
            <a:p>
              <a:pPr eaLnBrk="1" hangingPunct="1"/>
              <a:r>
                <a:rPr lang="tr-TR" sz="2400" b="1">
                  <a:solidFill>
                    <a:schemeClr val="bg2"/>
                  </a:solidFill>
                  <a:latin typeface="Times New Roman" charset="0"/>
                </a:rPr>
                <a:t>Deterministik Etkiler</a:t>
              </a:r>
            </a:p>
          </p:txBody>
        </p:sp>
        <p:sp>
          <p:nvSpPr>
            <p:cNvPr id="8218" name="Text Box 25"/>
            <p:cNvSpPr txBox="1">
              <a:spLocks noChangeArrowheads="1"/>
            </p:cNvSpPr>
            <p:nvPr/>
          </p:nvSpPr>
          <p:spPr bwMode="auto">
            <a:xfrm>
              <a:off x="4128" y="3600"/>
              <a:ext cx="1508" cy="28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tr-TR" sz="2400" b="1">
                  <a:solidFill>
                    <a:schemeClr val="bg2"/>
                  </a:solidFill>
                  <a:latin typeface="Times New Roman" charset="0"/>
                </a:rPr>
                <a:t>Stokastik Etkiler</a:t>
              </a:r>
            </a:p>
          </p:txBody>
        </p:sp>
        <p:sp>
          <p:nvSpPr>
            <p:cNvPr id="8219" name="Line 26"/>
            <p:cNvSpPr>
              <a:spLocks noChangeShapeType="1"/>
            </p:cNvSpPr>
            <p:nvPr/>
          </p:nvSpPr>
          <p:spPr bwMode="auto">
            <a:xfrm>
              <a:off x="2129" y="3072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0" name="Line 27"/>
            <p:cNvSpPr>
              <a:spLocks noChangeShapeType="1"/>
            </p:cNvSpPr>
            <p:nvPr/>
          </p:nvSpPr>
          <p:spPr bwMode="auto">
            <a:xfrm>
              <a:off x="4433" y="2400"/>
              <a:ext cx="0" cy="11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1" name="Line 28"/>
            <p:cNvSpPr>
              <a:spLocks noChangeShapeType="1"/>
            </p:cNvSpPr>
            <p:nvPr/>
          </p:nvSpPr>
          <p:spPr bwMode="auto">
            <a:xfrm>
              <a:off x="5201" y="1872"/>
              <a:ext cx="0" cy="16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2" name="Line 29"/>
            <p:cNvSpPr>
              <a:spLocks noChangeShapeType="1"/>
            </p:cNvSpPr>
            <p:nvPr/>
          </p:nvSpPr>
          <p:spPr bwMode="auto">
            <a:xfrm>
              <a:off x="1152" y="3072"/>
              <a:ext cx="737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23239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19672" y="692150"/>
            <a:ext cx="7078240" cy="1143000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FFC000"/>
                </a:solidFill>
                <a:latin typeface="Garamond" charset="0"/>
              </a:rPr>
              <a:t>HÜCREDEKİ </a:t>
            </a:r>
            <a:r>
              <a:rPr lang="tr-TR" sz="3200" dirty="0">
                <a:solidFill>
                  <a:srgbClr val="FFC000"/>
                </a:solidFill>
                <a:latin typeface="Garamond" charset="0"/>
              </a:rPr>
              <a:t>KRİTİK </a:t>
            </a:r>
            <a:r>
              <a:rPr lang="tr-TR" sz="3200" dirty="0" smtClean="0">
                <a:solidFill>
                  <a:srgbClr val="FFC000"/>
                </a:solidFill>
                <a:latin typeface="Garamond" charset="0"/>
              </a:rPr>
              <a:t>HEDEFLER</a:t>
            </a:r>
            <a:endParaRPr lang="tr-TR" sz="3200" dirty="0">
              <a:solidFill>
                <a:srgbClr val="FFC000"/>
              </a:solidFill>
              <a:latin typeface="Garamond" charset="0"/>
            </a:endParaRPr>
          </a:p>
        </p:txBody>
      </p:sp>
      <p:sp>
        <p:nvSpPr>
          <p:cNvPr id="19459" name="2 İçerik Yer Tutucusu"/>
          <p:cNvSpPr>
            <a:spLocks noGrp="1"/>
          </p:cNvSpPr>
          <p:nvPr>
            <p:ph idx="1"/>
          </p:nvPr>
        </p:nvSpPr>
        <p:spPr>
          <a:xfrm>
            <a:off x="1403648" y="1628800"/>
            <a:ext cx="6615112" cy="4525963"/>
          </a:xfrm>
        </p:spPr>
        <p:txBody>
          <a:bodyPr/>
          <a:lstStyle/>
          <a:p>
            <a:pPr>
              <a:buFont typeface="Arial" charset="0"/>
              <a:buNone/>
            </a:pPr>
            <a:endParaRPr lang="tr-TR" sz="4000" dirty="0">
              <a:solidFill>
                <a:srgbClr val="C00000"/>
              </a:solidFill>
              <a:latin typeface="Garamond" charset="0"/>
            </a:endParaRPr>
          </a:p>
          <a:p>
            <a:pPr>
              <a:buFont typeface="Arial" charset="0"/>
              <a:buNone/>
            </a:pPr>
            <a:r>
              <a:rPr lang="tr-TR" sz="4000" dirty="0">
                <a:solidFill>
                  <a:srgbClr val="FFC000"/>
                </a:solidFill>
                <a:latin typeface="Garamond" charset="0"/>
              </a:rPr>
              <a:t>1)</a:t>
            </a:r>
            <a:r>
              <a:rPr lang="tr-TR" sz="4000" dirty="0">
                <a:solidFill>
                  <a:srgbClr val="FFC000"/>
                </a:solidFill>
                <a:latin typeface="Arial" charset="0"/>
              </a:rPr>
              <a:t> </a:t>
            </a:r>
            <a:r>
              <a:rPr lang="tr-TR" sz="4000" dirty="0">
                <a:latin typeface="Garamond" charset="0"/>
              </a:rPr>
              <a:t>DNA, kromozomlar</a:t>
            </a:r>
          </a:p>
          <a:p>
            <a:pPr>
              <a:buFont typeface="Arial" charset="0"/>
              <a:buNone/>
            </a:pPr>
            <a:r>
              <a:rPr lang="tr-TR" sz="4000" dirty="0">
                <a:solidFill>
                  <a:srgbClr val="FFC000"/>
                </a:solidFill>
                <a:latin typeface="Garamond" charset="0"/>
              </a:rPr>
              <a:t>2) </a:t>
            </a:r>
            <a:r>
              <a:rPr lang="tr-TR" sz="4000" dirty="0">
                <a:latin typeface="Garamond" charset="0"/>
              </a:rPr>
              <a:t>Hücre </a:t>
            </a:r>
            <a:r>
              <a:rPr lang="tr-TR" sz="4000" dirty="0" err="1">
                <a:latin typeface="Garamond" charset="0"/>
              </a:rPr>
              <a:t>membranı</a:t>
            </a:r>
            <a:r>
              <a:rPr lang="tr-TR" sz="4000" dirty="0">
                <a:latin typeface="Garamond" charset="0"/>
              </a:rPr>
              <a:t> </a:t>
            </a:r>
            <a:endParaRPr lang="tr-TR" sz="4000" dirty="0">
              <a:latin typeface="Arial" charset="0"/>
            </a:endParaRPr>
          </a:p>
          <a:p>
            <a:pPr>
              <a:buFont typeface="Arial" charset="0"/>
              <a:buNone/>
            </a:pPr>
            <a:r>
              <a:rPr lang="tr-TR" sz="4000" dirty="0">
                <a:solidFill>
                  <a:srgbClr val="FFC000"/>
                </a:solidFill>
                <a:latin typeface="Garamond" charset="0"/>
              </a:rPr>
              <a:t>3)</a:t>
            </a:r>
            <a:r>
              <a:rPr lang="tr-TR" sz="4000" dirty="0">
                <a:latin typeface="Garamond" charset="0"/>
              </a:rPr>
              <a:t> RNA</a:t>
            </a:r>
          </a:p>
        </p:txBody>
      </p:sp>
    </p:spTree>
    <p:extLst>
      <p:ext uri="{BB962C8B-B14F-4D97-AF65-F5344CB8AC3E}">
        <p14:creationId xmlns="" xmlns:p14="http://schemas.microsoft.com/office/powerpoint/2010/main" val="2509088526"/>
      </p:ext>
    </p:extLst>
  </p:cSld>
  <p:clrMapOvr>
    <a:masterClrMapping/>
  </p:clrMapOvr>
</p:sld>
</file>

<file path=ppt/theme/theme1.xml><?xml version="1.0" encoding="utf-8"?>
<a:theme xmlns:a="http://schemas.openxmlformats.org/drawingml/2006/main" name="Art Arda Sıralı">
  <a:themeElements>
    <a:clrScheme name="Art Arda Sıralı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Art Arda Sıralı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>
    <a:extraClrScheme>
      <a:clrScheme name="Art Arda Sıralı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 Arda Sıralı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1385</TotalTime>
  <Words>81</Words>
  <Application>Microsoft Macintosh PowerPoint</Application>
  <PresentationFormat>Ekran Gösterisi (4:3)</PresentationFormat>
  <Paragraphs>38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Art Arda Sıralı</vt:lpstr>
      <vt:lpstr>UYGUN ZIRHLAMA</vt:lpstr>
      <vt:lpstr>RADYASYON ÇEŞİTLERİNE GÖRE ZIRHLAMA</vt:lpstr>
      <vt:lpstr>RADYASYONUN BİYOLOJİK ETKİLERİ</vt:lpstr>
      <vt:lpstr>DOZ-ETKİ İLİŞKİSİ</vt:lpstr>
      <vt:lpstr>Slayt 5</vt:lpstr>
      <vt:lpstr>HÜCREDEKİ KRİTİK HEDEFLER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mk</dc:creator>
  <cp:lastModifiedBy>KALPMERKZ1677</cp:lastModifiedBy>
  <cp:revision>119</cp:revision>
  <dcterms:created xsi:type="dcterms:W3CDTF">2006-09-01T07:26:47Z</dcterms:created>
  <dcterms:modified xsi:type="dcterms:W3CDTF">2017-07-11T07:51:45Z</dcterms:modified>
</cp:coreProperties>
</file>