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86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7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0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48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83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65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9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93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6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13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D4943-17BA-4DFD-B164-9A6E82D9C0A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CF2B-4D04-456D-A516-489DE00F93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5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ilevecalisma.gov.tr/media/31746/yabanciizin2018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67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https://kurdistan24.blob.core.windows.net/filemanager/resources/normals/Turkey/Tr-2017/K%C3%BCrt-g%C3%B6%C3%A7%C3%BC-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" y="365125"/>
            <a:ext cx="11048136" cy="62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66618" y="434109"/>
            <a:ext cx="458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Fotoğraf: Coşkun Aral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Türkiye’nin transit göç ülkesi olma sebepleri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sz="3000" dirty="0" smtClean="0"/>
              <a:t>Güvenli ve kısa mesafe </a:t>
            </a:r>
          </a:p>
          <a:p>
            <a:pPr marL="514350" indent="-514350">
              <a:buAutoNum type="arabicPeriod"/>
            </a:pPr>
            <a:r>
              <a:rPr lang="tr-TR" sz="3000" dirty="0" smtClean="0"/>
              <a:t>Coğrafi konum</a:t>
            </a:r>
          </a:p>
          <a:p>
            <a:pPr marL="514350" indent="-514350">
              <a:buAutoNum type="arabicPeriod"/>
            </a:pPr>
            <a:r>
              <a:rPr lang="tr-TR" sz="3000" dirty="0" smtClean="0"/>
              <a:t>Dağlık bölge ve kontrol güçlükleri</a:t>
            </a:r>
          </a:p>
          <a:p>
            <a:pPr marL="514350" indent="-514350">
              <a:buAutoNum type="arabicPeriod"/>
            </a:pPr>
            <a:r>
              <a:rPr lang="tr-TR" sz="3000" dirty="0" smtClean="0"/>
              <a:t>Ege ve Akdeniz kıyılarında kontrol güçlüğü</a:t>
            </a:r>
          </a:p>
          <a:p>
            <a:pPr marL="514350" indent="-514350">
              <a:buAutoNum type="arabicPeriod"/>
            </a:pPr>
            <a:r>
              <a:rPr lang="tr-TR" sz="3000" dirty="0" smtClean="0"/>
              <a:t>Ege adaları</a:t>
            </a:r>
          </a:p>
          <a:p>
            <a:pPr marL="514350" indent="-514350">
              <a:buAutoNum type="arabicPeriod"/>
            </a:pPr>
            <a:r>
              <a:rPr lang="tr-TR" sz="3000" dirty="0" smtClean="0"/>
              <a:t>Çevre ülkelerdeki istikrarsızlık</a:t>
            </a:r>
          </a:p>
          <a:p>
            <a:pPr marL="0" indent="0">
              <a:buNone/>
            </a:pPr>
            <a:endParaRPr lang="tr-TR" sz="3000" dirty="0"/>
          </a:p>
          <a:p>
            <a:pPr marL="0" indent="0">
              <a:buNone/>
            </a:pPr>
            <a:r>
              <a:rPr lang="tr-TR" sz="3000" dirty="0"/>
              <a:t>Türkiye’nin vize rejimi: Vize muafiyetleri ve gümrükte kolay vize </a:t>
            </a:r>
            <a:r>
              <a:rPr lang="tr-TR" sz="3000" dirty="0">
                <a:sym typeface="Wingdings" panose="05000000000000000000" pitchFamily="2" charset="2"/>
              </a:rPr>
              <a:t> küçük çaplı ticaret, gündelik işlerde </a:t>
            </a:r>
            <a:r>
              <a:rPr lang="tr-TR" sz="3000" dirty="0" err="1">
                <a:sym typeface="Wingdings" panose="05000000000000000000" pitchFamily="2" charset="2"/>
              </a:rPr>
              <a:t>kayıtdışı</a:t>
            </a:r>
            <a:r>
              <a:rPr lang="tr-TR" sz="3000" dirty="0">
                <a:sym typeface="Wingdings" panose="05000000000000000000" pitchFamily="2" charset="2"/>
              </a:rPr>
              <a:t> çalışma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64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https://www.goc.gov.tr/kurumlar/goc.gov.tr/Istatistikler/2020/nisan/13-nisan/duzensiz_goc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23" y="92363"/>
            <a:ext cx="9065603" cy="70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ttps://www.goc.gov.tr/kurumlar/goc.gov.tr/Istatistikler/2020/ocak/yil-sonu-duz-goc/2019yeni-YIL-SONU_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3" y="-534834"/>
            <a:ext cx="10525941" cy="74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https://www.goc.gov.tr/kurumlar/goc.gov.tr/Istatistikler/2019-YIL-SONU-/duzensiz_goc_YILSONU_04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59" y="365125"/>
            <a:ext cx="8763479" cy="59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964"/>
            <a:ext cx="10515600" cy="547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300" b="1" dirty="0" smtClean="0"/>
              <a:t>Ekonomik </a:t>
            </a:r>
            <a:r>
              <a:rPr lang="tr-TR" sz="4300" b="1" dirty="0" smtClean="0"/>
              <a:t>göçler</a:t>
            </a:r>
            <a:endParaRPr lang="tr-TR" sz="4300" b="1" dirty="0"/>
          </a:p>
          <a:p>
            <a:r>
              <a:rPr lang="tr-TR" dirty="0" smtClean="0"/>
              <a:t>1970’lerin </a:t>
            </a:r>
            <a:r>
              <a:rPr lang="tr-TR" dirty="0" smtClean="0"/>
              <a:t>sonunda Polonya’dan bavul ticareti</a:t>
            </a:r>
          </a:p>
          <a:p>
            <a:r>
              <a:rPr lang="tr-TR" dirty="0" smtClean="0"/>
              <a:t>1990’lar Romanya ve diğer eski SSCB ülkelerinden </a:t>
            </a:r>
          </a:p>
          <a:p>
            <a:r>
              <a:rPr lang="tr-TR" dirty="0" smtClean="0"/>
              <a:t>1990’ların </a:t>
            </a:r>
            <a:r>
              <a:rPr lang="tr-TR" dirty="0" smtClean="0"/>
              <a:t>ortalarında bavul ticareti düşüyor, yerine Türkiye’de düzensiz göçmen statüsü ile çalışma geliyor.</a:t>
            </a:r>
          </a:p>
          <a:p>
            <a:r>
              <a:rPr lang="tr-TR" dirty="0" smtClean="0"/>
              <a:t>Kadın işgücü göçü</a:t>
            </a:r>
            <a:r>
              <a:rPr lang="tr-TR" dirty="0" smtClean="0"/>
              <a:t>: </a:t>
            </a:r>
            <a:r>
              <a:rPr lang="tr-TR" dirty="0"/>
              <a:t>E</a:t>
            </a:r>
            <a:r>
              <a:rPr lang="tr-TR" dirty="0" smtClean="0"/>
              <a:t>v </a:t>
            </a:r>
            <a:r>
              <a:rPr lang="tr-TR" dirty="0" smtClean="0"/>
              <a:t>işlerinde ve bakım </a:t>
            </a:r>
            <a:r>
              <a:rPr lang="tr-TR" dirty="0" smtClean="0"/>
              <a:t>alanında, imalat sanayiinde, turizm ve eğlence sektöründe, fuhuş </a:t>
            </a:r>
            <a:r>
              <a:rPr lang="tr-TR" sz="1600" dirty="0" smtClean="0"/>
              <a:t>(bir kısmı insan ticareti ile ülkeye gelmiştir) </a:t>
            </a:r>
            <a:r>
              <a:rPr lang="tr-TR" dirty="0" smtClean="0"/>
              <a:t>Moldova, Romanya, Rusya, Ukrayna, Gürcistan</a:t>
            </a:r>
            <a:r>
              <a:rPr lang="tr-TR" dirty="0" smtClean="0"/>
              <a:t>, Azerbaycan, Ermenistan, Orta Asya ülkeleri </a:t>
            </a:r>
            <a:endParaRPr lang="tr-TR" dirty="0" smtClean="0"/>
          </a:p>
          <a:p>
            <a:r>
              <a:rPr lang="tr-TR" dirty="0" smtClean="0"/>
              <a:t>Bakım hizmetlerinde çalışan kadınların göçü devam etmektedir. </a:t>
            </a:r>
          </a:p>
          <a:p>
            <a:r>
              <a:rPr lang="tr-TR" dirty="0" smtClean="0"/>
              <a:t>Erkek </a:t>
            </a:r>
            <a:r>
              <a:rPr lang="tr-TR" dirty="0" smtClean="0"/>
              <a:t>işgücü: Mevsimlik tarım işleri, inşaat işleri, turizm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lnSpcReduction="10000"/>
          </a:bodyPr>
          <a:lstStyle/>
          <a:p>
            <a:pPr fontAlgn="base"/>
            <a:r>
              <a:rPr lang="tr-TR" b="1" i="1" dirty="0"/>
              <a:t>6735 Sayılı Uluslararası İşgücü Kanunu;</a:t>
            </a:r>
            <a:endParaRPr lang="tr-TR" b="1" dirty="0"/>
          </a:p>
          <a:p>
            <a:pPr fontAlgn="base"/>
            <a:r>
              <a:rPr lang="tr-TR" dirty="0"/>
              <a:t>         Türkiye’de çalışmak için başvuruda bulunan veya çalışan yabancıları,</a:t>
            </a:r>
          </a:p>
          <a:p>
            <a:pPr fontAlgn="base"/>
            <a:r>
              <a:rPr lang="tr-TR" dirty="0"/>
              <a:t>         Bir işveren yanında mesleki eğitim görmek üzere başvuruda bulunan veya görmekte olan yabancıları,</a:t>
            </a:r>
          </a:p>
          <a:p>
            <a:pPr fontAlgn="base"/>
            <a:r>
              <a:rPr lang="tr-TR" dirty="0"/>
              <a:t>         Staj yapmak üzere başvuruda bulunan veya staj yapan yabancıları,</a:t>
            </a:r>
          </a:p>
          <a:p>
            <a:pPr fontAlgn="base"/>
            <a:r>
              <a:rPr lang="tr-TR" dirty="0"/>
              <a:t>         Türkiye’de geçici nitelikte hizmet sunumu amacıyla bulunan </a:t>
            </a:r>
            <a:r>
              <a:rPr lang="tr-TR" dirty="0" err="1"/>
              <a:t>sınırötesi</a:t>
            </a:r>
            <a:r>
              <a:rPr lang="tr-TR" dirty="0"/>
              <a:t> hizmet sunucusu yabancıları,</a:t>
            </a:r>
          </a:p>
          <a:p>
            <a:pPr fontAlgn="base"/>
            <a:r>
              <a:rPr lang="tr-TR" dirty="0"/>
              <a:t>         Yabancı çalıştıran veya çalıştırmak üzere başvuruda bulunan gerçek ve tüzel </a:t>
            </a:r>
            <a:r>
              <a:rPr lang="tr-TR" dirty="0" smtClean="0"/>
              <a:t>kişileri kapsamaktadır.</a:t>
            </a:r>
          </a:p>
          <a:p>
            <a:pPr fontAlgn="base"/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://www.ailevecalisma.gov.tr/media/31746/yabanciizin2018.pdf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2" y="951346"/>
            <a:ext cx="9725891" cy="522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-</a:t>
            </a:r>
            <a:r>
              <a:rPr lang="tr-TR" sz="4000" b="1" dirty="0" smtClean="0"/>
              <a:t>Yaşam Tarzı Göçleri: </a:t>
            </a:r>
            <a:r>
              <a:rPr lang="tr-TR" sz="4000" dirty="0" smtClean="0"/>
              <a:t>(</a:t>
            </a:r>
            <a:r>
              <a:rPr lang="tr-TR" sz="4000" i="1" dirty="0" smtClean="0"/>
              <a:t>life </a:t>
            </a:r>
            <a:r>
              <a:rPr lang="tr-TR" sz="4000" i="1" dirty="0" err="1" smtClean="0"/>
              <a:t>style</a:t>
            </a:r>
            <a:r>
              <a:rPr lang="tr-TR" sz="4000" i="1" dirty="0" smtClean="0"/>
              <a:t> </a:t>
            </a:r>
            <a:r>
              <a:rPr lang="tr-TR" sz="4000" i="1" dirty="0" err="1" smtClean="0"/>
              <a:t>migration</a:t>
            </a:r>
            <a:r>
              <a:rPr lang="tr-TR" sz="4000" i="1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i="1" dirty="0"/>
              <a:t>E</a:t>
            </a:r>
            <a:r>
              <a:rPr lang="tr-TR" i="1" dirty="0" smtClean="0"/>
              <a:t>mekli </a:t>
            </a:r>
            <a:r>
              <a:rPr lang="tr-TR" i="1" dirty="0" smtClean="0"/>
              <a:t>göçü</a:t>
            </a:r>
            <a:r>
              <a:rPr lang="tr-TR" dirty="0" smtClean="0"/>
              <a:t> (Gelişmiş Batı Ülkelerinden Güney Avrupa ve Doğu Akdeniz’e yöneliktir.)</a:t>
            </a:r>
          </a:p>
          <a:p>
            <a:pPr marL="0" indent="0">
              <a:buNone/>
            </a:pPr>
            <a:r>
              <a:rPr lang="tr-TR" dirty="0" smtClean="0"/>
              <a:t>-Orta/ileri </a:t>
            </a:r>
            <a:r>
              <a:rPr lang="tr-TR" dirty="0" smtClean="0"/>
              <a:t>yaş nüfus,</a:t>
            </a:r>
          </a:p>
          <a:p>
            <a:pPr marL="0" indent="0">
              <a:buNone/>
            </a:pPr>
            <a:r>
              <a:rPr lang="tr-TR" dirty="0" smtClean="0"/>
              <a:t>-Gelir düzeyi Türkiye’de yaşamak için yüksektir,</a:t>
            </a:r>
          </a:p>
          <a:p>
            <a:pPr marL="0" indent="0">
              <a:buNone/>
            </a:pPr>
            <a:r>
              <a:rPr lang="tr-TR" dirty="0" smtClean="0"/>
              <a:t>-Antalya, Aydın, Muğla (80 bin üzerinde bu illerde mülk sahibi bulunmakta, </a:t>
            </a:r>
            <a:r>
              <a:rPr lang="tr-TR" sz="1600" dirty="0" smtClean="0"/>
              <a:t>Tuna ve </a:t>
            </a:r>
            <a:r>
              <a:rPr lang="tr-TR" sz="1600" dirty="0"/>
              <a:t>Ö</a:t>
            </a:r>
            <a:r>
              <a:rPr lang="tr-TR" sz="1600" dirty="0" smtClean="0"/>
              <a:t>zbek, 2012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-Birinci kuşak göçmen işçilerin geri dönüşü (mevsimlik)</a:t>
            </a:r>
          </a:p>
          <a:p>
            <a:pPr marL="0" indent="0">
              <a:buNone/>
            </a:pPr>
            <a:r>
              <a:rPr lang="tr-TR" dirty="0" smtClean="0"/>
              <a:t>-Arap ülkelerinden mülk edinme yoluyla göç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855" y="303212"/>
            <a:ext cx="1169480" cy="1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 smtClean="0"/>
          </a:p>
          <a:p>
            <a:pPr marL="0" indent="0" algn="ctr">
              <a:buNone/>
            </a:pPr>
            <a:endParaRPr lang="tr-TR" sz="4800" b="1" dirty="0" smtClean="0"/>
          </a:p>
          <a:p>
            <a:pPr marL="0" indent="0" algn="ctr">
              <a:buNone/>
            </a:pPr>
            <a:r>
              <a:rPr lang="tr-TR" sz="4800" b="1" dirty="0" smtClean="0"/>
              <a:t>ULUSLARARASI </a:t>
            </a:r>
            <a:r>
              <a:rPr lang="tr-TR" sz="4800" b="1" dirty="0"/>
              <a:t>EMEK </a:t>
            </a:r>
            <a:r>
              <a:rPr lang="tr-TR" sz="4800" b="1" dirty="0" smtClean="0"/>
              <a:t>GÖÇÜ</a:t>
            </a:r>
          </a:p>
          <a:p>
            <a:pPr marL="0" indent="0" algn="ctr">
              <a:buNone/>
            </a:pPr>
            <a:r>
              <a:rPr lang="tr-TR" sz="3200" b="1" dirty="0" smtClean="0"/>
              <a:t>9</a:t>
            </a:r>
            <a:r>
              <a:rPr lang="tr-TR" sz="3200" b="1" dirty="0" smtClean="0"/>
              <a:t>. </a:t>
            </a:r>
            <a:r>
              <a:rPr lang="tr-TR" sz="3200" b="1" dirty="0" smtClean="0"/>
              <a:t>Hafta </a:t>
            </a:r>
          </a:p>
          <a:p>
            <a:pPr marL="0" indent="0" algn="ctr">
              <a:buNone/>
            </a:pPr>
            <a:r>
              <a:rPr lang="tr-TR" sz="3200" b="1" dirty="0" smtClean="0"/>
              <a:t>Türkiye’ye </a:t>
            </a:r>
            <a:r>
              <a:rPr lang="tr-TR" sz="3200" b="1" dirty="0" smtClean="0"/>
              <a:t>Yönelik Göçler</a:t>
            </a:r>
          </a:p>
          <a:p>
            <a:pPr marL="0" indent="0" algn="ctr">
              <a:buNone/>
            </a:pPr>
            <a:r>
              <a:rPr lang="tr-TR" sz="1600" b="1" dirty="0"/>
              <a:t/>
            </a:r>
            <a:br>
              <a:rPr lang="tr-TR" sz="1600" b="1" dirty="0"/>
            </a:br>
            <a:r>
              <a:rPr lang="tr-TR" sz="1600" dirty="0" smtClean="0"/>
              <a:t>Kaynak: </a:t>
            </a:r>
          </a:p>
          <a:p>
            <a:pPr marL="0" indent="0" algn="ctr">
              <a:buNone/>
            </a:pPr>
            <a:r>
              <a:rPr lang="tr-TR" sz="1600" dirty="0" smtClean="0"/>
              <a:t>Adıgüzel, Y. (2016) Göç Sosyolojisi, Nobel Yayıncılık. </a:t>
            </a:r>
            <a:endParaRPr lang="tr-TR" sz="1600" dirty="0" smtClean="0"/>
          </a:p>
          <a:p>
            <a:pPr marL="0" indent="0" algn="ctr">
              <a:buNone/>
            </a:pPr>
            <a:r>
              <a:rPr lang="tr-TR" sz="1600" dirty="0" smtClean="0"/>
              <a:t>Erdoğan, M.M. Ve A. Kaya (2015) Türkiye’nin Göç Tarihi: 14. Yüzyıldan 21. Yüzyıla Türkiye’ye Göçler, Bilgi Üniversitesi Yayınları</a:t>
            </a:r>
          </a:p>
          <a:p>
            <a:pPr marL="0" indent="0" algn="ctr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Birleşmiş </a:t>
            </a:r>
            <a:r>
              <a:rPr lang="tr-TR" dirty="0" err="1"/>
              <a:t>Milletler’e</a:t>
            </a:r>
            <a:r>
              <a:rPr lang="tr-TR" dirty="0"/>
              <a:t> bağlı Ekonomik ve Sosyal İşler Organizasyonu (DESA), yayınladığı son </a:t>
            </a:r>
            <a:r>
              <a:rPr lang="tr-TR" dirty="0" smtClean="0"/>
              <a:t>rapora göre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Türkiye’deki </a:t>
            </a:r>
            <a:r>
              <a:rPr lang="tr-TR" u="sng" dirty="0"/>
              <a:t>mülteci ve göçmen toplam sayısının </a:t>
            </a:r>
            <a:r>
              <a:rPr lang="tr-TR" dirty="0"/>
              <a:t>2019 yılına gelindiğinde 5 milyon 678 bin 800 kişiye </a:t>
            </a:r>
            <a:r>
              <a:rPr lang="tr-TR" dirty="0" smtClean="0"/>
              <a:t>ulaşmıştır.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1990 yılında Türkiye’deki mülteci ve göçmen sayısının 1 milyon 163 bin 700 olduğu ancak bu rakamın 2019 yılına gelindiğinde katlanarak arttığı </a:t>
            </a:r>
            <a:r>
              <a:rPr lang="tr-TR" dirty="0" smtClean="0"/>
              <a:t>belirtilmiştir.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95250"/>
            <a:ext cx="118014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393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Türkiye’ye yönelik göçler: </a:t>
            </a:r>
          </a:p>
          <a:p>
            <a:pPr marL="0" indent="0">
              <a:buNone/>
            </a:pPr>
            <a:endParaRPr lang="tr-TR" b="1" dirty="0" smtClean="0"/>
          </a:p>
          <a:p>
            <a:pPr marL="514350" indent="-514350">
              <a:buAutoNum type="arabicPeriod"/>
            </a:pPr>
            <a:r>
              <a:rPr lang="tr-TR" dirty="0" smtClean="0"/>
              <a:t>Düzenli göçler </a:t>
            </a:r>
            <a:r>
              <a:rPr lang="tr-TR" dirty="0" smtClean="0">
                <a:sym typeface="Wingdings" panose="05000000000000000000" pitchFamily="2" charset="2"/>
              </a:rPr>
              <a:t>Yasal prosedürün işlediği, Türk kökenli ve Müslüman göçleri (Osmanlı son dönemden itibaren Balkan coğrafyası) (1930-1950 ve 1980’ler)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Düzensiz göçler</a:t>
            </a:r>
            <a:r>
              <a:rPr lang="tr-TR" dirty="0" smtClean="0">
                <a:sym typeface="Wingdings" panose="05000000000000000000" pitchFamily="2" charset="2"/>
              </a:rPr>
              <a:t> Hedef/transit ülke Türkiye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a. Eski Doğu Bloku ülkelerinden (turist vizesi ile giriş yapıp süre bitiminde ülkelerine dönmeyenler) (</a:t>
            </a:r>
            <a:r>
              <a:rPr lang="tr-TR" u="sng" dirty="0" smtClean="0">
                <a:sym typeface="Wingdings" panose="05000000000000000000" pitchFamily="2" charset="2"/>
              </a:rPr>
              <a:t>hedef</a:t>
            </a:r>
            <a:r>
              <a:rPr lang="tr-TR" dirty="0" smtClean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b. Orta Doğu, Asya, Afrika ülkelerinden (turist vizesi ya da sınırın kontrolsüz geçişi) (</a:t>
            </a:r>
            <a:r>
              <a:rPr lang="tr-TR" u="sng" dirty="0" smtClean="0">
                <a:sym typeface="Wingdings" panose="05000000000000000000" pitchFamily="2" charset="2"/>
              </a:rPr>
              <a:t>transit</a:t>
            </a:r>
            <a:r>
              <a:rPr lang="tr-TR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b="1" dirty="0" smtClean="0">
                <a:sym typeface="Wingdings" panose="05000000000000000000" pitchFamily="2" charset="2"/>
              </a:rPr>
              <a:t>Güncel küresel göç hareketleri</a:t>
            </a:r>
            <a:r>
              <a:rPr lang="tr-TR" dirty="0" smtClean="0">
                <a:sym typeface="Wingdings" panose="05000000000000000000" pitchFamily="2" charset="2"/>
              </a:rPr>
              <a:t>: Savaş, çatışma, insan hakları ihlalleri, yoksulluk, açlık ve kıtlık gibi nedenler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550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400" dirty="0" smtClean="0"/>
              <a:t>Kaynak, Adıgüzel, Y. (2016) Göç Sosyolojisi, Ankara: Nobel Yayıncılık (s. 79)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45" y="199296"/>
            <a:ext cx="9130293" cy="58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Üç döneme ayırmak mümkün: (</a:t>
            </a:r>
            <a:r>
              <a:rPr lang="tr-TR" dirty="0" err="1" smtClean="0"/>
              <a:t>İçduygu</a:t>
            </a:r>
            <a:r>
              <a:rPr lang="tr-TR" dirty="0" smtClean="0"/>
              <a:t> ve Sirkeci, 1999: 263-265)</a:t>
            </a:r>
          </a:p>
          <a:p>
            <a:pPr marL="514350" indent="-514350">
              <a:buAutoNum type="arabicPeriod"/>
            </a:pPr>
            <a:r>
              <a:rPr lang="tr-TR" b="1" dirty="0" smtClean="0"/>
              <a:t>1923-1945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sz="2400" dirty="0" smtClean="0"/>
              <a:t>ulus devlet inşa süreci (Milli savunma ve ekonomik kalkınma amacıyla ihtiyaç duyulan nüfus için özel göç politikaları: 18-40 arası nüfusu artırılması </a:t>
            </a:r>
            <a:r>
              <a:rPr lang="tr-TR" sz="2400" dirty="0" smtClean="0">
                <a:sym typeface="Wingdings" panose="05000000000000000000" pitchFamily="2" charset="2"/>
              </a:rPr>
              <a:t> Bulgaristan ve Romanya ile anlaşmalar askerlik ve vergi imtiyazları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sz="2400" dirty="0" smtClean="0">
                <a:sym typeface="Wingdings" panose="05000000000000000000" pitchFamily="2" charset="2"/>
              </a:rPr>
              <a:t>1925 Türk-Bulgar İkamet Sözleşmesi: 218.998 kişi </a:t>
            </a:r>
            <a:endParaRPr lang="tr-TR" sz="2400" dirty="0" smtClean="0"/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tr-TR" b="1" dirty="0" smtClean="0"/>
              <a:t>1945-1980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>
                <a:sym typeface="Wingdings" panose="05000000000000000000" pitchFamily="2" charset="2"/>
              </a:rPr>
              <a:t>Bulgaristan’dan göçler (sürgün) (Soğuk Savaş dönemi göçleri) 154 bin kişi  	sürülmüştür. </a:t>
            </a:r>
          </a:p>
          <a:p>
            <a:pPr marL="457200" lvl="1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Türkiye Bulgaristan Yakın Akraba Göçü Anlaşması (Bulgarlaştırma politikaları 1968-1979) (117 bin kişi), aile birleşimleri          (</a:t>
            </a:r>
            <a:r>
              <a:rPr lang="tr-TR" sz="1700" dirty="0" err="1"/>
              <a:t>Naum</a:t>
            </a:r>
            <a:r>
              <a:rPr lang="tr-TR" sz="1700" dirty="0"/>
              <a:t> </a:t>
            </a:r>
            <a:r>
              <a:rPr lang="tr-TR" sz="1700" dirty="0" err="1" smtClean="0"/>
              <a:t>Shalamanov</a:t>
            </a:r>
            <a:r>
              <a:rPr lang="tr-TR" sz="1700" dirty="0" smtClean="0"/>
              <a:t>-Naim Süleymanoğlu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/>
            </a:r>
            <a:br>
              <a:rPr lang="tr-TR" dirty="0" smtClean="0">
                <a:sym typeface="Wingdings" panose="05000000000000000000" pitchFamily="2" charset="2"/>
              </a:rPr>
            </a:br>
            <a:r>
              <a:rPr lang="tr-TR" dirty="0" smtClean="0">
                <a:sym typeface="Wingdings" panose="05000000000000000000" pitchFamily="2" charset="2"/>
              </a:rPr>
              <a:t>Yugoslavya’dan göçe zorlanan 185 bin kişi</a:t>
            </a:r>
            <a:br>
              <a:rPr lang="tr-TR" dirty="0" smtClean="0">
                <a:sym typeface="Wingdings" panose="05000000000000000000" pitchFamily="2" charset="2"/>
              </a:rPr>
            </a:br>
            <a:r>
              <a:rPr lang="tr-TR" dirty="0" smtClean="0">
                <a:sym typeface="Wingdings" panose="05000000000000000000" pitchFamily="2" charset="2"/>
              </a:rPr>
              <a:t>Yunan iç savaşı30 bin kişi</a:t>
            </a:r>
          </a:p>
          <a:p>
            <a:pPr marL="457200" lvl="1" indent="0">
              <a:buNone/>
            </a:pPr>
            <a:r>
              <a:rPr lang="tr-TR" dirty="0" err="1" smtClean="0">
                <a:sym typeface="Wingdings" panose="05000000000000000000" pitchFamily="2" charset="2"/>
              </a:rPr>
              <a:t>D.Türkistan</a:t>
            </a:r>
            <a:r>
              <a:rPr lang="tr-TR" dirty="0" smtClean="0">
                <a:sym typeface="Wingdings" panose="05000000000000000000" pitchFamily="2" charset="2"/>
              </a:rPr>
              <a:t> 2 bin kişi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3. </a:t>
            </a:r>
            <a:r>
              <a:rPr lang="tr-TR" b="1" dirty="0" smtClean="0"/>
              <a:t>1980 sonrası</a:t>
            </a:r>
            <a:r>
              <a:rPr lang="tr-TR" b="1" dirty="0" smtClean="0">
                <a:sym typeface="Wingdings" panose="05000000000000000000" pitchFamily="2" charset="2"/>
              </a:rPr>
              <a:t> </a:t>
            </a:r>
            <a:r>
              <a:rPr lang="tr-TR" sz="2200" dirty="0" smtClean="0">
                <a:sym typeface="Wingdings" panose="05000000000000000000" pitchFamily="2" charset="2"/>
              </a:rPr>
              <a:t>1982 Afgan Savaşı (Kırgız, Özbek Türkmen asıllı Afgan aşiret mensubu)</a:t>
            </a:r>
          </a:p>
          <a:p>
            <a:pPr marL="0" indent="0">
              <a:buNone/>
            </a:pPr>
            <a:r>
              <a:rPr lang="tr-TR" sz="2200" dirty="0">
                <a:sym typeface="Wingdings" panose="05000000000000000000" pitchFamily="2" charset="2"/>
              </a:rPr>
              <a:t>	</a:t>
            </a:r>
            <a:r>
              <a:rPr lang="tr-TR" sz="2200" dirty="0" smtClean="0">
                <a:sym typeface="Wingdings" panose="05000000000000000000" pitchFamily="2" charset="2"/>
              </a:rPr>
              <a:t>1989 </a:t>
            </a:r>
            <a:r>
              <a:rPr lang="tr-TR" sz="2200" dirty="0" err="1" smtClean="0">
                <a:sym typeface="Wingdings" panose="05000000000000000000" pitchFamily="2" charset="2"/>
              </a:rPr>
              <a:t>Jivkov</a:t>
            </a:r>
            <a:r>
              <a:rPr lang="tr-TR" sz="2200" dirty="0" smtClean="0">
                <a:sym typeface="Wingdings" panose="05000000000000000000" pitchFamily="2" charset="2"/>
              </a:rPr>
              <a:t> Hükümeti (3 ayda 227 bin kişi) 320 bin kişiye çıktı süreç içinde sayı (1990larda kısmi dönüş)</a:t>
            </a:r>
            <a:endParaRPr lang="tr-TR" sz="2200" dirty="0" smtClean="0"/>
          </a:p>
          <a:p>
            <a:pPr marL="514350" indent="-514350">
              <a:buAutoNum type="arabicPeriod"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2050" name="Picture 2" descr="Kazanan Türkiy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" y="498812"/>
            <a:ext cx="10769601" cy="60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DÜZENSİZ GÖÇLER: 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dirty="0" smtClean="0"/>
              <a:t>1980 sonrası göç veren ülkeden göç alan ülkeye dönüşüm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b="1" dirty="0" smtClean="0"/>
              <a:t>mülteci hareketleri </a:t>
            </a:r>
            <a:r>
              <a:rPr lang="tr-TR" dirty="0" smtClean="0"/>
              <a:t>(Afganistan, İran, Irak, Somali, geçici koruma altında Suriye’den)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b="1" dirty="0" smtClean="0"/>
              <a:t>işgücü göçü </a:t>
            </a:r>
            <a:r>
              <a:rPr lang="tr-TR" dirty="0" smtClean="0"/>
              <a:t>(1990’lar) (SSCB’nin yıkılışı) </a:t>
            </a:r>
            <a:r>
              <a:rPr lang="tr-TR" dirty="0" smtClean="0">
                <a:sym typeface="Wingdings" panose="05000000000000000000" pitchFamily="2" charset="2"/>
              </a:rPr>
              <a:t> D. Avrupa ve Birleşik Devletler topluluğu üye ülkelerinden: Gürcistan, Ermenistan, Azerbaycan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b="1" dirty="0" smtClean="0"/>
              <a:t>transit göç </a:t>
            </a:r>
            <a:r>
              <a:rPr lang="tr-TR" dirty="0" smtClean="0"/>
              <a:t>Afganistan, Bangladeş, Pakistan, İran, Irak, Filistin (1990’lar); Somali, Sudan, Eritre, Moritanya  (2000’ler)</a:t>
            </a:r>
            <a:endParaRPr lang="tr-TR" b="1" dirty="0"/>
          </a:p>
          <a:p>
            <a:pPr marL="0" indent="0">
              <a:buNone/>
            </a:pPr>
            <a:r>
              <a:rPr lang="tr-TR" dirty="0" smtClean="0"/>
              <a:t>-Liberal ekonomi politikaları, yabancı sermayenin girişi, yabancıların girişinde artış (turist, yatırımcı </a:t>
            </a:r>
            <a:r>
              <a:rPr lang="tr-TR" dirty="0" err="1" smtClean="0"/>
              <a:t>vs</a:t>
            </a:r>
            <a:r>
              <a:rPr lang="tr-TR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Geniş ekran</PresentationFormat>
  <Paragraphs>83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Türkiye’nin transit göç ülkesi olma sebepleri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 tugba dogan</dc:creator>
  <cp:lastModifiedBy>elif tugba dogan</cp:lastModifiedBy>
  <cp:revision>1</cp:revision>
  <dcterms:created xsi:type="dcterms:W3CDTF">2020-05-07T22:48:45Z</dcterms:created>
  <dcterms:modified xsi:type="dcterms:W3CDTF">2020-05-07T22:49:12Z</dcterms:modified>
</cp:coreProperties>
</file>