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63" r:id="rId3"/>
    <p:sldId id="264" r:id="rId4"/>
    <p:sldId id="265" r:id="rId5"/>
    <p:sldId id="267" r:id="rId6"/>
    <p:sldId id="268" r:id="rId7"/>
    <p:sldId id="269"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301690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611037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3703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E8CDF72-C654-4683-8C6F-600FDF57AD6B}" type="datetimeFigureOut">
              <a:rPr lang="tr-TR" smtClean="0"/>
              <a:t>17.08.2020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06066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E8CDF72-C654-4683-8C6F-600FDF57AD6B}" type="datetimeFigureOut">
              <a:rPr lang="tr-TR" smtClean="0"/>
              <a:t>17.08.2020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53921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E8CDF72-C654-4683-8C6F-600FDF57AD6B}" type="datetimeFigureOut">
              <a:rPr lang="tr-TR" smtClean="0"/>
              <a:t>17.08.2020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282131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E8CDF72-C654-4683-8C6F-600FDF57AD6B}" type="datetimeFigureOut">
              <a:rPr lang="tr-TR" smtClean="0"/>
              <a:t>17.08.2020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790651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E8CDF72-C654-4683-8C6F-600FDF57AD6B}" type="datetimeFigureOut">
              <a:rPr lang="tr-TR" smtClean="0"/>
              <a:t>17.08.2020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66A7884-FB3D-4EED-A900-B921BD8315C5}" type="slidenum">
              <a:rPr lang="tr-TR" smtClean="0"/>
              <a:t>‹#›</a:t>
            </a:fld>
            <a:endParaRPr lang="tr-TR"/>
          </a:p>
        </p:txBody>
      </p:sp>
    </p:spTree>
    <p:extLst>
      <p:ext uri="{BB962C8B-B14F-4D97-AF65-F5344CB8AC3E}">
        <p14:creationId xmlns:p14="http://schemas.microsoft.com/office/powerpoint/2010/main" val="536195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E8CDF72-C654-4683-8C6F-600FDF57AD6B}" type="datetimeFigureOut">
              <a:rPr lang="tr-TR" smtClean="0"/>
              <a:t>17.08.2020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528676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17.08.2020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(24.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20212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EA0953-A54E-4854-9F51-DC9D731C836A}"/>
              </a:ext>
            </a:extLst>
          </p:cNvPr>
          <p:cNvSpPr>
            <a:spLocks noGrp="1"/>
          </p:cNvSpPr>
          <p:nvPr>
            <p:ph type="title"/>
          </p:nvPr>
        </p:nvSpPr>
        <p:spPr/>
        <p:txBody>
          <a:bodyPr/>
          <a:lstStyle/>
          <a:p>
            <a:r>
              <a:rPr lang="tr-TR" dirty="0"/>
              <a:t>AYNİ HAKLAR</a:t>
            </a:r>
          </a:p>
        </p:txBody>
      </p:sp>
      <p:sp>
        <p:nvSpPr>
          <p:cNvPr id="3" name="İçerik Yer Tutucusu 2">
            <a:extLst>
              <a:ext uri="{FF2B5EF4-FFF2-40B4-BE49-F238E27FC236}">
                <a16:creationId xmlns:a16="http://schemas.microsoft.com/office/drawing/2014/main" id="{18E47B34-BCAD-4A7D-BEFF-047905909568}"/>
              </a:ext>
            </a:extLst>
          </p:cNvPr>
          <p:cNvSpPr>
            <a:spLocks noGrp="1"/>
          </p:cNvSpPr>
          <p:nvPr>
            <p:ph idx="1"/>
          </p:nvPr>
        </p:nvSpPr>
        <p:spPr/>
        <p:txBody>
          <a:bodyPr/>
          <a:lstStyle/>
          <a:p>
            <a:pPr algn="just"/>
            <a:r>
              <a:rPr lang="tr-TR" b="1" dirty="0"/>
              <a:t>Ayni haklar</a:t>
            </a:r>
            <a:r>
              <a:rPr lang="tr-TR" dirty="0"/>
              <a:t>, kişilere mallar üzerinde doğrudan doğruya ve herkese karşı ileri sürülebilen mutlak egemenlik sağlayan haklardır. Ayni hakların konusu </a:t>
            </a:r>
            <a:r>
              <a:rPr lang="tr-TR" b="1" dirty="0"/>
              <a:t>şey </a:t>
            </a:r>
            <a:r>
              <a:rPr lang="tr-TR" dirty="0"/>
              <a:t>ve </a:t>
            </a:r>
            <a:r>
              <a:rPr lang="tr-TR" b="1" dirty="0"/>
              <a:t>mal</a:t>
            </a:r>
            <a:r>
              <a:rPr lang="tr-TR" dirty="0"/>
              <a:t>dır. Şey, insan düşüncesinde, insanın kendi varlığı dışında bağımsız birim olarak kabul edilen, maddi ya da maddi olmayan her tür değerdir. Mal ise, insanların gereksinimlerini karşılayan, onlarca yararlı görülen, kazanılması ve değişimi mümkün olan, değer taşıyan şeylerdir.</a:t>
            </a:r>
          </a:p>
          <a:p>
            <a:pPr algn="just"/>
            <a:r>
              <a:rPr lang="tr-TR" dirty="0"/>
              <a:t>Ayni hakların herkes tarafından bilinmesi ve açıkça anlaşılır olması gerekmektedir (açıklık/alenilik). Ayni haklar, bireysel olarak belli ya da aynı cins yahut türden, sayısı, miktarı, sınırları saptanarak belirlenmiş olan mallar üzerinde söz konusu olabilir (belirlilik). Ayni haklar, sınırlı sayı ve tiptedir (sınırlı sayı ve tipe bağlılık). Ayni hakların üçüncü kişilere tanıdığı kaçınma yükümlülüğü olumsuz bir yükümlülüktür (olumsuz, pasif yükümlülük).</a:t>
            </a:r>
          </a:p>
        </p:txBody>
      </p:sp>
    </p:spTree>
    <p:extLst>
      <p:ext uri="{BB962C8B-B14F-4D97-AF65-F5344CB8AC3E}">
        <p14:creationId xmlns:p14="http://schemas.microsoft.com/office/powerpoint/2010/main" val="1882189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EA0953-A54E-4854-9F51-DC9D731C836A}"/>
              </a:ext>
            </a:extLst>
          </p:cNvPr>
          <p:cNvSpPr>
            <a:spLocks noGrp="1"/>
          </p:cNvSpPr>
          <p:nvPr>
            <p:ph type="title"/>
          </p:nvPr>
        </p:nvSpPr>
        <p:spPr/>
        <p:txBody>
          <a:bodyPr/>
          <a:lstStyle/>
          <a:p>
            <a:r>
              <a:rPr lang="tr-TR" dirty="0"/>
              <a:t>MALLARIN SINIFLANDIRILMASI</a:t>
            </a:r>
          </a:p>
        </p:txBody>
      </p:sp>
      <p:sp>
        <p:nvSpPr>
          <p:cNvPr id="3" name="İçerik Yer Tutucusu 2">
            <a:extLst>
              <a:ext uri="{FF2B5EF4-FFF2-40B4-BE49-F238E27FC236}">
                <a16:creationId xmlns:a16="http://schemas.microsoft.com/office/drawing/2014/main" id="{18E47B34-BCAD-4A7D-BEFF-047905909568}"/>
              </a:ext>
            </a:extLst>
          </p:cNvPr>
          <p:cNvSpPr>
            <a:spLocks noGrp="1"/>
          </p:cNvSpPr>
          <p:nvPr>
            <p:ph idx="1"/>
          </p:nvPr>
        </p:nvSpPr>
        <p:spPr/>
        <p:txBody>
          <a:bodyPr/>
          <a:lstStyle/>
          <a:p>
            <a:pPr algn="just"/>
            <a:r>
              <a:rPr lang="tr-TR" dirty="0"/>
              <a:t>Ayni hakların konusunu teşkil eden mallar çeşitli ayrımlara tabi tutulabilmektedir:</a:t>
            </a:r>
          </a:p>
          <a:p>
            <a:pPr algn="just"/>
            <a:r>
              <a:rPr lang="tr-TR" dirty="0"/>
              <a:t>Malların doğal nitelikleri bakımından, maddi mal-maddi olmayan mal, taşınır mal-taşınmaz mal, </a:t>
            </a:r>
            <a:r>
              <a:rPr lang="tr-TR" i="1" dirty="0" err="1"/>
              <a:t>res</a:t>
            </a:r>
            <a:r>
              <a:rPr lang="tr-TR" i="1" dirty="0"/>
              <a:t> </a:t>
            </a:r>
            <a:r>
              <a:rPr lang="tr-TR" i="1" dirty="0" err="1"/>
              <a:t>mancipi</a:t>
            </a:r>
            <a:r>
              <a:rPr lang="tr-TR" dirty="0" err="1"/>
              <a:t>-</a:t>
            </a:r>
            <a:r>
              <a:rPr lang="tr-TR" i="1" dirty="0" err="1"/>
              <a:t>res</a:t>
            </a:r>
            <a:r>
              <a:rPr lang="tr-TR" i="1" dirty="0"/>
              <a:t> </a:t>
            </a:r>
            <a:r>
              <a:rPr lang="tr-TR" i="1" dirty="0" err="1"/>
              <a:t>nec</a:t>
            </a:r>
            <a:r>
              <a:rPr lang="tr-TR" i="1" dirty="0"/>
              <a:t> </a:t>
            </a:r>
            <a:r>
              <a:rPr lang="tr-TR" i="1" dirty="0" err="1"/>
              <a:t>mancipi</a:t>
            </a:r>
            <a:r>
              <a:rPr lang="tr-TR" dirty="0"/>
              <a:t>, bölünebilen mal-bölünemeyen mal, misli mal-misli olmayan mal ayrımları yapılabilmektedir.</a:t>
            </a:r>
          </a:p>
          <a:p>
            <a:pPr algn="just"/>
            <a:r>
              <a:rPr lang="tr-TR" dirty="0"/>
              <a:t>Malların yapılış ve kullanımları bakımından, tüketilebilen mal-tüketilemeyen mal, bağımsız mal-bağımlı mal, yalın mal-birleşik mal-mal topluluğu ayrımları yapılabilmektedir.</a:t>
            </a:r>
          </a:p>
          <a:p>
            <a:pPr algn="just"/>
            <a:r>
              <a:rPr lang="tr-TR" dirty="0"/>
              <a:t>Malların sahipleri bakımından, kamu malı-özel mal, sahipli mal-sahipsiz mal ayrımı yapılabilmektedir.</a:t>
            </a:r>
          </a:p>
        </p:txBody>
      </p:sp>
    </p:spTree>
    <p:extLst>
      <p:ext uri="{BB962C8B-B14F-4D97-AF65-F5344CB8AC3E}">
        <p14:creationId xmlns:p14="http://schemas.microsoft.com/office/powerpoint/2010/main" val="4022890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EA0953-A54E-4854-9F51-DC9D731C836A}"/>
              </a:ext>
            </a:extLst>
          </p:cNvPr>
          <p:cNvSpPr>
            <a:spLocks noGrp="1"/>
          </p:cNvSpPr>
          <p:nvPr>
            <p:ph type="title"/>
          </p:nvPr>
        </p:nvSpPr>
        <p:spPr/>
        <p:txBody>
          <a:bodyPr/>
          <a:lstStyle/>
          <a:p>
            <a:r>
              <a:rPr lang="tr-TR" dirty="0"/>
              <a:t>AYNİ HAKLARIN ÇEŞİTLERİ</a:t>
            </a:r>
          </a:p>
        </p:txBody>
      </p:sp>
      <p:sp>
        <p:nvSpPr>
          <p:cNvPr id="3" name="İçerik Yer Tutucusu 2">
            <a:extLst>
              <a:ext uri="{FF2B5EF4-FFF2-40B4-BE49-F238E27FC236}">
                <a16:creationId xmlns:a16="http://schemas.microsoft.com/office/drawing/2014/main" id="{18E47B34-BCAD-4A7D-BEFF-047905909568}"/>
              </a:ext>
            </a:extLst>
          </p:cNvPr>
          <p:cNvSpPr>
            <a:spLocks noGrp="1"/>
          </p:cNvSpPr>
          <p:nvPr>
            <p:ph idx="1"/>
          </p:nvPr>
        </p:nvSpPr>
        <p:spPr/>
        <p:txBody>
          <a:bodyPr/>
          <a:lstStyle/>
          <a:p>
            <a:pPr algn="just"/>
            <a:r>
              <a:rPr lang="tr-TR" dirty="0"/>
              <a:t>İki çeşit ayni haktan söz edilebilmektedir:</a:t>
            </a:r>
          </a:p>
          <a:p>
            <a:pPr algn="just"/>
            <a:r>
              <a:rPr lang="tr-TR" dirty="0"/>
              <a:t>1) </a:t>
            </a:r>
            <a:r>
              <a:rPr lang="tr-TR" b="1" dirty="0"/>
              <a:t>Mülkiyet</a:t>
            </a:r>
            <a:r>
              <a:rPr lang="tr-TR" dirty="0"/>
              <a:t> </a:t>
            </a:r>
            <a:r>
              <a:rPr lang="tr-TR" b="1" dirty="0"/>
              <a:t>hakkı</a:t>
            </a:r>
            <a:r>
              <a:rPr lang="tr-TR" dirty="0"/>
              <a:t>: Kullanma + Semerelerinden yararlanma + Tasarruf yetkisi</a:t>
            </a:r>
          </a:p>
          <a:p>
            <a:pPr algn="just"/>
            <a:r>
              <a:rPr lang="tr-TR" dirty="0"/>
              <a:t>2) </a:t>
            </a:r>
            <a:r>
              <a:rPr lang="tr-TR" b="1" dirty="0"/>
              <a:t>Sınırlı</a:t>
            </a:r>
            <a:r>
              <a:rPr lang="tr-TR" dirty="0"/>
              <a:t> </a:t>
            </a:r>
            <a:r>
              <a:rPr lang="tr-TR" b="1" dirty="0"/>
              <a:t>ayni</a:t>
            </a:r>
            <a:r>
              <a:rPr lang="tr-TR" dirty="0"/>
              <a:t> </a:t>
            </a:r>
            <a:r>
              <a:rPr lang="tr-TR" b="1" dirty="0"/>
              <a:t>haklar</a:t>
            </a:r>
            <a:r>
              <a:rPr lang="tr-TR" dirty="0"/>
              <a:t>: Mülkiyet hakkının verdiği üç yetkiden bir ya da ikisini sağlayan haklardır.</a:t>
            </a:r>
          </a:p>
        </p:txBody>
      </p:sp>
    </p:spTree>
    <p:extLst>
      <p:ext uri="{BB962C8B-B14F-4D97-AF65-F5344CB8AC3E}">
        <p14:creationId xmlns:p14="http://schemas.microsoft.com/office/powerpoint/2010/main" val="2199944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190A87-041B-4FB6-9040-03C684733855}"/>
              </a:ext>
            </a:extLst>
          </p:cNvPr>
          <p:cNvSpPr>
            <a:spLocks noGrp="1"/>
          </p:cNvSpPr>
          <p:nvPr>
            <p:ph type="title"/>
          </p:nvPr>
        </p:nvSpPr>
        <p:spPr/>
        <p:txBody>
          <a:bodyPr/>
          <a:lstStyle/>
          <a:p>
            <a:r>
              <a:rPr lang="tr-TR" dirty="0"/>
              <a:t>ZİLYETLİK</a:t>
            </a:r>
          </a:p>
        </p:txBody>
      </p:sp>
      <p:sp>
        <p:nvSpPr>
          <p:cNvPr id="3" name="İçerik Yer Tutucusu 2">
            <a:extLst>
              <a:ext uri="{FF2B5EF4-FFF2-40B4-BE49-F238E27FC236}">
                <a16:creationId xmlns:a16="http://schemas.microsoft.com/office/drawing/2014/main" id="{844C18E3-3B33-4422-BF99-111AB86091C9}"/>
              </a:ext>
            </a:extLst>
          </p:cNvPr>
          <p:cNvSpPr>
            <a:spLocks noGrp="1"/>
          </p:cNvSpPr>
          <p:nvPr>
            <p:ph idx="1"/>
          </p:nvPr>
        </p:nvSpPr>
        <p:spPr/>
        <p:txBody>
          <a:bodyPr/>
          <a:lstStyle/>
          <a:p>
            <a:pPr algn="just"/>
            <a:r>
              <a:rPr lang="tr-TR" b="1" dirty="0"/>
              <a:t>Zilyetlik</a:t>
            </a:r>
            <a:r>
              <a:rPr lang="tr-TR" dirty="0"/>
              <a:t>, en genel olarak bir mal üzerinde fiili egemenliği ifade etmektedir. Türk Hukuku’nda bir mal üzerinde fiili hakimiyet zilyetliktir. Roma Hukuku’nda ise bir mala fiilen egemenlik yetmemektedir, kişinin fiili egemenliği elde etmesinin yanı sıra ilgili mala kendisininmiş gibi sahip olma niyeti var olmalıdır.</a:t>
            </a:r>
          </a:p>
          <a:p>
            <a:pPr algn="just"/>
            <a:r>
              <a:rPr lang="tr-TR" dirty="0"/>
              <a:t>Roma Hukuku’nda mülkiyeti başkasına aitse ve bu bilinerek kullanılıyorsa ortada </a:t>
            </a:r>
            <a:r>
              <a:rPr lang="tr-TR" dirty="0" err="1"/>
              <a:t>vazulyetlik</a:t>
            </a:r>
            <a:r>
              <a:rPr lang="tr-TR" dirty="0"/>
              <a:t> vardır. Türk Hukuku’nda </a:t>
            </a:r>
            <a:r>
              <a:rPr lang="tr-TR" dirty="0" err="1"/>
              <a:t>vazulyetlik</a:t>
            </a:r>
            <a:r>
              <a:rPr lang="tr-TR" dirty="0"/>
              <a:t>, </a:t>
            </a:r>
            <a:r>
              <a:rPr lang="tr-TR" dirty="0" err="1"/>
              <a:t>fer’i</a:t>
            </a:r>
            <a:r>
              <a:rPr lang="tr-TR" dirty="0"/>
              <a:t> zilyetlik olarak adlandırılmaktadır.</a:t>
            </a:r>
          </a:p>
          <a:p>
            <a:pPr algn="just"/>
            <a:endParaRPr lang="tr-TR" dirty="0"/>
          </a:p>
        </p:txBody>
      </p:sp>
    </p:spTree>
    <p:extLst>
      <p:ext uri="{BB962C8B-B14F-4D97-AF65-F5344CB8AC3E}">
        <p14:creationId xmlns:p14="http://schemas.microsoft.com/office/powerpoint/2010/main" val="2415867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3E2852-103B-4FE3-8421-7468C8835CCE}"/>
              </a:ext>
            </a:extLst>
          </p:cNvPr>
          <p:cNvSpPr>
            <a:spLocks noGrp="1"/>
          </p:cNvSpPr>
          <p:nvPr>
            <p:ph type="title"/>
          </p:nvPr>
        </p:nvSpPr>
        <p:spPr/>
        <p:txBody>
          <a:bodyPr/>
          <a:lstStyle/>
          <a:p>
            <a:r>
              <a:rPr lang="tr-TR" dirty="0"/>
              <a:t>ZİLYETLİĞİN KAZANILMASI</a:t>
            </a:r>
          </a:p>
        </p:txBody>
      </p:sp>
      <p:sp>
        <p:nvSpPr>
          <p:cNvPr id="3" name="İçerik Yer Tutucusu 2">
            <a:extLst>
              <a:ext uri="{FF2B5EF4-FFF2-40B4-BE49-F238E27FC236}">
                <a16:creationId xmlns:a16="http://schemas.microsoft.com/office/drawing/2014/main" id="{88EA4695-5AF7-4040-9095-625ED0C88793}"/>
              </a:ext>
            </a:extLst>
          </p:cNvPr>
          <p:cNvSpPr>
            <a:spLocks noGrp="1"/>
          </p:cNvSpPr>
          <p:nvPr>
            <p:ph idx="1"/>
          </p:nvPr>
        </p:nvSpPr>
        <p:spPr/>
        <p:txBody>
          <a:bodyPr/>
          <a:lstStyle/>
          <a:p>
            <a:r>
              <a:rPr lang="tr-TR" dirty="0"/>
              <a:t>Zilyetlik de mülkiyet gibi ya aslen ya devren kazanılmaktadır.</a:t>
            </a:r>
          </a:p>
          <a:p>
            <a:pPr algn="just"/>
            <a:r>
              <a:rPr lang="tr-TR" dirty="0"/>
              <a:t>Roma Hukuku’nda zilyetliğin fiili durum değişmeksizin, sadece niyetin değişmesiyle kazanıldığı durumlar üç şekilde ortaya çıkmaktadır:</a:t>
            </a:r>
          </a:p>
          <a:p>
            <a:pPr algn="just"/>
            <a:r>
              <a:rPr lang="tr-TR" dirty="0"/>
              <a:t>1) </a:t>
            </a:r>
            <a:r>
              <a:rPr lang="tr-TR" b="1" dirty="0"/>
              <a:t>Kısa elden teslim</a:t>
            </a:r>
            <a:r>
              <a:rPr lang="tr-TR" dirty="0"/>
              <a:t>: O ana kadar vazûlyet olan bir kişinin, zilyedin rızası ile artık zilyet olması durumunda, zilyetliğin, fiili egemenliğin el değiştirmesi olmaksızın kazanılması söz konusudur.</a:t>
            </a:r>
          </a:p>
          <a:p>
            <a:pPr algn="just"/>
            <a:r>
              <a:rPr lang="tr-TR" dirty="0"/>
              <a:t>2) </a:t>
            </a:r>
            <a:r>
              <a:rPr lang="tr-TR" b="1" dirty="0"/>
              <a:t>Hükmen teslim</a:t>
            </a:r>
            <a:r>
              <a:rPr lang="tr-TR" dirty="0"/>
              <a:t>: Zilyet olan bir kişinin, bir başka kişi ile anlaşarak, onu zilyet olarak kabul edip, kendisinin vazûlyet durumuna geçmesidir.</a:t>
            </a:r>
          </a:p>
          <a:p>
            <a:pPr algn="just"/>
            <a:r>
              <a:rPr lang="tr-TR" dirty="0"/>
              <a:t>3) </a:t>
            </a:r>
            <a:r>
              <a:rPr lang="tr-TR" b="1" dirty="0"/>
              <a:t>Zilyetliğin temsil ile kazanılması</a:t>
            </a:r>
            <a:r>
              <a:rPr lang="tr-TR" dirty="0"/>
              <a:t>: Zilyetlik iradesi temsil edilende olup, temsilci, </a:t>
            </a:r>
            <a:r>
              <a:rPr lang="tr-TR" dirty="0" err="1"/>
              <a:t>vazulyetlik</a:t>
            </a:r>
            <a:r>
              <a:rPr lang="tr-TR" dirty="0"/>
              <a:t> iradesiyle fiili egemenliği temsil edilen adına kazanır.</a:t>
            </a:r>
          </a:p>
        </p:txBody>
      </p:sp>
    </p:spTree>
    <p:extLst>
      <p:ext uri="{BB962C8B-B14F-4D97-AF65-F5344CB8AC3E}">
        <p14:creationId xmlns:p14="http://schemas.microsoft.com/office/powerpoint/2010/main" val="12562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90B3AE-AFB7-441D-8460-535C02CDA3BE}"/>
              </a:ext>
            </a:extLst>
          </p:cNvPr>
          <p:cNvSpPr>
            <a:spLocks noGrp="1"/>
          </p:cNvSpPr>
          <p:nvPr>
            <p:ph type="title"/>
          </p:nvPr>
        </p:nvSpPr>
        <p:spPr/>
        <p:txBody>
          <a:bodyPr/>
          <a:lstStyle/>
          <a:p>
            <a:r>
              <a:rPr lang="tr-TR" dirty="0"/>
              <a:t>ZİLYETLİĞİN HUKUKİ SONUÇLARI</a:t>
            </a:r>
          </a:p>
        </p:txBody>
      </p:sp>
      <p:sp>
        <p:nvSpPr>
          <p:cNvPr id="3" name="İçerik Yer Tutucusu 2">
            <a:extLst>
              <a:ext uri="{FF2B5EF4-FFF2-40B4-BE49-F238E27FC236}">
                <a16:creationId xmlns:a16="http://schemas.microsoft.com/office/drawing/2014/main" id="{0D15341B-DAC8-405B-A1E8-35A702A61A76}"/>
              </a:ext>
            </a:extLst>
          </p:cNvPr>
          <p:cNvSpPr>
            <a:spLocks noGrp="1"/>
          </p:cNvSpPr>
          <p:nvPr>
            <p:ph idx="1"/>
          </p:nvPr>
        </p:nvSpPr>
        <p:spPr/>
        <p:txBody>
          <a:bodyPr/>
          <a:lstStyle/>
          <a:p>
            <a:pPr algn="just"/>
            <a:r>
              <a:rPr lang="tr-TR" b="1" dirty="0"/>
              <a:t>Zilyetliğin Korunması</a:t>
            </a:r>
            <a:endParaRPr lang="tr-TR" dirty="0"/>
          </a:p>
          <a:p>
            <a:pPr algn="just"/>
            <a:r>
              <a:rPr lang="tr-TR" dirty="0"/>
              <a:t>İki türlü söz konusudur: Aktif koruma, pasif koruma. Aktif korumada zilyetliğin devam ettirilmesi amaçlanmaktadır, pasif korumada ise zilyetliğin yeniden sağlanması amaçlanmaktadır.</a:t>
            </a:r>
          </a:p>
          <a:p>
            <a:pPr algn="just"/>
            <a:r>
              <a:rPr lang="tr-TR" dirty="0"/>
              <a:t>Roma Hukuku’nda zilyetlik, </a:t>
            </a:r>
            <a:r>
              <a:rPr lang="tr-TR" i="1" dirty="0" err="1"/>
              <a:t>interdictum</a:t>
            </a:r>
            <a:r>
              <a:rPr lang="tr-TR" i="1" dirty="0"/>
              <a:t> </a:t>
            </a:r>
            <a:r>
              <a:rPr lang="tr-TR" dirty="0"/>
              <a:t>olarak adlandırılan özel yollarla korunmuştur.</a:t>
            </a:r>
          </a:p>
        </p:txBody>
      </p:sp>
    </p:spTree>
    <p:extLst>
      <p:ext uri="{BB962C8B-B14F-4D97-AF65-F5344CB8AC3E}">
        <p14:creationId xmlns:p14="http://schemas.microsoft.com/office/powerpoint/2010/main" val="2289515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945FA7-1375-441D-8C51-8253730BD30C}"/>
              </a:ext>
            </a:extLst>
          </p:cNvPr>
          <p:cNvSpPr>
            <a:spLocks noGrp="1"/>
          </p:cNvSpPr>
          <p:nvPr>
            <p:ph type="title"/>
          </p:nvPr>
        </p:nvSpPr>
        <p:spPr/>
        <p:txBody>
          <a:bodyPr/>
          <a:lstStyle/>
          <a:p>
            <a:r>
              <a:rPr lang="tr-TR" dirty="0"/>
              <a:t>MÜLKİYET HAKKI</a:t>
            </a:r>
          </a:p>
        </p:txBody>
      </p:sp>
      <p:sp>
        <p:nvSpPr>
          <p:cNvPr id="3" name="İçerik Yer Tutucusu 2">
            <a:extLst>
              <a:ext uri="{FF2B5EF4-FFF2-40B4-BE49-F238E27FC236}">
                <a16:creationId xmlns:a16="http://schemas.microsoft.com/office/drawing/2014/main" id="{0AEC64D6-BC6D-4E26-8691-9E7D11FDB4D0}"/>
              </a:ext>
            </a:extLst>
          </p:cNvPr>
          <p:cNvSpPr>
            <a:spLocks noGrp="1"/>
          </p:cNvSpPr>
          <p:nvPr>
            <p:ph idx="1"/>
          </p:nvPr>
        </p:nvSpPr>
        <p:spPr/>
        <p:txBody>
          <a:bodyPr/>
          <a:lstStyle/>
          <a:p>
            <a:pPr algn="just"/>
            <a:r>
              <a:rPr lang="tr-TR" b="1" dirty="0"/>
              <a:t>Mülkiyet</a:t>
            </a:r>
            <a:r>
              <a:rPr lang="tr-TR" dirty="0"/>
              <a:t> </a:t>
            </a:r>
            <a:r>
              <a:rPr lang="tr-TR" b="1" dirty="0"/>
              <a:t>(hakkı)</a:t>
            </a:r>
            <a:r>
              <a:rPr lang="tr-TR" dirty="0"/>
              <a:t>, bir mal üzerinde düşünülebilen en geniş kapsamlı egemenlik yetkileri veren, doğrudan doğruya ve herkese karşı ileri sürülebilen ayni haktır. Mülkiyet hakkı, kamu yararı veya özel yarar nedeniyle sınırlanabilmektedir.</a:t>
            </a:r>
          </a:p>
          <a:p>
            <a:pPr algn="just"/>
            <a:r>
              <a:rPr lang="tr-TR" dirty="0"/>
              <a:t>Roma Hukuku’nda mülkiyet hakkının üç özelliği vardır:</a:t>
            </a:r>
          </a:p>
          <a:p>
            <a:pPr algn="just"/>
            <a:r>
              <a:rPr lang="tr-TR" dirty="0"/>
              <a:t>1) Sadece Roma yurttaşları mülkiyet hakkına sahip olabilirdi.</a:t>
            </a:r>
          </a:p>
          <a:p>
            <a:pPr algn="just"/>
            <a:r>
              <a:rPr lang="tr-TR" dirty="0"/>
              <a:t>2) Sadece hukuk düzenince mülkiyet hakkı kurulmasına izin verilen mallar üzerinde mülkiyet hakkı kurulabilirdi.</a:t>
            </a:r>
          </a:p>
          <a:p>
            <a:pPr algn="just"/>
            <a:r>
              <a:rPr lang="tr-TR" dirty="0"/>
              <a:t>3) Sadece, </a:t>
            </a:r>
            <a:r>
              <a:rPr lang="tr-TR" i="1" dirty="0" err="1"/>
              <a:t>ius</a:t>
            </a:r>
            <a:r>
              <a:rPr lang="tr-TR" i="1" dirty="0"/>
              <a:t> </a:t>
            </a:r>
            <a:r>
              <a:rPr lang="tr-TR" i="1" dirty="0" err="1"/>
              <a:t>civile</a:t>
            </a:r>
            <a:r>
              <a:rPr lang="tr-TR" dirty="0" err="1"/>
              <a:t>’nin</a:t>
            </a:r>
            <a:r>
              <a:rPr lang="tr-TR" dirty="0"/>
              <a:t> öngördüğü şekillerde mülkiyet hakkı kazanılabilmekteydi.</a:t>
            </a:r>
          </a:p>
        </p:txBody>
      </p:sp>
    </p:spTree>
    <p:extLst>
      <p:ext uri="{BB962C8B-B14F-4D97-AF65-F5344CB8AC3E}">
        <p14:creationId xmlns:p14="http://schemas.microsoft.com/office/powerpoint/2010/main" val="1430676783"/>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592</TotalTime>
  <Words>594</Words>
  <Application>Microsoft Office PowerPoint</Application>
  <PresentationFormat>Geniş ekran</PresentationFormat>
  <Paragraphs>34</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Calibri</vt:lpstr>
      <vt:lpstr>Calibri Light</vt:lpstr>
      <vt:lpstr>Geçmişe bakış</vt:lpstr>
      <vt:lpstr>Roma Hukuku (24. hafta)</vt:lpstr>
      <vt:lpstr>AYNİ HAKLAR</vt:lpstr>
      <vt:lpstr>MALLARIN SINIFLANDIRILMASI</vt:lpstr>
      <vt:lpstr>AYNİ HAKLARIN ÇEŞİTLERİ</vt:lpstr>
      <vt:lpstr>ZİLYETLİK</vt:lpstr>
      <vt:lpstr>ZİLYETLİĞİN KAZANILMASI</vt:lpstr>
      <vt:lpstr>ZİLYETLİĞİN HUKUKİ SONUÇLARI</vt:lpstr>
      <vt:lpstr>MÜLKİYET HAKKI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dc:title>
  <dc:creator>Alaz Tarhan</dc:creator>
  <cp:lastModifiedBy>Alaz Tarhan</cp:lastModifiedBy>
  <cp:revision>38</cp:revision>
  <dcterms:created xsi:type="dcterms:W3CDTF">2020-07-31T12:26:02Z</dcterms:created>
  <dcterms:modified xsi:type="dcterms:W3CDTF">2020-08-17T22:29:31Z</dcterms:modified>
</cp:coreProperties>
</file>