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D62335C-C9E9-4BD0-AAD2-248BE80C8C5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250062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62335C-C9E9-4BD0-AAD2-248BE80C8C5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443116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62335C-C9E9-4BD0-AAD2-248BE80C8C5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4200536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D62335C-C9E9-4BD0-AAD2-248BE80C8C5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2232923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D62335C-C9E9-4BD0-AAD2-248BE80C8C57}"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3362412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D62335C-C9E9-4BD0-AAD2-248BE80C8C5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2533023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D62335C-C9E9-4BD0-AAD2-248BE80C8C57}"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1358233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D62335C-C9E9-4BD0-AAD2-248BE80C8C57}"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3178665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D62335C-C9E9-4BD0-AAD2-248BE80C8C57}"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3303221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62335C-C9E9-4BD0-AAD2-248BE80C8C5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410698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D62335C-C9E9-4BD0-AAD2-248BE80C8C57}"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2E0EA7-1A9F-4EA8-8C35-FF1AC5333C79}" type="slidenum">
              <a:rPr lang="tr-TR" smtClean="0"/>
              <a:t>‹#›</a:t>
            </a:fld>
            <a:endParaRPr lang="tr-TR"/>
          </a:p>
        </p:txBody>
      </p:sp>
    </p:spTree>
    <p:extLst>
      <p:ext uri="{BB962C8B-B14F-4D97-AF65-F5344CB8AC3E}">
        <p14:creationId xmlns:p14="http://schemas.microsoft.com/office/powerpoint/2010/main" val="4061658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2335C-C9E9-4BD0-AAD2-248BE80C8C57}"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E0EA7-1A9F-4EA8-8C35-FF1AC5333C79}" type="slidenum">
              <a:rPr lang="tr-TR" smtClean="0"/>
              <a:t>‹#›</a:t>
            </a:fld>
            <a:endParaRPr lang="tr-TR"/>
          </a:p>
        </p:txBody>
      </p:sp>
    </p:spTree>
    <p:extLst>
      <p:ext uri="{BB962C8B-B14F-4D97-AF65-F5344CB8AC3E}">
        <p14:creationId xmlns:p14="http://schemas.microsoft.com/office/powerpoint/2010/main" val="3855869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925782"/>
            <a:ext cx="9144000" cy="3332018"/>
          </a:xfrm>
        </p:spPr>
        <p:txBody>
          <a:bodyPr/>
          <a:lstStyle/>
          <a:p>
            <a:pPr algn="just"/>
            <a:r>
              <a:rPr lang="tr-TR" sz="3200" dirty="0" smtClean="0"/>
              <a:t>Macarca ilk basılı kitapların başında  </a:t>
            </a:r>
            <a:r>
              <a:rPr lang="hu-HU" sz="3200" dirty="0" smtClean="0"/>
              <a:t>Mátyás Biró Dévai</a:t>
            </a:r>
            <a:r>
              <a:rPr lang="tr-TR" sz="3200" dirty="0" smtClean="0"/>
              <a:t>’</a:t>
            </a:r>
            <a:r>
              <a:rPr lang="tr-TR" sz="3200" dirty="0" err="1" smtClean="0"/>
              <a:t>nin</a:t>
            </a:r>
            <a:r>
              <a:rPr lang="tr-TR" sz="3200" dirty="0" smtClean="0"/>
              <a:t> dilbilgisi kitabı gelmektedir. 16.yüzyılın en çok eser sahibi </a:t>
            </a:r>
            <a:r>
              <a:rPr lang="hu-HU" sz="3200" dirty="0" smtClean="0"/>
              <a:t>Gáspár Heltai</a:t>
            </a:r>
            <a:r>
              <a:rPr lang="tr-TR" sz="3200" dirty="0" smtClean="0"/>
              <a:t>’</a:t>
            </a:r>
            <a:r>
              <a:rPr lang="tr-TR" sz="3200" dirty="0" err="1" smtClean="0"/>
              <a:t>dir</a:t>
            </a:r>
            <a:r>
              <a:rPr lang="tr-TR" sz="3200" dirty="0" smtClean="0"/>
              <a:t>. </a:t>
            </a:r>
            <a:r>
              <a:rPr lang="tr-TR" sz="3200" dirty="0" err="1" smtClean="0"/>
              <a:t>Heltai</a:t>
            </a:r>
            <a:r>
              <a:rPr lang="tr-TR" sz="3200" dirty="0" smtClean="0"/>
              <a:t> hem dini çeviriler hem de din dışı konularda pek çok eser vermiştir. </a:t>
            </a:r>
          </a:p>
          <a:p>
            <a:endParaRPr lang="tr-TR" dirty="0"/>
          </a:p>
        </p:txBody>
      </p:sp>
    </p:spTree>
    <p:extLst>
      <p:ext uri="{BB962C8B-B14F-4D97-AF65-F5344CB8AC3E}">
        <p14:creationId xmlns:p14="http://schemas.microsoft.com/office/powerpoint/2010/main" val="1942210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25625"/>
            <a:ext cx="10515600" cy="3355975"/>
          </a:xfrm>
        </p:spPr>
        <p:txBody>
          <a:bodyPr>
            <a:normAutofit fontScale="92500" lnSpcReduction="20000"/>
          </a:bodyPr>
          <a:lstStyle/>
          <a:p>
            <a:pPr marL="0" indent="0" algn="just">
              <a:buNone/>
            </a:pPr>
            <a:r>
              <a:rPr lang="tr-TR" sz="3600" dirty="0"/>
              <a:t>16. yüzyılın ikinci önemli temsilcisi </a:t>
            </a:r>
            <a:r>
              <a:rPr lang="hu-HU" sz="3600" dirty="0"/>
              <a:t>Sebestyén Tinódi</a:t>
            </a:r>
            <a:r>
              <a:rPr lang="tr-TR" sz="3600" dirty="0"/>
              <a:t>’</a:t>
            </a:r>
            <a:r>
              <a:rPr lang="tr-TR" sz="3600" dirty="0" err="1"/>
              <a:t>dir</a:t>
            </a:r>
            <a:r>
              <a:rPr lang="tr-TR" sz="3600" dirty="0"/>
              <a:t>. </a:t>
            </a:r>
            <a:r>
              <a:rPr lang="hu-HU" sz="3600" dirty="0" smtClean="0"/>
              <a:t>Tinódi</a:t>
            </a:r>
            <a:r>
              <a:rPr lang="tr-TR" sz="3600" dirty="0"/>
              <a:t> </a:t>
            </a:r>
            <a:r>
              <a:rPr lang="tr-TR" sz="3600" dirty="0" smtClean="0"/>
              <a:t>şiirleri ve destanlarıyla 1550’li ve 1560’lı yıllarda Macar edebiyatına olduğu kadar Macar dil tarihine de pek çok eser kazandırmıştır. </a:t>
            </a:r>
          </a:p>
          <a:p>
            <a:pPr marL="0" indent="0" algn="just">
              <a:buNone/>
            </a:pPr>
            <a:r>
              <a:rPr lang="tr-TR" sz="3600" dirty="0" smtClean="0"/>
              <a:t>17.Yüzyılda dil tarihi açısından önemli olan Macarca-Latince sözlüğün yazarı </a:t>
            </a:r>
            <a:r>
              <a:rPr lang="hu-HU" sz="3600" dirty="0" smtClean="0"/>
              <a:t>Szenczi Molnár Albert</a:t>
            </a:r>
            <a:r>
              <a:rPr lang="tr-TR" sz="3600" dirty="0" smtClean="0"/>
              <a:t> ilk sistemli sözlüğün yazarı olarak kabul edilir.  Bu iki dilli sözlük 1611’de Yunanca, 1708’de ise Almanca olarak basılmıştır.</a:t>
            </a:r>
            <a:endParaRPr lang="tr-TR" sz="3600" dirty="0"/>
          </a:p>
          <a:p>
            <a:pPr marL="0" indent="0">
              <a:buNone/>
            </a:pPr>
            <a:endParaRPr lang="tr-TR" dirty="0"/>
          </a:p>
        </p:txBody>
      </p:sp>
    </p:spTree>
    <p:extLst>
      <p:ext uri="{BB962C8B-B14F-4D97-AF65-F5344CB8AC3E}">
        <p14:creationId xmlns:p14="http://schemas.microsoft.com/office/powerpoint/2010/main" val="4541950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18.Yüzyıldan itibaren aydınlanma hareketinin etkisiyle reform döneminde başlayan sözlük çalışmaları hız kazanmıştır. Bu dönemde Macarca-Latince sözlüklerin yanı sıra tek dilli Macarca sözlükler, etimoloji sözlükleri ve o günün koşullarına uygun olarak Almanca-Macarca sözlükler hazırlanmaya başlamıştır. </a:t>
            </a:r>
            <a:endParaRPr lang="tr-TR" sz="3200" dirty="0"/>
          </a:p>
        </p:txBody>
      </p:sp>
    </p:spTree>
    <p:extLst>
      <p:ext uri="{BB962C8B-B14F-4D97-AF65-F5344CB8AC3E}">
        <p14:creationId xmlns:p14="http://schemas.microsoft.com/office/powerpoint/2010/main" val="4148805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600" dirty="0" smtClean="0"/>
              <a:t>1830’larda Macar Bilimler Akademisi’nin başlatmış olduğu sözlük çalışmaları daha sistemli, daha bilimsel bir ortamda hazırlanmıştır. İki dilli sözlük yerini tek dilli farklı amaca hizmet eden sözlük çalışmaları almıştır. </a:t>
            </a:r>
            <a:endParaRPr lang="tr-TR" sz="3600" dirty="0"/>
          </a:p>
        </p:txBody>
      </p:sp>
    </p:spTree>
    <p:extLst>
      <p:ext uri="{BB962C8B-B14F-4D97-AF65-F5344CB8AC3E}">
        <p14:creationId xmlns:p14="http://schemas.microsoft.com/office/powerpoint/2010/main" val="2509570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Macarcanın Orta Çağ’daki durumu </a:t>
            </a:r>
            <a:r>
              <a:rPr lang="tr-TR" sz="3200" dirty="0" err="1" smtClean="0"/>
              <a:t>Mohaç</a:t>
            </a:r>
            <a:r>
              <a:rPr lang="tr-TR" sz="3200" dirty="0" smtClean="0"/>
              <a:t> Muharebesi’nden sonra değişikliğe uğrar. Macaristan’ın </a:t>
            </a:r>
            <a:r>
              <a:rPr lang="tr-TR" sz="3200" dirty="0" err="1" smtClean="0"/>
              <a:t>Osmnanlı</a:t>
            </a:r>
            <a:r>
              <a:rPr lang="tr-TR" sz="3200" dirty="0" smtClean="0"/>
              <a:t> egemenliğine girmesiyle birlikte ülkede sadece siyasal değil kültürel alanda da değişiklikler olmuştur. Manastırların büyük bir kısmı terk edilmiş veya varlıklarını güçlükle sürdürebilmişlerdir. Ancak </a:t>
            </a:r>
            <a:r>
              <a:rPr lang="tr-TR" sz="3200" dirty="0" err="1" smtClean="0"/>
              <a:t>reformasyon</a:t>
            </a:r>
            <a:r>
              <a:rPr lang="tr-TR" sz="3200" dirty="0" smtClean="0"/>
              <a:t> hareketi sırasında Macaristan’da yeniden kitap basımı ve kütüphane oluşumu başlamıştır. Macar Kraliyet Sarayı, </a:t>
            </a:r>
            <a:r>
              <a:rPr lang="tr-TR" sz="3200" dirty="0" err="1" smtClean="0"/>
              <a:t>Budin’in</a:t>
            </a:r>
            <a:r>
              <a:rPr lang="tr-TR" sz="3200" dirty="0" smtClean="0"/>
              <a:t> Osmanlı’nın eline geçmesiyle kültürel faaliyetlerini sürdüremez hale gelmiştir. </a:t>
            </a:r>
            <a:endParaRPr lang="tr-TR" sz="3200" dirty="0"/>
          </a:p>
        </p:txBody>
      </p:sp>
    </p:spTree>
    <p:extLst>
      <p:ext uri="{BB962C8B-B14F-4D97-AF65-F5344CB8AC3E}">
        <p14:creationId xmlns:p14="http://schemas.microsoft.com/office/powerpoint/2010/main" val="365935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1770’lerde Macaristan’da eğitime önem verilir ve eğitim kilisenin elindedir. Özel okullar ancak 1777’den sonra açılmıştır. Lise ve yüksekokullarda eğitim dili </a:t>
            </a:r>
            <a:r>
              <a:rPr lang="tr-TR" sz="3200" dirty="0" err="1" smtClean="0"/>
              <a:t>Latince’dir</a:t>
            </a:r>
            <a:r>
              <a:rPr lang="tr-TR" sz="3200" dirty="0" smtClean="0"/>
              <a:t>. Bilim dili de Latince olduğundan soylular Macarcayı Latince ve Almancadan, Fransızcadan sonra kullanmaya başlamıştır. Fakat 18. yüzyılın sonunda aydınlanma hareketinin de etkisiyle Macaristan’da kültürel alanda bir yenilik girişimine kalkışılır. Hümanizmin başlattığı ana dili düşüncesi bu dönemde yeniden ortaya çıkar. </a:t>
            </a:r>
            <a:endParaRPr lang="tr-TR" sz="3200" dirty="0"/>
          </a:p>
        </p:txBody>
      </p:sp>
    </p:spTree>
    <p:extLst>
      <p:ext uri="{BB962C8B-B14F-4D97-AF65-F5344CB8AC3E}">
        <p14:creationId xmlns:p14="http://schemas.microsoft.com/office/powerpoint/2010/main" val="4008529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19694821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324</Words>
  <Application>Microsoft Office PowerPoint</Application>
  <PresentationFormat>Geniş ekran</PresentationFormat>
  <Paragraphs>8</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16</cp:revision>
  <dcterms:created xsi:type="dcterms:W3CDTF">2020-05-01T13:46:37Z</dcterms:created>
  <dcterms:modified xsi:type="dcterms:W3CDTF">2020-05-03T22:11:07Z</dcterms:modified>
</cp:coreProperties>
</file>