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 id="2147483728" r:id="rId2"/>
  </p:sldMasterIdLst>
  <p:notesMasterIdLst>
    <p:notesMasterId r:id="rId38"/>
  </p:notesMasterIdLst>
  <p:handoutMasterIdLst>
    <p:handoutMasterId r:id="rId39"/>
  </p:handoutMasterIdLst>
  <p:sldIdLst>
    <p:sldId id="336" r:id="rId3"/>
    <p:sldId id="309" r:id="rId4"/>
    <p:sldId id="337" r:id="rId5"/>
    <p:sldId id="338" r:id="rId6"/>
    <p:sldId id="339" r:id="rId7"/>
    <p:sldId id="340" r:id="rId8"/>
    <p:sldId id="341" r:id="rId9"/>
    <p:sldId id="342" r:id="rId10"/>
    <p:sldId id="343" r:id="rId11"/>
    <p:sldId id="344" r:id="rId12"/>
    <p:sldId id="345"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29" r:id="rId29"/>
    <p:sldId id="330" r:id="rId30"/>
    <p:sldId id="311" r:id="rId31"/>
    <p:sldId id="331" r:id="rId32"/>
    <p:sldId id="332" r:id="rId33"/>
    <p:sldId id="333" r:id="rId34"/>
    <p:sldId id="334" r:id="rId35"/>
    <p:sldId id="335" r:id="rId36"/>
    <p:sldId id="282" r:id="rId37"/>
  </p:sldIdLst>
  <p:sldSz cx="9144000" cy="6858000" type="screen4x3"/>
  <p:notesSz cx="6742113" cy="9872663"/>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23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68" autoAdjust="0"/>
    <p:restoredTop sz="94660"/>
  </p:normalViewPr>
  <p:slideViewPr>
    <p:cSldViewPr>
      <p:cViewPr varScale="1">
        <p:scale>
          <a:sx n="72" d="100"/>
          <a:sy n="72" d="100"/>
        </p:scale>
        <p:origin x="170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0CFAFFBE-3802-46DB-BD13-D104D13F08FC}" type="datetimeFigureOut">
              <a:rPr lang="tr-TR" smtClean="0"/>
              <a:pPr/>
              <a:t>4.05.2020</a:t>
            </a:fld>
            <a:endParaRPr lang="tr-TR"/>
          </a:p>
        </p:txBody>
      </p:sp>
      <p:sp>
        <p:nvSpPr>
          <p:cNvPr id="4" name="3 Altbilgi Yer Tutucusu"/>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4DE14BA5-42E7-4A19-901C-DA40EEEA0A08}"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22306CF8-D5C1-4CD8-BE4A-E484BB54B29B}" type="datetimeFigureOut">
              <a:rPr lang="tr-TR" smtClean="0"/>
              <a:pPr/>
              <a:t>4.05.2020</a:t>
            </a:fld>
            <a:endParaRPr lang="tr-TR"/>
          </a:p>
        </p:txBody>
      </p:sp>
      <p:sp>
        <p:nvSpPr>
          <p:cNvPr id="4" name="3 Slayt Görüntüsü Yer Tutucusu"/>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74212" y="4689515"/>
            <a:ext cx="5393690" cy="444269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D06F79B9-450E-4A70-BBD8-55C5E60B428F}"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06F79B9-450E-4A70-BBD8-55C5E60B428F}" type="slidenum">
              <a:rPr lang="tr-TR" smtClean="0"/>
              <a:pPr/>
              <a:t>2</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D06F79B9-450E-4A70-BBD8-55C5E60B428F}" type="slidenum">
              <a:rPr lang="tr-TR" smtClean="0"/>
              <a:pPr/>
              <a:t>29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C8DA40A-9CCA-42B2-87FE-BE637E1F1A49}"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 </a:t>
            </a:r>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30ACB5A8-69D0-4E00-B504-B7A59C140517}" type="slidenum">
              <a:rPr lang="es-ES" smtClean="0"/>
              <a:pPr/>
              <a:t>‹#›</a:t>
            </a:fld>
            <a:endParaRPr lang="es-ES"/>
          </a:p>
        </p:txBody>
      </p:sp>
    </p:spTree>
    <p:extLst>
      <p:ext uri="{BB962C8B-B14F-4D97-AF65-F5344CB8AC3E}">
        <p14:creationId xmlns:p14="http://schemas.microsoft.com/office/powerpoint/2010/main" val="2052615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07F18FE-4E81-44A6-9C32-5881826FB352}"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 </a:t>
            </a:r>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759297274"/>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307F18FE-4E81-44A6-9C32-5881826FB352}"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 </a:t>
            </a:r>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490CB928-0AE3-40F7-882C-F09F8A4A8C66}" type="slidenum">
              <a:rPr lang="es-ES" smtClean="0"/>
              <a:pPr/>
              <a:t>‹#›</a:t>
            </a:fld>
            <a:endParaRPr lang="es-E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828501951"/>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07F18FE-4E81-44A6-9C32-5881826FB352}"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 </a:t>
            </a:r>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4170880574"/>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07F18FE-4E81-44A6-9C32-5881826FB352}"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 </a:t>
            </a:r>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0CB928-0AE3-40F7-882C-F09F8A4A8C66}" type="slidenum">
              <a:rPr lang="es-ES" smtClean="0"/>
              <a:pPr/>
              <a:t>‹#›</a:t>
            </a:fld>
            <a:endParaRPr lang="es-E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39845678"/>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307F18FE-4E81-44A6-9C32-5881826FB352}"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 </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2467011673"/>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307F18FE-4E81-44A6-9C32-5881826FB352}"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 </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90CB928-0AE3-40F7-882C-F09F8A4A8C66}" type="slidenum">
              <a:rPr lang="es-ES" smtClean="0"/>
              <a:pPr/>
              <a:t>‹#›</a:t>
            </a:fld>
            <a:endParaRPr lang="es-ES"/>
          </a:p>
        </p:txBody>
      </p:sp>
    </p:spTree>
    <p:extLst>
      <p:ext uri="{BB962C8B-B14F-4D97-AF65-F5344CB8AC3E}">
        <p14:creationId xmlns:p14="http://schemas.microsoft.com/office/powerpoint/2010/main" val="2930207353"/>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EC7C932-59AE-4CD9-A57D-69139B78AE13}"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 </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7DD2927-81EC-4A2A-81AF-927D27E997AF}" type="slidenum">
              <a:rPr lang="es-ES" smtClean="0"/>
              <a:pPr/>
              <a:t>‹#›</a:t>
            </a:fld>
            <a:endParaRPr lang="es-ES"/>
          </a:p>
        </p:txBody>
      </p:sp>
    </p:spTree>
    <p:extLst>
      <p:ext uri="{BB962C8B-B14F-4D97-AF65-F5344CB8AC3E}">
        <p14:creationId xmlns:p14="http://schemas.microsoft.com/office/powerpoint/2010/main" val="13605912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941910" y="2514601"/>
            <a:ext cx="6686549" cy="2262781"/>
          </a:xfrm>
        </p:spPr>
        <p:txBody>
          <a:bodyPr anchor="b">
            <a:normAutofit/>
          </a:bodyPr>
          <a:lstStyle>
            <a:lvl1pPr>
              <a:defRPr sz="4050"/>
            </a:lvl1pPr>
          </a:lstStyle>
          <a:p>
            <a:r>
              <a:rPr lang="tr-TR"/>
              <a:t>Asıl başlık stili için tıklatın</a:t>
            </a:r>
            <a:endParaRPr lang="en-US" dirty="0"/>
          </a:p>
        </p:txBody>
      </p:sp>
      <p:sp>
        <p:nvSpPr>
          <p:cNvPr id="3" name="Subtitle 2"/>
          <p:cNvSpPr>
            <a:spLocks noGrp="1"/>
          </p:cNvSpPr>
          <p:nvPr>
            <p:ph type="subTitle" idx="1"/>
          </p:nvPr>
        </p:nvSpPr>
        <p:spPr>
          <a:xfrm>
            <a:off x="1941910" y="4777380"/>
            <a:ext cx="6686549" cy="1126283"/>
          </a:xfrm>
        </p:spPr>
        <p:txBody>
          <a:bodyPr anchor="t"/>
          <a:lstStyle>
            <a:lvl1pPr marL="0" indent="0" algn="l">
              <a:buNone/>
              <a:defRPr>
                <a:solidFill>
                  <a:schemeClr val="tx1">
                    <a:lumMod val="65000"/>
                    <a:lumOff val="3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1"/>
            <a:ext cx="1308489"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398860" y="4529541"/>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82688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4694" y="624110"/>
            <a:ext cx="6683765"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1909" y="2133600"/>
            <a:ext cx="668655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7908621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1910" y="2058750"/>
            <a:ext cx="6686549" cy="1468800"/>
          </a:xfrm>
        </p:spPr>
        <p:txBody>
          <a:bodyPr anchor="b"/>
          <a:lstStyle>
            <a:lvl1pPr algn="l">
              <a:defRPr sz="3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3530129"/>
            <a:ext cx="6686549" cy="860400"/>
          </a:xfrm>
        </p:spPr>
        <p:txBody>
          <a:bodyPr anchor="t"/>
          <a:lstStyle>
            <a:lvl1pPr marL="0" indent="0" algn="l">
              <a:buNone/>
              <a:defRPr sz="150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708710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C273805-43C3-4D04-A42C-D53EDD7323CB}"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 </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95E6E9-9045-44F8-83D9-398C6C284C23}" type="slidenum">
              <a:rPr lang="es-ES" smtClean="0"/>
              <a:pPr/>
              <a:t>‹#›</a:t>
            </a:fld>
            <a:endParaRPr lang="es-ES"/>
          </a:p>
        </p:txBody>
      </p:sp>
    </p:spTree>
    <p:extLst>
      <p:ext uri="{BB962C8B-B14F-4D97-AF65-F5344CB8AC3E}">
        <p14:creationId xmlns:p14="http://schemas.microsoft.com/office/powerpoint/2010/main" val="48616480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1909" y="2133600"/>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93060" y="2126222"/>
            <a:ext cx="3235398"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25112849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04530" y="1972703"/>
            <a:ext cx="2994549"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4" name="Content Placeholder 3"/>
          <p:cNvSpPr>
            <a:spLocks noGrp="1"/>
          </p:cNvSpPr>
          <p:nvPr>
            <p:ph sz="half" idx="2"/>
          </p:nvPr>
        </p:nvSpPr>
        <p:spPr>
          <a:xfrm>
            <a:off x="1941909" y="2548966"/>
            <a:ext cx="3257170"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29972" y="1969475"/>
            <a:ext cx="2999251" cy="576262"/>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tr-TR"/>
              <a:t>Asıl metin stillerini düzenle</a:t>
            </a:r>
          </a:p>
        </p:txBody>
      </p:sp>
      <p:sp>
        <p:nvSpPr>
          <p:cNvPr id="6" name="Content Placeholder 5"/>
          <p:cNvSpPr>
            <a:spLocks noGrp="1"/>
          </p:cNvSpPr>
          <p:nvPr>
            <p:ph sz="quarter" idx="4"/>
          </p:nvPr>
        </p:nvSpPr>
        <p:spPr>
          <a:xfrm>
            <a:off x="5375218" y="2545738"/>
            <a:ext cx="3254006"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26667FA0-3342-4266-9637-2BB1463C6F2D}" type="datetimeFigureOut">
              <a:rPr lang="tr-TR" smtClean="0"/>
              <a:t>4.05.2020</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398860" y="787783"/>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72251238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26667FA0-3342-4266-9637-2BB1463C6F2D}" type="datetimeFigureOut">
              <a:rPr lang="tr-TR" smtClean="0"/>
              <a:t>4.05.2020</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355766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667FA0-3342-4266-9637-2BB1463C6F2D}" type="datetimeFigureOut">
              <a:rPr lang="tr-TR" smtClean="0"/>
              <a:t>4.05.2020</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97320964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1910" y="446088"/>
            <a:ext cx="2628899" cy="976312"/>
          </a:xfrm>
        </p:spPr>
        <p:txBody>
          <a:bodyPr anchor="b"/>
          <a:lstStyle>
            <a:lvl1pPr algn="l">
              <a:defRPr sz="1500" b="0"/>
            </a:lvl1pPr>
          </a:lstStyle>
          <a:p>
            <a:r>
              <a:rPr lang="tr-TR"/>
              <a:t>Asıl başlık stili için tıklatın</a:t>
            </a:r>
            <a:endParaRPr lang="en-US" dirty="0"/>
          </a:p>
        </p:txBody>
      </p:sp>
      <p:sp>
        <p:nvSpPr>
          <p:cNvPr id="3" name="Content Placeholder 2"/>
          <p:cNvSpPr>
            <a:spLocks noGrp="1"/>
          </p:cNvSpPr>
          <p:nvPr>
            <p:ph idx="1"/>
          </p:nvPr>
        </p:nvSpPr>
        <p:spPr>
          <a:xfrm>
            <a:off x="4742259" y="446089"/>
            <a:ext cx="38862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1910" y="1598613"/>
            <a:ext cx="2628899" cy="4262436"/>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7909422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1910" y="4800600"/>
            <a:ext cx="6686550" cy="566738"/>
          </a:xfrm>
        </p:spPr>
        <p:txBody>
          <a:bodyPr anchor="b">
            <a:normAutofit/>
          </a:bodyPr>
          <a:lstStyle>
            <a:lvl1pPr algn="l">
              <a:defRPr sz="18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1909" y="634965"/>
            <a:ext cx="6686550" cy="3854970"/>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tr-TR"/>
              <a:t>Resim eklemek için simgeyi tıklatın</a:t>
            </a:r>
            <a:endParaRPr lang="en-US" dirty="0"/>
          </a:p>
        </p:txBody>
      </p:sp>
      <p:sp>
        <p:nvSpPr>
          <p:cNvPr id="4" name="Text Placeholder 3"/>
          <p:cNvSpPr>
            <a:spLocks noGrp="1"/>
          </p:cNvSpPr>
          <p:nvPr>
            <p:ph type="body" sz="half" idx="2"/>
          </p:nvPr>
        </p:nvSpPr>
        <p:spPr>
          <a:xfrm>
            <a:off x="1941910" y="5367338"/>
            <a:ext cx="6686550" cy="493712"/>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92912783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941910" y="609600"/>
            <a:ext cx="6686549" cy="3117040"/>
          </a:xfrm>
        </p:spPr>
        <p:txBody>
          <a:bodyPr anchor="ctr">
            <a:normAutofit/>
          </a:bodyPr>
          <a:lstStyle>
            <a:lvl1pPr algn="l">
              <a:defRPr sz="36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404408665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2456259" y="3505200"/>
            <a:ext cx="5652416" cy="38100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3" name="Text Placeholder 2"/>
          <p:cNvSpPr>
            <a:spLocks noGrp="1"/>
          </p:cNvSpPr>
          <p:nvPr>
            <p:ph type="body" idx="1"/>
          </p:nvPr>
        </p:nvSpPr>
        <p:spPr>
          <a:xfrm>
            <a:off x="1941910" y="4354046"/>
            <a:ext cx="6686549" cy="1555864"/>
          </a:xfrm>
        </p:spPr>
        <p:txBody>
          <a:bodyPr anchor="ctr">
            <a:normAutofit/>
          </a:bodyPr>
          <a:lstStyle>
            <a:lvl1pPr marL="0" indent="0" algn="l">
              <a:buNone/>
              <a:defRPr sz="1350">
                <a:solidFill>
                  <a:schemeClr val="tx1">
                    <a:lumMod val="65000"/>
                    <a:lumOff val="3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3141" y="31781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398860" y="3244140"/>
            <a:ext cx="584825" cy="365125"/>
          </a:xfrm>
        </p:spPr>
        <p:txBody>
          <a:bodyPr/>
          <a:lstStyle/>
          <a:p>
            <a:fld id="{56E3D226-F39E-4201-B6A3-7CF0465C88F7}" type="slidenum">
              <a:rPr lang="tr-TR" smtClean="0"/>
              <a:t>‹#›</a:t>
            </a:fld>
            <a:endParaRPr lang="tr-TR"/>
          </a:p>
        </p:txBody>
      </p:sp>
      <p:sp>
        <p:nvSpPr>
          <p:cNvPr id="14" name="TextBox 13"/>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5" name="TextBox 14"/>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724892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941910" y="2438401"/>
            <a:ext cx="6686550" cy="2724845"/>
          </a:xfrm>
        </p:spPr>
        <p:txBody>
          <a:bodyPr anchor="b">
            <a:normAutofit/>
          </a:bodyPr>
          <a:lstStyle>
            <a:lvl1pPr algn="l">
              <a:defRPr sz="3600" b="0"/>
            </a:lvl1pPr>
          </a:lstStyle>
          <a:p>
            <a:r>
              <a:rPr lang="tr-TR"/>
              <a:t>Asıl başlık stili için tıklatın</a:t>
            </a:r>
            <a:endParaRPr lang="en-US" dirty="0"/>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320196366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137462" y="609600"/>
            <a:ext cx="6295445" cy="2895600"/>
          </a:xfrm>
        </p:spPr>
        <p:txBody>
          <a:bodyPr anchor="ctr">
            <a:normAutofit/>
          </a:bodyPr>
          <a:lstStyle>
            <a:lvl1pPr algn="l">
              <a:defRPr sz="36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
        <p:nvSpPr>
          <p:cNvPr id="17" name="TextBox 16"/>
          <p:cNvSpPr txBox="1"/>
          <p:nvPr/>
        </p:nvSpPr>
        <p:spPr>
          <a:xfrm>
            <a:off x="1850739" y="648005"/>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
        <p:nvSpPr>
          <p:cNvPr id="18" name="TextBox 17"/>
          <p:cNvSpPr txBox="1"/>
          <p:nvPr/>
        </p:nvSpPr>
        <p:spPr>
          <a:xfrm>
            <a:off x="8336139" y="2905306"/>
            <a:ext cx="457200" cy="5847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4322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6455DF4F-4A7B-4A17-B944-8B349ADD246F}" type="datetime1">
              <a:rPr lang="tr-TR" smtClean="0"/>
              <a:pPr/>
              <a:t>4.05.2020</a:t>
            </a:fld>
            <a:endParaRPr lang="es-ES"/>
          </a:p>
        </p:txBody>
      </p:sp>
      <p:sp>
        <p:nvSpPr>
          <p:cNvPr id="5" name="Footer Placeholder 4"/>
          <p:cNvSpPr>
            <a:spLocks noGrp="1"/>
          </p:cNvSpPr>
          <p:nvPr>
            <p:ph type="ftr" sz="quarter" idx="11"/>
          </p:nvPr>
        </p:nvSpPr>
        <p:spPr/>
        <p:txBody>
          <a:bodyPr/>
          <a:lstStyle/>
          <a:p>
            <a:r>
              <a:rPr lang="es-ES"/>
              <a:t>Prof.Dr.Gülen BARAN </a:t>
            </a:r>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F5FC3A59-48EA-4DD1-B0E5-A4EAC89C6A77}" type="slidenum">
              <a:rPr lang="es-ES" smtClean="0"/>
              <a:pPr/>
              <a:t>‹#›</a:t>
            </a:fld>
            <a:endParaRPr lang="es-ES"/>
          </a:p>
        </p:txBody>
      </p:sp>
    </p:spTree>
    <p:extLst>
      <p:ext uri="{BB962C8B-B14F-4D97-AF65-F5344CB8AC3E}">
        <p14:creationId xmlns:p14="http://schemas.microsoft.com/office/powerpoint/2010/main" val="41856744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1941910" y="627407"/>
            <a:ext cx="6686549" cy="2880020"/>
          </a:xfrm>
        </p:spPr>
        <p:txBody>
          <a:bodyPr anchor="ctr">
            <a:normAutofit/>
          </a:bodyPr>
          <a:lstStyle>
            <a:lvl1pPr algn="l">
              <a:defRPr sz="36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1941909" y="4343400"/>
            <a:ext cx="6686550" cy="838200"/>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1941910" y="5181600"/>
            <a:ext cx="668655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26667FA0-3342-4266-9637-2BB1463C6F2D}" type="datetimeFigureOut">
              <a:rPr lang="tr-TR" smtClean="0"/>
              <a:t>4.05.2020</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3141" y="491172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398860" y="4983088"/>
            <a:ext cx="584825" cy="365125"/>
          </a:xfrm>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48762175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147444088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71109" y="627406"/>
            <a:ext cx="16557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1941909" y="627406"/>
            <a:ext cx="485775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26667FA0-3342-4266-9637-2BB1463C6F2D}" type="datetimeFigureOut">
              <a:rPr lang="tr-TR" smtClean="0"/>
              <a:t>4.05.2020</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3141" y="714376"/>
            <a:ext cx="1191395"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6E3D226-F39E-4201-B6A3-7CF0465C88F7}" type="slidenum">
              <a:rPr lang="tr-TR" smtClean="0"/>
              <a:t>‹#›</a:t>
            </a:fld>
            <a:endParaRPr lang="tr-TR"/>
          </a:p>
        </p:txBody>
      </p:sp>
    </p:spTree>
    <p:extLst>
      <p:ext uri="{BB962C8B-B14F-4D97-AF65-F5344CB8AC3E}">
        <p14:creationId xmlns:p14="http://schemas.microsoft.com/office/powerpoint/2010/main" val="69152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2F8ADBD-8D1A-4A7E-884B-5A64F7949525}"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 </a:t>
            </a:r>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315B078C-D235-430D-A22B-9FE9870553B8}" type="slidenum">
              <a:rPr lang="es-ES" smtClean="0"/>
              <a:pPr/>
              <a:t>‹#›</a:t>
            </a:fld>
            <a:endParaRPr lang="es-ES"/>
          </a:p>
        </p:txBody>
      </p:sp>
    </p:spTree>
    <p:extLst>
      <p:ext uri="{BB962C8B-B14F-4D97-AF65-F5344CB8AC3E}">
        <p14:creationId xmlns:p14="http://schemas.microsoft.com/office/powerpoint/2010/main" val="11863604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9B2CE89C-B95C-4F14-9E38-003ACCC813AD}" type="datetime1">
              <a:rPr lang="tr-TR" smtClean="0"/>
              <a:pPr/>
              <a:t>4.05.2020</a:t>
            </a:fld>
            <a:endParaRPr lang="es-ES"/>
          </a:p>
        </p:txBody>
      </p:sp>
      <p:sp>
        <p:nvSpPr>
          <p:cNvPr id="8" name="Footer Placeholder 7"/>
          <p:cNvSpPr>
            <a:spLocks noGrp="1"/>
          </p:cNvSpPr>
          <p:nvPr>
            <p:ph type="ftr" sz="quarter" idx="11"/>
          </p:nvPr>
        </p:nvSpPr>
        <p:spPr/>
        <p:txBody>
          <a:bodyPr/>
          <a:lstStyle/>
          <a:p>
            <a:r>
              <a:rPr lang="es-ES"/>
              <a:t>Prof.Dr.Gülen BARAN </a:t>
            </a:r>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40332662-784F-42B9-AF5C-5CFC27FA91BF}" type="slidenum">
              <a:rPr lang="es-ES" smtClean="0"/>
              <a:pPr/>
              <a:t>‹#›</a:t>
            </a:fld>
            <a:endParaRPr lang="es-ES"/>
          </a:p>
        </p:txBody>
      </p:sp>
    </p:spTree>
    <p:extLst>
      <p:ext uri="{BB962C8B-B14F-4D97-AF65-F5344CB8AC3E}">
        <p14:creationId xmlns:p14="http://schemas.microsoft.com/office/powerpoint/2010/main" val="585922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F2978ABF-B2E3-4AD5-BF68-174C60135B5E}" type="datetime1">
              <a:rPr lang="tr-TR" smtClean="0"/>
              <a:pPr/>
              <a:t>4.05.2020</a:t>
            </a:fld>
            <a:endParaRPr lang="es-ES"/>
          </a:p>
        </p:txBody>
      </p:sp>
      <p:sp>
        <p:nvSpPr>
          <p:cNvPr id="4" name="Footer Placeholder 3"/>
          <p:cNvSpPr>
            <a:spLocks noGrp="1"/>
          </p:cNvSpPr>
          <p:nvPr>
            <p:ph type="ftr" sz="quarter" idx="11"/>
          </p:nvPr>
        </p:nvSpPr>
        <p:spPr/>
        <p:txBody>
          <a:bodyPr/>
          <a:lstStyle/>
          <a:p>
            <a:r>
              <a:rPr lang="es-ES"/>
              <a:t>Prof.Dr.Gülen BARAN </a:t>
            </a:r>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B1A76A9-07FE-431B-9BEB-F80957155A9E}" type="slidenum">
              <a:rPr lang="es-ES" smtClean="0"/>
              <a:pPr/>
              <a:t>‹#›</a:t>
            </a:fld>
            <a:endParaRPr lang="es-ES"/>
          </a:p>
        </p:txBody>
      </p:sp>
    </p:spTree>
    <p:extLst>
      <p:ext uri="{BB962C8B-B14F-4D97-AF65-F5344CB8AC3E}">
        <p14:creationId xmlns:p14="http://schemas.microsoft.com/office/powerpoint/2010/main" val="2205357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CF2DB-3081-4562-83DF-934E4E1C40ED}" type="datetime1">
              <a:rPr lang="tr-TR" smtClean="0"/>
              <a:pPr/>
              <a:t>4.05.2020</a:t>
            </a:fld>
            <a:endParaRPr lang="es-ES"/>
          </a:p>
        </p:txBody>
      </p:sp>
      <p:sp>
        <p:nvSpPr>
          <p:cNvPr id="3" name="Footer Placeholder 2"/>
          <p:cNvSpPr>
            <a:spLocks noGrp="1"/>
          </p:cNvSpPr>
          <p:nvPr>
            <p:ph type="ftr" sz="quarter" idx="11"/>
          </p:nvPr>
        </p:nvSpPr>
        <p:spPr/>
        <p:txBody>
          <a:bodyPr/>
          <a:lstStyle/>
          <a:p>
            <a:r>
              <a:rPr lang="es-ES"/>
              <a:t>Prof.Dr.Gülen BARAN </a:t>
            </a:r>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F5A8FB4-D29E-4149-A6F7-08174E73791B}" type="slidenum">
              <a:rPr lang="es-ES" smtClean="0"/>
              <a:pPr/>
              <a:t>‹#›</a:t>
            </a:fld>
            <a:endParaRPr lang="es-ES"/>
          </a:p>
        </p:txBody>
      </p:sp>
    </p:spTree>
    <p:extLst>
      <p:ext uri="{BB962C8B-B14F-4D97-AF65-F5344CB8AC3E}">
        <p14:creationId xmlns:p14="http://schemas.microsoft.com/office/powerpoint/2010/main" val="4042802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A1B7B37D-2533-4DF7-B93B-316D126C5F76}"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 </a:t>
            </a:r>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F77082A-88D0-4EA8-8C91-369D2D5F549B}" type="slidenum">
              <a:rPr lang="es-ES" smtClean="0"/>
              <a:pPr/>
              <a:t>‹#›</a:t>
            </a:fld>
            <a:endParaRPr lang="es-ES"/>
          </a:p>
        </p:txBody>
      </p:sp>
    </p:spTree>
    <p:extLst>
      <p:ext uri="{BB962C8B-B14F-4D97-AF65-F5344CB8AC3E}">
        <p14:creationId xmlns:p14="http://schemas.microsoft.com/office/powerpoint/2010/main" val="29020052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0F7AF1A8-3EF8-4AAF-B408-ABB227A02BBF}" type="datetime1">
              <a:rPr lang="tr-TR" smtClean="0"/>
              <a:pPr/>
              <a:t>4.05.2020</a:t>
            </a:fld>
            <a:endParaRPr lang="es-ES"/>
          </a:p>
        </p:txBody>
      </p:sp>
      <p:sp>
        <p:nvSpPr>
          <p:cNvPr id="6" name="Footer Placeholder 5"/>
          <p:cNvSpPr>
            <a:spLocks noGrp="1"/>
          </p:cNvSpPr>
          <p:nvPr>
            <p:ph type="ftr" sz="quarter" idx="11"/>
          </p:nvPr>
        </p:nvSpPr>
        <p:spPr/>
        <p:txBody>
          <a:bodyPr/>
          <a:lstStyle/>
          <a:p>
            <a:r>
              <a:rPr lang="es-ES"/>
              <a:t>Prof.Dr.Gülen BARAN </a:t>
            </a:r>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374FD754-1838-465B-B6FC-155C26830719}" type="slidenum">
              <a:rPr lang="es-ES" smtClean="0"/>
              <a:pPr/>
              <a:t>‹#›</a:t>
            </a:fld>
            <a:endParaRPr lang="es-ES"/>
          </a:p>
        </p:txBody>
      </p:sp>
    </p:spTree>
    <p:extLst>
      <p:ext uri="{BB962C8B-B14F-4D97-AF65-F5344CB8AC3E}">
        <p14:creationId xmlns:p14="http://schemas.microsoft.com/office/powerpoint/2010/main" val="3366483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theme" Target="../theme/theme2.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307F18FE-4E81-44A6-9C32-5881826FB352}" type="datetime1">
              <a:rPr lang="tr-TR" smtClean="0"/>
              <a:pPr/>
              <a:t>4.05.2020</a:t>
            </a:fld>
            <a:endParaRPr lang="es-E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s-ES"/>
              <a:t>Prof.Dr.Gülen BARAN </a:t>
            </a:r>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490CB928-0AE3-40F7-882C-F09F8A4A8C66}" type="slidenum">
              <a:rPr lang="es-ES" smtClean="0"/>
              <a:pPr/>
              <a:t>‹#›</a:t>
            </a:fld>
            <a:endParaRPr lang="es-ES"/>
          </a:p>
        </p:txBody>
      </p:sp>
    </p:spTree>
    <p:extLst>
      <p:ext uri="{BB962C8B-B14F-4D97-AF65-F5344CB8AC3E}">
        <p14:creationId xmlns:p14="http://schemas.microsoft.com/office/powerpoint/2010/main" val="217451756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hf hdr="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138637"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0416" y="-786"/>
            <a:ext cx="1767506"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3716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4694" y="624110"/>
            <a:ext cx="6683765"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1941909" y="2133600"/>
            <a:ext cx="668655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771210" y="6130437"/>
            <a:ext cx="859712" cy="370396"/>
          </a:xfrm>
          <a:prstGeom prst="rect">
            <a:avLst/>
          </a:prstGeom>
        </p:spPr>
        <p:txBody>
          <a:bodyPr vert="horz" lIns="91440" tIns="45720" rIns="91440" bIns="45720" rtlCol="0" anchor="ctr"/>
          <a:lstStyle>
            <a:lvl1pPr algn="r">
              <a:defRPr sz="675">
                <a:solidFill>
                  <a:schemeClr val="tx1">
                    <a:tint val="75000"/>
                  </a:schemeClr>
                </a:solidFill>
              </a:defRPr>
            </a:lvl1pPr>
          </a:lstStyle>
          <a:p>
            <a:fld id="{26667FA0-3342-4266-9637-2BB1463C6F2D}" type="datetimeFigureOut">
              <a:rPr lang="tr-TR" smtClean="0"/>
              <a:t>4.05.2020</a:t>
            </a:fld>
            <a:endParaRPr lang="tr-TR"/>
          </a:p>
        </p:txBody>
      </p:sp>
      <p:sp>
        <p:nvSpPr>
          <p:cNvPr id="5" name="Footer Placeholder 4"/>
          <p:cNvSpPr>
            <a:spLocks noGrp="1"/>
          </p:cNvSpPr>
          <p:nvPr>
            <p:ph type="ftr" sz="quarter" idx="3"/>
          </p:nvPr>
        </p:nvSpPr>
        <p:spPr>
          <a:xfrm>
            <a:off x="1941910" y="6135809"/>
            <a:ext cx="5714999" cy="365125"/>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398860" y="787783"/>
            <a:ext cx="584825" cy="365125"/>
          </a:xfrm>
          <a:prstGeom prst="rect">
            <a:avLst/>
          </a:prstGeom>
        </p:spPr>
        <p:txBody>
          <a:bodyPr vert="horz" lIns="91440" tIns="45720" rIns="91440" bIns="45720" rtlCol="0" anchor="ctr"/>
          <a:lstStyle>
            <a:lvl1pPr algn="r">
              <a:defRPr sz="1500">
                <a:solidFill>
                  <a:srgbClr val="FEFFFF"/>
                </a:solidFill>
              </a:defRPr>
            </a:lvl1pPr>
          </a:lstStyle>
          <a:p>
            <a:fld id="{56E3D226-F39E-4201-B6A3-7CF0465C88F7}" type="slidenum">
              <a:rPr lang="tr-TR" smtClean="0"/>
              <a:t>‹#›</a:t>
            </a:fld>
            <a:endParaRPr lang="tr-TR"/>
          </a:p>
        </p:txBody>
      </p:sp>
    </p:spTree>
    <p:extLst>
      <p:ext uri="{BB962C8B-B14F-4D97-AF65-F5344CB8AC3E}">
        <p14:creationId xmlns:p14="http://schemas.microsoft.com/office/powerpoint/2010/main" val="3130225143"/>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7811" y="2420888"/>
            <a:ext cx="6589199" cy="1280890"/>
          </a:xfrm>
        </p:spPr>
        <p:txBody>
          <a:bodyPr/>
          <a:lstStyle/>
          <a:p>
            <a:r>
              <a:rPr lang="tr-TR" dirty="0">
                <a:latin typeface="Times New Roman" panose="02020603050405020304" pitchFamily="18" charset="0"/>
                <a:cs typeface="Times New Roman" panose="02020603050405020304" pitchFamily="18" charset="0"/>
              </a:rPr>
              <a:t>ERKEN ÇOCUKLUK EĞİTİMİNDE PROGRAM</a:t>
            </a:r>
          </a:p>
        </p:txBody>
      </p:sp>
      <p:sp>
        <p:nvSpPr>
          <p:cNvPr id="3" name="İçerik Yer Tutucusu 2"/>
          <p:cNvSpPr>
            <a:spLocks noGrp="1"/>
          </p:cNvSpPr>
          <p:nvPr>
            <p:ph idx="1"/>
          </p:nvPr>
        </p:nvSpPr>
        <p:spPr>
          <a:xfrm>
            <a:off x="1942415" y="4293096"/>
            <a:ext cx="6591985" cy="1618126"/>
          </a:xfrm>
        </p:spPr>
        <p:txBody>
          <a:bodyPr/>
          <a:lstStyle/>
          <a:p>
            <a:endParaRPr lang="tr-TR" dirty="0"/>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1</a:t>
            </a:fld>
            <a:endParaRPr lang="es-ES"/>
          </a:p>
        </p:txBody>
      </p:sp>
    </p:spTree>
    <p:extLst>
      <p:ext uri="{BB962C8B-B14F-4D97-AF65-F5344CB8AC3E}">
        <p14:creationId xmlns:p14="http://schemas.microsoft.com/office/powerpoint/2010/main" val="24075282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None/>
            </a:pPr>
            <a:r>
              <a:rPr lang="tr-TR" b="1" i="1" dirty="0">
                <a:solidFill>
                  <a:srgbClr val="FF0000"/>
                </a:solidFill>
                <a:latin typeface="Times New Roman" panose="02020603050405020304" pitchFamily="18" charset="0"/>
                <a:cs typeface="Times New Roman" panose="02020603050405020304" pitchFamily="18" charset="0"/>
              </a:rPr>
              <a:t>Değerlendirme süreci çok yönlüdür</a:t>
            </a:r>
          </a:p>
          <a:p>
            <a:pPr marL="0" indent="0">
              <a:buNone/>
            </a:pPr>
            <a:r>
              <a:rPr lang="tr-TR" dirty="0">
                <a:solidFill>
                  <a:schemeClr val="tx1"/>
                </a:solidFill>
                <a:latin typeface="Times New Roman" panose="02020603050405020304" pitchFamily="18" charset="0"/>
                <a:cs typeface="Times New Roman" panose="02020603050405020304" pitchFamily="18" charset="0"/>
              </a:rPr>
              <a:t>Okul Öncesi Eğitim Programının değerlendirme süreci;</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Çocuğun gelişiminin değerlendirilmesi,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Programın değerlendirilmesi,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Öğretmenin kendini değerlendirmesi olarak üç farklı boyutta ele alınmaktadır.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Öğretmenlerin yapılan değerlendirmeleri sonraki uygulamalarda dikkate almaları, programın nitelikli bir şekilde uygulanmasını sağlar.</a:t>
            </a:r>
          </a:p>
          <a:p>
            <a:pPr>
              <a:buNone/>
            </a:pPr>
            <a:endParaRPr lang="tr-TR" dirty="0"/>
          </a:p>
          <a:p>
            <a:pPr>
              <a:buNone/>
            </a:pPr>
            <a:endParaRPr lang="tr-TR" dirty="0">
              <a:solidFill>
                <a:srgbClr val="FF0000"/>
              </a:solidFill>
            </a:endParaRPr>
          </a:p>
          <a:p>
            <a:endParaRPr lang="tr-TR" dirty="0"/>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10</a:t>
            </a:fld>
            <a:endParaRPr lang="es-ES"/>
          </a:p>
        </p:txBody>
      </p:sp>
    </p:spTree>
    <p:extLst>
      <p:ext uri="{BB962C8B-B14F-4D97-AF65-F5344CB8AC3E}">
        <p14:creationId xmlns:p14="http://schemas.microsoft.com/office/powerpoint/2010/main" val="2345175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pPr>
              <a:buNone/>
            </a:pPr>
            <a:r>
              <a:rPr lang="tr-TR" b="1" i="1" dirty="0">
                <a:solidFill>
                  <a:srgbClr val="FF0000"/>
                </a:solidFill>
                <a:latin typeface="Times New Roman" panose="02020603050405020304" pitchFamily="18" charset="0"/>
                <a:cs typeface="Times New Roman" panose="02020603050405020304" pitchFamily="18" charset="0"/>
              </a:rPr>
              <a:t>Aile eğitimi ve katılımı önemlidir</a:t>
            </a:r>
          </a:p>
          <a:p>
            <a:pPr>
              <a:buNone/>
            </a:pPr>
            <a:endParaRPr lang="tr-TR" b="1" i="1" dirty="0">
              <a:solidFill>
                <a:srgbClr val="FF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Çocuğun eğitimi, okul ve aile arasında paylaşılan bir sorumluluktur.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Anne-babaların eğitime katılımı, okul ve ev arasındaki tutarlılığı destekleyerek, kazanılan bilgi, beceri ve tutumların kalıcılığını sağlar. </a:t>
            </a:r>
          </a:p>
          <a:p>
            <a:pPr algn="ctr">
              <a:buNone/>
            </a:pPr>
            <a:r>
              <a:rPr lang="tr-TR" b="1" i="1" dirty="0">
                <a:solidFill>
                  <a:srgbClr val="FF0000"/>
                </a:solidFill>
                <a:latin typeface="Times New Roman" panose="02020603050405020304" pitchFamily="18" charset="0"/>
                <a:cs typeface="Times New Roman" panose="02020603050405020304" pitchFamily="18" charset="0"/>
              </a:rPr>
              <a:t>Özel </a:t>
            </a:r>
            <a:r>
              <a:rPr lang="tr-TR" b="1" i="1" dirty="0" err="1">
                <a:solidFill>
                  <a:srgbClr val="FF0000"/>
                </a:solidFill>
                <a:latin typeface="Times New Roman" panose="02020603050405020304" pitchFamily="18" charset="0"/>
                <a:cs typeface="Times New Roman" panose="02020603050405020304" pitchFamily="18" charset="0"/>
              </a:rPr>
              <a:t>gereksinimli</a:t>
            </a:r>
            <a:r>
              <a:rPr lang="tr-TR" b="1" i="1" dirty="0">
                <a:solidFill>
                  <a:srgbClr val="FF0000"/>
                </a:solidFill>
                <a:latin typeface="Times New Roman" panose="02020603050405020304" pitchFamily="18" charset="0"/>
                <a:cs typeface="Times New Roman" panose="02020603050405020304" pitchFamily="18" charset="0"/>
              </a:rPr>
              <a:t> çocuklar için uyarlamalara yer vermektedir</a:t>
            </a:r>
          </a:p>
          <a:p>
            <a:pPr algn="just">
              <a:buFont typeface="Arial" panose="020B0604020202020204" pitchFamily="34" charset="0"/>
              <a:buChar char="•"/>
            </a:pPr>
            <a:r>
              <a:rPr lang="tr-TR" dirty="0">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Okul öncesi eğitim, özel </a:t>
            </a:r>
            <a:r>
              <a:rPr lang="tr-TR" dirty="0" err="1">
                <a:solidFill>
                  <a:schemeClr val="tx1"/>
                </a:solidFill>
                <a:latin typeface="Times New Roman" panose="02020603050405020304" pitchFamily="18" charset="0"/>
                <a:cs typeface="Times New Roman" panose="02020603050405020304" pitchFamily="18" charset="0"/>
              </a:rPr>
              <a:t>gereksinimli</a:t>
            </a:r>
            <a:r>
              <a:rPr lang="tr-TR" dirty="0">
                <a:solidFill>
                  <a:schemeClr val="tx1"/>
                </a:solidFill>
                <a:latin typeface="Times New Roman" panose="02020603050405020304" pitchFamily="18" charset="0"/>
                <a:cs typeface="Times New Roman" panose="02020603050405020304" pitchFamily="18" charset="0"/>
              </a:rPr>
              <a:t> çocukların gereksinimlerini de dikkate alarak, tüm çocuklara öğrenme ve ilkokula hazırlık konusunda eşit fırsat sunmayı hedefler. </a:t>
            </a:r>
          </a:p>
          <a:p>
            <a:pPr>
              <a:buFont typeface="Arial" panose="020B0604020202020204" pitchFamily="34" charset="0"/>
              <a:buChar char="•"/>
            </a:pPr>
            <a:endParaRPr lang="tr-TR" dirty="0">
              <a:solidFill>
                <a:schemeClr val="tx1"/>
              </a:solidFill>
              <a:latin typeface="Times New Roman" panose="02020603050405020304" pitchFamily="18" charset="0"/>
              <a:cs typeface="Times New Roman" panose="02020603050405020304" pitchFamily="18" charset="0"/>
            </a:endParaRPr>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11</a:t>
            </a:fld>
            <a:endParaRPr lang="es-ES"/>
          </a:p>
        </p:txBody>
      </p:sp>
    </p:spTree>
    <p:extLst>
      <p:ext uri="{BB962C8B-B14F-4D97-AF65-F5344CB8AC3E}">
        <p14:creationId xmlns:p14="http://schemas.microsoft.com/office/powerpoint/2010/main" val="19269463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54032"/>
          </a:xfrm>
        </p:spPr>
        <p:txBody>
          <a:bodyPr>
            <a:normAutofit fontScale="90000"/>
          </a:bodyPr>
          <a:lstStyle/>
          <a:p>
            <a:r>
              <a:rPr lang="tr-TR" sz="2400" dirty="0">
                <a:solidFill>
                  <a:srgbClr val="FF0000"/>
                </a:solidFill>
                <a:latin typeface="Times New Roman" panose="02020603050405020304" pitchFamily="18" charset="0"/>
                <a:cs typeface="Times New Roman" panose="02020603050405020304" pitchFamily="18" charset="0"/>
              </a:rPr>
              <a:t>BİLİŞSEL GELİŞİM KAZANIM VE GÖSTERGELERİ</a:t>
            </a:r>
            <a:br>
              <a:rPr lang="tr-TR" sz="2400" dirty="0">
                <a:solidFill>
                  <a:srgbClr val="FF0000"/>
                </a:solidFill>
                <a:latin typeface="Times New Roman" panose="02020603050405020304" pitchFamily="18" charset="0"/>
                <a:cs typeface="Times New Roman" panose="02020603050405020304" pitchFamily="18" charset="0"/>
              </a:rPr>
            </a:b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457200" y="1268760"/>
            <a:ext cx="8229600" cy="4857403"/>
          </a:xfrm>
        </p:spPr>
        <p:txBody>
          <a:bodyPr>
            <a:normAutofit lnSpcReduction="10000"/>
          </a:bodyPr>
          <a:lstStyle/>
          <a:p>
            <a:pPr>
              <a:buNone/>
            </a:pPr>
            <a:r>
              <a:rPr lang="tr-TR" sz="1800" b="1" dirty="0">
                <a:solidFill>
                  <a:schemeClr val="tx1"/>
                </a:solidFill>
                <a:latin typeface="Times New Roman" panose="02020603050405020304" pitchFamily="18" charset="0"/>
                <a:cs typeface="Times New Roman" panose="02020603050405020304" pitchFamily="18" charset="0"/>
              </a:rPr>
              <a:t>Kazanım 1: Nesne/durum/olaya dikkatini verir.</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Dikkat edilmesi gereken nesne/durum/olaya odaklanır.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Dikkatini çeken nesne/durum/olaya yönelik sorular sorar.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Dikkatini çeken nesne/durum/olayı ayrıntılarıyla açıklar.</a:t>
            </a:r>
          </a:p>
          <a:p>
            <a:pPr>
              <a:buNone/>
            </a:pPr>
            <a:r>
              <a:rPr lang="tr-TR" sz="1800" b="1" dirty="0">
                <a:solidFill>
                  <a:schemeClr val="tx1"/>
                </a:solidFill>
                <a:latin typeface="Times New Roman" panose="02020603050405020304" pitchFamily="18" charset="0"/>
                <a:cs typeface="Times New Roman" panose="02020603050405020304" pitchFamily="18" charset="0"/>
              </a:rPr>
              <a:t>Kazanım 2:Nesne/durum/olayla ilgili tahminde bulunur.</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Nesne/durum/olayla ilgili tahminini söyler.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Tahmini ile ilgili ipuçlarını açıklar.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Gerçek durumu inceler.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4. Tahmini ile gerçek durumu karşılaştırır.</a:t>
            </a:r>
          </a:p>
          <a:p>
            <a:pPr>
              <a:buNone/>
            </a:pPr>
            <a:r>
              <a:rPr lang="tr-TR" sz="1800" b="1" dirty="0">
                <a:solidFill>
                  <a:schemeClr val="tx1"/>
                </a:solidFill>
                <a:latin typeface="Times New Roman" panose="02020603050405020304" pitchFamily="18" charset="0"/>
                <a:cs typeface="Times New Roman" panose="02020603050405020304" pitchFamily="18" charset="0"/>
              </a:rPr>
              <a:t>Kazanım 3: Algıladıklarını hatırlar.</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b="1"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Nesne/durum/olayı bir süre sonra yeniden söyler.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Eksilen ya da eklenen nesneyi söyler.</a:t>
            </a:r>
            <a:endParaRPr lang="tr-TR" sz="1800" b="1" dirty="0">
              <a:solidFill>
                <a:schemeClr val="tx1"/>
              </a:solidFill>
              <a:latin typeface="Times New Roman" panose="02020603050405020304" pitchFamily="18" charset="0"/>
              <a:cs typeface="Times New Roman" panose="02020603050405020304" pitchFamily="18" charset="0"/>
            </a:endParaRPr>
          </a:p>
          <a:p>
            <a:pPr>
              <a:buNone/>
            </a:pPr>
            <a:r>
              <a:rPr lang="tr-TR" sz="1800" dirty="0">
                <a:solidFill>
                  <a:schemeClr val="tx1"/>
                </a:solidFill>
                <a:latin typeface="Times New Roman" panose="02020603050405020304" pitchFamily="18" charset="0"/>
                <a:cs typeface="Times New Roman" panose="02020603050405020304" pitchFamily="18" charset="0"/>
              </a:rPr>
              <a:t>     3. Hatırladıklarını yeni durumlarda kullanır.</a:t>
            </a:r>
            <a:br>
              <a:rPr lang="tr-TR" sz="1800" dirty="0">
                <a:solidFill>
                  <a:schemeClr val="tx1"/>
                </a:solidFill>
                <a:latin typeface="Times New Roman" panose="02020603050405020304" pitchFamily="18" charset="0"/>
                <a:cs typeface="Times New Roman" panose="02020603050405020304" pitchFamily="18" charset="0"/>
              </a:rPr>
            </a:br>
            <a:endParaRPr lang="tr-TR" sz="1800" b="1" dirty="0">
              <a:solidFill>
                <a:schemeClr val="tx1"/>
              </a:solidFill>
              <a:latin typeface="Times New Roman" panose="02020603050405020304" pitchFamily="18" charset="0"/>
              <a:cs typeface="Times New Roman" panose="02020603050405020304" pitchFamily="18" charset="0"/>
            </a:endParaRPr>
          </a:p>
          <a:p>
            <a:pPr>
              <a:buNone/>
            </a:pPr>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12</a:t>
            </a:fld>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endParaRPr lang="tr-TR" dirty="0"/>
          </a:p>
        </p:txBody>
      </p:sp>
      <p:sp>
        <p:nvSpPr>
          <p:cNvPr id="3" name="2 İçerik Yer Tutucusu"/>
          <p:cNvSpPr>
            <a:spLocks noGrp="1"/>
          </p:cNvSpPr>
          <p:nvPr>
            <p:ph idx="1"/>
          </p:nvPr>
        </p:nvSpPr>
        <p:spPr>
          <a:xfrm>
            <a:off x="457200" y="1152907"/>
            <a:ext cx="8229600" cy="4973255"/>
          </a:xfrm>
        </p:spPr>
        <p:txBody>
          <a:bodyPr>
            <a:normAutofit fontScale="92500" lnSpcReduction="10000"/>
          </a:bodyPr>
          <a:lstStyle/>
          <a:p>
            <a:pPr>
              <a:buNone/>
            </a:pPr>
            <a:r>
              <a:rPr lang="tr-TR" sz="1600" b="1" dirty="0">
                <a:solidFill>
                  <a:schemeClr val="tx1"/>
                </a:solidFill>
                <a:latin typeface="Times New Roman" panose="02020603050405020304" pitchFamily="18" charset="0"/>
                <a:cs typeface="Times New Roman" panose="02020603050405020304" pitchFamily="18" charset="0"/>
              </a:rPr>
              <a:t>Kazanım 4: Nesneleri sayar.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İleriye/geriye doğru birer birer ritmik sayar.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Belirtilen sayı kadar nesneyi gösterir.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Saydığı nesnelerin kaç tane olduğunu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4. Sıra bildiren sayıyı söyler.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5. 10’a kadar olan sayılar içerisinde bir sayıdan önce gelen sayıyı söyler.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6. 10’a kadar olan sayılar içerisinde bir sayıdan sonra gelen sayıyı söyler.</a:t>
            </a:r>
          </a:p>
          <a:p>
            <a:pPr>
              <a:buNone/>
            </a:pPr>
            <a:r>
              <a:rPr lang="tr-TR" sz="1600" b="1" dirty="0">
                <a:solidFill>
                  <a:schemeClr val="tx1"/>
                </a:solidFill>
                <a:latin typeface="Times New Roman" panose="02020603050405020304" pitchFamily="18" charset="0"/>
                <a:cs typeface="Times New Roman" panose="02020603050405020304" pitchFamily="18" charset="0"/>
              </a:rPr>
              <a:t>Kazanım 5: Nesne ya da varlıkları gözlemler.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Nesne/varlığın adını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Nesne/varlığın rengini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Nesne/varlığın şeklini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4. Nesne/varlığın büyüklüğünü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5. Nesne/varlığın uzunluğunu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6. Nesne/varlığın dokusunu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7. Nesne/varlığın sesini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8. Nesne/varlığın kokusunu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9. Nesne/varlığın yapıldığı malzemeyi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10. Nesne/varlığın tadını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11. Nesne/varlığın miktarını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12. Nesne/varlığın kullanım amaçlarını söyler. </a:t>
            </a:r>
            <a:endParaRPr lang="tr-TR" sz="1600" b="1" dirty="0">
              <a:solidFill>
                <a:schemeClr val="tx1"/>
              </a:solidFill>
              <a:latin typeface="Times New Roman" panose="02020603050405020304" pitchFamily="18" charset="0"/>
              <a:cs typeface="Times New Roman" panose="02020603050405020304" pitchFamily="18" charset="0"/>
            </a:endParaRPr>
          </a:p>
          <a:p>
            <a:endParaRPr lang="tr-TR" sz="1800"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1979711" y="6135809"/>
            <a:ext cx="5679191" cy="365125"/>
          </a:xfrm>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13</a:t>
            </a:fld>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endParaRPr lang="tr-TR" dirty="0"/>
          </a:p>
        </p:txBody>
      </p:sp>
      <p:sp>
        <p:nvSpPr>
          <p:cNvPr id="3" name="2 İçerik Yer Tutucusu"/>
          <p:cNvSpPr>
            <a:spLocks noGrp="1"/>
          </p:cNvSpPr>
          <p:nvPr>
            <p:ph idx="1"/>
          </p:nvPr>
        </p:nvSpPr>
        <p:spPr>
          <a:xfrm>
            <a:off x="457200" y="1268760"/>
            <a:ext cx="8229600" cy="4857403"/>
          </a:xfrm>
        </p:spPr>
        <p:txBody>
          <a:bodyPr/>
          <a:lstStyle/>
          <a:p>
            <a:pPr>
              <a:buNone/>
            </a:pPr>
            <a:r>
              <a:rPr lang="tr-TR" sz="1800" b="1" dirty="0">
                <a:solidFill>
                  <a:schemeClr val="tx1"/>
                </a:solidFill>
                <a:latin typeface="Times New Roman" panose="02020603050405020304" pitchFamily="18" charset="0"/>
                <a:cs typeface="Times New Roman" panose="02020603050405020304" pitchFamily="18" charset="0"/>
              </a:rPr>
              <a:t>Kazanım 6: Nesne ya da varlıkları özelliklerine göre eşleştirir.</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b="1"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Nesne/varlıkları birebir eşleştirir.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Nesne/varlıkları rengine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Nesne/varlıkları şekline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4. Nesne/varlıkları büyüklüğüne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5. Nesne/varlıkları uzunluğuna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6. Nesne/varlıkları dokusuna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7. Nesne/varlıkları sesine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8. Nesne/varlıkları yapıldığı malzemeye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9. Nesne/varlıkları tadına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10. Nesne/varlıkları kokusuna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11. Nesne/varlıkları miktarına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12. Nesne/varlıkları kullanım amaçlarına göre ayırt eder, eşleştirir.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13. Eş nesne/varlıkları gösterir.</a:t>
            </a:r>
          </a:p>
          <a:p>
            <a:pPr>
              <a:buNone/>
            </a:pPr>
            <a:r>
              <a:rPr lang="tr-TR" sz="1800" dirty="0">
                <a:solidFill>
                  <a:schemeClr val="tx1"/>
                </a:solidFill>
                <a:latin typeface="Times New Roman" panose="02020603050405020304" pitchFamily="18" charset="0"/>
                <a:cs typeface="Times New Roman" panose="02020603050405020304" pitchFamily="18" charset="0"/>
              </a:rPr>
              <a:t>     14. Nesne/varlıkları gölgeleri ya da resimleri ile eşleştirir.</a:t>
            </a:r>
            <a:endParaRPr lang="tr-TR" sz="1800" b="1" dirty="0">
              <a:solidFill>
                <a:schemeClr val="tx1"/>
              </a:solidFill>
              <a:latin typeface="Times New Roman" panose="02020603050405020304" pitchFamily="18" charset="0"/>
              <a:cs typeface="Times New Roman" panose="02020603050405020304" pitchFamily="18" charset="0"/>
            </a:endParaRPr>
          </a:p>
          <a:p>
            <a:pPr>
              <a:buNone/>
            </a:pPr>
            <a:endParaRPr lang="tr-TR"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14</a:t>
            </a:fld>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pPr>
              <a:buNone/>
            </a:pPr>
            <a:r>
              <a:rPr lang="tr-TR" sz="2000" b="1" dirty="0">
                <a:solidFill>
                  <a:schemeClr val="tx1"/>
                </a:solidFill>
                <a:latin typeface="Times New Roman" panose="02020603050405020304" pitchFamily="18" charset="0"/>
                <a:cs typeface="Times New Roman" panose="02020603050405020304" pitchFamily="18" charset="0"/>
              </a:rPr>
              <a:t>Kazanım 7: Nesne ya da varlıkları özelliklerine göre gruplar.</a:t>
            </a:r>
            <a:br>
              <a:rPr lang="tr-TR" sz="2000" b="1" dirty="0">
                <a:solidFill>
                  <a:schemeClr val="tx1"/>
                </a:solidFill>
                <a:latin typeface="Times New Roman" panose="02020603050405020304" pitchFamily="18" charset="0"/>
                <a:cs typeface="Times New Roman" panose="02020603050405020304" pitchFamily="18" charset="0"/>
              </a:rPr>
            </a:br>
            <a:r>
              <a:rPr lang="tr-TR" sz="2000" b="1" dirty="0">
                <a:solidFill>
                  <a:schemeClr val="tx1"/>
                </a:solidFill>
                <a:latin typeface="Times New Roman" panose="02020603050405020304" pitchFamily="18" charset="0"/>
                <a:cs typeface="Times New Roman" panose="02020603050405020304" pitchFamily="18" charset="0"/>
              </a:rPr>
              <a:t>Göstergeleri:</a:t>
            </a:r>
            <a:br>
              <a:rPr lang="tr-TR" sz="2000" b="1"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1. Nesne/varlıkları rengine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2. Nesne/varlıkları şekline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3. Nesne/varlıkları büyüklüğüne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4. Nesne/varlıkları uzunluğuna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5. Nesne/varlıkları dokusuna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6. Nesne/varlıkları sesine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7. Nesne/varlıkları yapıldığı malzemeye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8. Nesne/varlıkları tadına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9. Nesne/varlıkları kokusuna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10. Nesne/varlıkları miktarına göre gruplar.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11. Nesne/varlıkları kullanım amaçlarına göre gruplar.</a:t>
            </a:r>
            <a:br>
              <a:rPr lang="tr-TR"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a:p>
            <a:pPr>
              <a:buNone/>
            </a:pPr>
            <a:endParaRPr lang="tr-TR"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15</a:t>
            </a:fld>
            <a:endParaRPr lang="es-E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fontScale="85000" lnSpcReduction="10000"/>
          </a:bodyPr>
          <a:lstStyle/>
          <a:p>
            <a:pPr>
              <a:buNone/>
            </a:pPr>
            <a:r>
              <a:rPr lang="tr-TR" sz="2000" b="1" dirty="0">
                <a:solidFill>
                  <a:schemeClr val="tx1"/>
                </a:solidFill>
                <a:latin typeface="Times New Roman" panose="02020603050405020304" pitchFamily="18" charset="0"/>
                <a:cs typeface="Times New Roman" panose="02020603050405020304" pitchFamily="18" charset="0"/>
              </a:rPr>
              <a:t>Kazanım 8: Nesne ya da varlıkların özelliklerini karşılaştırır.</a:t>
            </a:r>
            <a:br>
              <a:rPr lang="tr-TR" sz="2000" b="1" dirty="0">
                <a:solidFill>
                  <a:schemeClr val="tx1"/>
                </a:solidFill>
                <a:latin typeface="Times New Roman" panose="02020603050405020304" pitchFamily="18" charset="0"/>
                <a:cs typeface="Times New Roman" panose="02020603050405020304" pitchFamily="18" charset="0"/>
              </a:rPr>
            </a:br>
            <a:r>
              <a:rPr lang="tr-TR" sz="2000" b="1" dirty="0">
                <a:solidFill>
                  <a:schemeClr val="tx1"/>
                </a:solidFill>
                <a:latin typeface="Times New Roman" panose="02020603050405020304" pitchFamily="18" charset="0"/>
                <a:cs typeface="Times New Roman" panose="02020603050405020304" pitchFamily="18" charset="0"/>
              </a:rPr>
              <a:t>Göstergeleri:</a:t>
            </a:r>
            <a:br>
              <a:rPr lang="tr-TR" sz="2000" b="1"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1. Nesne/varlıkların rengini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2. Nesne/varlıkların şeklini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3. Nesne/varlıkların büyüklüğünü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4. Nesne/varlıkların uzunluğunu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5. Nesne/varlıkların dokusunu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6. Nesne/varlıkların sesini ayırt eder, karşılaştırır.</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7. Nesne/varlıkların kokusunu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8. Nesne/varlıkların yapıldığı malzemeyi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9. Nesne/varlıkların tadını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10. Nesne/varlıkların miktarını ayırt eder, karşılaştırır. </a:t>
            </a:r>
            <a:br>
              <a:rPr lang="tr-TR" sz="2000" dirty="0">
                <a:solidFill>
                  <a:schemeClr val="tx1"/>
                </a:solidFill>
                <a:latin typeface="Times New Roman" panose="02020603050405020304" pitchFamily="18" charset="0"/>
                <a:cs typeface="Times New Roman" panose="02020603050405020304" pitchFamily="18" charset="0"/>
              </a:rPr>
            </a:br>
            <a:r>
              <a:rPr lang="tr-TR" sz="2000" dirty="0">
                <a:solidFill>
                  <a:schemeClr val="tx1"/>
                </a:solidFill>
                <a:latin typeface="Times New Roman" panose="02020603050405020304" pitchFamily="18" charset="0"/>
                <a:cs typeface="Times New Roman" panose="02020603050405020304" pitchFamily="18" charset="0"/>
              </a:rPr>
              <a:t>11. Nesne/varlıkların kullanım amaçlarını ayırt eder, karşılaştırır.</a:t>
            </a:r>
            <a:endParaRPr lang="tr-TR" sz="2000" b="1" dirty="0">
              <a:solidFill>
                <a:schemeClr val="tx1"/>
              </a:solidFill>
              <a:latin typeface="Times New Roman" panose="02020603050405020304" pitchFamily="18" charset="0"/>
              <a:cs typeface="Times New Roman" panose="02020603050405020304" pitchFamily="18" charset="0"/>
            </a:endParaRPr>
          </a:p>
          <a:p>
            <a:pPr>
              <a:buNone/>
            </a:pPr>
            <a:r>
              <a:rPr lang="tr-TR" sz="2000" dirty="0">
                <a:solidFill>
                  <a:schemeClr val="tx1"/>
                </a:solidFill>
                <a:latin typeface="Times New Roman" panose="02020603050405020304" pitchFamily="18" charset="0"/>
                <a:cs typeface="Times New Roman" panose="02020603050405020304" pitchFamily="18" charset="0"/>
              </a:rPr>
              <a:t> </a:t>
            </a:r>
            <a:endParaRPr lang="tr-TR" sz="2000" b="1" dirty="0">
              <a:solidFill>
                <a:schemeClr val="tx1"/>
              </a:solidFill>
              <a:latin typeface="Times New Roman" panose="02020603050405020304" pitchFamily="18" charset="0"/>
              <a:cs typeface="Times New Roman" panose="02020603050405020304" pitchFamily="18" charset="0"/>
            </a:endParaRPr>
          </a:p>
          <a:p>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16</a:t>
            </a:fld>
            <a:endParaRPr lang="es-E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96842"/>
          </a:xfrm>
        </p:spPr>
        <p:txBody>
          <a:bodyPr>
            <a:normAutofit fontScale="90000"/>
          </a:bodyPr>
          <a:lstStyle/>
          <a:p>
            <a:endParaRPr lang="tr-TR" dirty="0"/>
          </a:p>
        </p:txBody>
      </p:sp>
      <p:sp>
        <p:nvSpPr>
          <p:cNvPr id="3" name="2 İçerik Yer Tutucusu"/>
          <p:cNvSpPr>
            <a:spLocks noGrp="1"/>
          </p:cNvSpPr>
          <p:nvPr>
            <p:ph idx="1"/>
          </p:nvPr>
        </p:nvSpPr>
        <p:spPr>
          <a:xfrm>
            <a:off x="1763688" y="908720"/>
            <a:ext cx="6903700" cy="5472608"/>
          </a:xfrm>
        </p:spPr>
        <p:txBody>
          <a:bodyPr>
            <a:normAutofit fontScale="25000" lnSpcReduction="20000"/>
          </a:bodyPr>
          <a:lstStyle/>
          <a:p>
            <a:pPr>
              <a:buNone/>
            </a:pPr>
            <a:r>
              <a:rPr lang="tr-TR" sz="4400" b="1" dirty="0">
                <a:solidFill>
                  <a:schemeClr val="tx1"/>
                </a:solidFill>
                <a:latin typeface="Times New Roman" panose="02020603050405020304" pitchFamily="18" charset="0"/>
                <a:cs typeface="Times New Roman" panose="02020603050405020304" pitchFamily="18" charset="0"/>
              </a:rPr>
              <a:t>Kazanım 9: Nesne ya da varlıkları özelliklerine göre sıralar.</a:t>
            </a:r>
          </a:p>
          <a:p>
            <a:pPr>
              <a:buNone/>
            </a:pPr>
            <a:r>
              <a:rPr lang="tr-TR" sz="4400" b="1" dirty="0">
                <a:solidFill>
                  <a:schemeClr val="tx1"/>
                </a:solidFill>
                <a:latin typeface="Times New Roman" panose="02020603050405020304" pitchFamily="18" charset="0"/>
                <a:cs typeface="Times New Roman" panose="02020603050405020304" pitchFamily="18" charset="0"/>
              </a:rPr>
              <a:t>Göstergeleri:</a:t>
            </a:r>
          </a:p>
          <a:p>
            <a:r>
              <a:rPr lang="tr-TR" sz="4400" dirty="0">
                <a:solidFill>
                  <a:schemeClr val="tx1"/>
                </a:solidFill>
                <a:latin typeface="Times New Roman" panose="02020603050405020304" pitchFamily="18" charset="0"/>
                <a:cs typeface="Times New Roman" panose="02020603050405020304" pitchFamily="18" charset="0"/>
              </a:rPr>
              <a:t>1. Nesne /varlıkları uzunluklarına göre sıralar.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2. Nesne /varlıkları büyüklüklerine göre sıralar.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3. Nesne /varlıkları miktarlarına göre sıralar.</a:t>
            </a:r>
            <a:br>
              <a:rPr lang="tr-TR" sz="4400" dirty="0">
                <a:solidFill>
                  <a:schemeClr val="tx1"/>
                </a:solidFill>
                <a:latin typeface="Times New Roman" panose="02020603050405020304" pitchFamily="18" charset="0"/>
                <a:cs typeface="Times New Roman" panose="02020603050405020304" pitchFamily="18" charset="0"/>
              </a:rPr>
            </a:br>
            <a:r>
              <a:rPr lang="tr-TR" sz="4400" dirty="0">
                <a:solidFill>
                  <a:schemeClr val="tx1"/>
                </a:solidFill>
                <a:latin typeface="Times New Roman" panose="02020603050405020304" pitchFamily="18" charset="0"/>
                <a:cs typeface="Times New Roman" panose="02020603050405020304" pitchFamily="18" charset="0"/>
              </a:rPr>
              <a:t>4. Nesne /varlıkları ağırlıklarına göre sıralar.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5. Nesne /varlıkları renk tonlarına göre sıralar.</a:t>
            </a:r>
            <a:endParaRPr lang="tr-TR" sz="4400" b="1" dirty="0">
              <a:solidFill>
                <a:schemeClr val="tx1"/>
              </a:solidFill>
              <a:latin typeface="Times New Roman" panose="02020603050405020304" pitchFamily="18" charset="0"/>
              <a:cs typeface="Times New Roman" panose="02020603050405020304" pitchFamily="18" charset="0"/>
            </a:endParaRPr>
          </a:p>
          <a:p>
            <a:pPr>
              <a:buNone/>
            </a:pPr>
            <a:r>
              <a:rPr lang="tr-TR" sz="4400" b="1" dirty="0">
                <a:solidFill>
                  <a:schemeClr val="tx1"/>
                </a:solidFill>
                <a:latin typeface="Times New Roman" panose="02020603050405020304" pitchFamily="18" charset="0"/>
                <a:cs typeface="Times New Roman" panose="02020603050405020304" pitchFamily="18" charset="0"/>
              </a:rPr>
              <a:t>Kazanım 10: Mekanda konumla ilgili yönergeleri uygular.</a:t>
            </a:r>
          </a:p>
          <a:p>
            <a:pPr>
              <a:buNone/>
            </a:pPr>
            <a:r>
              <a:rPr lang="tr-TR" sz="4400" b="1" dirty="0">
                <a:solidFill>
                  <a:schemeClr val="tx1"/>
                </a:solidFill>
                <a:latin typeface="Times New Roman" panose="02020603050405020304" pitchFamily="18" charset="0"/>
                <a:cs typeface="Times New Roman" panose="02020603050405020304" pitchFamily="18" charset="0"/>
              </a:rPr>
              <a:t>Göstergeleri:</a:t>
            </a:r>
          </a:p>
          <a:p>
            <a:r>
              <a:rPr lang="tr-TR" sz="4400" dirty="0">
                <a:solidFill>
                  <a:schemeClr val="tx1"/>
                </a:solidFill>
                <a:latin typeface="Times New Roman" panose="02020603050405020304" pitchFamily="18" charset="0"/>
                <a:cs typeface="Times New Roman" panose="02020603050405020304" pitchFamily="18" charset="0"/>
              </a:rPr>
              <a:t>1. Nesnenin mekandaki konumunu söyler.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2. Yönergeye uygun olarak nesneyi doğru yere yerleştirir.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3. Mekanda konum alır.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4. Harita ve krokiyi kullanır.</a:t>
            </a:r>
            <a:endParaRPr lang="tr-TR" sz="4400" b="1" dirty="0">
              <a:solidFill>
                <a:schemeClr val="tx1"/>
              </a:solidFill>
              <a:latin typeface="Times New Roman" panose="02020603050405020304" pitchFamily="18" charset="0"/>
              <a:cs typeface="Times New Roman" panose="02020603050405020304" pitchFamily="18" charset="0"/>
            </a:endParaRPr>
          </a:p>
          <a:p>
            <a:pPr>
              <a:buNone/>
            </a:pPr>
            <a:r>
              <a:rPr lang="tr-TR" sz="4400" b="1" dirty="0">
                <a:solidFill>
                  <a:schemeClr val="tx1"/>
                </a:solidFill>
                <a:latin typeface="Times New Roman" panose="02020603050405020304" pitchFamily="18" charset="0"/>
                <a:cs typeface="Times New Roman" panose="02020603050405020304" pitchFamily="18" charset="0"/>
              </a:rPr>
              <a:t>Kazanım 11: Nesneleri ölçer.</a:t>
            </a:r>
          </a:p>
          <a:p>
            <a:pPr>
              <a:buNone/>
            </a:pPr>
            <a:r>
              <a:rPr lang="tr-TR" sz="4400" b="1" dirty="0">
                <a:solidFill>
                  <a:schemeClr val="tx1"/>
                </a:solidFill>
                <a:latin typeface="Times New Roman" panose="02020603050405020304" pitchFamily="18" charset="0"/>
                <a:cs typeface="Times New Roman" panose="02020603050405020304" pitchFamily="18" charset="0"/>
              </a:rPr>
              <a:t>Göstergeleri:</a:t>
            </a:r>
          </a:p>
          <a:p>
            <a:r>
              <a:rPr lang="tr-TR" sz="4400" dirty="0">
                <a:solidFill>
                  <a:schemeClr val="tx1"/>
                </a:solidFill>
                <a:latin typeface="Times New Roman" panose="02020603050405020304" pitchFamily="18" charset="0"/>
                <a:cs typeface="Times New Roman" panose="02020603050405020304" pitchFamily="18" charset="0"/>
              </a:rPr>
              <a:t>1. Ölçme sonucunu tahmin eder.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2. Standart olmayan birimlerle ölçer.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3. Ölçme sonucunu söyler.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4. Ölçme sonuçlarını tahmin ettiği sonuçlarla karşılaştırır.</a:t>
            </a:r>
            <a:endParaRPr lang="tr-TR" sz="4400" b="1" dirty="0">
              <a:solidFill>
                <a:schemeClr val="tx1"/>
              </a:solidFill>
              <a:latin typeface="Times New Roman" panose="02020603050405020304" pitchFamily="18" charset="0"/>
              <a:cs typeface="Times New Roman" panose="02020603050405020304" pitchFamily="18" charset="0"/>
            </a:endParaRPr>
          </a:p>
          <a:p>
            <a:r>
              <a:rPr lang="tr-TR" sz="4400" dirty="0">
                <a:solidFill>
                  <a:schemeClr val="tx1"/>
                </a:solidFill>
                <a:latin typeface="Times New Roman" panose="02020603050405020304" pitchFamily="18" charset="0"/>
                <a:cs typeface="Times New Roman" panose="02020603050405020304" pitchFamily="18" charset="0"/>
              </a:rPr>
              <a:t>5. Standart ölçme araçlarının neler olduğunu söyler.</a:t>
            </a:r>
            <a:endParaRPr lang="tr-TR" sz="4400" b="1" dirty="0">
              <a:solidFill>
                <a:schemeClr val="tx1"/>
              </a:solidFill>
              <a:latin typeface="Times New Roman" panose="02020603050405020304" pitchFamily="18" charset="0"/>
              <a:cs typeface="Times New Roman" panose="02020603050405020304" pitchFamily="18" charset="0"/>
            </a:endParaRPr>
          </a:p>
          <a:p>
            <a:pPr>
              <a:buNone/>
            </a:pPr>
            <a:r>
              <a:rPr lang="tr-TR" sz="4400" dirty="0">
                <a:solidFill>
                  <a:schemeClr val="tx1"/>
                </a:solidFill>
                <a:latin typeface="Times New Roman" panose="02020603050405020304" pitchFamily="18" charset="0"/>
                <a:cs typeface="Times New Roman" panose="02020603050405020304" pitchFamily="18" charset="0"/>
              </a:rPr>
              <a:t> </a:t>
            </a:r>
            <a:endParaRPr lang="tr-TR" sz="4400" b="1" dirty="0">
              <a:solidFill>
                <a:schemeClr val="tx1"/>
              </a:solidFill>
              <a:latin typeface="Times New Roman" panose="02020603050405020304" pitchFamily="18" charset="0"/>
              <a:cs typeface="Times New Roman" panose="02020603050405020304" pitchFamily="18" charset="0"/>
            </a:endParaRPr>
          </a:p>
          <a:p>
            <a:endParaRPr lang="tr-TR" sz="1400" dirty="0">
              <a:solidFill>
                <a:schemeClr val="accent2"/>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1942415" y="6505260"/>
            <a:ext cx="5716488" cy="352740"/>
          </a:xfrm>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17</a:t>
            </a:fld>
            <a:endParaRPr lang="es-E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1403648" y="692696"/>
            <a:ext cx="7283152" cy="5442392"/>
          </a:xfrm>
        </p:spPr>
        <p:txBody>
          <a:bodyPr>
            <a:normAutofit lnSpcReduction="10000"/>
          </a:bodyPr>
          <a:lstStyle/>
          <a:p>
            <a:pPr>
              <a:buNone/>
            </a:pPr>
            <a:r>
              <a:rPr lang="tr-TR" sz="1400" b="1" dirty="0">
                <a:solidFill>
                  <a:schemeClr val="tx1"/>
                </a:solidFill>
                <a:latin typeface="Times New Roman" panose="02020603050405020304" pitchFamily="18" charset="0"/>
                <a:cs typeface="Times New Roman" panose="02020603050405020304" pitchFamily="18" charset="0"/>
              </a:rPr>
              <a:t>Kazanım 12: Geometrik şekilleri tanır.</a:t>
            </a:r>
          </a:p>
          <a:p>
            <a:pPr>
              <a:buNone/>
            </a:pPr>
            <a:r>
              <a:rPr lang="tr-TR" sz="1400" b="1" dirty="0">
                <a:solidFill>
                  <a:schemeClr val="tx1"/>
                </a:solidFill>
                <a:latin typeface="Times New Roman" panose="02020603050405020304" pitchFamily="18" charset="0"/>
                <a:cs typeface="Times New Roman" panose="02020603050405020304" pitchFamily="18" charset="0"/>
              </a:rPr>
              <a:t>Göstergeleri:</a:t>
            </a:r>
          </a:p>
          <a:p>
            <a:pPr marL="0" indent="0">
              <a:buNone/>
            </a:pPr>
            <a:r>
              <a:rPr lang="tr-TR" sz="1400" dirty="0">
                <a:solidFill>
                  <a:schemeClr val="tx1"/>
                </a:solidFill>
                <a:latin typeface="Times New Roman" panose="02020603050405020304" pitchFamily="18" charset="0"/>
                <a:cs typeface="Times New Roman" panose="02020603050405020304" pitchFamily="18" charset="0"/>
              </a:rPr>
              <a:t>     1. Gösterilen geometrik şeklin ismini söyler.</a:t>
            </a:r>
            <a:endParaRPr lang="tr-TR" sz="1400" b="1" dirty="0">
              <a:solidFill>
                <a:schemeClr val="tx1"/>
              </a:solidFill>
              <a:latin typeface="Times New Roman" panose="02020603050405020304" pitchFamily="18" charset="0"/>
              <a:cs typeface="Times New Roman" panose="02020603050405020304" pitchFamily="18" charset="0"/>
            </a:endParaRPr>
          </a:p>
          <a:p>
            <a:pPr marL="0" indent="0">
              <a:buNone/>
            </a:pPr>
            <a:r>
              <a:rPr lang="tr-TR" sz="1400" dirty="0">
                <a:solidFill>
                  <a:schemeClr val="tx1"/>
                </a:solidFill>
                <a:latin typeface="Times New Roman" panose="02020603050405020304" pitchFamily="18" charset="0"/>
                <a:cs typeface="Times New Roman" panose="02020603050405020304" pitchFamily="18" charset="0"/>
              </a:rPr>
              <a:t>     2. Geometrik şekillerin özelliklerini söyler.</a:t>
            </a:r>
            <a:endParaRPr lang="tr-TR" sz="1400" b="1" dirty="0">
              <a:solidFill>
                <a:schemeClr val="tx1"/>
              </a:solidFill>
              <a:latin typeface="Times New Roman" panose="02020603050405020304" pitchFamily="18" charset="0"/>
              <a:cs typeface="Times New Roman" panose="02020603050405020304" pitchFamily="18" charset="0"/>
            </a:endParaRPr>
          </a:p>
          <a:p>
            <a:pPr marL="0" indent="0">
              <a:buNone/>
            </a:pPr>
            <a:r>
              <a:rPr lang="tr-TR" sz="1400" dirty="0">
                <a:solidFill>
                  <a:schemeClr val="tx1"/>
                </a:solidFill>
                <a:latin typeface="Times New Roman" panose="02020603050405020304" pitchFamily="18" charset="0"/>
                <a:cs typeface="Times New Roman" panose="02020603050405020304" pitchFamily="18" charset="0"/>
              </a:rPr>
              <a:t>     3. Geometrik şekillere benzeyen nesneleri gösterir.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13: Günlük yaşamda kullanılan sembolleri tanır.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b="1"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Verilen açıklamaya uygun sembolü gösterir.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Gösterilen sembolün anlamını söyler.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14: Nesnelerle örüntü oluşturur.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b="1"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Modele bakarak nesnelerle örüntü oluşturur.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En çok üç öğeden oluşan örüntüdeki kuralı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Bir örüntüde eksik bırakılan öğeyi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Bir örüntüde eksik bırakılan öğeyi tamamlar.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5. Nesnelerle özgün bir örüntü oluşturur.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15: Parça-bütün ilişkisini kavrar.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Bir bütünün parçalarını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Bir bütünü parçalara böler.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Bütün ve yarımı gösterir.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Parçaları birleştirerek bütün elde eder.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endParaRPr lang="tr-TR" sz="1400" dirty="0">
              <a:solidFill>
                <a:schemeClr val="tx1"/>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1942415" y="6235602"/>
            <a:ext cx="5716488" cy="265332"/>
          </a:xfrm>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18</a:t>
            </a:fld>
            <a:endParaRPr lang="es-E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1187624" y="787783"/>
            <a:ext cx="7499176" cy="5338380"/>
          </a:xfrm>
        </p:spPr>
        <p:txBody>
          <a:bodyPr>
            <a:normAutofit fontScale="92500" lnSpcReduction="20000"/>
          </a:bodyPr>
          <a:lstStyle/>
          <a:p>
            <a:pPr>
              <a:buNone/>
            </a:pPr>
            <a:r>
              <a:rPr lang="tr-TR" sz="1600" b="1" dirty="0">
                <a:solidFill>
                  <a:schemeClr val="tx1"/>
                </a:solidFill>
                <a:latin typeface="Times New Roman" panose="02020603050405020304" pitchFamily="18" charset="0"/>
                <a:cs typeface="Times New Roman" panose="02020603050405020304" pitchFamily="18" charset="0"/>
              </a:rPr>
              <a:t>Kazanım 16: Nesneleri kullanarak basit toplama ve çıkarma işlemlerini yapar.</a:t>
            </a:r>
          </a:p>
          <a:p>
            <a:pPr>
              <a:buNone/>
            </a:pP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Nesne grubuna belirtilen sayı kadar nesne ekler.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Nesne grubundan belirtilen sayı kadar nesneyi ayırır.</a:t>
            </a:r>
          </a:p>
          <a:p>
            <a:pPr>
              <a:buNone/>
            </a:pPr>
            <a:r>
              <a:rPr lang="tr-TR" sz="1600" b="1" dirty="0">
                <a:solidFill>
                  <a:schemeClr val="tx1"/>
                </a:solidFill>
                <a:latin typeface="Times New Roman" panose="02020603050405020304" pitchFamily="18" charset="0"/>
                <a:cs typeface="Times New Roman" panose="02020603050405020304" pitchFamily="18" charset="0"/>
              </a:rPr>
              <a:t>Kazanım 17: Neden-sonuç ilişkisi kurar. </a:t>
            </a:r>
          </a:p>
          <a:p>
            <a:pPr>
              <a:buNone/>
            </a:pP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Bir olayın olası nedenlerini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Bir olayın olası sonuçlarını söyler.</a:t>
            </a:r>
            <a:endParaRPr lang="tr-TR" sz="1600" b="1" dirty="0">
              <a:solidFill>
                <a:schemeClr val="tx1"/>
              </a:solidFill>
              <a:latin typeface="Times New Roman" panose="02020603050405020304" pitchFamily="18" charset="0"/>
              <a:cs typeface="Times New Roman" panose="02020603050405020304" pitchFamily="18" charset="0"/>
            </a:endParaRPr>
          </a:p>
          <a:p>
            <a:pPr>
              <a:buNone/>
            </a:pPr>
            <a:r>
              <a:rPr lang="tr-TR" sz="1600" b="1" dirty="0">
                <a:solidFill>
                  <a:schemeClr val="tx1"/>
                </a:solidFill>
                <a:latin typeface="Times New Roman" panose="02020603050405020304" pitchFamily="18" charset="0"/>
                <a:cs typeface="Times New Roman" panose="02020603050405020304" pitchFamily="18" charset="0"/>
              </a:rPr>
              <a:t>Kazanım 18: Zamanla ilgili kavramları açıklar.</a:t>
            </a:r>
          </a:p>
          <a:p>
            <a:pPr>
              <a:buNone/>
            </a:pP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Olayları oluş zamanına göre sıralar.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Zaman ile ilgili kavramları anlamına uygun şekilde açıklar.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Zaman bildiren araçların işlevlerini açıklar.</a:t>
            </a:r>
            <a:endParaRPr lang="tr-TR" sz="1600" b="1" dirty="0">
              <a:solidFill>
                <a:schemeClr val="tx1"/>
              </a:solidFill>
              <a:latin typeface="Times New Roman" panose="02020603050405020304" pitchFamily="18" charset="0"/>
              <a:cs typeface="Times New Roman" panose="02020603050405020304" pitchFamily="18" charset="0"/>
            </a:endParaRPr>
          </a:p>
          <a:p>
            <a:pPr>
              <a:buNone/>
            </a:pPr>
            <a:r>
              <a:rPr lang="tr-TR" sz="1600" b="1" dirty="0">
                <a:solidFill>
                  <a:schemeClr val="tx1"/>
                </a:solidFill>
                <a:latin typeface="Times New Roman" panose="02020603050405020304" pitchFamily="18" charset="0"/>
                <a:cs typeface="Times New Roman" panose="02020603050405020304" pitchFamily="18" charset="0"/>
              </a:rPr>
              <a:t>Kazanım 19: Problem durumlarına çözüm üretir.</a:t>
            </a:r>
          </a:p>
          <a:p>
            <a:pPr>
              <a:buNone/>
            </a:pP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b="1"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Problemi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Probleme çeşitli çözüm yolları önerir.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Çözüm yollarından birini seçer.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4. Seçtiği çözüm yolunun gerekçesini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5. Seçtiği çözüm yolunu dener.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6. Çözüme ulaşamadığı zaman yeni bir çözüm yolu seçer.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7. Probleme yaratıcı çözüm yolları önerir. </a:t>
            </a:r>
            <a:endParaRPr lang="tr-TR" sz="1600" b="1" dirty="0">
              <a:solidFill>
                <a:schemeClr val="tx1"/>
              </a:solidFill>
              <a:latin typeface="Times New Roman" panose="02020603050405020304" pitchFamily="18" charset="0"/>
              <a:cs typeface="Times New Roman" panose="02020603050405020304" pitchFamily="18" charset="0"/>
            </a:endParaRPr>
          </a:p>
          <a:p>
            <a:pPr>
              <a:buNone/>
            </a:pPr>
            <a:endParaRPr lang="tr-TR" sz="1600" b="1" dirty="0">
              <a:solidFill>
                <a:schemeClr val="accent2"/>
              </a:solidFill>
              <a:latin typeface="Comic Sans MS" pitchFamily="66" charset="0"/>
            </a:endParaRPr>
          </a:p>
          <a:p>
            <a:pPr>
              <a:buNone/>
            </a:pPr>
            <a:endParaRPr lang="tr-TR" sz="1600" dirty="0">
              <a:solidFill>
                <a:schemeClr val="accent2"/>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19</a:t>
            </a:fld>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644650"/>
          </a:xfrm>
        </p:spPr>
        <p:txBody>
          <a:bodyPr/>
          <a:lstStyle/>
          <a:p>
            <a:endParaRPr lang="tr-TR" sz="3200" i="1" dirty="0">
              <a:solidFill>
                <a:srgbClr val="FF0000"/>
              </a:solidFill>
              <a:latin typeface="Comic Sans MS" pitchFamily="66" charset="0"/>
            </a:endParaRPr>
          </a:p>
        </p:txBody>
      </p:sp>
      <p:sp>
        <p:nvSpPr>
          <p:cNvPr id="3" name="2 İçerik Yer Tutucusu"/>
          <p:cNvSpPr>
            <a:spLocks noGrp="1"/>
          </p:cNvSpPr>
          <p:nvPr>
            <p:ph idx="1"/>
          </p:nvPr>
        </p:nvSpPr>
        <p:spPr>
          <a:xfrm>
            <a:off x="1942415" y="1556792"/>
            <a:ext cx="6591985" cy="4354430"/>
          </a:xfrm>
        </p:spPr>
        <p:txBody>
          <a:bodyPr>
            <a:normAutofit fontScale="85000" lnSpcReduction="20000"/>
          </a:bodyPr>
          <a:lstStyle/>
          <a:p>
            <a:pPr marL="0" indent="0" algn="just">
              <a:buNone/>
            </a:pPr>
            <a:r>
              <a:rPr lang="tr-TR" dirty="0">
                <a:latin typeface="Comic Sans MS" pitchFamily="66" charset="0"/>
              </a:rPr>
              <a:t>      </a:t>
            </a:r>
            <a:r>
              <a:rPr lang="tr-TR" sz="2000" dirty="0">
                <a:solidFill>
                  <a:schemeClr val="tx1"/>
                </a:solidFill>
                <a:latin typeface="Times New Roman" panose="02020603050405020304" pitchFamily="18" charset="0"/>
                <a:cs typeface="Times New Roman" panose="02020603050405020304" pitchFamily="18" charset="0"/>
              </a:rPr>
              <a:t>Türkiye’ de okul öncesi eğitimde,  Milli Eğitim Bakanlığı (Temel Eğitim Genel Müdürlüğü) tarafından geliştirilen bir program uygulanmaktadır. Program okul öncesi dönemdeki çocukların zengin öğrenme deneyimleri aracılığıyla;</a:t>
            </a:r>
          </a:p>
          <a:p>
            <a:pPr algn="just">
              <a:buFont typeface="Wingdings" pitchFamily="2" charset="2"/>
              <a:buChar char="v"/>
            </a:pPr>
            <a:r>
              <a:rPr lang="tr-TR" sz="2000" dirty="0">
                <a:solidFill>
                  <a:schemeClr val="tx1"/>
                </a:solidFill>
                <a:latin typeface="Times New Roman" panose="02020603050405020304" pitchFamily="18" charset="0"/>
                <a:cs typeface="Times New Roman" panose="02020603050405020304" pitchFamily="18" charset="0"/>
              </a:rPr>
              <a:t>Sağlıklı büyümelerini,</a:t>
            </a:r>
          </a:p>
          <a:p>
            <a:pPr algn="just">
              <a:buFont typeface="Wingdings" pitchFamily="2" charset="2"/>
              <a:buChar char="v"/>
            </a:pPr>
            <a:r>
              <a:rPr lang="tr-TR" sz="2000" dirty="0">
                <a:solidFill>
                  <a:schemeClr val="tx1"/>
                </a:solidFill>
                <a:latin typeface="Times New Roman" panose="02020603050405020304" pitchFamily="18" charset="0"/>
                <a:cs typeface="Times New Roman" panose="02020603050405020304" pitchFamily="18" charset="0"/>
              </a:rPr>
              <a:t>Motor, sosyal-duygusal, dil ve bilişsel gelişim alanlarında gelişimlerinin en üst düzeye ulaşmasını, </a:t>
            </a:r>
          </a:p>
          <a:p>
            <a:pPr algn="just">
              <a:buFont typeface="Wingdings" pitchFamily="2" charset="2"/>
              <a:buChar char="v"/>
            </a:pPr>
            <a:r>
              <a:rPr lang="tr-TR" sz="2000" dirty="0">
                <a:solidFill>
                  <a:schemeClr val="tx1"/>
                </a:solidFill>
                <a:latin typeface="Times New Roman" panose="02020603050405020304" pitchFamily="18" charset="0"/>
                <a:cs typeface="Times New Roman" panose="02020603050405020304" pitchFamily="18" charset="0"/>
              </a:rPr>
              <a:t> Öz bakım becerilerini kazanmalarını, </a:t>
            </a:r>
          </a:p>
          <a:p>
            <a:pPr algn="just">
              <a:buFont typeface="Wingdings" pitchFamily="2" charset="2"/>
              <a:buChar char="v"/>
            </a:pPr>
            <a:r>
              <a:rPr lang="tr-TR" sz="2000" dirty="0">
                <a:solidFill>
                  <a:schemeClr val="tx1"/>
                </a:solidFill>
                <a:latin typeface="Times New Roman" panose="02020603050405020304" pitchFamily="18" charset="0"/>
                <a:cs typeface="Times New Roman" panose="02020603050405020304" pitchFamily="18" charset="0"/>
              </a:rPr>
              <a:t>  İlkokula hazır </a:t>
            </a:r>
            <a:r>
              <a:rPr lang="tr-TR" sz="2000" dirty="0" err="1">
                <a:solidFill>
                  <a:schemeClr val="tx1"/>
                </a:solidFill>
                <a:latin typeface="Times New Roman" panose="02020603050405020304" pitchFamily="18" charset="0"/>
                <a:cs typeface="Times New Roman" panose="02020603050405020304" pitchFamily="18" charset="0"/>
              </a:rPr>
              <a:t>bulunuşluklarını</a:t>
            </a:r>
            <a:r>
              <a:rPr lang="tr-TR" sz="2000" dirty="0">
                <a:solidFill>
                  <a:schemeClr val="tx1"/>
                </a:solidFill>
                <a:latin typeface="Times New Roman" panose="02020603050405020304" pitchFamily="18" charset="0"/>
                <a:cs typeface="Times New Roman" panose="02020603050405020304" pitchFamily="18" charset="0"/>
              </a:rPr>
              <a:t> sağlamak amacıyla geliştirilmiştir. Bu programda çocukların tüm gelişim alanlarını (</a:t>
            </a:r>
            <a:r>
              <a:rPr lang="tr-TR" sz="2000" dirty="0" err="1">
                <a:solidFill>
                  <a:schemeClr val="tx1"/>
                </a:solidFill>
                <a:latin typeface="Times New Roman" panose="02020603050405020304" pitchFamily="18" charset="0"/>
                <a:cs typeface="Times New Roman" panose="02020603050405020304" pitchFamily="18" charset="0"/>
              </a:rPr>
              <a:t>psiko</a:t>
            </a:r>
            <a:r>
              <a:rPr lang="tr-TR" sz="2000" dirty="0">
                <a:solidFill>
                  <a:schemeClr val="tx1"/>
                </a:solidFill>
                <a:latin typeface="Times New Roman" panose="02020603050405020304" pitchFamily="18" charset="0"/>
                <a:cs typeface="Times New Roman" panose="02020603050405020304" pitchFamily="18" charset="0"/>
              </a:rPr>
              <a:t>-motor, bilişsel, dil, sosyal-duygusal) desteklemeye yönelik kazanımlar ve bu kazanımlarla ilgili göstergeler bulunmaktadır.  </a:t>
            </a:r>
          </a:p>
          <a:p>
            <a:pPr algn="just">
              <a:buNone/>
            </a:pPr>
            <a:r>
              <a:rPr lang="tr-TR" sz="2000" dirty="0">
                <a:solidFill>
                  <a:schemeClr val="tx1"/>
                </a:solidFill>
                <a:latin typeface="Times New Roman" panose="02020603050405020304" pitchFamily="18" charset="0"/>
                <a:cs typeface="Times New Roman" panose="02020603050405020304" pitchFamily="18" charset="0"/>
              </a:rPr>
              <a:t>          Öğretmen eğitim akışını planlarken, o gün için farklı gelişim alanlarıyla ilgili ulaşmak istediği kazanımları ve o kazanımlara uygun göstergeleri seçer.  Bu kazanımlara ulaşmak amacıyla  etkinlikler planlar.</a:t>
            </a: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a:xfrm>
            <a:off x="6553200" y="6265118"/>
            <a:ext cx="2133600" cy="476250"/>
          </a:xfrm>
        </p:spPr>
        <p:txBody>
          <a:bodyPr/>
          <a:lstStyle/>
          <a:p>
            <a:fld id="{D595E6E9-9045-44F8-83D9-398C6C284C23}" type="slidenum">
              <a:rPr lang="es-ES" smtClean="0"/>
              <a:pPr/>
              <a:t>2</a:t>
            </a:fld>
            <a:endParaRPr lang="es-E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buNone/>
            </a:pPr>
            <a:r>
              <a:rPr lang="tr-TR" sz="1800" b="1" dirty="0">
                <a:solidFill>
                  <a:schemeClr val="tx1"/>
                </a:solidFill>
                <a:latin typeface="Times New Roman" panose="02020603050405020304" pitchFamily="18" charset="0"/>
                <a:cs typeface="Times New Roman" panose="02020603050405020304" pitchFamily="18" charset="0"/>
              </a:rPr>
              <a:t>Kazanım 20: Nesne/sembollerle grafik hazırlar.</a:t>
            </a:r>
          </a:p>
          <a:p>
            <a:pPr>
              <a:buNone/>
            </a:pP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Nesneleri kullanarak grafik oluşturur.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Nesneleri sembollerle göstererek grafik oluşturur.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Grafiği oluşturan nesneleri ya da sembolleri sayar.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4. Grafiği inceleyerek sonuçları açıklar.</a:t>
            </a:r>
            <a:endParaRPr lang="tr-TR" sz="1800" b="1" dirty="0">
              <a:solidFill>
                <a:schemeClr val="tx1"/>
              </a:solidFill>
              <a:latin typeface="Times New Roman" panose="02020603050405020304" pitchFamily="18" charset="0"/>
              <a:cs typeface="Times New Roman" panose="02020603050405020304" pitchFamily="18" charset="0"/>
            </a:endParaRPr>
          </a:p>
          <a:p>
            <a:pPr>
              <a:buNone/>
            </a:pPr>
            <a:r>
              <a:rPr lang="tr-TR" sz="1800" b="1" dirty="0">
                <a:solidFill>
                  <a:schemeClr val="tx1"/>
                </a:solidFill>
                <a:latin typeface="Times New Roman" panose="02020603050405020304" pitchFamily="18" charset="0"/>
                <a:cs typeface="Times New Roman" panose="02020603050405020304" pitchFamily="18" charset="0"/>
              </a:rPr>
              <a:t>Kazanım 21: Atatürk’ü tanır. </a:t>
            </a:r>
          </a:p>
          <a:p>
            <a:pPr>
              <a:buNone/>
            </a:pP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Atatürk'ün hayatıyla ilgili belli başlı olguları söyler.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Atatürk’ün kişisel özelliklerini söyler.</a:t>
            </a:r>
            <a:endParaRPr lang="tr-TR" sz="1800" b="1" dirty="0">
              <a:solidFill>
                <a:schemeClr val="tx1"/>
              </a:solidFill>
              <a:latin typeface="Times New Roman" panose="02020603050405020304" pitchFamily="18" charset="0"/>
              <a:cs typeface="Times New Roman" panose="02020603050405020304" pitchFamily="18" charset="0"/>
            </a:endParaRPr>
          </a:p>
          <a:p>
            <a:pPr>
              <a:buNone/>
            </a:pPr>
            <a:r>
              <a:rPr lang="tr-TR" sz="1800" b="1" dirty="0">
                <a:solidFill>
                  <a:schemeClr val="tx1"/>
                </a:solidFill>
                <a:latin typeface="Times New Roman" panose="02020603050405020304" pitchFamily="18" charset="0"/>
                <a:cs typeface="Times New Roman" panose="02020603050405020304" pitchFamily="18" charset="0"/>
              </a:rPr>
              <a:t>Kazanım 22: Atatürk'ün Türk toplumu için önemini açıklar. </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Atatürk’ün değerli bir insan olduğunu söyler.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Atatürk'ün getirdiği yenilikleri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Atatürk’ün getirdiği yeniliklerin önemini söyler.</a:t>
            </a:r>
            <a:endParaRPr lang="tr-TR" sz="1800" b="1" dirty="0">
              <a:solidFill>
                <a:schemeClr val="tx1"/>
              </a:solidFill>
              <a:latin typeface="Times New Roman" panose="02020603050405020304" pitchFamily="18" charset="0"/>
              <a:cs typeface="Times New Roman" panose="02020603050405020304" pitchFamily="18" charset="0"/>
            </a:endParaRPr>
          </a:p>
          <a:p>
            <a:pPr>
              <a:buNone/>
            </a:pPr>
            <a:r>
              <a:rPr lang="tr-TR" sz="1800" b="1" dirty="0">
                <a:solidFill>
                  <a:schemeClr val="tx1"/>
                </a:solidFill>
                <a:latin typeface="Times New Roman" panose="02020603050405020304" pitchFamily="18" charset="0"/>
                <a:cs typeface="Times New Roman" panose="02020603050405020304" pitchFamily="18" charset="0"/>
              </a:rPr>
              <a:t> </a:t>
            </a:r>
          </a:p>
          <a:p>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20</a:t>
            </a:fld>
            <a:endParaRPr lang="es-E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475656" y="500042"/>
            <a:ext cx="7211144" cy="571504"/>
          </a:xfrm>
        </p:spPr>
        <p:txBody>
          <a:bodyPr>
            <a:normAutofit fontScale="90000"/>
          </a:bodyPr>
          <a:lstStyle/>
          <a:p>
            <a:r>
              <a:rPr lang="tr-TR" sz="2400" dirty="0">
                <a:solidFill>
                  <a:srgbClr val="FF0000"/>
                </a:solidFill>
                <a:latin typeface="Times New Roman" panose="02020603050405020304" pitchFamily="18" charset="0"/>
                <a:cs typeface="Times New Roman" panose="02020603050405020304" pitchFamily="18" charset="0"/>
              </a:rPr>
              <a:t>DİL GELİŞİMİ KAZANIM VE GÖSTERGELERİ</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403648" y="980728"/>
            <a:ext cx="7283152" cy="5145435"/>
          </a:xfrm>
        </p:spPr>
        <p:txBody>
          <a:bodyPr>
            <a:normAutofit lnSpcReduction="10000"/>
          </a:bodyPr>
          <a:lstStyle/>
          <a:p>
            <a:pPr>
              <a:buNone/>
            </a:pPr>
            <a:r>
              <a:rPr lang="tr-TR" sz="1600" b="1" dirty="0">
                <a:solidFill>
                  <a:schemeClr val="tx1"/>
                </a:solidFill>
                <a:latin typeface="Times New Roman" panose="02020603050405020304" pitchFamily="18" charset="0"/>
                <a:cs typeface="Times New Roman" panose="02020603050405020304" pitchFamily="18" charset="0"/>
              </a:rPr>
              <a:t>Kazanım 1: Sesleri ayırt eder.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b="1"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Sesin geldiği yönü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Sesin kaynağının ne olduğunu söyler.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Sesin özelliğini söyler.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4. Sesler arasındaki benzerlik ve farklılıkları söyler.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5. Verilen sese benzer sesler çıkarır.</a:t>
            </a:r>
          </a:p>
          <a:p>
            <a:pPr>
              <a:buNone/>
            </a:pPr>
            <a:r>
              <a:rPr lang="tr-TR" sz="1600" b="1" dirty="0">
                <a:solidFill>
                  <a:schemeClr val="tx1"/>
                </a:solidFill>
                <a:latin typeface="Times New Roman" panose="02020603050405020304" pitchFamily="18" charset="0"/>
                <a:cs typeface="Times New Roman" panose="02020603050405020304" pitchFamily="18" charset="0"/>
              </a:rPr>
              <a:t>Kazanım 2: Sesini uygun kullanır. </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b="1"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Konuşurken/şarkı söylerken nefesini doğru kullanır.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Konuşurken/şarkı söylerken sesinin tonunu ayarlar.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Konuşurken/şarkı söylerken sesinin hızını ayarlar.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4. Konuşurken/şarkı söylerken sesinin şiddetini ayarlar.</a:t>
            </a:r>
          </a:p>
          <a:p>
            <a:pPr>
              <a:buNone/>
            </a:pPr>
            <a:r>
              <a:rPr lang="tr-TR" sz="1600" b="1" dirty="0">
                <a:solidFill>
                  <a:schemeClr val="tx1"/>
                </a:solidFill>
                <a:latin typeface="Times New Roman" panose="02020603050405020304" pitchFamily="18" charset="0"/>
                <a:cs typeface="Times New Roman" panose="02020603050405020304" pitchFamily="18" charset="0"/>
              </a:rPr>
              <a:t>Kazanım 3: Söz dizimi kurallarına göre cümle kurar.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b="1"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Düz cümle kurar.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Olumsuz cümle kurar.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Soru cümlesi kurar.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4. Bileşik cümle kurar.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5. Cümlelerinde öğeleri doğru kullanır.</a:t>
            </a:r>
            <a:endParaRPr lang="tr-TR" sz="1600" b="1" dirty="0">
              <a:solidFill>
                <a:schemeClr val="tx1"/>
              </a:solidFill>
              <a:latin typeface="Times New Roman" panose="02020603050405020304" pitchFamily="18" charset="0"/>
              <a:cs typeface="Times New Roman" panose="02020603050405020304" pitchFamily="18" charset="0"/>
            </a:endParaRPr>
          </a:p>
          <a:p>
            <a:endParaRPr lang="tr-TR" sz="1600" dirty="0">
              <a:solidFill>
                <a:schemeClr val="accent2"/>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2195735" y="6135809"/>
            <a:ext cx="5463167" cy="365125"/>
          </a:xfrm>
        </p:spPr>
        <p:txBody>
          <a:bodyPr/>
          <a:lstStyle/>
          <a:p>
            <a:r>
              <a:rPr lang="es-ES" dirty="0"/>
              <a:t> </a:t>
            </a:r>
          </a:p>
        </p:txBody>
      </p:sp>
      <p:sp>
        <p:nvSpPr>
          <p:cNvPr id="6" name="5 Slayt Numarası Yer Tutucusu"/>
          <p:cNvSpPr>
            <a:spLocks noGrp="1"/>
          </p:cNvSpPr>
          <p:nvPr>
            <p:ph type="sldNum" sz="quarter" idx="12"/>
          </p:nvPr>
        </p:nvSpPr>
        <p:spPr/>
        <p:txBody>
          <a:bodyPr/>
          <a:lstStyle/>
          <a:p>
            <a:fld id="{D595E6E9-9045-44F8-83D9-398C6C284C23}" type="slidenum">
              <a:rPr lang="es-ES" smtClean="0"/>
              <a:pPr/>
              <a:t>21</a:t>
            </a:fld>
            <a:endParaRPr lang="es-E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225404"/>
          </a:xfrm>
        </p:spPr>
        <p:txBody>
          <a:bodyPr>
            <a:normAutofit fontScale="90000"/>
          </a:bodyPr>
          <a:lstStyle/>
          <a:p>
            <a:endParaRPr lang="tr-TR" dirty="0"/>
          </a:p>
        </p:txBody>
      </p:sp>
      <p:sp>
        <p:nvSpPr>
          <p:cNvPr id="3" name="2 İçerik Yer Tutucusu"/>
          <p:cNvSpPr>
            <a:spLocks noGrp="1"/>
          </p:cNvSpPr>
          <p:nvPr>
            <p:ph idx="1"/>
          </p:nvPr>
        </p:nvSpPr>
        <p:spPr>
          <a:xfrm>
            <a:off x="1403648" y="787783"/>
            <a:ext cx="7283152" cy="5338380"/>
          </a:xfrm>
        </p:spPr>
        <p:txBody>
          <a:bodyPr>
            <a:normAutofit lnSpcReduction="10000"/>
          </a:bodyPr>
          <a:lstStyle/>
          <a:p>
            <a:pPr>
              <a:buNone/>
            </a:pPr>
            <a:r>
              <a:rPr lang="tr-TR" sz="1400" b="1" dirty="0">
                <a:solidFill>
                  <a:schemeClr val="tx1"/>
                </a:solidFill>
                <a:latin typeface="Times New Roman" panose="02020603050405020304" pitchFamily="18" charset="0"/>
                <a:cs typeface="Times New Roman" panose="02020603050405020304" pitchFamily="18" charset="0"/>
              </a:rPr>
              <a:t>Kazanım 4: Konuşurken dilbilgisi yapılarını kullanır.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Cümle kurarken isim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Cümle kurarken fiil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Cümle kurarken sıfat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Cümle kurarken bağlaç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5. Cümle kurarken çoğul ifadeler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Cümle kurarken zarf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Cümle kurarken zamir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8. Cümle kurarken edat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9. Cümle kurarken isim durumlarını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10. Cümle kurarken olumsuzluk yapılarını kullanır.</a:t>
            </a:r>
          </a:p>
          <a:p>
            <a:pPr>
              <a:buNone/>
            </a:pPr>
            <a:r>
              <a:rPr lang="tr-TR" sz="1400" b="1" dirty="0">
                <a:solidFill>
                  <a:schemeClr val="tx1"/>
                </a:solidFill>
                <a:latin typeface="Times New Roman" panose="02020603050405020304" pitchFamily="18" charset="0"/>
                <a:cs typeface="Times New Roman" panose="02020603050405020304" pitchFamily="18" charset="0"/>
              </a:rPr>
              <a:t>Kazanım 5: Dili iletişim amacıyla kullanır.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Konuşma sırasında göz teması kurar.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Jest ve mimikleri anlar.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Konuşurken jest ve mimiklerini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Konuşmayı başlatır.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5. Konuşmayı sürdürür.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Konuşmayı sonlandırır.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Konuşmalarında nezaket sözcükleri kullanır.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8. Sohbete katılır.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9. Konuşmak için sırasını bekler.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10. Duygu, düşünce ve hayallerini söyler.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endParaRPr lang="tr-TR" sz="1400" dirty="0">
              <a:solidFill>
                <a:schemeClr val="accent2"/>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22</a:t>
            </a:fld>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53966"/>
          </a:xfrm>
        </p:spPr>
        <p:txBody>
          <a:bodyPr>
            <a:normAutofit fontScale="90000"/>
          </a:bodyPr>
          <a:lstStyle/>
          <a:p>
            <a:endParaRPr lang="tr-TR" dirty="0"/>
          </a:p>
        </p:txBody>
      </p:sp>
      <p:sp>
        <p:nvSpPr>
          <p:cNvPr id="3" name="2 İçerik Yer Tutucusu"/>
          <p:cNvSpPr>
            <a:spLocks noGrp="1"/>
          </p:cNvSpPr>
          <p:nvPr>
            <p:ph idx="1"/>
          </p:nvPr>
        </p:nvSpPr>
        <p:spPr>
          <a:xfrm>
            <a:off x="1403648" y="787783"/>
            <a:ext cx="7283152" cy="5338380"/>
          </a:xfrm>
        </p:spPr>
        <p:txBody>
          <a:bodyPr>
            <a:normAutofit lnSpcReduction="10000"/>
          </a:bodyPr>
          <a:lstStyle/>
          <a:p>
            <a:pPr>
              <a:buNone/>
            </a:pPr>
            <a:r>
              <a:rPr lang="tr-TR" sz="1400" b="1" dirty="0">
                <a:solidFill>
                  <a:schemeClr val="tx1"/>
                </a:solidFill>
                <a:latin typeface="Times New Roman" panose="02020603050405020304" pitchFamily="18" charset="0"/>
                <a:cs typeface="Times New Roman" panose="02020603050405020304" pitchFamily="18" charset="0"/>
              </a:rPr>
              <a:t>Kazanım 6: Sözcük dağarcığını geliştirir.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Dinlediklerinde yeni olan sözcükleri fark eder ve sözcüklerin anlamlarını sorar.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Sözcükleri hatırlar ve sözcüklerin anlamını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Yeni öğrendiği sözcükleri anlamlarına uygun olarak kullanır.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Cümle kurarken çoğul ifadeler kullanır.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dirty="0">
                <a:solidFill>
                  <a:schemeClr val="tx1"/>
                </a:solidFill>
                <a:latin typeface="Times New Roman" panose="02020603050405020304" pitchFamily="18" charset="0"/>
                <a:cs typeface="Times New Roman" panose="02020603050405020304" pitchFamily="18" charset="0"/>
              </a:rPr>
              <a:t>       5. Zıt anlamlı sözcükleri kullanır.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Eş anlamlı sözcükleri kullanır.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Eş sesli sözcükleri kullanır.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7: Dinledikleri/izlediklerinin anlamını kavrar.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Sözel yönergeleri yerine getirir.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Dinledikleri/izlediklerini açıklar.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Dinledikleri/izledikleri hakkında yorum yapar. </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8: Dinledikleri/izlediklerini çeşitli yollarla ifade eder.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b="1"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Dinledikleri/izledikleri ile ilgili sorular sorar.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Dinledikleri/izledikleri ile ilgili sorulara cevap verir.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Dinledikleri/izlediklerini başkalarına anlatır.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Dinledikleri/izlediklerini resim yoluyla sergiler.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5. Dinledikleri/izlediklerini müzik yoluyla sergiler.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Dinledikleri/izlediklerini drama yoluyla sergiler.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Dinledikleri/izlediklerini şiir yoluyla sergiler.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8. Dinledikleri/izlediklerini öykü yoluyla sergiler.</a:t>
            </a:r>
            <a:endParaRPr lang="tr-TR" sz="1400" b="1"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23</a:t>
            </a:fld>
            <a:endParaRPr lang="es-E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1547664" y="787782"/>
            <a:ext cx="7139136" cy="5713151"/>
          </a:xfrm>
        </p:spPr>
        <p:txBody>
          <a:bodyPr>
            <a:normAutofit/>
          </a:bodyPr>
          <a:lstStyle/>
          <a:p>
            <a:pPr>
              <a:buNone/>
            </a:pPr>
            <a:r>
              <a:rPr lang="tr-TR" sz="1200" b="1" dirty="0">
                <a:solidFill>
                  <a:schemeClr val="tx1"/>
                </a:solidFill>
                <a:latin typeface="Times New Roman" panose="02020603050405020304" pitchFamily="18" charset="0"/>
                <a:cs typeface="Times New Roman" panose="02020603050405020304" pitchFamily="18" charset="0"/>
              </a:rPr>
              <a:t>Kazanım 9: Sesbilgisi </a:t>
            </a:r>
            <a:r>
              <a:rPr lang="tr-TR" sz="1200" b="1" dirty="0" err="1">
                <a:solidFill>
                  <a:schemeClr val="tx1"/>
                </a:solidFill>
                <a:latin typeface="Times New Roman" panose="02020603050405020304" pitchFamily="18" charset="0"/>
                <a:cs typeface="Times New Roman" panose="02020603050405020304" pitchFamily="18" charset="0"/>
              </a:rPr>
              <a:t>farkındalığı</a:t>
            </a:r>
            <a:r>
              <a:rPr lang="tr-TR" sz="1200" b="1" dirty="0">
                <a:solidFill>
                  <a:schemeClr val="tx1"/>
                </a:solidFill>
                <a:latin typeface="Times New Roman" panose="02020603050405020304" pitchFamily="18" charset="0"/>
                <a:cs typeface="Times New Roman" panose="02020603050405020304" pitchFamily="18" charset="0"/>
              </a:rPr>
              <a:t> gösterir.</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Sözcüklerin başlangıç seslerini söyler.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Sözcüklerin sonunda yer alan sesleri söyler.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Aynı sesle başlayan sözcükler üretir.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4. Aynı sesle biten sözcükler üretir.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5. Şiir, öykü ve tekerlemedeki uyağı söyler.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6. Söylenen sözcükle uyaklı başka sözcük söyler.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r>
              <a:rPr lang="tr-TR" sz="1200" b="1" dirty="0">
                <a:solidFill>
                  <a:schemeClr val="tx1"/>
                </a:solidFill>
                <a:latin typeface="Times New Roman" panose="02020603050405020304" pitchFamily="18" charset="0"/>
                <a:cs typeface="Times New Roman" panose="02020603050405020304" pitchFamily="18" charset="0"/>
              </a:rPr>
              <a:t>Kazanım 10: Görsel materyalleri okur.</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b="1"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Görsel materyalleri inceler.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Görsel materyalleri açıklar.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Görsel materyallerle ilgili sorular sorar.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4. Görsel materyallerle ilgili sorulara cevap verir. </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5. Görsel materyalleri kullanarak olay, öykü gibi kompozisyonlar oluşturur.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r>
              <a:rPr lang="tr-TR" sz="1200" b="1" dirty="0">
                <a:solidFill>
                  <a:schemeClr val="tx1"/>
                </a:solidFill>
                <a:latin typeface="Times New Roman" panose="02020603050405020304" pitchFamily="18" charset="0"/>
                <a:cs typeface="Times New Roman" panose="02020603050405020304" pitchFamily="18" charset="0"/>
              </a:rPr>
              <a:t>Kazanım 11: Okuma </a:t>
            </a:r>
            <a:r>
              <a:rPr lang="tr-TR" sz="1200" b="1" dirty="0" err="1">
                <a:solidFill>
                  <a:schemeClr val="tx1"/>
                </a:solidFill>
                <a:latin typeface="Times New Roman" panose="02020603050405020304" pitchFamily="18" charset="0"/>
                <a:cs typeface="Times New Roman" panose="02020603050405020304" pitchFamily="18" charset="0"/>
              </a:rPr>
              <a:t>farkındalığı</a:t>
            </a:r>
            <a:r>
              <a:rPr lang="tr-TR" sz="1200" b="1" dirty="0">
                <a:solidFill>
                  <a:schemeClr val="tx1"/>
                </a:solidFill>
                <a:latin typeface="Times New Roman" panose="02020603050405020304" pitchFamily="18" charset="0"/>
                <a:cs typeface="Times New Roman" panose="02020603050405020304" pitchFamily="18" charset="0"/>
              </a:rPr>
              <a:t> gösterir.</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Çevresinde bulunan yazılı materyaller hakkında konuşur. </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Yetişkinden kendisine kitap okumasını ister. </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Okumayı taklit eder. </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4. Okumanın günlük yaşamdaki önemini açıklar.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r>
              <a:rPr lang="tr-TR" sz="1200" b="1" dirty="0">
                <a:solidFill>
                  <a:schemeClr val="tx1"/>
                </a:solidFill>
                <a:latin typeface="Times New Roman" panose="02020603050405020304" pitchFamily="18" charset="0"/>
                <a:cs typeface="Times New Roman" panose="02020603050405020304" pitchFamily="18" charset="0"/>
              </a:rPr>
              <a:t>Kazanım 12: Yazı </a:t>
            </a:r>
            <a:r>
              <a:rPr lang="tr-TR" sz="1200" b="1" dirty="0" err="1">
                <a:solidFill>
                  <a:schemeClr val="tx1"/>
                </a:solidFill>
                <a:latin typeface="Times New Roman" panose="02020603050405020304" pitchFamily="18" charset="0"/>
                <a:cs typeface="Times New Roman" panose="02020603050405020304" pitchFamily="18" charset="0"/>
              </a:rPr>
              <a:t>farkındalığı</a:t>
            </a:r>
            <a:r>
              <a:rPr lang="tr-TR" sz="1200" b="1" dirty="0">
                <a:solidFill>
                  <a:schemeClr val="tx1"/>
                </a:solidFill>
                <a:latin typeface="Times New Roman" panose="02020603050405020304" pitchFamily="18" charset="0"/>
                <a:cs typeface="Times New Roman" panose="02020603050405020304" pitchFamily="18" charset="0"/>
              </a:rPr>
              <a:t> gösterir.</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Çevresindeki yazıları gösterir.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Yazılı materyallerde noktalama işaretlerini gösterir.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Yazının yönünü gösterir.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4. Duygu ve düşüncelerini yetişkine yazdırır.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5. Yazının günlük yaşamdaki önemini açıklar.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endParaRPr lang="tr-TR" sz="1200" dirty="0">
              <a:solidFill>
                <a:schemeClr val="accent2"/>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24</a:t>
            </a:fld>
            <a:endParaRPr lang="es-E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634082"/>
          </a:xfrm>
        </p:spPr>
        <p:txBody>
          <a:bodyPr>
            <a:normAutofit fontScale="90000"/>
          </a:bodyPr>
          <a:lstStyle/>
          <a:p>
            <a:r>
              <a:rPr lang="tr-TR" sz="1800" dirty="0">
                <a:solidFill>
                  <a:srgbClr val="FF0000"/>
                </a:solidFill>
                <a:latin typeface="Times New Roman" panose="02020603050405020304" pitchFamily="18" charset="0"/>
                <a:cs typeface="Times New Roman" panose="02020603050405020304" pitchFamily="18" charset="0"/>
              </a:rPr>
              <a:t>SOSYAL VE DUYGUSAL GELİŞİM KAZANIM VE GÖSTERGELERİ</a:t>
            </a:r>
            <a:br>
              <a:rPr lang="tr-TR" sz="1800" dirty="0">
                <a:solidFill>
                  <a:srgbClr val="FF0000"/>
                </a:solidFill>
                <a:latin typeface="Times New Roman" panose="02020603050405020304" pitchFamily="18" charset="0"/>
                <a:cs typeface="Times New Roman" panose="02020603050405020304" pitchFamily="18" charset="0"/>
              </a:rPr>
            </a:br>
            <a:endParaRPr lang="tr-TR" sz="1800" dirty="0">
              <a:solidFill>
                <a:srgbClr val="FF0000"/>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096206" y="1152908"/>
            <a:ext cx="7590594" cy="4973255"/>
          </a:xfrm>
        </p:spPr>
        <p:txBody>
          <a:bodyPr>
            <a:normAutofit fontScale="92500" lnSpcReduction="10000"/>
          </a:bodyPr>
          <a:lstStyle/>
          <a:p>
            <a:pPr>
              <a:buNone/>
            </a:pPr>
            <a:r>
              <a:rPr lang="tr-TR" sz="1800" b="1" dirty="0">
                <a:solidFill>
                  <a:schemeClr val="tx1"/>
                </a:solidFill>
                <a:latin typeface="Times New Roman" panose="02020603050405020304" pitchFamily="18" charset="0"/>
                <a:cs typeface="Times New Roman" panose="02020603050405020304" pitchFamily="18" charset="0"/>
              </a:rPr>
              <a:t>Kazanım 1: Kendisine ait özellikleri tanıtır.</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b="1"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1.Adını ve/veya soyadını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2.Yaşını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3.Fiziksel özelliklerini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4. Duyuşsal özelliklerini söyler.</a:t>
            </a:r>
          </a:p>
          <a:p>
            <a:pPr>
              <a:buNone/>
            </a:pPr>
            <a:r>
              <a:rPr lang="tr-TR" sz="1800" b="1" dirty="0">
                <a:solidFill>
                  <a:schemeClr val="tx1"/>
                </a:solidFill>
                <a:latin typeface="Times New Roman" panose="02020603050405020304" pitchFamily="18" charset="0"/>
                <a:cs typeface="Times New Roman" panose="02020603050405020304" pitchFamily="18" charset="0"/>
              </a:rPr>
              <a:t>Kazanım 2: Ailesiyle ilgili özellikleri tanıtır.</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Anne/babasının adını, soyadını, mesleğini vb.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Anne/babasının saç rengi, boyu, göz rengi gibi fiziksel özelliklerini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Teyze/amca gibi yakın akrabalarının isimlerini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4. Telefon numarasını söyler.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5. Evinin adresini söyler.</a:t>
            </a:r>
            <a:endParaRPr lang="tr-TR" sz="1800" b="1" dirty="0">
              <a:solidFill>
                <a:schemeClr val="tx1"/>
              </a:solidFill>
              <a:latin typeface="Times New Roman" panose="02020603050405020304" pitchFamily="18" charset="0"/>
              <a:cs typeface="Times New Roman" panose="02020603050405020304" pitchFamily="18" charset="0"/>
            </a:endParaRPr>
          </a:p>
          <a:p>
            <a:pPr>
              <a:buNone/>
            </a:pPr>
            <a:r>
              <a:rPr lang="tr-TR" sz="1800" b="1" dirty="0">
                <a:solidFill>
                  <a:schemeClr val="tx1"/>
                </a:solidFill>
                <a:latin typeface="Times New Roman" panose="02020603050405020304" pitchFamily="18" charset="0"/>
                <a:cs typeface="Times New Roman" panose="02020603050405020304" pitchFamily="18" charset="0"/>
              </a:rPr>
              <a:t>Kazanım 3: Kendini yaratıcı yollarla ifade eder.</a:t>
            </a:r>
            <a:br>
              <a:rPr lang="tr-TR" sz="1800" b="1" dirty="0">
                <a:solidFill>
                  <a:schemeClr val="tx1"/>
                </a:solidFill>
                <a:latin typeface="Times New Roman" panose="02020603050405020304" pitchFamily="18" charset="0"/>
                <a:cs typeface="Times New Roman" panose="02020603050405020304" pitchFamily="18" charset="0"/>
              </a:rPr>
            </a:b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b="1"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Duygu, düşünce ve hayallerini özgün yollarla ifade eder.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Nesneleri alışılmışın dışında kullanır.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Özgün özellikler taşıyan ürünler oluşturur.</a:t>
            </a:r>
            <a:br>
              <a:rPr lang="tr-TR" dirty="0">
                <a:solidFill>
                  <a:schemeClr val="tx1"/>
                </a:solidFill>
                <a:latin typeface="Times New Roman" panose="02020603050405020304" pitchFamily="18" charset="0"/>
                <a:cs typeface="Times New Roman" panose="02020603050405020304" pitchFamily="18" charset="0"/>
              </a:rPr>
            </a:br>
            <a:endParaRPr lang="tr-TR" b="1" dirty="0">
              <a:solidFill>
                <a:schemeClr val="tx1"/>
              </a:solidFill>
              <a:latin typeface="Times New Roman" panose="02020603050405020304" pitchFamily="18" charset="0"/>
              <a:cs typeface="Times New Roman" panose="02020603050405020304" pitchFamily="18" charset="0"/>
            </a:endParaRPr>
          </a:p>
          <a:p>
            <a:pPr>
              <a:buNone/>
            </a:pPr>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25</a:t>
            </a:fld>
            <a:endParaRPr lang="es-E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68280"/>
          </a:xfrm>
        </p:spPr>
        <p:txBody>
          <a:bodyPr>
            <a:normAutofit fontScale="90000"/>
          </a:bodyPr>
          <a:lstStyle/>
          <a:p>
            <a:endParaRPr lang="tr-TR" dirty="0"/>
          </a:p>
        </p:txBody>
      </p:sp>
      <p:sp>
        <p:nvSpPr>
          <p:cNvPr id="3" name="2 İçerik Yer Tutucusu"/>
          <p:cNvSpPr>
            <a:spLocks noGrp="1"/>
          </p:cNvSpPr>
          <p:nvPr>
            <p:ph idx="1"/>
          </p:nvPr>
        </p:nvSpPr>
        <p:spPr>
          <a:xfrm>
            <a:off x="1187624" y="1297773"/>
            <a:ext cx="7499176" cy="4828390"/>
          </a:xfrm>
        </p:spPr>
        <p:txBody>
          <a:bodyPr>
            <a:normAutofit fontScale="92500"/>
          </a:bodyPr>
          <a:lstStyle/>
          <a:p>
            <a:pPr>
              <a:buNone/>
            </a:pPr>
            <a:r>
              <a:rPr lang="tr-TR" sz="1600" b="1" dirty="0">
                <a:solidFill>
                  <a:schemeClr val="tx1"/>
                </a:solidFill>
                <a:latin typeface="Times New Roman" panose="02020603050405020304" pitchFamily="18" charset="0"/>
                <a:cs typeface="Times New Roman" panose="02020603050405020304" pitchFamily="18" charset="0"/>
              </a:rPr>
              <a:t>Kazanım 4: Bir olay ya da durumla ilgili olarak başkalarının duygularını açıklar.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b="1"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Başkalarının duygularını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Başkalarının duygularının nedenlerini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Başkalarının duygularının sonuçlarını söyler.</a:t>
            </a:r>
          </a:p>
          <a:p>
            <a:pPr>
              <a:buNone/>
            </a:pPr>
            <a:r>
              <a:rPr lang="tr-TR" sz="1600" b="1" dirty="0">
                <a:solidFill>
                  <a:schemeClr val="tx1"/>
                </a:solidFill>
                <a:latin typeface="Times New Roman" panose="02020603050405020304" pitchFamily="18" charset="0"/>
                <a:cs typeface="Times New Roman" panose="02020603050405020304" pitchFamily="18" charset="0"/>
              </a:rPr>
              <a:t>Kazanım 5: Bir olay ya da durumla ilgili olumsuz duygularını uygun yollarla gösterir.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Olumsuz duygularını olumlu sözel ifadeler kullanarak açıklar.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Olumsuz duygularını olumlu davranışlarla gösterir.</a:t>
            </a:r>
            <a:endParaRPr lang="tr-TR" sz="1600" b="1" dirty="0">
              <a:solidFill>
                <a:schemeClr val="tx1"/>
              </a:solidFill>
              <a:latin typeface="Times New Roman" panose="02020603050405020304" pitchFamily="18" charset="0"/>
              <a:cs typeface="Times New Roman" panose="02020603050405020304" pitchFamily="18" charset="0"/>
            </a:endParaRPr>
          </a:p>
          <a:p>
            <a:pPr>
              <a:buNone/>
            </a:pPr>
            <a:r>
              <a:rPr lang="tr-TR" sz="1600" b="1" dirty="0">
                <a:solidFill>
                  <a:schemeClr val="tx1"/>
                </a:solidFill>
                <a:latin typeface="Times New Roman" panose="02020603050405020304" pitchFamily="18" charset="0"/>
                <a:cs typeface="Times New Roman" panose="02020603050405020304" pitchFamily="18" charset="0"/>
              </a:rPr>
              <a:t>Kazanım 6: Kendisinin ve başkalarının haklarını korur.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b="1"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Haklarını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2.Başkalarının hakları olduğunu söyler.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3. Haksızlığa uğradığında neler yapabileceğini söyler. </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4. Başkalarının haklarını korumak için neler yapması gerektiğini söyler.  </a:t>
            </a:r>
          </a:p>
          <a:p>
            <a:pPr>
              <a:buNone/>
            </a:pPr>
            <a:r>
              <a:rPr lang="tr-TR" sz="1600" b="1" dirty="0">
                <a:solidFill>
                  <a:schemeClr val="tx1"/>
                </a:solidFill>
                <a:latin typeface="Times New Roman" panose="02020603050405020304" pitchFamily="18" charset="0"/>
                <a:cs typeface="Times New Roman" panose="02020603050405020304" pitchFamily="18" charset="0"/>
              </a:rPr>
              <a:t>Kazanım 7: Bir işi ya da görevi başarmak için kendini güdüler.</a:t>
            </a:r>
            <a:br>
              <a:rPr lang="tr-TR" sz="1600" b="1" dirty="0">
                <a:solidFill>
                  <a:schemeClr val="tx1"/>
                </a:solidFill>
                <a:latin typeface="Times New Roman" panose="02020603050405020304" pitchFamily="18" charset="0"/>
                <a:cs typeface="Times New Roman" panose="02020603050405020304" pitchFamily="18" charset="0"/>
              </a:rPr>
            </a:br>
            <a:r>
              <a:rPr lang="tr-TR" sz="1600" b="1" dirty="0">
                <a:solidFill>
                  <a:schemeClr val="tx1"/>
                </a:solidFill>
                <a:latin typeface="Times New Roman" panose="02020603050405020304" pitchFamily="18" charset="0"/>
                <a:cs typeface="Times New Roman" panose="02020603050405020304" pitchFamily="18" charset="0"/>
              </a:rPr>
              <a:t>Göstergeleri:</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1. Yetişkin yönlendirmesi olmadan bir işe başlar.</a:t>
            </a:r>
            <a:br>
              <a:rPr lang="tr-TR" sz="1600" dirty="0">
                <a:solidFill>
                  <a:schemeClr val="tx1"/>
                </a:solidFill>
                <a:latin typeface="Times New Roman" panose="02020603050405020304" pitchFamily="18" charset="0"/>
                <a:cs typeface="Times New Roman" panose="02020603050405020304" pitchFamily="18" charset="0"/>
              </a:rPr>
            </a:br>
            <a:r>
              <a:rPr lang="tr-TR" sz="1600" dirty="0">
                <a:solidFill>
                  <a:schemeClr val="tx1"/>
                </a:solidFill>
                <a:latin typeface="Times New Roman" panose="02020603050405020304" pitchFamily="18" charset="0"/>
                <a:cs typeface="Times New Roman" panose="02020603050405020304" pitchFamily="18" charset="0"/>
              </a:rPr>
              <a:t>2. Başladığı işi zamanında bitirmek için çaba gösterir.</a:t>
            </a:r>
            <a:endParaRPr lang="tr-TR" sz="1600" b="1" dirty="0">
              <a:solidFill>
                <a:schemeClr val="tx1"/>
              </a:solidFill>
              <a:latin typeface="Times New Roman" panose="02020603050405020304" pitchFamily="18" charset="0"/>
              <a:cs typeface="Times New Roman" panose="02020603050405020304" pitchFamily="18" charset="0"/>
            </a:endParaRPr>
          </a:p>
          <a:p>
            <a:pPr>
              <a:buNone/>
            </a:pPr>
            <a:endParaRPr lang="tr-TR" sz="1600"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26</a:t>
            </a:fld>
            <a:endParaRPr lang="es-E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82528"/>
          </a:xfrm>
        </p:spPr>
        <p:txBody>
          <a:bodyPr>
            <a:normAutofit fontScale="90000"/>
          </a:bodyPr>
          <a:lstStyle/>
          <a:p>
            <a:endParaRPr lang="tr-TR" dirty="0"/>
          </a:p>
        </p:txBody>
      </p:sp>
      <p:sp>
        <p:nvSpPr>
          <p:cNvPr id="3" name="2 İçerik Yer Tutucusu"/>
          <p:cNvSpPr>
            <a:spLocks noGrp="1"/>
          </p:cNvSpPr>
          <p:nvPr>
            <p:ph idx="1"/>
          </p:nvPr>
        </p:nvSpPr>
        <p:spPr>
          <a:xfrm>
            <a:off x="1331640" y="787782"/>
            <a:ext cx="7355160" cy="5713151"/>
          </a:xfrm>
        </p:spPr>
        <p:txBody>
          <a:bodyPr>
            <a:normAutofit lnSpcReduction="10000"/>
          </a:bodyPr>
          <a:lstStyle/>
          <a:p>
            <a:pPr>
              <a:buNone/>
            </a:pPr>
            <a:r>
              <a:rPr lang="tr-TR" sz="1400" b="1" dirty="0">
                <a:solidFill>
                  <a:schemeClr val="tx1"/>
                </a:solidFill>
                <a:latin typeface="Times New Roman" panose="02020603050405020304" pitchFamily="18" charset="0"/>
                <a:cs typeface="Times New Roman" panose="02020603050405020304" pitchFamily="18" charset="0"/>
              </a:rPr>
              <a:t>Kazanım 8: Farklılıklara saygı gösterir.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b="1"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Kendisinin farklı özellikleri olduğunu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İnsanların farklı özellikleri olduğunu söyler.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Etkinliklerde farklı özellikteki çocuklarla birlikte yer alır.</a:t>
            </a:r>
          </a:p>
          <a:p>
            <a:pPr>
              <a:buNone/>
            </a:pPr>
            <a:r>
              <a:rPr lang="tr-TR" sz="1400" b="1" dirty="0">
                <a:solidFill>
                  <a:schemeClr val="tx1"/>
                </a:solidFill>
                <a:latin typeface="Times New Roman" panose="02020603050405020304" pitchFamily="18" charset="0"/>
                <a:cs typeface="Times New Roman" panose="02020603050405020304" pitchFamily="18" charset="0"/>
              </a:rPr>
              <a:t>Kazanım 9: Farklı kültürel özellikleri açıklar.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Kendi ülkesinin kültürüne ait özellikleri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Kendi ülkesinin kültürü ile diğer kültürlerin benzer ve farklı özelliklerini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Farklı ülkelerin kendine özgü kültürel özellikleri olduğunu söyler.</a:t>
            </a:r>
          </a:p>
          <a:p>
            <a:pPr>
              <a:buNone/>
            </a:pPr>
            <a:r>
              <a:rPr lang="tr-TR" sz="1400" b="1" dirty="0">
                <a:solidFill>
                  <a:schemeClr val="tx1"/>
                </a:solidFill>
                <a:latin typeface="Times New Roman" panose="02020603050405020304" pitchFamily="18" charset="0"/>
                <a:cs typeface="Times New Roman" panose="02020603050405020304" pitchFamily="18" charset="0"/>
              </a:rPr>
              <a:t>Kazanım 10: Sorumluluklarını yerine getirir.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Sorumluluk almaya istekli olduğunu gösterir.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Üstlendiği sorumluluğu yerine getirir.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Sorumluluklar yerine getirilmediğinde olası sonuçları söyler.</a:t>
            </a:r>
          </a:p>
          <a:p>
            <a:pPr>
              <a:buNone/>
            </a:pPr>
            <a:r>
              <a:rPr lang="tr-TR" sz="1400" b="1" dirty="0">
                <a:solidFill>
                  <a:schemeClr val="tx1"/>
                </a:solidFill>
                <a:latin typeface="Times New Roman" panose="02020603050405020304" pitchFamily="18" charset="0"/>
                <a:cs typeface="Times New Roman" panose="02020603050405020304" pitchFamily="18" charset="0"/>
              </a:rPr>
              <a:t>Kazanım 11: Atatürk ile ilgili etkinliklerde sorumluluk alır. </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Atatürk ile ilgili etkinliklere katılır.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Atatürk ile ilgili duygu ve düşüncelerini farklı etkinliklerle ifade eder.</a:t>
            </a:r>
          </a:p>
          <a:p>
            <a:pPr>
              <a:buNone/>
            </a:pPr>
            <a:r>
              <a:rPr lang="tr-TR" sz="1400" b="1" dirty="0">
                <a:solidFill>
                  <a:schemeClr val="tx1"/>
                </a:solidFill>
                <a:latin typeface="Times New Roman" panose="02020603050405020304" pitchFamily="18" charset="0"/>
                <a:cs typeface="Times New Roman" panose="02020603050405020304" pitchFamily="18" charset="0"/>
              </a:rPr>
              <a:t>Kazanım 12: Değişik ortamlardaki kurallara uyar. </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b="1"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Değişik ortamlardaki kuralların belirlenmesinde düşüncesini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Kuralların gerekli olduğunu söyler.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İstekleri ile kurallar çeliştiğinde kurallara uygun davranır.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Nezaket kurallarına uyar.</a:t>
            </a:r>
            <a:endParaRPr lang="tr-TR" sz="1400" b="1" dirty="0">
              <a:solidFill>
                <a:schemeClr val="tx1"/>
              </a:solidFill>
              <a:latin typeface="Times New Roman" panose="02020603050405020304" pitchFamily="18" charset="0"/>
              <a:cs typeface="Times New Roman" panose="02020603050405020304" pitchFamily="18" charset="0"/>
            </a:endParaRPr>
          </a:p>
          <a:p>
            <a:endParaRPr lang="tr-TR" sz="1400" dirty="0">
              <a:solidFill>
                <a:schemeClr val="accent2"/>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27</a:t>
            </a:fld>
            <a:endParaRPr lang="es-E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285728"/>
            <a:ext cx="8229600" cy="71438"/>
          </a:xfrm>
        </p:spPr>
        <p:txBody>
          <a:bodyPr>
            <a:normAutofit fontScale="90000"/>
          </a:bodyPr>
          <a:lstStyle/>
          <a:p>
            <a:endParaRPr lang="tr-TR" dirty="0"/>
          </a:p>
        </p:txBody>
      </p:sp>
      <p:sp>
        <p:nvSpPr>
          <p:cNvPr id="3" name="2 İçerik Yer Tutucusu"/>
          <p:cNvSpPr>
            <a:spLocks noGrp="1"/>
          </p:cNvSpPr>
          <p:nvPr>
            <p:ph idx="1"/>
          </p:nvPr>
        </p:nvSpPr>
        <p:spPr>
          <a:xfrm>
            <a:off x="1619672" y="908720"/>
            <a:ext cx="7067128" cy="5760640"/>
          </a:xfrm>
        </p:spPr>
        <p:txBody>
          <a:bodyPr>
            <a:normAutofit fontScale="85000" lnSpcReduction="20000"/>
          </a:bodyPr>
          <a:lstStyle/>
          <a:p>
            <a:pPr>
              <a:buNone/>
            </a:pPr>
            <a:endParaRPr lang="tr-TR" sz="1400" b="1" dirty="0">
              <a:solidFill>
                <a:schemeClr val="accent2"/>
              </a:solidFill>
              <a:latin typeface="Comic Sans MS" pitchFamily="66" charset="0"/>
            </a:endParaRPr>
          </a:p>
          <a:p>
            <a:pPr>
              <a:buNone/>
            </a:pPr>
            <a:r>
              <a:rPr lang="tr-TR" b="1" dirty="0">
                <a:solidFill>
                  <a:schemeClr val="tx1"/>
                </a:solidFill>
                <a:latin typeface="Times New Roman" panose="02020603050405020304" pitchFamily="18" charset="0"/>
                <a:cs typeface="Times New Roman" panose="02020603050405020304" pitchFamily="18" charset="0"/>
              </a:rPr>
              <a:t>Kazanım 13: Estetik değerleri korur.</a:t>
            </a:r>
            <a:br>
              <a:rPr lang="tr-TR" b="1" dirty="0">
                <a:solidFill>
                  <a:schemeClr val="tx1"/>
                </a:solidFill>
                <a:latin typeface="Times New Roman" panose="02020603050405020304" pitchFamily="18" charset="0"/>
                <a:cs typeface="Times New Roman" panose="02020603050405020304" pitchFamily="18" charset="0"/>
              </a:rPr>
            </a:br>
            <a:r>
              <a:rPr lang="tr-TR" b="1" dirty="0">
                <a:solidFill>
                  <a:schemeClr val="tx1"/>
                </a:solidFill>
                <a:latin typeface="Times New Roman" panose="02020603050405020304" pitchFamily="18" charset="0"/>
                <a:cs typeface="Times New Roman" panose="02020603050405020304" pitchFamily="18" charset="0"/>
              </a:rPr>
              <a:t>Göstergeleri:</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1. Çevresinde gördüğü güzel ve rahatsız edici durumları söyler.</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2. Çevresini farklı biçimlerde düzenler. </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3. Çevredeki güzelliklere değer verir. </a:t>
            </a:r>
          </a:p>
          <a:p>
            <a:pPr>
              <a:buNone/>
            </a:pPr>
            <a:r>
              <a:rPr lang="tr-TR" b="1" dirty="0">
                <a:solidFill>
                  <a:schemeClr val="tx1"/>
                </a:solidFill>
                <a:latin typeface="Times New Roman" panose="02020603050405020304" pitchFamily="18" charset="0"/>
                <a:cs typeface="Times New Roman" panose="02020603050405020304" pitchFamily="18" charset="0"/>
              </a:rPr>
              <a:t>Kazanım 14: Sanat eserlerinin değerini fark eder.</a:t>
            </a:r>
            <a:br>
              <a:rPr lang="tr-TR" b="1" dirty="0">
                <a:solidFill>
                  <a:schemeClr val="tx1"/>
                </a:solidFill>
                <a:latin typeface="Times New Roman" panose="02020603050405020304" pitchFamily="18" charset="0"/>
                <a:cs typeface="Times New Roman" panose="02020603050405020304" pitchFamily="18" charset="0"/>
              </a:rPr>
            </a:br>
            <a:r>
              <a:rPr lang="tr-TR" b="1" dirty="0">
                <a:solidFill>
                  <a:schemeClr val="tx1"/>
                </a:solidFill>
                <a:latin typeface="Times New Roman" panose="02020603050405020304" pitchFamily="18" charset="0"/>
                <a:cs typeface="Times New Roman" panose="02020603050405020304" pitchFamily="18" charset="0"/>
              </a:rPr>
              <a:t>Göstergeleri:</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1. Sanat eserlerinde gördüklerini ve işittiklerini söyler.</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2. Sanat eserleri ile ilgili duygularını açıklar.</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3. Sanat eserlerinin korunmasına özen gösterir.</a:t>
            </a:r>
          </a:p>
          <a:p>
            <a:pPr>
              <a:buNone/>
            </a:pPr>
            <a:r>
              <a:rPr lang="tr-TR" b="1" dirty="0">
                <a:solidFill>
                  <a:schemeClr val="tx1"/>
                </a:solidFill>
                <a:latin typeface="Times New Roman" panose="02020603050405020304" pitchFamily="18" charset="0"/>
                <a:cs typeface="Times New Roman" panose="02020603050405020304" pitchFamily="18" charset="0"/>
              </a:rPr>
              <a:t>Kazanım 15: Kendine güvenir.</a:t>
            </a:r>
            <a:br>
              <a:rPr lang="tr-TR" b="1" dirty="0">
                <a:solidFill>
                  <a:schemeClr val="tx1"/>
                </a:solidFill>
                <a:latin typeface="Times New Roman" panose="02020603050405020304" pitchFamily="18" charset="0"/>
                <a:cs typeface="Times New Roman" panose="02020603050405020304" pitchFamily="18" charset="0"/>
              </a:rPr>
            </a:br>
            <a:r>
              <a:rPr lang="tr-TR" b="1" dirty="0">
                <a:solidFill>
                  <a:schemeClr val="tx1"/>
                </a:solidFill>
                <a:latin typeface="Times New Roman" panose="02020603050405020304" pitchFamily="18" charset="0"/>
                <a:cs typeface="Times New Roman" panose="02020603050405020304" pitchFamily="18" charset="0"/>
              </a:rPr>
              <a:t>Göstergeleri:</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1. Kendine ait beğendiği ve beğenmediği özelliklerini söyler.</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2. Grup önünde kendini ifade eder. </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3. Gerektiği durumlarda farklı görüşlerini söyler.</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4. Gerektiğinde liderliği üstlenir.</a:t>
            </a:r>
          </a:p>
          <a:p>
            <a:pPr>
              <a:buNone/>
            </a:pPr>
            <a:r>
              <a:rPr lang="tr-TR" b="1" dirty="0">
                <a:solidFill>
                  <a:schemeClr val="tx1"/>
                </a:solidFill>
                <a:latin typeface="Times New Roman" panose="02020603050405020304" pitchFamily="18" charset="0"/>
                <a:cs typeface="Times New Roman" panose="02020603050405020304" pitchFamily="18" charset="0"/>
              </a:rPr>
              <a:t>Kazanım 16: Toplumsal yaşamda bireylerin farklı rol ve görevleri olduğunu açıklar.</a:t>
            </a:r>
            <a:br>
              <a:rPr lang="tr-TR" b="1" dirty="0">
                <a:solidFill>
                  <a:schemeClr val="tx1"/>
                </a:solidFill>
                <a:latin typeface="Times New Roman" panose="02020603050405020304" pitchFamily="18" charset="0"/>
                <a:cs typeface="Times New Roman" panose="02020603050405020304" pitchFamily="18" charset="0"/>
              </a:rPr>
            </a:br>
            <a:r>
              <a:rPr lang="tr-TR" b="1" dirty="0">
                <a:solidFill>
                  <a:schemeClr val="tx1"/>
                </a:solidFill>
                <a:latin typeface="Times New Roman" panose="02020603050405020304" pitchFamily="18" charset="0"/>
                <a:cs typeface="Times New Roman" panose="02020603050405020304" pitchFamily="18" charset="0"/>
              </a:rPr>
              <a:t>Göstergeleri:</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1. Toplumda farklı rol ve görevlere sahip kişiler olduğunu söyler.</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2. Aynı kişinin farklı rol ve görevleri olduğunu söyler.</a:t>
            </a:r>
          </a:p>
          <a:p>
            <a:pPr>
              <a:buNone/>
            </a:pPr>
            <a:r>
              <a:rPr lang="tr-TR" b="1" dirty="0">
                <a:solidFill>
                  <a:schemeClr val="tx1"/>
                </a:solidFill>
                <a:latin typeface="Times New Roman" panose="02020603050405020304" pitchFamily="18" charset="0"/>
                <a:cs typeface="Times New Roman" panose="02020603050405020304" pitchFamily="18" charset="0"/>
              </a:rPr>
              <a:t>Kazanım 17: Başkalarıyla sorunlarını çözer.</a:t>
            </a:r>
            <a:br>
              <a:rPr lang="tr-TR" b="1" dirty="0">
                <a:solidFill>
                  <a:schemeClr val="tx1"/>
                </a:solidFill>
                <a:latin typeface="Times New Roman" panose="02020603050405020304" pitchFamily="18" charset="0"/>
                <a:cs typeface="Times New Roman" panose="02020603050405020304" pitchFamily="18" charset="0"/>
              </a:rPr>
            </a:br>
            <a:r>
              <a:rPr lang="tr-TR" b="1" dirty="0">
                <a:solidFill>
                  <a:schemeClr val="tx1"/>
                </a:solidFill>
                <a:latin typeface="Times New Roman" panose="02020603050405020304" pitchFamily="18" charset="0"/>
                <a:cs typeface="Times New Roman" panose="02020603050405020304" pitchFamily="18" charset="0"/>
              </a:rPr>
              <a:t>Göstergeleri:</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1. Başkaları ile sorunlarını onlarla konuşarak çözer. </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2. Arkadaşlarıyla sorunlarını çözemediği zamanlarda yetişkinlerden yardım ister. </a:t>
            </a:r>
            <a:br>
              <a:rPr lang="tr-TR" dirty="0">
                <a:solidFill>
                  <a:schemeClr val="tx1"/>
                </a:solidFill>
                <a:latin typeface="Times New Roman" panose="02020603050405020304" pitchFamily="18" charset="0"/>
                <a:cs typeface="Times New Roman" panose="02020603050405020304" pitchFamily="18" charset="0"/>
              </a:rPr>
            </a:br>
            <a:r>
              <a:rPr lang="tr-TR" dirty="0">
                <a:solidFill>
                  <a:schemeClr val="tx1"/>
                </a:solidFill>
                <a:latin typeface="Times New Roman" panose="02020603050405020304" pitchFamily="18" charset="0"/>
                <a:cs typeface="Times New Roman" panose="02020603050405020304" pitchFamily="18" charset="0"/>
              </a:rPr>
              <a:t>3. Gerekli zamanlarda uzlaşmacı davranır.</a:t>
            </a:r>
            <a:br>
              <a:rPr lang="tr-TR" dirty="0">
                <a:solidFill>
                  <a:schemeClr val="tx1"/>
                </a:solidFill>
                <a:latin typeface="Times New Roman" panose="02020603050405020304" pitchFamily="18" charset="0"/>
                <a:cs typeface="Times New Roman" panose="02020603050405020304" pitchFamily="18" charset="0"/>
              </a:rPr>
            </a:br>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1942415" y="6505260"/>
            <a:ext cx="5716488" cy="164100"/>
          </a:xfrm>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28</a:t>
            </a:fld>
            <a:endParaRPr lang="es-E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229600" cy="500066"/>
          </a:xfrm>
        </p:spPr>
        <p:txBody>
          <a:bodyPr>
            <a:normAutofit fontScale="90000"/>
          </a:bodyPr>
          <a:lstStyle/>
          <a:p>
            <a:r>
              <a:rPr lang="tr-TR" sz="2000" dirty="0">
                <a:solidFill>
                  <a:srgbClr val="FF0000"/>
                </a:solidFill>
                <a:latin typeface="Times New Roman" panose="02020603050405020304" pitchFamily="18" charset="0"/>
                <a:cs typeface="Times New Roman" panose="02020603050405020304" pitchFamily="18" charset="0"/>
              </a:rPr>
              <a:t>MOTOR GELİŞİM KAZANIM VE GÖSTERGELERİ</a:t>
            </a:r>
            <a:br>
              <a:rPr lang="tr-TR" dirty="0">
                <a:latin typeface="Times New Roman" panose="02020603050405020304" pitchFamily="18" charset="0"/>
                <a:cs typeface="Times New Roman" panose="02020603050405020304" pitchFamily="18" charset="0"/>
              </a:rPr>
            </a:br>
            <a:endParaRPr lang="tr-TR" dirty="0">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403648" y="857232"/>
            <a:ext cx="7283152" cy="5268931"/>
          </a:xfrm>
        </p:spPr>
        <p:txBody>
          <a:bodyPr>
            <a:normAutofit fontScale="92500" lnSpcReduction="10000"/>
          </a:bodyPr>
          <a:lstStyle/>
          <a:p>
            <a:pPr>
              <a:buNone/>
            </a:pPr>
            <a:r>
              <a:rPr lang="tr-TR" sz="1800" b="1" dirty="0">
                <a:solidFill>
                  <a:schemeClr val="tx1"/>
                </a:solidFill>
                <a:latin typeface="Times New Roman" panose="02020603050405020304" pitchFamily="18" charset="0"/>
                <a:cs typeface="Times New Roman" panose="02020603050405020304" pitchFamily="18" charset="0"/>
              </a:rPr>
              <a:t>Kazanım 1: Yer değiştirme hareketleri yapar.</a:t>
            </a:r>
          </a:p>
          <a:p>
            <a:pPr>
              <a:buNone/>
            </a:pP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b="1"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Isınma ve soğuma hareketlerini bir rehber eşliğinde yapar.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Yönergeler doğrultusunda yürür.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Yönergeler doğrultusunda koşar.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4. Belli bir yükseklikten atlar.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5. Belli bir yüksekliğe zıplar.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6. Belli bir yüksekliğe tırmanır.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7. Tırmanılan yükseklikten iner.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8. Engelin üzerinden atlar.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9. Koşarak bir engel üzerinden atlar.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10. Çift ayak sıçrayarak belirli mesafe ilerler.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11. Tek ayak sıçrayarak belirli mesafe ilerler.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12. Belirlenen mesafede yuvarlanır.</a:t>
            </a:r>
            <a:endParaRPr lang="tr-TR" sz="1800" b="1" dirty="0">
              <a:solidFill>
                <a:schemeClr val="tx1"/>
              </a:solidFill>
              <a:latin typeface="Times New Roman" panose="02020603050405020304" pitchFamily="18" charset="0"/>
              <a:cs typeface="Times New Roman" panose="02020603050405020304" pitchFamily="18" charset="0"/>
            </a:endParaRPr>
          </a:p>
          <a:p>
            <a:pPr>
              <a:buNone/>
            </a:pPr>
            <a:r>
              <a:rPr lang="tr-TR" sz="1800" dirty="0">
                <a:solidFill>
                  <a:schemeClr val="tx1"/>
                </a:solidFill>
                <a:latin typeface="Times New Roman" panose="02020603050405020304" pitchFamily="18" charset="0"/>
                <a:cs typeface="Times New Roman" panose="02020603050405020304" pitchFamily="18" charset="0"/>
              </a:rPr>
              <a:t>     13. Belirli bir mesafeyi sürünerek gider.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14. Belirlenen noktadan çift ayakla ileriye doğru atlar.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15. Kayma adımı yaparak belirli mesafede ilerler.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16. </a:t>
            </a:r>
            <a:r>
              <a:rPr lang="tr-TR" sz="1800" dirty="0" err="1">
                <a:solidFill>
                  <a:schemeClr val="tx1"/>
                </a:solidFill>
                <a:latin typeface="Times New Roman" panose="02020603050405020304" pitchFamily="18" charset="0"/>
                <a:cs typeface="Times New Roman" panose="02020603050405020304" pitchFamily="18" charset="0"/>
              </a:rPr>
              <a:t>Galop</a:t>
            </a:r>
            <a:r>
              <a:rPr lang="tr-TR" sz="1800" dirty="0">
                <a:solidFill>
                  <a:schemeClr val="tx1"/>
                </a:solidFill>
                <a:latin typeface="Times New Roman" panose="02020603050405020304" pitchFamily="18" charset="0"/>
                <a:cs typeface="Times New Roman" panose="02020603050405020304" pitchFamily="18" charset="0"/>
              </a:rPr>
              <a:t> yaparak belirli mesafede ilerler.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17. Sekerek belirli mesafede ilerler.</a:t>
            </a:r>
            <a:br>
              <a:rPr lang="tr-TR" sz="1800" dirty="0">
                <a:solidFill>
                  <a:schemeClr val="tx1"/>
                </a:solidFill>
                <a:latin typeface="Times New Roman" panose="02020603050405020304" pitchFamily="18" charset="0"/>
                <a:cs typeface="Times New Roman" panose="02020603050405020304" pitchFamily="18" charset="0"/>
              </a:rPr>
            </a:br>
            <a:endParaRPr lang="tr-TR" sz="1800" b="1" dirty="0">
              <a:solidFill>
                <a:schemeClr val="tx1"/>
              </a:solidFill>
              <a:latin typeface="Times New Roman" panose="02020603050405020304" pitchFamily="18" charset="0"/>
              <a:cs typeface="Times New Roman" panose="02020603050405020304" pitchFamily="18" charset="0"/>
            </a:endParaRPr>
          </a:p>
          <a:p>
            <a:pPr>
              <a:buNone/>
            </a:pPr>
            <a:endParaRPr lang="tr-TR" dirty="0"/>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29</a:t>
            </a:fld>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788666"/>
          </a:xfrm>
        </p:spPr>
        <p:txBody>
          <a:bodyPr>
            <a:normAutofit/>
          </a:bodyPr>
          <a:lstStyle/>
          <a:p>
            <a:r>
              <a:rPr lang="tr-TR" sz="2800" i="1" dirty="0">
                <a:solidFill>
                  <a:srgbClr val="FF0000"/>
                </a:solidFill>
                <a:latin typeface="Times New Roman" panose="02020603050405020304" pitchFamily="18" charset="0"/>
                <a:cs typeface="Times New Roman" panose="02020603050405020304" pitchFamily="18" charset="0"/>
              </a:rPr>
              <a:t>Programın Temel Özellikleri</a:t>
            </a:r>
          </a:p>
        </p:txBody>
      </p:sp>
      <p:sp>
        <p:nvSpPr>
          <p:cNvPr id="3" name="İçerik Yer Tutucusu 2"/>
          <p:cNvSpPr>
            <a:spLocks noGrp="1"/>
          </p:cNvSpPr>
          <p:nvPr>
            <p:ph idx="1"/>
          </p:nvPr>
        </p:nvSpPr>
        <p:spPr>
          <a:xfrm>
            <a:off x="1942415" y="1556792"/>
            <a:ext cx="6591985" cy="4354430"/>
          </a:xfrm>
        </p:spPr>
        <p:txBody>
          <a:bodyPr/>
          <a:lstStyle/>
          <a:p>
            <a:pPr>
              <a:buNone/>
            </a:pPr>
            <a:r>
              <a:rPr lang="tr-TR" b="1" i="1" dirty="0">
                <a:solidFill>
                  <a:srgbClr val="FF0000"/>
                </a:solidFill>
                <a:latin typeface="Times New Roman" panose="02020603050405020304" pitchFamily="18" charset="0"/>
                <a:cs typeface="Times New Roman" panose="02020603050405020304" pitchFamily="18" charset="0"/>
              </a:rPr>
              <a:t>Çocuk merkezlidir</a:t>
            </a:r>
            <a:endParaRPr lang="tr-TR" dirty="0">
              <a:solidFill>
                <a:srgbClr val="FF0000"/>
              </a:solidFill>
              <a:latin typeface="Times New Roman" panose="02020603050405020304" pitchFamily="18" charset="0"/>
              <a:cs typeface="Times New Roman" panose="02020603050405020304" pitchFamily="18" charset="0"/>
            </a:endParaRPr>
          </a:p>
          <a:p>
            <a:pPr>
              <a:buNone/>
            </a:pPr>
            <a:endParaRPr lang="tr-TR" dirty="0">
              <a:solidFill>
                <a:srgbClr val="FF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Programda etkinliklerin öğretmenden ziyade, çocuk  tarafından seçilmesi ve başlatılması, yani çocuk merkezli olması önerilmektedir</a:t>
            </a:r>
            <a:r>
              <a:rPr lang="tr-TR" dirty="0">
                <a:solidFill>
                  <a:srgbClr val="002060"/>
                </a:solidFill>
                <a:latin typeface="Times New Roman" panose="02020603050405020304" pitchFamily="18" charset="0"/>
                <a:cs typeface="Times New Roman" panose="02020603050405020304" pitchFamily="18" charset="0"/>
              </a:rPr>
              <a:t>. </a:t>
            </a:r>
          </a:p>
          <a:p>
            <a:pPr algn="just">
              <a:buNone/>
            </a:pPr>
            <a:r>
              <a:rPr lang="tr-TR" b="1" i="1" dirty="0">
                <a:solidFill>
                  <a:srgbClr val="FF0000"/>
                </a:solidFill>
                <a:latin typeface="Times New Roman" panose="02020603050405020304" pitchFamily="18" charset="0"/>
                <a:cs typeface="Times New Roman" panose="02020603050405020304" pitchFamily="18" charset="0"/>
              </a:rPr>
              <a:t>Esnektir</a:t>
            </a:r>
          </a:p>
          <a:p>
            <a:pPr algn="just">
              <a:buNone/>
            </a:pPr>
            <a:endParaRPr lang="tr-TR" b="1" i="1" dirty="0">
              <a:solidFill>
                <a:srgbClr val="FF0000"/>
              </a:solidFill>
              <a:latin typeface="Times New Roman" panose="02020603050405020304" pitchFamily="18" charset="0"/>
              <a:cs typeface="Times New Roman" panose="02020603050405020304" pitchFamily="18" charset="0"/>
            </a:endParaRPr>
          </a:p>
          <a:p>
            <a:pPr algn="just">
              <a:buFont typeface="Arial" pitchFamily="34" charset="0"/>
              <a:buChar char="•"/>
            </a:pPr>
            <a:r>
              <a:rPr lang="tr-TR" dirty="0">
                <a:solidFill>
                  <a:schemeClr val="tx1"/>
                </a:solidFill>
                <a:latin typeface="Times New Roman" panose="02020603050405020304" pitchFamily="18" charset="0"/>
                <a:cs typeface="Times New Roman" panose="02020603050405020304" pitchFamily="18" charset="0"/>
              </a:rPr>
              <a:t>Program; çocuğun, fiziksel çevrenin ve ailenin değişen özelliklerine göre uyarlanabilir.</a:t>
            </a:r>
          </a:p>
          <a:p>
            <a:pPr algn="just">
              <a:buFont typeface="Arial" pitchFamily="34" charset="0"/>
              <a:buChar char="•"/>
            </a:pPr>
            <a:r>
              <a:rPr lang="tr-TR" dirty="0">
                <a:solidFill>
                  <a:schemeClr val="tx1"/>
                </a:solidFill>
                <a:latin typeface="Times New Roman" panose="02020603050405020304" pitchFamily="18" charset="0"/>
                <a:cs typeface="Times New Roman" panose="02020603050405020304" pitchFamily="18" charset="0"/>
              </a:rPr>
              <a:t>Öğretmen, ortaya çıkabilecek günlük ve anlık değişimlere göre eğitim sürecinde gerekli düzenlemeler yapabilir.</a:t>
            </a:r>
          </a:p>
          <a:p>
            <a:pPr algn="just">
              <a:buNone/>
            </a:pPr>
            <a:endParaRPr lang="tr-TR" dirty="0">
              <a:solidFill>
                <a:srgbClr val="002060"/>
              </a:solidFill>
              <a:latin typeface="Times New Roman" panose="02020603050405020304" pitchFamily="18" charset="0"/>
              <a:cs typeface="Times New Roman" panose="02020603050405020304" pitchFamily="18" charset="0"/>
            </a:endParaRPr>
          </a:p>
          <a:p>
            <a:pPr>
              <a:buFontTx/>
              <a:buChar char="-"/>
            </a:pPr>
            <a:endParaRPr lang="tr-TR" dirty="0">
              <a:latin typeface="Times New Roman" panose="02020603050405020304" pitchFamily="18" charset="0"/>
              <a:cs typeface="Times New Roman" panose="02020603050405020304" pitchFamily="18" charset="0"/>
            </a:endParaRPr>
          </a:p>
          <a:p>
            <a:pPr marL="0" indent="0">
              <a:buNone/>
            </a:pPr>
            <a:endParaRPr lang="tr-TR" dirty="0">
              <a:latin typeface="Times New Roman" panose="02020603050405020304" pitchFamily="18" charset="0"/>
              <a:cs typeface="Times New Roman" panose="02020603050405020304" pitchFamily="18" charset="0"/>
            </a:endParaRPr>
          </a:p>
        </p:txBody>
      </p:sp>
      <p:sp>
        <p:nvSpPr>
          <p:cNvPr id="4" name="Veri Yer Tutucusu 3"/>
          <p:cNvSpPr>
            <a:spLocks noGrp="1"/>
          </p:cNvSpPr>
          <p:nvPr>
            <p:ph type="dt" sz="half" idx="10"/>
          </p:nvPr>
        </p:nvSpPr>
        <p:spPr>
          <a:xfrm>
            <a:off x="7772400" y="6135089"/>
            <a:ext cx="616024" cy="370171"/>
          </a:xfrm>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3</a:t>
            </a:fld>
            <a:endParaRPr lang="es-ES"/>
          </a:p>
        </p:txBody>
      </p:sp>
    </p:spTree>
    <p:extLst>
      <p:ext uri="{BB962C8B-B14F-4D97-AF65-F5344CB8AC3E}">
        <p14:creationId xmlns:p14="http://schemas.microsoft.com/office/powerpoint/2010/main" val="22888780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42852"/>
          </a:xfrm>
        </p:spPr>
        <p:txBody>
          <a:bodyPr>
            <a:normAutofit fontScale="90000"/>
          </a:bodyPr>
          <a:lstStyle/>
          <a:p>
            <a:endParaRPr lang="tr-TR" dirty="0"/>
          </a:p>
        </p:txBody>
      </p:sp>
      <p:sp>
        <p:nvSpPr>
          <p:cNvPr id="3" name="2 İçerik Yer Tutucusu"/>
          <p:cNvSpPr>
            <a:spLocks noGrp="1"/>
          </p:cNvSpPr>
          <p:nvPr>
            <p:ph idx="1"/>
          </p:nvPr>
        </p:nvSpPr>
        <p:spPr>
          <a:xfrm>
            <a:off x="1403648" y="476672"/>
            <a:ext cx="7283152" cy="5760640"/>
          </a:xfrm>
        </p:spPr>
        <p:txBody>
          <a:bodyPr>
            <a:normAutofit fontScale="92500" lnSpcReduction="20000"/>
          </a:bodyPr>
          <a:lstStyle/>
          <a:p>
            <a:pPr>
              <a:buNone/>
            </a:pPr>
            <a:r>
              <a:rPr lang="tr-TR" sz="1400" b="1" dirty="0">
                <a:solidFill>
                  <a:schemeClr val="tx1"/>
                </a:solidFill>
                <a:latin typeface="Times New Roman" panose="02020603050405020304" pitchFamily="18" charset="0"/>
                <a:cs typeface="Times New Roman" panose="02020603050405020304" pitchFamily="18" charset="0"/>
              </a:rPr>
              <a:t>Kazanım 2: Denge hareketleri yapar.</a:t>
            </a:r>
          </a:p>
          <a:p>
            <a:pPr>
              <a:buNone/>
            </a:pP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Ağırlığını bir noktadan diğerine aktarır.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Atlama ile ilgili denge hareketlerini yapar.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Konma ile ilgili denge hareketlerini yapar.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Başlama ile ilgili denge hareketlerini yapar.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5. Durma ile ilgili denge hareketlerini yapar.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Tek ayak üzerinde durur.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Tek ayak üzerinde sıçrar.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8. Bireysel ve eşli olarak denge hareketleri yapar.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9. Çizgi üzerinde yönergeler doğrultusunda yürür.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10. Denge tahtası üzerinde yönergeler doğrultusunda yürür.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3: Nesne kontrolü gerektiren hareketleri yapar. </a:t>
            </a:r>
          </a:p>
          <a:p>
            <a:pPr>
              <a:buNone/>
            </a:pP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b="1"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Bireysel ve eşli olarak nesneleri kontrol eder.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Küçük top ile omuz üzerinden atış yapar.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Atılan topu elleri ile tutar.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Koşarak duran topa ayakla vurur.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5. Küçük topu tek elle yerden yuvarlar.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Raket/sopa ile sabit topa vurur.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Topu olduğu yerde ritmik olarak sektirir.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8. Farklı boyut ve ağırlıktaki nesneleri hedefe atar.</a:t>
            </a:r>
            <a:endParaRPr lang="tr-TR" sz="1400" b="1" dirty="0">
              <a:solidFill>
                <a:schemeClr val="tx1"/>
              </a:solidFill>
              <a:latin typeface="Times New Roman" panose="02020603050405020304" pitchFamily="18" charset="0"/>
              <a:cs typeface="Times New Roman" panose="02020603050405020304" pitchFamily="18" charset="0"/>
            </a:endParaRPr>
          </a:p>
          <a:p>
            <a:pPr marL="0" indent="0">
              <a:buNone/>
            </a:pPr>
            <a:r>
              <a:rPr lang="tr-TR" sz="1400" dirty="0">
                <a:solidFill>
                  <a:schemeClr val="tx1"/>
                </a:solidFill>
                <a:latin typeface="Times New Roman" panose="02020603050405020304" pitchFamily="18" charset="0"/>
                <a:cs typeface="Times New Roman" panose="02020603050405020304" pitchFamily="18" charset="0"/>
              </a:rPr>
              <a:t>       9. Nesneleri kaldırır.</a:t>
            </a:r>
            <a:endParaRPr lang="tr-TR" sz="1400" b="1" dirty="0">
              <a:solidFill>
                <a:schemeClr val="tx1"/>
              </a:solidFill>
              <a:latin typeface="Times New Roman" panose="02020603050405020304" pitchFamily="18" charset="0"/>
              <a:cs typeface="Times New Roman" panose="02020603050405020304" pitchFamily="18" charset="0"/>
            </a:endParaRPr>
          </a:p>
          <a:p>
            <a:pPr marL="0" indent="0">
              <a:buNone/>
            </a:pPr>
            <a:r>
              <a:rPr lang="tr-TR" sz="1400" dirty="0">
                <a:solidFill>
                  <a:schemeClr val="tx1"/>
                </a:solidFill>
                <a:latin typeface="Times New Roman" panose="02020603050405020304" pitchFamily="18" charset="0"/>
                <a:cs typeface="Times New Roman" panose="02020603050405020304" pitchFamily="18" charset="0"/>
              </a:rPr>
              <a:t>      10. Nesneleri taşır.</a:t>
            </a:r>
            <a:endParaRPr lang="tr-TR" sz="1400" b="1" dirty="0">
              <a:solidFill>
                <a:schemeClr val="tx1"/>
              </a:solidFill>
              <a:latin typeface="Times New Roman" panose="02020603050405020304" pitchFamily="18" charset="0"/>
              <a:cs typeface="Times New Roman" panose="02020603050405020304" pitchFamily="18" charset="0"/>
            </a:endParaRPr>
          </a:p>
          <a:p>
            <a:pPr marL="0" indent="0">
              <a:buNone/>
            </a:pPr>
            <a:r>
              <a:rPr lang="tr-TR" sz="1400" dirty="0">
                <a:solidFill>
                  <a:schemeClr val="tx1"/>
                </a:solidFill>
                <a:latin typeface="Times New Roman" panose="02020603050405020304" pitchFamily="18" charset="0"/>
                <a:cs typeface="Times New Roman" panose="02020603050405020304" pitchFamily="18" charset="0"/>
              </a:rPr>
              <a:t>      11. Nesneleri iter.</a:t>
            </a:r>
            <a:endParaRPr lang="tr-TR" sz="1400" b="1" dirty="0">
              <a:solidFill>
                <a:schemeClr val="tx1"/>
              </a:solidFill>
              <a:latin typeface="Times New Roman" panose="02020603050405020304" pitchFamily="18" charset="0"/>
              <a:cs typeface="Times New Roman" panose="02020603050405020304" pitchFamily="18" charset="0"/>
            </a:endParaRPr>
          </a:p>
          <a:p>
            <a:pPr marL="0" indent="0">
              <a:buNone/>
            </a:pPr>
            <a:r>
              <a:rPr lang="tr-TR" sz="1400" dirty="0">
                <a:solidFill>
                  <a:schemeClr val="tx1"/>
                </a:solidFill>
                <a:latin typeface="Times New Roman" panose="02020603050405020304" pitchFamily="18" charset="0"/>
                <a:cs typeface="Times New Roman" panose="02020603050405020304" pitchFamily="18" charset="0"/>
              </a:rPr>
              <a:t>      12. Nesneleri çeker.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      13. İp atlar.</a:t>
            </a:r>
            <a:endParaRPr lang="tr-TR" sz="1400" b="1" dirty="0">
              <a:solidFill>
                <a:schemeClr val="tx1"/>
              </a:solidFill>
              <a:latin typeface="Times New Roman" panose="02020603050405020304" pitchFamily="18" charset="0"/>
              <a:cs typeface="Times New Roman" panose="02020603050405020304" pitchFamily="18" charset="0"/>
            </a:endParaRPr>
          </a:p>
        </p:txBody>
      </p:sp>
      <p:sp>
        <p:nvSpPr>
          <p:cNvPr id="5" name="4 Altbilgi Yer Tutucusu"/>
          <p:cNvSpPr>
            <a:spLocks noGrp="1"/>
          </p:cNvSpPr>
          <p:nvPr>
            <p:ph type="ftr" sz="quarter" idx="11"/>
          </p:nvPr>
        </p:nvSpPr>
        <p:spPr>
          <a:xfrm>
            <a:off x="2186980" y="6135089"/>
            <a:ext cx="5841404" cy="365125"/>
          </a:xfrm>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30</a:t>
            </a:fld>
            <a:endParaRPr lang="es-E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346050"/>
          </a:xfrm>
        </p:spPr>
        <p:txBody>
          <a:bodyPr>
            <a:normAutofit fontScale="90000"/>
          </a:bodyPr>
          <a:lstStyle/>
          <a:p>
            <a:endParaRPr lang="tr-TR" dirty="0"/>
          </a:p>
        </p:txBody>
      </p:sp>
      <p:sp>
        <p:nvSpPr>
          <p:cNvPr id="3" name="2 İçerik Yer Tutucusu"/>
          <p:cNvSpPr>
            <a:spLocks noGrp="1"/>
          </p:cNvSpPr>
          <p:nvPr>
            <p:ph idx="1"/>
          </p:nvPr>
        </p:nvSpPr>
        <p:spPr>
          <a:xfrm>
            <a:off x="1619672" y="787783"/>
            <a:ext cx="7067128" cy="5338380"/>
          </a:xfrm>
        </p:spPr>
        <p:txBody>
          <a:bodyPr>
            <a:normAutofit lnSpcReduction="10000"/>
          </a:bodyPr>
          <a:lstStyle/>
          <a:p>
            <a:pPr>
              <a:buNone/>
            </a:pPr>
            <a:r>
              <a:rPr lang="tr-TR" sz="1400" b="1" dirty="0">
                <a:solidFill>
                  <a:schemeClr val="tx1"/>
                </a:solidFill>
                <a:latin typeface="Times New Roman" panose="02020603050405020304" pitchFamily="18" charset="0"/>
                <a:cs typeface="Times New Roman" panose="02020603050405020304" pitchFamily="18" charset="0"/>
              </a:rPr>
              <a:t>Kazanım 4: Küçük kas kullanımı gerektiren hareketleri yapar. </a:t>
            </a:r>
          </a:p>
          <a:p>
            <a:pPr>
              <a:buNone/>
            </a:pP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Nesneleri toplar.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Nesneleri kaptan kaba boşaltır.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Nesneleri üst üste dizer.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Nesneleri yan yana dizer.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5. Nesneleri iç içe dizer.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Nesneleri takar.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Nesneleri çıkarır.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8. Nesneleri ipe vb. dizer.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9. Nesneleri değişik malzemelerle bağlar.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10. Nesneleri yeni şekiller oluşturacak biçimde bir araya getirir.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11.Malzemeleri keser.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12. Malzemeleri yapıştırır.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13. Malzemeleri değişik şekillerde katlar.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14. Değişik malzemeler kullanarak resim yapar.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15. Nesneleri kopartır/yırtar.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16. Nesneleri sıkar.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17. Nesneleri çeker/gerer.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18. Nesneleri açar/kapar.</a:t>
            </a:r>
            <a:endParaRPr lang="tr-TR" sz="1400" b="1" dirty="0">
              <a:solidFill>
                <a:schemeClr val="tx1"/>
              </a:solidFill>
              <a:latin typeface="Times New Roman" panose="02020603050405020304" pitchFamily="18" charset="0"/>
              <a:cs typeface="Times New Roman" panose="02020603050405020304" pitchFamily="18" charset="0"/>
            </a:endParaRPr>
          </a:p>
          <a:p>
            <a:r>
              <a:rPr lang="tr-TR" sz="1400" dirty="0">
                <a:solidFill>
                  <a:schemeClr val="tx1"/>
                </a:solidFill>
                <a:latin typeface="Times New Roman" panose="02020603050405020304" pitchFamily="18" charset="0"/>
                <a:cs typeface="Times New Roman" panose="02020603050405020304" pitchFamily="18" charset="0"/>
              </a:rPr>
              <a:t>19. Nesneleri döndürür.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20. Malzemelere elleriyle şekil verir.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21. Malzemelere araç kullanarak şekil verir.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22. Kalemi doğru tutar.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23. Kalem kontrolünü sağlar.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24. Çizgileri istenilen nitelikte çizer.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endParaRPr lang="tr-TR" sz="1400" dirty="0">
              <a:solidFill>
                <a:schemeClr val="accent2"/>
              </a:solidFill>
              <a:latin typeface="Comic Sans MS" pitchFamily="66"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a:xfrm>
            <a:off x="1835696" y="6135809"/>
            <a:ext cx="5823207" cy="365125"/>
          </a:xfrm>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31</a:t>
            </a:fld>
            <a:endParaRPr lang="es-E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sz="1800" b="1" dirty="0">
                <a:solidFill>
                  <a:schemeClr val="tx1"/>
                </a:solidFill>
                <a:latin typeface="Times New Roman" panose="02020603050405020304" pitchFamily="18" charset="0"/>
                <a:cs typeface="Times New Roman" panose="02020603050405020304" pitchFamily="18" charset="0"/>
              </a:rPr>
              <a:t>Kazanım 5: Müzik ve ritim eşliğinde hareket eder.</a:t>
            </a:r>
          </a:p>
          <a:p>
            <a:pPr>
              <a:buNone/>
            </a:pPr>
            <a:r>
              <a:rPr lang="tr-TR" sz="1800" b="1" dirty="0">
                <a:solidFill>
                  <a:schemeClr val="tx1"/>
                </a:solidFill>
                <a:latin typeface="Times New Roman" panose="02020603050405020304" pitchFamily="18" charset="0"/>
                <a:cs typeface="Times New Roman" panose="02020603050405020304" pitchFamily="18" charset="0"/>
              </a:rPr>
              <a:t>Göstergeleri:</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1. Bedenini kullanarak ritim çalışması yapar.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2. Nesneleri kullanarak ritim çalışması yapar.</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3. Vurmalı çalgıları kullanarak ritim çalışması yapar.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4. Basit dans adımlarını yapar.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5. Müzik ve ritim eşliğinde dans eder. </a:t>
            </a:r>
            <a:br>
              <a:rPr lang="tr-TR" sz="1800" dirty="0">
                <a:solidFill>
                  <a:schemeClr val="tx1"/>
                </a:solidFill>
                <a:latin typeface="Times New Roman" panose="02020603050405020304" pitchFamily="18" charset="0"/>
                <a:cs typeface="Times New Roman" panose="02020603050405020304" pitchFamily="18" charset="0"/>
              </a:rPr>
            </a:br>
            <a:r>
              <a:rPr lang="tr-TR" sz="1800" dirty="0">
                <a:solidFill>
                  <a:schemeClr val="tx1"/>
                </a:solidFill>
                <a:latin typeface="Times New Roman" panose="02020603050405020304" pitchFamily="18" charset="0"/>
                <a:cs typeface="Times New Roman" panose="02020603050405020304" pitchFamily="18" charset="0"/>
              </a:rPr>
              <a:t>6. Müzik ve ritim eşliğinde çeşitli hareketleri ardı ardına yapar.</a:t>
            </a:r>
            <a:endParaRPr lang="tr-TR" sz="1800" b="1" dirty="0">
              <a:solidFill>
                <a:schemeClr val="tx1"/>
              </a:solidFill>
              <a:latin typeface="Times New Roman" panose="02020603050405020304" pitchFamily="18" charset="0"/>
              <a:cs typeface="Times New Roman" panose="02020603050405020304" pitchFamily="18" charset="0"/>
            </a:endParaRPr>
          </a:p>
          <a:p>
            <a:endParaRPr lang="tr-TR"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32</a:t>
            </a:fld>
            <a:endParaRPr lang="es-E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45201" y="624110"/>
            <a:ext cx="6589199" cy="733190"/>
          </a:xfrm>
        </p:spPr>
        <p:txBody>
          <a:bodyPr>
            <a:normAutofit/>
          </a:bodyPr>
          <a:lstStyle/>
          <a:p>
            <a:r>
              <a:rPr lang="tr-TR" sz="2000" dirty="0">
                <a:solidFill>
                  <a:srgbClr val="FF0000"/>
                </a:solidFill>
                <a:latin typeface="Times New Roman" panose="02020603050405020304" pitchFamily="18" charset="0"/>
                <a:cs typeface="Times New Roman" panose="02020603050405020304" pitchFamily="18" charset="0"/>
              </a:rPr>
              <a:t>ÖZBAKIM BECERİLERİ KAZANIM VE GÖSTERGELERİ</a:t>
            </a:r>
            <a:br>
              <a:rPr lang="tr-TR" sz="2000" dirty="0">
                <a:solidFill>
                  <a:srgbClr val="FF0000"/>
                </a:solidFill>
                <a:latin typeface="Times New Roman" panose="02020603050405020304" pitchFamily="18" charset="0"/>
                <a:cs typeface="Times New Roman" panose="02020603050405020304" pitchFamily="18" charset="0"/>
              </a:rPr>
            </a:br>
            <a:endParaRPr lang="tr-TR" sz="2000" dirty="0">
              <a:solidFill>
                <a:srgbClr val="FF0000"/>
              </a:solidFill>
              <a:latin typeface="Times New Roman" panose="02020603050405020304" pitchFamily="18" charset="0"/>
              <a:cs typeface="Times New Roman" panose="02020603050405020304" pitchFamily="18" charset="0"/>
            </a:endParaRPr>
          </a:p>
        </p:txBody>
      </p:sp>
      <p:sp>
        <p:nvSpPr>
          <p:cNvPr id="3" name="2 İçerik Yer Tutucusu"/>
          <p:cNvSpPr>
            <a:spLocks noGrp="1"/>
          </p:cNvSpPr>
          <p:nvPr>
            <p:ph idx="1"/>
          </p:nvPr>
        </p:nvSpPr>
        <p:spPr>
          <a:xfrm>
            <a:off x="1547664" y="1152908"/>
            <a:ext cx="7139136" cy="5205050"/>
          </a:xfrm>
        </p:spPr>
        <p:txBody>
          <a:bodyPr>
            <a:normAutofit fontScale="92500" lnSpcReduction="10000"/>
          </a:bodyPr>
          <a:lstStyle/>
          <a:p>
            <a:pPr>
              <a:buNone/>
            </a:pPr>
            <a:r>
              <a:rPr lang="tr-TR" sz="1400" b="1" dirty="0">
                <a:solidFill>
                  <a:schemeClr val="tx1"/>
                </a:solidFill>
                <a:latin typeface="Times New Roman" panose="02020603050405020304" pitchFamily="18" charset="0"/>
                <a:cs typeface="Times New Roman" panose="02020603050405020304" pitchFamily="18" charset="0"/>
              </a:rPr>
              <a:t>Kazanım 1: Bedeniyle ilgili temizlik kurallarını uygular.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Saçını tarar.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Dişini fırçalar.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Elini/yüzünü yıkar.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4. Tuvalet gereksinimine yönelik işleri yapar.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2: Giyinme ile ilgili işleri yapar.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Giysilerini çıkarır.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Giysilerini giyer.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Ayakkabılarını çıkarır.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dirty="0">
                <a:solidFill>
                  <a:schemeClr val="tx1"/>
                </a:solidFill>
                <a:latin typeface="Times New Roman" panose="02020603050405020304" pitchFamily="18" charset="0"/>
                <a:cs typeface="Times New Roman" panose="02020603050405020304" pitchFamily="18" charset="0"/>
              </a:rPr>
              <a:t>      4. Ayakkabılarını giyer.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dirty="0">
                <a:solidFill>
                  <a:schemeClr val="tx1"/>
                </a:solidFill>
                <a:latin typeface="Times New Roman" panose="02020603050405020304" pitchFamily="18" charset="0"/>
                <a:cs typeface="Times New Roman" panose="02020603050405020304" pitchFamily="18" charset="0"/>
              </a:rPr>
              <a:t>      5. Düğme açar.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6. Düğme kapar.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7. Ayakkabı bağcıklarını çözer.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8. Ayakkabı bağcıklarını bağlar.</a:t>
            </a:r>
            <a:endParaRPr lang="tr-TR" sz="1400" b="1" dirty="0">
              <a:solidFill>
                <a:schemeClr val="tx1"/>
              </a:solidFill>
              <a:latin typeface="Times New Roman" panose="02020603050405020304" pitchFamily="18" charset="0"/>
              <a:cs typeface="Times New Roman" panose="02020603050405020304" pitchFamily="18" charset="0"/>
            </a:endParaRPr>
          </a:p>
          <a:p>
            <a:pPr>
              <a:buNone/>
            </a:pPr>
            <a:r>
              <a:rPr lang="tr-TR" sz="1400" b="1" dirty="0">
                <a:solidFill>
                  <a:schemeClr val="tx1"/>
                </a:solidFill>
                <a:latin typeface="Times New Roman" panose="02020603050405020304" pitchFamily="18" charset="0"/>
                <a:cs typeface="Times New Roman" panose="02020603050405020304" pitchFamily="18" charset="0"/>
              </a:rPr>
              <a:t>Kazanım 3: Yaşam alanlarında gerekli düzenlemeler yapar.</a:t>
            </a:r>
            <a:br>
              <a:rPr lang="tr-TR" sz="1400" b="1" dirty="0">
                <a:solidFill>
                  <a:schemeClr val="tx1"/>
                </a:solidFill>
                <a:latin typeface="Times New Roman" panose="02020603050405020304" pitchFamily="18" charset="0"/>
                <a:cs typeface="Times New Roman" panose="02020603050405020304" pitchFamily="18" charset="0"/>
              </a:rPr>
            </a:br>
            <a:r>
              <a:rPr lang="tr-TR" sz="1400" b="1" dirty="0">
                <a:solidFill>
                  <a:schemeClr val="tx1"/>
                </a:solidFill>
                <a:latin typeface="Times New Roman" panose="02020603050405020304" pitchFamily="18" charset="0"/>
                <a:cs typeface="Times New Roman" panose="02020603050405020304" pitchFamily="18" charset="0"/>
              </a:rPr>
              <a:t>Göstergeleri:</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1. Ev/okuldaki eşyaları temiz ve özenle kullanır. </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2. Ev/okuldaki eşyaları toplar.</a:t>
            </a:r>
            <a:br>
              <a:rPr lang="tr-TR" sz="1400" dirty="0">
                <a:solidFill>
                  <a:schemeClr val="tx1"/>
                </a:solidFill>
                <a:latin typeface="Times New Roman" panose="02020603050405020304" pitchFamily="18" charset="0"/>
                <a:cs typeface="Times New Roman" panose="02020603050405020304" pitchFamily="18" charset="0"/>
              </a:rPr>
            </a:br>
            <a:r>
              <a:rPr lang="tr-TR" sz="1400" dirty="0">
                <a:solidFill>
                  <a:schemeClr val="tx1"/>
                </a:solidFill>
                <a:latin typeface="Times New Roman" panose="02020603050405020304" pitchFamily="18" charset="0"/>
                <a:cs typeface="Times New Roman" panose="02020603050405020304" pitchFamily="18" charset="0"/>
              </a:rPr>
              <a:t>3. Ev/okuldaki eşyaları katlar.</a:t>
            </a:r>
          </a:p>
          <a:p>
            <a:pPr>
              <a:buNone/>
            </a:pPr>
            <a:r>
              <a:rPr lang="tr-TR" sz="1400" dirty="0">
                <a:solidFill>
                  <a:schemeClr val="tx1"/>
                </a:solidFill>
                <a:latin typeface="Times New Roman" panose="02020603050405020304" pitchFamily="18" charset="0"/>
                <a:cs typeface="Times New Roman" panose="02020603050405020304" pitchFamily="18" charset="0"/>
              </a:rPr>
              <a:t>       4. Ev/okuldaki eşyaları asar.</a:t>
            </a:r>
          </a:p>
          <a:p>
            <a:pPr>
              <a:buNone/>
            </a:pPr>
            <a:r>
              <a:rPr lang="tr-TR" sz="1400" dirty="0">
                <a:solidFill>
                  <a:schemeClr val="tx1"/>
                </a:solidFill>
                <a:latin typeface="Times New Roman" panose="02020603050405020304" pitchFamily="18" charset="0"/>
                <a:cs typeface="Times New Roman" panose="02020603050405020304" pitchFamily="18" charset="0"/>
              </a:rPr>
              <a:t>       5. Ev/okuldaki eşyaları yerleştirir.</a:t>
            </a:r>
            <a:r>
              <a:rPr lang="tr-TR" dirty="0">
                <a:solidFill>
                  <a:schemeClr val="tx1"/>
                </a:solidFill>
                <a:latin typeface="Times New Roman" panose="02020603050405020304" pitchFamily="18" charset="0"/>
                <a:cs typeface="Times New Roman" panose="02020603050405020304" pitchFamily="18" charset="0"/>
              </a:rPr>
              <a:t> </a:t>
            </a:r>
            <a:endParaRPr lang="tr-TR" b="1"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a:xfrm>
            <a:off x="4572000" y="4071943"/>
            <a:ext cx="1000132" cy="357190"/>
          </a:xfrm>
        </p:spPr>
        <p:txBody>
          <a:bodyPr/>
          <a:lstStyle/>
          <a:p>
            <a:endParaRPr lang="es-ES" dirty="0"/>
          </a:p>
        </p:txBody>
      </p:sp>
      <p:sp>
        <p:nvSpPr>
          <p:cNvPr id="5" name="4 Altbilgi Yer Tutucusu"/>
          <p:cNvSpPr>
            <a:spLocks noGrp="1"/>
          </p:cNvSpPr>
          <p:nvPr>
            <p:ph type="ftr" sz="quarter" idx="11"/>
          </p:nvPr>
        </p:nvSpPr>
        <p:spPr>
          <a:xfrm>
            <a:off x="4214810" y="3286125"/>
            <a:ext cx="1804990" cy="714380"/>
          </a:xfrm>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33</a:t>
            </a:fld>
            <a:endParaRPr lang="es-E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5719"/>
          </a:xfrm>
        </p:spPr>
        <p:txBody>
          <a:bodyPr>
            <a:normAutofit fontScale="90000"/>
          </a:bodyPr>
          <a:lstStyle/>
          <a:p>
            <a:endParaRPr lang="tr-TR" dirty="0"/>
          </a:p>
        </p:txBody>
      </p:sp>
      <p:sp>
        <p:nvSpPr>
          <p:cNvPr id="3" name="2 İçerik Yer Tutucusu"/>
          <p:cNvSpPr>
            <a:spLocks noGrp="1"/>
          </p:cNvSpPr>
          <p:nvPr>
            <p:ph idx="1"/>
          </p:nvPr>
        </p:nvSpPr>
        <p:spPr>
          <a:xfrm>
            <a:off x="1547664" y="787784"/>
            <a:ext cx="7139136" cy="5338380"/>
          </a:xfrm>
        </p:spPr>
        <p:txBody>
          <a:bodyPr>
            <a:noAutofit/>
          </a:bodyPr>
          <a:lstStyle/>
          <a:p>
            <a:pPr>
              <a:buNone/>
            </a:pPr>
            <a:r>
              <a:rPr lang="tr-TR" sz="1200" b="1" dirty="0">
                <a:solidFill>
                  <a:schemeClr val="tx1"/>
                </a:solidFill>
                <a:latin typeface="Times New Roman" panose="02020603050405020304" pitchFamily="18" charset="0"/>
                <a:cs typeface="Times New Roman" panose="02020603050405020304" pitchFamily="18" charset="0"/>
              </a:rPr>
              <a:t>Kazanım 4: Yeterli ve dengeli beslenir. </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Yiyecek ve içecekleri yeterli miktarda yer/içer.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Öğün zamanlarında yemek yemeye çaba gösterir.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Sağlığı olumsuz etkileyen yiyecekleri ve içecekleri yemekten/içmekten kaçınır. </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4. Yiyecekleri yerken sağlık ve görgü kurallarına özen gösterir.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r>
              <a:rPr lang="tr-TR" sz="1200" b="1" dirty="0">
                <a:solidFill>
                  <a:schemeClr val="tx1"/>
                </a:solidFill>
                <a:latin typeface="Times New Roman" panose="02020603050405020304" pitchFamily="18" charset="0"/>
                <a:cs typeface="Times New Roman" panose="02020603050405020304" pitchFamily="18" charset="0"/>
              </a:rPr>
              <a:t>Kazanım 5: Dinlenmenin önemini açıklar.</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Kendisini dinlendiren etkinliklerin neler olduğunu söyler. </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Dinlendirici etkinliklere katılır.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Dinlenmediğinde ortaya çıkabilecek sonuçları söyler.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r>
              <a:rPr lang="tr-TR" sz="1200" b="1" dirty="0">
                <a:solidFill>
                  <a:schemeClr val="tx1"/>
                </a:solidFill>
                <a:latin typeface="Times New Roman" panose="02020603050405020304" pitchFamily="18" charset="0"/>
                <a:cs typeface="Times New Roman" panose="02020603050405020304" pitchFamily="18" charset="0"/>
              </a:rPr>
              <a:t>Kazanım 6: Günlük yaşam becerileri için gerekli araç ve gereçleri kullanır.</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Beslenme sırasında uygun araç ve gereçleri kullanır. </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Beden temizliğiyle ilgili malzemeleri kullanır.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Çevre temizliğiyle ilgili araç ve gereçleri kullanır.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r>
              <a:rPr lang="tr-TR" sz="1200" b="1" dirty="0">
                <a:solidFill>
                  <a:schemeClr val="tx1"/>
                </a:solidFill>
                <a:latin typeface="Times New Roman" panose="02020603050405020304" pitchFamily="18" charset="0"/>
                <a:cs typeface="Times New Roman" panose="02020603050405020304" pitchFamily="18" charset="0"/>
              </a:rPr>
              <a:t>Kazanım 7: Kendini tehlikelerden ve kazalardan korur.</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Tehlikeli olan durumları söyler.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Kendini tehlikelerden ve kazalardan korumak için yapılması gerekenleri söyler.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Temel güvenlik kurallarını bilir.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4. Tehlikeli olan durumlardan, kişilerden, alışkanlıklardan uzak durur.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5. Herhangi bir tehlike ve kaza anında yardım ister.</a:t>
            </a:r>
            <a:endParaRPr lang="tr-TR" sz="1200" b="1" dirty="0">
              <a:solidFill>
                <a:schemeClr val="tx1"/>
              </a:solidFill>
              <a:latin typeface="Times New Roman" panose="02020603050405020304" pitchFamily="18" charset="0"/>
              <a:cs typeface="Times New Roman" panose="02020603050405020304" pitchFamily="18" charset="0"/>
            </a:endParaRPr>
          </a:p>
          <a:p>
            <a:pPr>
              <a:buNone/>
            </a:pPr>
            <a:r>
              <a:rPr lang="tr-TR" sz="1200" b="1" dirty="0">
                <a:solidFill>
                  <a:schemeClr val="tx1"/>
                </a:solidFill>
                <a:latin typeface="Times New Roman" panose="02020603050405020304" pitchFamily="18" charset="0"/>
                <a:cs typeface="Times New Roman" panose="02020603050405020304" pitchFamily="18" charset="0"/>
              </a:rPr>
              <a:t>Kazanım 8: Sağlığı ile ilgili önlemler alır. </a:t>
            </a:r>
            <a:br>
              <a:rPr lang="tr-TR" sz="1200" b="1" dirty="0">
                <a:solidFill>
                  <a:schemeClr val="tx1"/>
                </a:solidFill>
                <a:latin typeface="Times New Roman" panose="02020603050405020304" pitchFamily="18" charset="0"/>
                <a:cs typeface="Times New Roman" panose="02020603050405020304" pitchFamily="18" charset="0"/>
              </a:rPr>
            </a:br>
            <a:r>
              <a:rPr lang="tr-TR" sz="1200" b="1" dirty="0">
                <a:solidFill>
                  <a:schemeClr val="tx1"/>
                </a:solidFill>
                <a:latin typeface="Times New Roman" panose="02020603050405020304" pitchFamily="18" charset="0"/>
                <a:cs typeface="Times New Roman" panose="02020603050405020304" pitchFamily="18" charset="0"/>
              </a:rPr>
              <a:t>Göstergeleri:</a:t>
            </a:r>
            <a:br>
              <a:rPr lang="tr-TR" sz="1200" b="1"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1. Sağlığını korumak için yapması gerekenleri söyler.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2. Sağlığına dikkat etmediğinde ortaya çıkabilecek sonuçları açıklar.</a:t>
            </a:r>
            <a:br>
              <a:rPr lang="tr-TR" sz="1200" dirty="0">
                <a:solidFill>
                  <a:schemeClr val="tx1"/>
                </a:solidFill>
                <a:latin typeface="Times New Roman" panose="02020603050405020304" pitchFamily="18" charset="0"/>
                <a:cs typeface="Times New Roman" panose="02020603050405020304" pitchFamily="18" charset="0"/>
              </a:rPr>
            </a:br>
            <a:r>
              <a:rPr lang="tr-TR" sz="1200" dirty="0">
                <a:solidFill>
                  <a:schemeClr val="tx1"/>
                </a:solidFill>
                <a:latin typeface="Times New Roman" panose="02020603050405020304" pitchFamily="18" charset="0"/>
                <a:cs typeface="Times New Roman" panose="02020603050405020304" pitchFamily="18" charset="0"/>
              </a:rPr>
              <a:t>3. Sağlığını korumak için gerekenleri yapar. </a:t>
            </a:r>
            <a:br>
              <a:rPr lang="tr-TR" sz="1200" dirty="0">
                <a:solidFill>
                  <a:schemeClr val="tx1"/>
                </a:solidFill>
                <a:latin typeface="Times New Roman" panose="02020603050405020304" pitchFamily="18" charset="0"/>
                <a:cs typeface="Times New Roman" panose="02020603050405020304" pitchFamily="18" charset="0"/>
              </a:rPr>
            </a:br>
            <a:endParaRPr lang="tr-TR" sz="1200" dirty="0">
              <a:solidFill>
                <a:schemeClr val="tx1"/>
              </a:solidFill>
              <a:latin typeface="Times New Roman" panose="02020603050405020304" pitchFamily="18" charset="0"/>
              <a:cs typeface="Times New Roman" panose="02020603050405020304" pitchFamily="18" charset="0"/>
            </a:endParaRPr>
          </a:p>
        </p:txBody>
      </p:sp>
      <p:sp>
        <p:nvSpPr>
          <p:cNvPr id="4" name="3 Veri Yer Tutucusu"/>
          <p:cNvSpPr>
            <a:spLocks noGrp="1"/>
          </p:cNvSpPr>
          <p:nvPr>
            <p:ph type="dt" sz="half" idx="10"/>
          </p:nvPr>
        </p:nvSpPr>
        <p:spPr/>
        <p:txBody>
          <a:bodyPr/>
          <a:lstStyle/>
          <a:p>
            <a:endParaRPr lang="es-ES" dirty="0"/>
          </a:p>
        </p:txBody>
      </p:sp>
      <p:sp>
        <p:nvSpPr>
          <p:cNvPr id="5" name="4 Altbilgi Yer Tutucusu"/>
          <p:cNvSpPr>
            <a:spLocks noGrp="1"/>
          </p:cNvSpPr>
          <p:nvPr>
            <p:ph type="ftr" sz="quarter" idx="11"/>
          </p:nvPr>
        </p:nvSpPr>
        <p:spPr/>
        <p:txBody>
          <a:bodyPr/>
          <a:lstStyle/>
          <a:p>
            <a:endParaRPr lang="es-ES" dirty="0"/>
          </a:p>
        </p:txBody>
      </p:sp>
      <p:sp>
        <p:nvSpPr>
          <p:cNvPr id="6" name="5 Slayt Numarası Yer Tutucusu"/>
          <p:cNvSpPr>
            <a:spLocks noGrp="1"/>
          </p:cNvSpPr>
          <p:nvPr>
            <p:ph type="sldNum" sz="quarter" idx="12"/>
          </p:nvPr>
        </p:nvSpPr>
        <p:spPr/>
        <p:txBody>
          <a:bodyPr/>
          <a:lstStyle/>
          <a:p>
            <a:fld id="{D595E6E9-9045-44F8-83D9-398C6C284C23}" type="slidenum">
              <a:rPr lang="es-ES" smtClean="0"/>
              <a:pPr/>
              <a:t>34</a:t>
            </a:fld>
            <a:endParaRPr lang="es-E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5E1DCE-7A2D-4365-8247-DA9CEDFA1237}"/>
              </a:ext>
            </a:extLst>
          </p:cNvPr>
          <p:cNvSpPr>
            <a:spLocks noGrp="1"/>
          </p:cNvSpPr>
          <p:nvPr>
            <p:ph type="title"/>
          </p:nvPr>
        </p:nvSpPr>
        <p:spPr/>
        <p:txBody>
          <a:bodyPr/>
          <a:lstStyle/>
          <a:p>
            <a:r>
              <a:rPr lang="tr-TR" dirty="0"/>
              <a:t>Kaynaklar</a:t>
            </a:r>
          </a:p>
        </p:txBody>
      </p:sp>
      <p:sp>
        <p:nvSpPr>
          <p:cNvPr id="3" name="İçerik Yer Tutucusu 2">
            <a:extLst>
              <a:ext uri="{FF2B5EF4-FFF2-40B4-BE49-F238E27FC236}">
                <a16:creationId xmlns:a16="http://schemas.microsoft.com/office/drawing/2014/main" id="{C3BB54B3-B680-42A0-AAB9-56967E225E2D}"/>
              </a:ext>
            </a:extLst>
          </p:cNvPr>
          <p:cNvSpPr>
            <a:spLocks noGrp="1"/>
          </p:cNvSpPr>
          <p:nvPr>
            <p:ph idx="1"/>
          </p:nvPr>
        </p:nvSpPr>
        <p:spPr/>
        <p:txBody>
          <a:bodyPr/>
          <a:lstStyle/>
          <a:p>
            <a:r>
              <a:rPr lang="tr-TR" dirty="0"/>
              <a:t>Köksal Akyol, A. 2019. Erken Çocukluk Döneminde Gelişim I-II. Anı Yayıncılık, Ankara.</a:t>
            </a:r>
          </a:p>
          <a:p>
            <a:r>
              <a:rPr lang="tr-TR" dirty="0"/>
              <a:t>Fazlıoğlu, Y. 2009. Erken Çocukluk Gelişimi ve Eğitimi. Kriter Yayınevi, İstanbul. </a:t>
            </a:r>
          </a:p>
          <a:p>
            <a:r>
              <a:rPr lang="tr-TR" dirty="0"/>
              <a:t>Milli Eğitim Bakanlığı, 2013. Okul Öncesi Eğitimi Programı. Milli Eğitim Bakanlığı, Ankara. Erişim Adresi: http://tegm.meb.gov.tr/dosya/okuloncesi/ooproram.pdf </a:t>
            </a:r>
          </a:p>
          <a:p>
            <a:r>
              <a:rPr lang="tr-TR" dirty="0"/>
              <a:t>Milli Eğitim Bakanlığı, 2013. 0-36 Aylık Çocuklar İçin Eğitim Programı. Milli Eğitim Bakanlığı, Ankara. Erişim adresi: http://tegm.meb.gov.tr/dosya/okuloncesi/0-36program.pdf</a:t>
            </a:r>
          </a:p>
        </p:txBody>
      </p:sp>
    </p:spTree>
    <p:extLst>
      <p:ext uri="{BB962C8B-B14F-4D97-AF65-F5344CB8AC3E}">
        <p14:creationId xmlns:p14="http://schemas.microsoft.com/office/powerpoint/2010/main" val="16281305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356618"/>
          </a:xfrm>
        </p:spPr>
        <p:txBody>
          <a:bodyPr>
            <a:normAutofit fontScale="90000"/>
          </a:bodyPr>
          <a:lstStyle/>
          <a:p>
            <a:endParaRPr lang="tr-TR" dirty="0"/>
          </a:p>
        </p:txBody>
      </p:sp>
      <p:sp>
        <p:nvSpPr>
          <p:cNvPr id="3" name="İçerik Yer Tutucusu 2"/>
          <p:cNvSpPr>
            <a:spLocks noGrp="1"/>
          </p:cNvSpPr>
          <p:nvPr>
            <p:ph idx="1"/>
          </p:nvPr>
        </p:nvSpPr>
        <p:spPr>
          <a:xfrm>
            <a:off x="1971025" y="1130078"/>
            <a:ext cx="6591985" cy="4758314"/>
          </a:xfrm>
        </p:spPr>
        <p:txBody>
          <a:bodyPr>
            <a:normAutofit fontScale="92500" lnSpcReduction="10000"/>
          </a:bodyPr>
          <a:lstStyle/>
          <a:p>
            <a:pPr>
              <a:buNone/>
            </a:pPr>
            <a:r>
              <a:rPr lang="tr-TR" b="1" i="1" dirty="0">
                <a:solidFill>
                  <a:srgbClr val="FF0000"/>
                </a:solidFill>
                <a:latin typeface="Times New Roman" panose="02020603050405020304" pitchFamily="18" charset="0"/>
                <a:cs typeface="Times New Roman" panose="02020603050405020304" pitchFamily="18" charset="0"/>
              </a:rPr>
              <a:t>Konular amaç değil, araçtır</a:t>
            </a:r>
          </a:p>
          <a:p>
            <a:pPr>
              <a:buNone/>
            </a:pPr>
            <a:endParaRPr lang="tr-TR" dirty="0">
              <a:solidFill>
                <a:srgbClr val="FF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Okul öncesi eğitimde, belirlenen kazanımlara ulaşılmasında konu  merkezli bir eğitim söz konusu olmamakla birlikte, eğitim planlanırken çeşitli konulardan yararlanılabilir.</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Aynı konular farklı kazanımlar için yıl içinde farklı yönleriyle tekrar ele alınabilir. </a:t>
            </a:r>
          </a:p>
          <a:p>
            <a:pPr>
              <a:buNone/>
            </a:pPr>
            <a:r>
              <a:rPr lang="tr-TR" i="1" dirty="0">
                <a:solidFill>
                  <a:srgbClr val="002060"/>
                </a:solidFill>
                <a:latin typeface="Times New Roman" panose="02020603050405020304" pitchFamily="18" charset="0"/>
                <a:cs typeface="Times New Roman" panose="02020603050405020304" pitchFamily="18" charset="0"/>
              </a:rPr>
              <a:t>  </a:t>
            </a:r>
            <a:r>
              <a:rPr lang="tr-TR" i="1" dirty="0">
                <a:solidFill>
                  <a:schemeClr val="tx1"/>
                </a:solidFill>
                <a:latin typeface="Times New Roman" panose="02020603050405020304" pitchFamily="18" charset="0"/>
                <a:cs typeface="Times New Roman" panose="02020603050405020304" pitchFamily="18" charset="0"/>
              </a:rPr>
              <a:t>Burada asıl amaç, ele alınan konunun öğretimi </a:t>
            </a:r>
          </a:p>
          <a:p>
            <a:pPr>
              <a:buNone/>
            </a:pPr>
            <a:r>
              <a:rPr lang="tr-TR" i="1" dirty="0">
                <a:solidFill>
                  <a:schemeClr val="tx1"/>
                </a:solidFill>
                <a:latin typeface="Times New Roman" panose="02020603050405020304" pitchFamily="18" charset="0"/>
                <a:cs typeface="Times New Roman" panose="02020603050405020304" pitchFamily="18" charset="0"/>
              </a:rPr>
              <a:t>  değil, o konu yardımı ile kazanımların gerçekleştirilmesidir.</a:t>
            </a:r>
          </a:p>
          <a:p>
            <a:pPr>
              <a:buNone/>
            </a:pPr>
            <a:r>
              <a:rPr lang="tr-TR" b="1" i="1" dirty="0">
                <a:solidFill>
                  <a:srgbClr val="FF0000"/>
                </a:solidFill>
                <a:latin typeface="Times New Roman" panose="02020603050405020304" pitchFamily="18" charset="0"/>
                <a:cs typeface="Times New Roman" panose="02020603050405020304" pitchFamily="18" charset="0"/>
              </a:rPr>
              <a:t>Oyun temellidir</a:t>
            </a:r>
          </a:p>
          <a:p>
            <a:pPr algn="just">
              <a:buFont typeface="Arial" pitchFamily="34" charset="0"/>
              <a:buChar char="•"/>
            </a:pPr>
            <a:r>
              <a:rPr lang="tr-TR" dirty="0">
                <a:solidFill>
                  <a:schemeClr val="tx1"/>
                </a:solidFill>
                <a:latin typeface="Times New Roman" panose="02020603050405020304" pitchFamily="18" charset="0"/>
                <a:cs typeface="Times New Roman" panose="02020603050405020304" pitchFamily="18" charset="0"/>
              </a:rPr>
              <a:t>Çocuk oyun aracılığıyla öğrenir, kendini ve içinde yaşadığı dünyayı oyunla tanır ve kendini en iyi oyun sırasında ifade eder. Kritik düşünme becerilerini oyun içinde kazanır. </a:t>
            </a:r>
          </a:p>
          <a:p>
            <a:pPr algn="just">
              <a:buFont typeface="Arial" pitchFamily="34" charset="0"/>
              <a:buChar char="•"/>
            </a:pPr>
            <a:r>
              <a:rPr lang="tr-TR" dirty="0">
                <a:solidFill>
                  <a:schemeClr val="tx1"/>
                </a:solidFill>
                <a:latin typeface="Times New Roman" panose="02020603050405020304" pitchFamily="18" charset="0"/>
                <a:cs typeface="Times New Roman" panose="02020603050405020304" pitchFamily="18" charset="0"/>
              </a:rPr>
              <a:t>Oyun aracılığıyla öğrenmek bu programın ve okul öncesi eğitimin ayrılmaz parçasıdır. </a:t>
            </a:r>
          </a:p>
          <a:p>
            <a:pPr>
              <a:buNone/>
            </a:pPr>
            <a:endParaRPr lang="tr-TR" i="1" dirty="0">
              <a:solidFill>
                <a:srgbClr val="00B050"/>
              </a:solidFill>
              <a:latin typeface="Comic Sans MS" pitchFamily="66" charset="0"/>
            </a:endParaRPr>
          </a:p>
          <a:p>
            <a:endParaRPr lang="tr-TR" dirty="0"/>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4</a:t>
            </a:fld>
            <a:endParaRPr lang="es-ES"/>
          </a:p>
        </p:txBody>
      </p:sp>
    </p:spTree>
    <p:extLst>
      <p:ext uri="{BB962C8B-B14F-4D97-AF65-F5344CB8AC3E}">
        <p14:creationId xmlns:p14="http://schemas.microsoft.com/office/powerpoint/2010/main" val="2932113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528798"/>
          </a:xfrm>
        </p:spPr>
        <p:txBody>
          <a:bodyPr>
            <a:normAutofit fontScale="90000"/>
          </a:bodyPr>
          <a:lstStyle/>
          <a:p>
            <a:endParaRPr lang="tr-TR" dirty="0"/>
          </a:p>
        </p:txBody>
      </p:sp>
      <p:sp>
        <p:nvSpPr>
          <p:cNvPr id="3" name="İçerik Yer Tutucusu 2"/>
          <p:cNvSpPr>
            <a:spLocks noGrp="1"/>
          </p:cNvSpPr>
          <p:nvPr>
            <p:ph idx="1"/>
          </p:nvPr>
        </p:nvSpPr>
        <p:spPr>
          <a:xfrm>
            <a:off x="1942415" y="1268760"/>
            <a:ext cx="6591985" cy="4642462"/>
          </a:xfrm>
        </p:spPr>
        <p:txBody>
          <a:bodyPr/>
          <a:lstStyle/>
          <a:p>
            <a:pPr>
              <a:buNone/>
            </a:pPr>
            <a:r>
              <a:rPr lang="tr-TR" b="1" i="1" dirty="0">
                <a:solidFill>
                  <a:srgbClr val="FF0000"/>
                </a:solidFill>
                <a:latin typeface="Times New Roman" panose="02020603050405020304" pitchFamily="18" charset="0"/>
                <a:cs typeface="Times New Roman" panose="02020603050405020304" pitchFamily="18" charset="0"/>
              </a:rPr>
              <a:t>Keşfederek öğrenme önceliklidir</a:t>
            </a:r>
          </a:p>
          <a:p>
            <a:pPr>
              <a:buFontTx/>
              <a:buChar char="-"/>
            </a:pPr>
            <a:endParaRPr lang="tr-TR" dirty="0">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Çocuğun çevresinde olanları fark etmesini, merak ettiği konulara ilişkin sorular sormasını, araştırma yapmasını, keşfetmesini ve oynayarak öğrenmesini teşvik eder.</a:t>
            </a:r>
          </a:p>
          <a:p>
            <a:pPr algn="just"/>
            <a:endParaRPr lang="tr-TR" dirty="0">
              <a:solidFill>
                <a:schemeClr val="tx1"/>
              </a:solidFill>
              <a:latin typeface="Times New Roman" panose="02020603050405020304" pitchFamily="18" charset="0"/>
              <a:cs typeface="Times New Roman" panose="02020603050405020304" pitchFamily="18" charset="0"/>
            </a:endParaRPr>
          </a:p>
          <a:p>
            <a:pPr>
              <a:buNone/>
            </a:pPr>
            <a:r>
              <a:rPr lang="tr-TR" b="1" i="1" dirty="0">
                <a:solidFill>
                  <a:srgbClr val="FF0000"/>
                </a:solidFill>
                <a:latin typeface="Times New Roman" panose="02020603050405020304" pitchFamily="18" charset="0"/>
                <a:cs typeface="Times New Roman" panose="02020603050405020304" pitchFamily="18" charset="0"/>
              </a:rPr>
              <a:t>Öğrenme merkezleri önemlidir</a:t>
            </a:r>
          </a:p>
          <a:p>
            <a:pPr>
              <a:buNone/>
            </a:pPr>
            <a:endParaRPr lang="tr-TR" dirty="0">
              <a:latin typeface="Times New Roman" panose="02020603050405020304" pitchFamily="18" charset="0"/>
              <a:cs typeface="Times New Roman" panose="02020603050405020304" pitchFamily="18" charset="0"/>
            </a:endParaRPr>
          </a:p>
          <a:p>
            <a:pPr algn="just">
              <a:buFont typeface="Arial" pitchFamily="34" charset="0"/>
              <a:buChar char="•"/>
            </a:pPr>
            <a:r>
              <a:rPr lang="tr-TR" dirty="0">
                <a:solidFill>
                  <a:schemeClr val="tx1"/>
                </a:solidFill>
                <a:latin typeface="Times New Roman" panose="02020603050405020304" pitchFamily="18" charset="0"/>
                <a:cs typeface="Times New Roman" panose="02020603050405020304" pitchFamily="18" charset="0"/>
              </a:rPr>
              <a:t>Öğrenme ortamları çocukların gelişim özellikleri, ilgileri ve gereksinimleri dikkate alınarak düzenlenirse çocukların keşfetmesini, yeni beceriler edinmesini ve öğrenmesini destekler. </a:t>
            </a:r>
          </a:p>
          <a:p>
            <a:pPr>
              <a:buNone/>
            </a:pPr>
            <a:endParaRPr lang="tr-TR" dirty="0">
              <a:solidFill>
                <a:schemeClr val="tx1"/>
              </a:solidFill>
              <a:latin typeface="Times New Roman" panose="02020603050405020304" pitchFamily="18" charset="0"/>
              <a:cs typeface="Times New Roman" panose="02020603050405020304" pitchFamily="18" charset="0"/>
            </a:endParaRPr>
          </a:p>
          <a:p>
            <a:endParaRPr lang="tr-TR" dirty="0"/>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5</a:t>
            </a:fld>
            <a:endParaRPr lang="es-ES"/>
          </a:p>
        </p:txBody>
      </p:sp>
    </p:spTree>
    <p:extLst>
      <p:ext uri="{BB962C8B-B14F-4D97-AF65-F5344CB8AC3E}">
        <p14:creationId xmlns:p14="http://schemas.microsoft.com/office/powerpoint/2010/main" val="2770246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528798"/>
          </a:xfrm>
        </p:spPr>
        <p:txBody>
          <a:bodyPr>
            <a:normAutofit fontScale="90000"/>
          </a:bodyPr>
          <a:lstStyle/>
          <a:p>
            <a:endParaRPr lang="tr-TR" dirty="0"/>
          </a:p>
        </p:txBody>
      </p:sp>
      <p:sp>
        <p:nvSpPr>
          <p:cNvPr id="3" name="İçerik Yer Tutucusu 2"/>
          <p:cNvSpPr>
            <a:spLocks noGrp="1"/>
          </p:cNvSpPr>
          <p:nvPr>
            <p:ph idx="1"/>
          </p:nvPr>
        </p:nvSpPr>
        <p:spPr>
          <a:xfrm>
            <a:off x="1942415" y="1484784"/>
            <a:ext cx="6591985" cy="4426438"/>
          </a:xfrm>
        </p:spPr>
        <p:txBody>
          <a:bodyPr>
            <a:normAutofit/>
          </a:bodyPr>
          <a:lstStyle/>
          <a:p>
            <a:pPr>
              <a:buNone/>
            </a:pPr>
            <a:r>
              <a:rPr lang="tr-TR" b="1" i="1" dirty="0">
                <a:solidFill>
                  <a:srgbClr val="FF0000"/>
                </a:solidFill>
                <a:latin typeface="Times New Roman" panose="02020603050405020304" pitchFamily="18" charset="0"/>
                <a:cs typeface="Times New Roman" panose="02020603050405020304" pitchFamily="18" charset="0"/>
              </a:rPr>
              <a:t>Büyük grup, küçük grup ve bireysel etkinliklere dengeli bir biçimde yer verilmelidir</a:t>
            </a:r>
            <a:endParaRPr lang="tr-TR" dirty="0">
              <a:latin typeface="Times New Roman" panose="02020603050405020304" pitchFamily="18" charset="0"/>
              <a:cs typeface="Times New Roman" panose="02020603050405020304" pitchFamily="18" charset="0"/>
            </a:endParaRPr>
          </a:p>
          <a:p>
            <a:pPr algn="just">
              <a:buNone/>
            </a:pPr>
            <a:r>
              <a:rPr lang="tr-TR" dirty="0">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Okul öncesi eğitim kurumlarında öğrenme ortamları düzenlenirken şu üç temel ortama yer verildiğinden emin olunmalıdır:</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Büyük grup etkinliklerinin yapılabileceği, sınıftaki tüm çocukların bir arada çalışmasına fırsat verecek bir alan,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Küçük grup etkinliklerinin yapılmasına fırsat verecek bir alan,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Çocukların bireysel çalışmalarına fırsat verecek bir alan. </a:t>
            </a:r>
          </a:p>
          <a:p>
            <a:pPr marL="0" indent="0" algn="just">
              <a:buNone/>
            </a:pPr>
            <a:r>
              <a:rPr lang="tr-TR" i="1" dirty="0">
                <a:solidFill>
                  <a:schemeClr val="tx1"/>
                </a:solidFill>
                <a:latin typeface="Times New Roman" panose="02020603050405020304" pitchFamily="18" charset="0"/>
                <a:cs typeface="Times New Roman" panose="02020603050405020304" pitchFamily="18" charset="0"/>
              </a:rPr>
              <a:t>     Öğretmenler daha sessiz etkinliklerin yapılacağı alan ile hareketli/sesli etkinliklerin yapılacağı alanları birbirlerinden uzak bir şekilde yerleştirmeye özen göstermelidirler.</a:t>
            </a:r>
          </a:p>
          <a:p>
            <a:endParaRPr lang="tr-TR" dirty="0">
              <a:solidFill>
                <a:schemeClr val="tx1"/>
              </a:solidFill>
            </a:endParaRPr>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6</a:t>
            </a:fld>
            <a:endParaRPr lang="es-ES"/>
          </a:p>
        </p:txBody>
      </p:sp>
    </p:spTree>
    <p:extLst>
      <p:ext uri="{BB962C8B-B14F-4D97-AF65-F5344CB8AC3E}">
        <p14:creationId xmlns:p14="http://schemas.microsoft.com/office/powerpoint/2010/main" val="330559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buNone/>
            </a:pPr>
            <a:r>
              <a:rPr lang="tr-TR" b="1" i="1" dirty="0">
                <a:solidFill>
                  <a:srgbClr val="FF0000"/>
                </a:solidFill>
                <a:latin typeface="Times New Roman" panose="02020603050405020304" pitchFamily="18" charset="0"/>
                <a:cs typeface="Times New Roman" panose="02020603050405020304" pitchFamily="18" charset="0"/>
              </a:rPr>
              <a:t>Yaratıcılığın geliştirilmesi ön plandadır</a:t>
            </a:r>
          </a:p>
          <a:p>
            <a:pPr>
              <a:buNone/>
            </a:pPr>
            <a:endParaRPr lang="tr-TR" dirty="0">
              <a:solidFill>
                <a:srgbClr val="FF0000"/>
              </a:solidFill>
              <a:latin typeface="Times New Roman" panose="02020603050405020304" pitchFamily="18" charset="0"/>
              <a:cs typeface="Times New Roman" panose="02020603050405020304" pitchFamily="18" charset="0"/>
            </a:endParaRPr>
          </a:p>
          <a:p>
            <a:pPr algn="just">
              <a:buNone/>
            </a:pPr>
            <a:r>
              <a:rPr lang="tr-TR" dirty="0">
                <a:latin typeface="Times New Roman" panose="02020603050405020304" pitchFamily="18" charset="0"/>
                <a:cs typeface="Times New Roman" panose="02020603050405020304" pitchFamily="18" charset="0"/>
              </a:rPr>
              <a:t>           </a:t>
            </a:r>
            <a:r>
              <a:rPr lang="tr-TR" dirty="0">
                <a:solidFill>
                  <a:schemeClr val="tx1"/>
                </a:solidFill>
                <a:latin typeface="Times New Roman" panose="02020603050405020304" pitchFamily="18" charset="0"/>
                <a:cs typeface="Times New Roman" panose="02020603050405020304" pitchFamily="18" charset="0"/>
              </a:rPr>
              <a:t>Programın amacına uygun bir şekilde uygulanabilmesi için, öğretmenlerin yaratıcı olması ve çocukları yaratıcı düşünmeye yönlendirmesi gerekir. </a:t>
            </a:r>
          </a:p>
          <a:p>
            <a:pPr>
              <a:buFontTx/>
              <a:buChar char="-"/>
            </a:pPr>
            <a:endParaRPr lang="tr-TR" i="1" dirty="0">
              <a:latin typeface="Comic Sans MS" pitchFamily="66" charset="0"/>
            </a:endParaRPr>
          </a:p>
          <a:p>
            <a:pPr>
              <a:buNone/>
            </a:pPr>
            <a:endParaRPr lang="tr-TR" dirty="0">
              <a:latin typeface="Comic Sans MS" pitchFamily="66" charset="0"/>
            </a:endParaRPr>
          </a:p>
          <a:p>
            <a:endParaRPr lang="tr-TR" dirty="0"/>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7</a:t>
            </a:fld>
            <a:endParaRPr lang="es-ES"/>
          </a:p>
        </p:txBody>
      </p:sp>
    </p:spTree>
    <p:extLst>
      <p:ext uri="{BB962C8B-B14F-4D97-AF65-F5344CB8AC3E}">
        <p14:creationId xmlns:p14="http://schemas.microsoft.com/office/powerpoint/2010/main" val="2859199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45201" y="624110"/>
            <a:ext cx="6589199" cy="356618"/>
          </a:xfrm>
        </p:spPr>
        <p:txBody>
          <a:bodyPr>
            <a:normAutofit fontScale="90000"/>
          </a:bodyPr>
          <a:lstStyle/>
          <a:p>
            <a:endParaRPr lang="tr-TR" dirty="0"/>
          </a:p>
        </p:txBody>
      </p:sp>
      <p:sp>
        <p:nvSpPr>
          <p:cNvPr id="3" name="İçerik Yer Tutucusu 2"/>
          <p:cNvSpPr>
            <a:spLocks noGrp="1"/>
          </p:cNvSpPr>
          <p:nvPr>
            <p:ph idx="1"/>
          </p:nvPr>
        </p:nvSpPr>
        <p:spPr>
          <a:xfrm>
            <a:off x="1943807" y="1152908"/>
            <a:ext cx="6591985" cy="4758314"/>
          </a:xfrm>
        </p:spPr>
        <p:txBody>
          <a:bodyPr/>
          <a:lstStyle/>
          <a:p>
            <a:pPr algn="just">
              <a:buNone/>
            </a:pPr>
            <a:r>
              <a:rPr lang="tr-TR" b="1" i="1" dirty="0">
                <a:solidFill>
                  <a:srgbClr val="FF0000"/>
                </a:solidFill>
                <a:latin typeface="Times New Roman" panose="02020603050405020304" pitchFamily="18" charset="0"/>
                <a:cs typeface="Times New Roman" panose="02020603050405020304" pitchFamily="18" charset="0"/>
              </a:rPr>
              <a:t>Günlük yaşam deneyimlerinin ve yakın çevre olanaklarının eğitim amaçlı kullanılması teşvik edilmektedir</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Programda günlük yaşam deneyimlerinin ve yakın çevrenin eğitim amaçlı olarak kullanılması önerilmektedir.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Günlük yaşam deneyimlerinden yararlanılması eğitim sürecini hem zenginleştirir, hem de kolaylaştırır. </a:t>
            </a:r>
          </a:p>
          <a:p>
            <a:pPr algn="just">
              <a:buNone/>
            </a:pPr>
            <a:r>
              <a:rPr lang="tr-TR" b="1" i="1" dirty="0">
                <a:solidFill>
                  <a:srgbClr val="FF0000"/>
                </a:solidFill>
                <a:latin typeface="Times New Roman" panose="02020603050405020304" pitchFamily="18" charset="0"/>
                <a:cs typeface="Times New Roman" panose="02020603050405020304" pitchFamily="18" charset="0"/>
              </a:rPr>
              <a:t>Evrensel ve toplumsal değerlere yer verilmiştir</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   Program, çocukların eleştirel bir şekilde doğrular ve yanlışlar hakkında düşünmelerini ve düşüncelerini özgür bir şekilde ifade etmelerini desteklemektedir. Program bu yönüyle, farklılıklara saygı duyulmasını ve farklı özellikleri olan bireylerle uyum içinde bir arada yaşamaya dair deneyimler kazanılmasını teşvik etmektedir.</a:t>
            </a:r>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endParaRPr lang="es-ES" dirty="0"/>
          </a:p>
        </p:txBody>
      </p:sp>
      <p:sp>
        <p:nvSpPr>
          <p:cNvPr id="6" name="Slayt Numarası Yer Tutucusu 5"/>
          <p:cNvSpPr>
            <a:spLocks noGrp="1"/>
          </p:cNvSpPr>
          <p:nvPr>
            <p:ph type="sldNum" sz="quarter" idx="12"/>
          </p:nvPr>
        </p:nvSpPr>
        <p:spPr/>
        <p:txBody>
          <a:bodyPr/>
          <a:lstStyle/>
          <a:p>
            <a:fld id="{D595E6E9-9045-44F8-83D9-398C6C284C23}" type="slidenum">
              <a:rPr lang="es-ES" smtClean="0"/>
              <a:pPr/>
              <a:t>8</a:t>
            </a:fld>
            <a:endParaRPr lang="es-ES"/>
          </a:p>
        </p:txBody>
      </p:sp>
    </p:spTree>
    <p:extLst>
      <p:ext uri="{BB962C8B-B14F-4D97-AF65-F5344CB8AC3E}">
        <p14:creationId xmlns:p14="http://schemas.microsoft.com/office/powerpoint/2010/main" val="26961237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pPr>
              <a:buNone/>
            </a:pPr>
            <a:r>
              <a:rPr lang="tr-TR" b="1" i="1" dirty="0">
                <a:solidFill>
                  <a:srgbClr val="FF0000"/>
                </a:solidFill>
                <a:latin typeface="Times New Roman" panose="02020603050405020304" pitchFamily="18" charset="0"/>
                <a:cs typeface="Times New Roman" panose="02020603050405020304" pitchFamily="18" charset="0"/>
              </a:rPr>
              <a:t>Öğretmene özgürlük tanır</a:t>
            </a:r>
          </a:p>
          <a:p>
            <a:pPr>
              <a:buNone/>
            </a:pPr>
            <a:endParaRPr lang="tr-TR" dirty="0">
              <a:solidFill>
                <a:srgbClr val="FF0000"/>
              </a:solidFill>
              <a:latin typeface="Times New Roman" panose="02020603050405020304" pitchFamily="18" charset="0"/>
              <a:cs typeface="Times New Roman" panose="02020603050405020304" pitchFamily="18" charset="0"/>
            </a:endParaRP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Bu programı kullanan öğretmen eğitim planlarını kendisi hazırlar, uygular ve değerlendirir.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Programda yer alan kazanım ve göstergeleri farklı biçimlerde bir araya getirebilir.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Etkinliklerini ayrı ayrı veya bütünleştirilmiş olarak hazırlayabilir. Değişik konulardan, ortam ve materyallerden yararlanarak öğrenme sürecini zenginleştirebilir. </a:t>
            </a:r>
          </a:p>
          <a:p>
            <a:pPr algn="just">
              <a:buFont typeface="Arial" panose="020B0604020202020204" pitchFamily="34" charset="0"/>
              <a:buChar char="•"/>
            </a:pPr>
            <a:r>
              <a:rPr lang="tr-TR" dirty="0">
                <a:solidFill>
                  <a:schemeClr val="tx1"/>
                </a:solidFill>
                <a:latin typeface="Times New Roman" panose="02020603050405020304" pitchFamily="18" charset="0"/>
                <a:cs typeface="Times New Roman" panose="02020603050405020304" pitchFamily="18" charset="0"/>
              </a:rPr>
              <a:t>Değişik etkinlikler geliştirerek kendi etkinlik havuzunu oluşturur. Bu etkinlik havuzundan, o ayın planına aldığı kazanımlarla ilgili olan etkinlikleri çocuklarla birlikte  belirler ve uygular.</a:t>
            </a:r>
          </a:p>
          <a:p>
            <a:endParaRPr lang="tr-TR" dirty="0"/>
          </a:p>
        </p:txBody>
      </p:sp>
      <p:sp>
        <p:nvSpPr>
          <p:cNvPr id="4" name="Veri Yer Tutucusu 3"/>
          <p:cNvSpPr>
            <a:spLocks noGrp="1"/>
          </p:cNvSpPr>
          <p:nvPr>
            <p:ph type="dt" sz="half" idx="10"/>
          </p:nvPr>
        </p:nvSpPr>
        <p:spPr/>
        <p:txBody>
          <a:bodyPr/>
          <a:lstStyle/>
          <a:p>
            <a:endParaRPr lang="es-ES" dirty="0"/>
          </a:p>
        </p:txBody>
      </p:sp>
      <p:sp>
        <p:nvSpPr>
          <p:cNvPr id="5" name="Altbilgi Yer Tutucusu 4"/>
          <p:cNvSpPr>
            <a:spLocks noGrp="1"/>
          </p:cNvSpPr>
          <p:nvPr>
            <p:ph type="ftr" sz="quarter" idx="11"/>
          </p:nvPr>
        </p:nvSpPr>
        <p:spPr/>
        <p:txBody>
          <a:bodyPr/>
          <a:lstStyle/>
          <a:p>
            <a:r>
              <a:rPr lang="es-ES" dirty="0"/>
              <a:t> </a:t>
            </a:r>
          </a:p>
        </p:txBody>
      </p:sp>
      <p:sp>
        <p:nvSpPr>
          <p:cNvPr id="6" name="Slayt Numarası Yer Tutucusu 5"/>
          <p:cNvSpPr>
            <a:spLocks noGrp="1"/>
          </p:cNvSpPr>
          <p:nvPr>
            <p:ph type="sldNum" sz="quarter" idx="12"/>
          </p:nvPr>
        </p:nvSpPr>
        <p:spPr/>
        <p:txBody>
          <a:bodyPr/>
          <a:lstStyle/>
          <a:p>
            <a:fld id="{D595E6E9-9045-44F8-83D9-398C6C284C23}" type="slidenum">
              <a:rPr lang="es-ES" smtClean="0"/>
              <a:pPr/>
              <a:t>9</a:t>
            </a:fld>
            <a:endParaRPr lang="es-ES"/>
          </a:p>
        </p:txBody>
      </p:sp>
    </p:spTree>
    <p:extLst>
      <p:ext uri="{BB962C8B-B14F-4D97-AF65-F5344CB8AC3E}">
        <p14:creationId xmlns:p14="http://schemas.microsoft.com/office/powerpoint/2010/main" val="2417082256"/>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1_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1064</TotalTime>
  <Words>4869</Words>
  <Application>Microsoft Office PowerPoint</Application>
  <PresentationFormat>Ekran Gösterisi (4:3)</PresentationFormat>
  <Paragraphs>226</Paragraphs>
  <Slides>35</Slides>
  <Notes>2</Notes>
  <HiddenSlides>0</HiddenSlides>
  <MMClips>0</MMClips>
  <ScaleCrop>false</ScaleCrop>
  <HeadingPairs>
    <vt:vector size="6" baseType="variant">
      <vt:variant>
        <vt:lpstr>Kullanılan Yazı Tipleri</vt:lpstr>
      </vt:variant>
      <vt:variant>
        <vt:i4>7</vt:i4>
      </vt:variant>
      <vt:variant>
        <vt:lpstr>Tema</vt:lpstr>
      </vt:variant>
      <vt:variant>
        <vt:i4>2</vt:i4>
      </vt:variant>
      <vt:variant>
        <vt:lpstr>Slayt Başlıkları</vt:lpstr>
      </vt:variant>
      <vt:variant>
        <vt:i4>35</vt:i4>
      </vt:variant>
    </vt:vector>
  </HeadingPairs>
  <TitlesOfParts>
    <vt:vector size="44" baseType="lpstr">
      <vt:lpstr>Arial</vt:lpstr>
      <vt:lpstr>Calibri</vt:lpstr>
      <vt:lpstr>Century Gothic</vt:lpstr>
      <vt:lpstr>Comic Sans MS</vt:lpstr>
      <vt:lpstr>Times New Roman</vt:lpstr>
      <vt:lpstr>Wingdings</vt:lpstr>
      <vt:lpstr>Wingdings 3</vt:lpstr>
      <vt:lpstr>Duman</vt:lpstr>
      <vt:lpstr>1_Duman</vt:lpstr>
      <vt:lpstr>ERKEN ÇOCUKLUK EĞİTİMİNDE PROGRAM</vt:lpstr>
      <vt:lpstr>PowerPoint Sunusu</vt:lpstr>
      <vt:lpstr>Programın Temel Özellikleri</vt:lpstr>
      <vt:lpstr>PowerPoint Sunusu</vt:lpstr>
      <vt:lpstr>PowerPoint Sunusu</vt:lpstr>
      <vt:lpstr>PowerPoint Sunusu</vt:lpstr>
      <vt:lpstr>PowerPoint Sunusu</vt:lpstr>
      <vt:lpstr>PowerPoint Sunusu</vt:lpstr>
      <vt:lpstr>PowerPoint Sunusu</vt:lpstr>
      <vt:lpstr>PowerPoint Sunusu</vt:lpstr>
      <vt:lpstr>PowerPoint Sunusu</vt:lpstr>
      <vt:lpstr>BİLİŞSEL GELİŞİM KAZANIM VE GÖSTERGELERİ </vt:lpstr>
      <vt:lpstr>PowerPoint Sunusu</vt:lpstr>
      <vt:lpstr>PowerPoint Sunusu</vt:lpstr>
      <vt:lpstr>PowerPoint Sunusu</vt:lpstr>
      <vt:lpstr>PowerPoint Sunusu</vt:lpstr>
      <vt:lpstr>PowerPoint Sunusu</vt:lpstr>
      <vt:lpstr>PowerPoint Sunusu</vt:lpstr>
      <vt:lpstr>PowerPoint Sunusu</vt:lpstr>
      <vt:lpstr>PowerPoint Sunusu</vt:lpstr>
      <vt:lpstr>DİL GELİŞİMİ KAZANIM VE GÖSTERGELERİ </vt:lpstr>
      <vt:lpstr>PowerPoint Sunusu</vt:lpstr>
      <vt:lpstr>PowerPoint Sunusu</vt:lpstr>
      <vt:lpstr>PowerPoint Sunusu</vt:lpstr>
      <vt:lpstr>SOSYAL VE DUYGUSAL GELİŞİM KAZANIM VE GÖSTERGELERİ </vt:lpstr>
      <vt:lpstr>PowerPoint Sunusu</vt:lpstr>
      <vt:lpstr>PowerPoint Sunusu</vt:lpstr>
      <vt:lpstr>PowerPoint Sunusu</vt:lpstr>
      <vt:lpstr>MOTOR GELİŞİM KAZANIM VE GÖSTERGELERİ </vt:lpstr>
      <vt:lpstr>PowerPoint Sunusu</vt:lpstr>
      <vt:lpstr>PowerPoint Sunusu</vt:lpstr>
      <vt:lpstr>PowerPoint Sunusu</vt:lpstr>
      <vt:lpstr>ÖZBAKIM BECERİLERİ KAZANIM VE GÖSTERGELERİ </vt:lpstr>
      <vt:lpstr>PowerPoint Sunusu</vt:lpstr>
      <vt:lpstr>Kaynaklar</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Mariajose</dc:creator>
  <cp:lastModifiedBy>Selim Tosun</cp:lastModifiedBy>
  <cp:revision>167</cp:revision>
  <dcterms:created xsi:type="dcterms:W3CDTF">2009-09-08T02:07:17Z</dcterms:created>
  <dcterms:modified xsi:type="dcterms:W3CDTF">2020-05-04T15:14:12Z</dcterms:modified>
</cp:coreProperties>
</file>