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679BC3E-3FE8-4C19-8B58-4ECCDC5DDEB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46646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9BC3E-3FE8-4C19-8B58-4ECCDC5DDEB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284179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9BC3E-3FE8-4C19-8B58-4ECCDC5DDEB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3181393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79BC3E-3FE8-4C19-8B58-4ECCDC5DDEB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346610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679BC3E-3FE8-4C19-8B58-4ECCDC5DDEB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126602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79BC3E-3FE8-4C19-8B58-4ECCDC5DDEB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411034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79BC3E-3FE8-4C19-8B58-4ECCDC5DDEBE}"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1964250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79BC3E-3FE8-4C19-8B58-4ECCDC5DDEBE}"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402791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79BC3E-3FE8-4C19-8B58-4ECCDC5DDEBE}"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119758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79BC3E-3FE8-4C19-8B58-4ECCDC5DDEB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7097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679BC3E-3FE8-4C19-8B58-4ECCDC5DDEB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0376AD0-13CB-4E76-8D9E-CFA4FEC99B72}" type="slidenum">
              <a:rPr lang="tr-TR" smtClean="0"/>
              <a:t>‹#›</a:t>
            </a:fld>
            <a:endParaRPr lang="tr-TR"/>
          </a:p>
        </p:txBody>
      </p:sp>
    </p:spTree>
    <p:extLst>
      <p:ext uri="{BB962C8B-B14F-4D97-AF65-F5344CB8AC3E}">
        <p14:creationId xmlns:p14="http://schemas.microsoft.com/office/powerpoint/2010/main" val="241785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79BC3E-3FE8-4C19-8B58-4ECCDC5DDEBE}"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76AD0-13CB-4E76-8D9E-CFA4FEC99B72}" type="slidenum">
              <a:rPr lang="tr-TR" smtClean="0"/>
              <a:t>‹#›</a:t>
            </a:fld>
            <a:endParaRPr lang="tr-TR"/>
          </a:p>
        </p:txBody>
      </p:sp>
    </p:spTree>
    <p:extLst>
      <p:ext uri="{BB962C8B-B14F-4D97-AF65-F5344CB8AC3E}">
        <p14:creationId xmlns:p14="http://schemas.microsoft.com/office/powerpoint/2010/main" val="682056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 Hafta</a:t>
            </a:r>
            <a:endParaRPr lang="tr-TR" dirty="0"/>
          </a:p>
        </p:txBody>
      </p:sp>
      <p:sp>
        <p:nvSpPr>
          <p:cNvPr id="3" name="Alt Başlık 2"/>
          <p:cNvSpPr>
            <a:spLocks noGrp="1"/>
          </p:cNvSpPr>
          <p:nvPr>
            <p:ph type="subTitle" idx="1"/>
          </p:nvPr>
        </p:nvSpPr>
        <p:spPr/>
        <p:txBody>
          <a:bodyPr/>
          <a:lstStyle/>
          <a:p>
            <a:r>
              <a:rPr lang="tr-TR" dirty="0" smtClean="0"/>
              <a:t>Urdu Dili ve Hindistan’da Yazılı Metinler</a:t>
            </a:r>
            <a:endParaRPr lang="tr-TR" dirty="0"/>
          </a:p>
        </p:txBody>
      </p:sp>
    </p:spTree>
    <p:extLst>
      <p:ext uri="{BB962C8B-B14F-4D97-AF65-F5344CB8AC3E}">
        <p14:creationId xmlns:p14="http://schemas.microsoft.com/office/powerpoint/2010/main" val="369078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Hint-Avrupa dil ailesi içinde yer alan Urdu dili, Müslümanların Hindistan’a gelmelerinden sonra, yerli halkla aralarında toplumsal ve sosyal gereksinimlerini karşılamak ve iletişim kurabilmek için, Arapça, Farsça ve birçok yerli dili karıştırarak ortaya koydukları bir dildir.</a:t>
            </a:r>
          </a:p>
          <a:p>
            <a:r>
              <a:rPr lang="tr-TR" dirty="0"/>
              <a:t>   Eski </a:t>
            </a:r>
            <a:r>
              <a:rPr lang="tr-TR" dirty="0" err="1"/>
              <a:t>Türkçe’de</a:t>
            </a:r>
            <a:r>
              <a:rPr lang="tr-TR" dirty="0"/>
              <a:t> </a:t>
            </a:r>
            <a:r>
              <a:rPr lang="tr-TR" i="1" dirty="0" err="1"/>
              <a:t>ordo</a:t>
            </a:r>
            <a:r>
              <a:rPr lang="tr-TR" i="1" dirty="0"/>
              <a:t>/ordu </a:t>
            </a:r>
            <a:r>
              <a:rPr lang="tr-TR" dirty="0"/>
              <a:t>kelimesinden gelen </a:t>
            </a:r>
            <a:r>
              <a:rPr lang="tr-TR" i="1" dirty="0"/>
              <a:t>Urdu, </a:t>
            </a:r>
            <a:r>
              <a:rPr lang="tr-TR" dirty="0"/>
              <a:t>‘‘hakanın konağı’’, ‘‘ordugah’’, ‘‘askeri kamp’’ anlamına gelir</a:t>
            </a:r>
            <a:r>
              <a:rPr lang="tr-TR" dirty="0" smtClean="0"/>
              <a:t>.</a:t>
            </a:r>
          </a:p>
          <a:p>
            <a:r>
              <a:rPr lang="tr-TR" dirty="0" smtClean="0"/>
              <a:t> </a:t>
            </a:r>
            <a:r>
              <a:rPr lang="tr-TR" dirty="0"/>
              <a:t>Bu kelime Hindistan topraklarına Türklerle beraber girmiştir. Moğol sultanlarının Delhi ya da başka bölgelerin pazar yerlerinde kurdukları askeri kamplar ‘‘</a:t>
            </a:r>
            <a:r>
              <a:rPr lang="tr-TR" dirty="0" err="1"/>
              <a:t>Ordubazar</a:t>
            </a:r>
            <a:r>
              <a:rPr lang="tr-TR" dirty="0"/>
              <a:t>’’, ‘‘Ordugah’’ olarak adlandırılmıştır. </a:t>
            </a:r>
            <a:endParaRPr lang="tr-TR" dirty="0" smtClean="0"/>
          </a:p>
          <a:p>
            <a:r>
              <a:rPr lang="tr-TR" dirty="0" smtClean="0"/>
              <a:t>Şah </a:t>
            </a:r>
            <a:r>
              <a:rPr lang="tr-TR" dirty="0"/>
              <a:t>Cihan bu askeri kamplara, önemlerinden dolayı, ‘‘Urdu-i Mualla’’ adını vermiştir. Bu daha sonra halk dilinde kısalarak ‘‘Urdu’’ şeklinde yer etmiştir.</a:t>
            </a:r>
          </a:p>
          <a:p>
            <a:r>
              <a:rPr lang="tr-TR" dirty="0"/>
              <a:t>      Tarihte çeşitli isimlerle adlandırılmış olan </a:t>
            </a:r>
            <a:r>
              <a:rPr lang="tr-TR" i="1" dirty="0"/>
              <a:t>Urdu </a:t>
            </a:r>
            <a:r>
              <a:rPr lang="tr-TR" dirty="0"/>
              <a:t>kelimesini ‘‘dil anlamında ilk defa Muhammed Ata Hüseyin Han, 1798-99 yılında yazdığı </a:t>
            </a:r>
            <a:r>
              <a:rPr lang="tr-TR" i="1" dirty="0" err="1"/>
              <a:t>Nev</a:t>
            </a:r>
            <a:r>
              <a:rPr lang="tr-TR" i="1" dirty="0"/>
              <a:t> Tarz-ı Murassa </a:t>
            </a:r>
            <a:r>
              <a:rPr lang="tr-TR" dirty="0"/>
              <a:t>adlı eserinde kullanmıştır. </a:t>
            </a:r>
            <a:endParaRPr lang="tr-TR" dirty="0" smtClean="0"/>
          </a:p>
          <a:p>
            <a:r>
              <a:rPr lang="tr-TR" dirty="0" smtClean="0"/>
              <a:t>Daha </a:t>
            </a:r>
            <a:r>
              <a:rPr lang="tr-TR" dirty="0"/>
              <a:t>sonra aynı terim Mir Amman’ın </a:t>
            </a:r>
            <a:r>
              <a:rPr lang="tr-TR" i="1" dirty="0"/>
              <a:t>Bağ u Bahar </a:t>
            </a:r>
            <a:r>
              <a:rPr lang="tr-TR" dirty="0"/>
              <a:t>(1802-03) adlı eserinde de geçer. Yine İnşa-</a:t>
            </a:r>
            <a:r>
              <a:rPr lang="tr-TR" dirty="0" err="1"/>
              <a:t>ullah</a:t>
            </a:r>
            <a:r>
              <a:rPr lang="tr-TR" dirty="0"/>
              <a:t> Han’ın </a:t>
            </a:r>
            <a:r>
              <a:rPr lang="tr-TR" i="1" dirty="0"/>
              <a:t>Derya-i Letafet </a:t>
            </a:r>
            <a:r>
              <a:rPr lang="tr-TR" dirty="0"/>
              <a:t>(1808-09) adlı eserinde bu kelimenin dil anlamında kullanıldığı görülür</a:t>
            </a:r>
            <a:r>
              <a:rPr lang="tr-TR" dirty="0" smtClean="0"/>
              <a:t>.’’</a:t>
            </a:r>
            <a:endParaRPr lang="tr-TR" dirty="0"/>
          </a:p>
        </p:txBody>
      </p:sp>
    </p:spTree>
    <p:extLst>
      <p:ext uri="{BB962C8B-B14F-4D97-AF65-F5344CB8AC3E}">
        <p14:creationId xmlns:p14="http://schemas.microsoft.com/office/powerpoint/2010/main" val="61227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 Hindistan toprakları, Acem, Türk, Arap gibi çeşitli kültürlerin, gelenek, görenek ve dilleriyle zenginleşerek yepyeni kültürlerin doğmasına neden olmuştur. </a:t>
            </a:r>
          </a:p>
          <a:p>
            <a:r>
              <a:rPr lang="tr-TR" dirty="0" smtClean="0"/>
              <a:t>Bu renkli ve zengin kültürel çevrenin ortaya koyduğu en önemli sonuçlardan biri Urdu dilidir. Bu dille verilmiş olan yazılı ürünleri incelemek için öncelikle Hindistan’a bakmak gerekmektedir.</a:t>
            </a:r>
          </a:p>
          <a:p>
            <a:r>
              <a:rPr lang="tr-TR" dirty="0" err="1" smtClean="0"/>
              <a:t>Nişanyan</a:t>
            </a:r>
            <a:r>
              <a:rPr lang="tr-TR" dirty="0" smtClean="0"/>
              <a:t>, </a:t>
            </a:r>
            <a:r>
              <a:rPr lang="tr-TR" dirty="0" err="1" smtClean="0"/>
              <a:t>Sevan</a:t>
            </a:r>
            <a:r>
              <a:rPr lang="tr-TR" dirty="0" smtClean="0"/>
              <a:t>, </a:t>
            </a:r>
            <a:r>
              <a:rPr lang="tr-TR" i="1" dirty="0" smtClean="0"/>
              <a:t>Sözlerin Soyağacı, </a:t>
            </a:r>
            <a:r>
              <a:rPr lang="tr-TR" dirty="0" smtClean="0"/>
              <a:t>Adam Yayıncılık, İstanbul, 2002, s.332.</a:t>
            </a:r>
          </a:p>
          <a:p>
            <a:r>
              <a:rPr lang="tr-TR" i="1" dirty="0" smtClean="0"/>
              <a:t>Tüzük-i Babür’de Urdu </a:t>
            </a:r>
            <a:r>
              <a:rPr lang="tr-TR" dirty="0" smtClean="0"/>
              <a:t>kelimesi ‘‘</a:t>
            </a:r>
            <a:r>
              <a:rPr lang="tr-TR" dirty="0" err="1" smtClean="0"/>
              <a:t>leşkergah</a:t>
            </a:r>
            <a:r>
              <a:rPr lang="tr-TR" dirty="0" smtClean="0"/>
              <a:t>-ordugah’’ olarak kullanılmıştır.</a:t>
            </a:r>
          </a:p>
          <a:p>
            <a:r>
              <a:rPr lang="tr-TR" dirty="0" smtClean="0"/>
              <a:t>Bu konuyla ilgili ayrıntılı bilgi için bkz. </a:t>
            </a:r>
            <a:r>
              <a:rPr lang="tr-TR" dirty="0" err="1" smtClean="0"/>
              <a:t>Ahtar</a:t>
            </a:r>
            <a:r>
              <a:rPr lang="tr-TR" dirty="0" smtClean="0"/>
              <a:t>, Selim, </a:t>
            </a:r>
            <a:r>
              <a:rPr lang="tr-TR" i="1" dirty="0" smtClean="0"/>
              <a:t>Zeban ki </a:t>
            </a:r>
            <a:r>
              <a:rPr lang="tr-TR" i="1" dirty="0" err="1" smtClean="0"/>
              <a:t>Muhtasirterin</a:t>
            </a:r>
            <a:r>
              <a:rPr lang="tr-TR" i="1" dirty="0" smtClean="0"/>
              <a:t>  Tarih, </a:t>
            </a:r>
            <a:r>
              <a:rPr lang="tr-TR" dirty="0" err="1" smtClean="0"/>
              <a:t>Mukaddera</a:t>
            </a:r>
            <a:r>
              <a:rPr lang="tr-TR" dirty="0" smtClean="0"/>
              <a:t>-i Kavmi Zeban, İslamabad, 1995.</a:t>
            </a:r>
          </a:p>
          <a:p>
            <a:r>
              <a:rPr lang="tr-TR" dirty="0" err="1" smtClean="0"/>
              <a:t>Fetihpuri</a:t>
            </a:r>
            <a:r>
              <a:rPr lang="tr-TR" dirty="0" smtClean="0"/>
              <a:t>, Ferman, </a:t>
            </a:r>
            <a:r>
              <a:rPr lang="tr-TR" i="1" dirty="0" smtClean="0"/>
              <a:t>Tedris-</a:t>
            </a:r>
            <a:r>
              <a:rPr lang="tr-TR" i="1" dirty="0" err="1" smtClean="0"/>
              <a:t>iUrdu</a:t>
            </a:r>
            <a:r>
              <a:rPr lang="tr-TR" i="1" dirty="0" smtClean="0"/>
              <a:t>, </a:t>
            </a:r>
            <a:r>
              <a:rPr lang="tr-TR" dirty="0" err="1" smtClean="0"/>
              <a:t>Mukaddera</a:t>
            </a:r>
            <a:r>
              <a:rPr lang="tr-TR" dirty="0" smtClean="0"/>
              <a:t>-i Urdu Kavmi Zeban, İslamabad, 1998, s.15.</a:t>
            </a:r>
            <a:endParaRPr lang="tr-TR" dirty="0"/>
          </a:p>
        </p:txBody>
      </p:sp>
    </p:spTree>
    <p:extLst>
      <p:ext uri="{BB962C8B-B14F-4D97-AF65-F5344CB8AC3E}">
        <p14:creationId xmlns:p14="http://schemas.microsoft.com/office/powerpoint/2010/main" val="91265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Hindistan’da yazılı metinler bugün tanrılar birliğine sunulan on kitap ve 1028 ilahiden oluşan Sanskrit dilinde yazılmış </a:t>
            </a:r>
            <a:r>
              <a:rPr lang="tr-TR" dirty="0" err="1"/>
              <a:t>Rigveda</a:t>
            </a:r>
            <a:r>
              <a:rPr lang="tr-TR" dirty="0"/>
              <a:t> ile başlamıştır. </a:t>
            </a:r>
            <a:endParaRPr lang="tr-TR" dirty="0" smtClean="0"/>
          </a:p>
          <a:p>
            <a:r>
              <a:rPr lang="tr-TR" dirty="0" smtClean="0"/>
              <a:t>Veda </a:t>
            </a:r>
            <a:r>
              <a:rPr lang="tr-TR" dirty="0"/>
              <a:t>kelimesi ‘‘bilgi’’, </a:t>
            </a:r>
            <a:r>
              <a:rPr lang="tr-TR" dirty="0" err="1"/>
              <a:t>Rigveda</a:t>
            </a:r>
            <a:r>
              <a:rPr lang="tr-TR" dirty="0"/>
              <a:t>  ‘‘İlahi bilgisi’’ anlamına gelir. Bunlar ‘‘Hintlilerin en eski biçimiyle yazılmış metinleri olup, yazılışları günümüzden yaklaşık üç bin yıl önce başlamıştır. Vedalar içinde en eskisi ve en önemlisi </a:t>
            </a:r>
            <a:r>
              <a:rPr lang="tr-TR" dirty="0" err="1"/>
              <a:t>Rigvedadır</a:t>
            </a:r>
            <a:r>
              <a:rPr lang="tr-TR" dirty="0"/>
              <a:t>… Kitabın IX. Bölümü tamamen tanrı Soma’ya aittir. </a:t>
            </a:r>
            <a:endParaRPr lang="tr-TR" dirty="0" smtClean="0"/>
          </a:p>
          <a:p>
            <a:r>
              <a:rPr lang="tr-TR" dirty="0" smtClean="0"/>
              <a:t>X</a:t>
            </a:r>
            <a:r>
              <a:rPr lang="tr-TR" dirty="0"/>
              <a:t>. bölümde ise ünlü </a:t>
            </a:r>
            <a:r>
              <a:rPr lang="tr-TR" dirty="0" err="1"/>
              <a:t>Pururavas</a:t>
            </a:r>
            <a:r>
              <a:rPr lang="tr-TR" dirty="0"/>
              <a:t> ve </a:t>
            </a:r>
            <a:r>
              <a:rPr lang="tr-TR" dirty="0" err="1"/>
              <a:t>Urvaşi</a:t>
            </a:r>
            <a:r>
              <a:rPr lang="tr-TR" dirty="0"/>
              <a:t> Öyküsü (X, 95), Yaratılış ilahisi (X, 129), </a:t>
            </a:r>
            <a:r>
              <a:rPr lang="tr-TR" dirty="0" err="1"/>
              <a:t>Ka</a:t>
            </a:r>
            <a:r>
              <a:rPr lang="tr-TR" dirty="0"/>
              <a:t> ilahisi (X, 121), </a:t>
            </a:r>
            <a:r>
              <a:rPr lang="tr-TR" dirty="0" err="1"/>
              <a:t>Purusha</a:t>
            </a:r>
            <a:r>
              <a:rPr lang="tr-TR" dirty="0"/>
              <a:t> ilahisi (X,90) gibi önemli ilahiler yer almaktadır’’ Kutsal bilgi kitapları dönemi olan </a:t>
            </a:r>
            <a:r>
              <a:rPr lang="tr-TR" dirty="0" err="1"/>
              <a:t>Vedalar’ı</a:t>
            </a:r>
            <a:r>
              <a:rPr lang="tr-TR" dirty="0"/>
              <a:t> (</a:t>
            </a:r>
            <a:r>
              <a:rPr lang="tr-TR" dirty="0" err="1"/>
              <a:t>vedik</a:t>
            </a:r>
            <a:r>
              <a:rPr lang="tr-TR" dirty="0"/>
              <a:t>) ‘din alimi açıklamaları’ anlamına gelen Brahmanalar dönemi izlemiştir. ‘‘Brahmanalar ‘kurban bilimine’ bağlı metinler olarak da tanımlanabilir</a:t>
            </a:r>
            <a:r>
              <a:rPr lang="tr-TR" dirty="0" smtClean="0"/>
              <a:t>.</a:t>
            </a:r>
          </a:p>
          <a:p>
            <a:r>
              <a:rPr lang="tr-TR" dirty="0" smtClean="0"/>
              <a:t> </a:t>
            </a:r>
            <a:r>
              <a:rPr lang="tr-TR" dirty="0"/>
              <a:t>Bu metinlerde en belirgin özellik, azizlerin hep ön planda tutulmalarıdır. Öyle ki bazen tanrılara eşittirler.’’ </a:t>
            </a:r>
            <a:r>
              <a:rPr lang="tr-TR" dirty="0" err="1"/>
              <a:t>Brahmanalar’ı</a:t>
            </a:r>
            <a:r>
              <a:rPr lang="tr-TR" dirty="0"/>
              <a:t>, </a:t>
            </a:r>
            <a:r>
              <a:rPr lang="tr-TR" dirty="0" err="1"/>
              <a:t>Upanişadlar</a:t>
            </a:r>
            <a:r>
              <a:rPr lang="tr-TR" dirty="0"/>
              <a:t> (İÖ 700) izler. Birinin dizinin dibinde oturmak anlamına gelen </a:t>
            </a:r>
            <a:r>
              <a:rPr lang="tr-TR" dirty="0" err="1"/>
              <a:t>Upanişadlar’da</a:t>
            </a:r>
            <a:r>
              <a:rPr lang="tr-TR" dirty="0"/>
              <a:t> gurunun öğrencisine ne tür dersler verdiğinden söz edilir. Bu eserle beraber </a:t>
            </a:r>
            <a:r>
              <a:rPr lang="tr-TR" dirty="0" err="1"/>
              <a:t>Vedik</a:t>
            </a:r>
            <a:r>
              <a:rPr lang="tr-TR" dirty="0"/>
              <a:t> dönemi de sona ermiş olur</a:t>
            </a:r>
            <a:r>
              <a:rPr lang="tr-TR" dirty="0" smtClean="0"/>
              <a:t>.</a:t>
            </a:r>
          </a:p>
          <a:p>
            <a:r>
              <a:rPr lang="tr-TR" dirty="0" smtClean="0"/>
              <a:t> </a:t>
            </a:r>
            <a:r>
              <a:rPr lang="tr-TR" dirty="0"/>
              <a:t>‘‘ Yarattıkları etkileri, kapsamları ve kullanış  amaçlarıyla dinsel olan’’, yüzyıllarca dilden dile kuşaklar boyunca sözlü olarak söylenip okunduktan sonra yazıya aktarılmış bu metinleri Hindistan edebiyat tarihinde büyük önem taşıyan destan edebiyatı izler. </a:t>
            </a:r>
            <a:endParaRPr lang="tr-TR" dirty="0" smtClean="0"/>
          </a:p>
        </p:txBody>
      </p:sp>
    </p:spTree>
    <p:extLst>
      <p:ext uri="{BB962C8B-B14F-4D97-AF65-F5344CB8AC3E}">
        <p14:creationId xmlns:p14="http://schemas.microsoft.com/office/powerpoint/2010/main" val="1839896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Destanları da masalları takip eder. Destan türünün örnekleri </a:t>
            </a:r>
            <a:r>
              <a:rPr lang="tr-TR" i="1" dirty="0" err="1" smtClean="0"/>
              <a:t>Mahabharata</a:t>
            </a:r>
            <a:r>
              <a:rPr lang="tr-TR" i="1" dirty="0" smtClean="0"/>
              <a:t>  </a:t>
            </a:r>
            <a:r>
              <a:rPr lang="tr-TR" dirty="0" smtClean="0"/>
              <a:t>(İÖ 400) ve </a:t>
            </a:r>
            <a:r>
              <a:rPr lang="tr-TR" i="1" dirty="0" err="1" smtClean="0"/>
              <a:t>Ramayana’dır</a:t>
            </a:r>
            <a:r>
              <a:rPr lang="tr-TR" i="1" dirty="0" smtClean="0"/>
              <a:t> </a:t>
            </a:r>
            <a:r>
              <a:rPr lang="tr-TR" dirty="0" smtClean="0"/>
              <a:t>(İÖ 300). ‘‘</a:t>
            </a:r>
            <a:r>
              <a:rPr lang="tr-TR" dirty="0" err="1" smtClean="0"/>
              <a:t>Maurya</a:t>
            </a:r>
            <a:r>
              <a:rPr lang="tr-TR" dirty="0" smtClean="0"/>
              <a:t> döneminde (İÖ. 300-100) ortaya çıktıkları sanılan Hint halk destanlarının ne zaman yazıldıkları konusunda kesin bir bilgi yoktur. </a:t>
            </a:r>
          </a:p>
          <a:p>
            <a:r>
              <a:rPr lang="tr-TR" dirty="0" smtClean="0"/>
              <a:t>Destanlar yazıya geçirilmeden önce; saraylarda yaşayan şehzade ve prensleri överek sanatlarını ortaya koyan </a:t>
            </a:r>
            <a:r>
              <a:rPr lang="tr-TR" dirty="0" err="1" smtClean="0"/>
              <a:t>suta</a:t>
            </a:r>
            <a:r>
              <a:rPr lang="tr-TR" dirty="0" smtClean="0"/>
              <a:t> adı verilen ozanlar tarafından kurban ritüelleri sırasından ezbere okunurlardı.</a:t>
            </a:r>
          </a:p>
          <a:p>
            <a:r>
              <a:rPr lang="tr-TR" dirty="0" smtClean="0"/>
              <a:t> Dolayısıyla destanların birçok kısmının daha sonraki zamanlarda eklenmiş olduğu kanısı güçlüdür.’’ </a:t>
            </a:r>
          </a:p>
          <a:p>
            <a:r>
              <a:rPr lang="tr-TR" dirty="0" smtClean="0"/>
              <a:t>Destanların önemli bir ortak özelliği de konularının Kuzey Hindistan’da geçiyor olmasıdır. Ayrıca masal unsurları da içerirler, bu açıdan didaktik amaca da hizmet ederler.</a:t>
            </a:r>
          </a:p>
        </p:txBody>
      </p:sp>
    </p:spTree>
    <p:extLst>
      <p:ext uri="{BB962C8B-B14F-4D97-AF65-F5344CB8AC3E}">
        <p14:creationId xmlns:p14="http://schemas.microsoft.com/office/powerpoint/2010/main" val="219479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Destanlardan sonra Hint edebiyatı, ünlü masallar serisi olan </a:t>
            </a:r>
            <a:r>
              <a:rPr lang="tr-TR" dirty="0" err="1"/>
              <a:t>Pançatantra</a:t>
            </a:r>
            <a:r>
              <a:rPr lang="tr-TR" dirty="0"/>
              <a:t> (İÖ 200) ve </a:t>
            </a:r>
            <a:r>
              <a:rPr lang="tr-TR" dirty="0" err="1"/>
              <a:t>Hitopadeşa</a:t>
            </a:r>
            <a:r>
              <a:rPr lang="tr-TR" dirty="0"/>
              <a:t> adlı masallarla yoluna devam eder. </a:t>
            </a:r>
            <a:r>
              <a:rPr lang="tr-TR" dirty="0" err="1"/>
              <a:t>Pançatantra</a:t>
            </a:r>
            <a:r>
              <a:rPr lang="tr-TR" dirty="0"/>
              <a:t> ve </a:t>
            </a:r>
            <a:r>
              <a:rPr lang="tr-TR" dirty="0" err="1"/>
              <a:t>Hitopadeşa</a:t>
            </a:r>
            <a:r>
              <a:rPr lang="tr-TR" dirty="0"/>
              <a:t> her ikisi de konularını hayvan hikayelerinden alırlar.</a:t>
            </a:r>
          </a:p>
          <a:p>
            <a:r>
              <a:rPr lang="tr-TR" dirty="0"/>
              <a:t>     Bütün bu Sanskrit kökenli anlatılar, yazıldıkları dönem tam olarak bilinmese de, ilahi okuma ve masal söyleme geleneğinin Hindistan’da ne denli eskiye dayandığını ve ne denli köklü olduğuna işaret eder.</a:t>
            </a:r>
          </a:p>
          <a:p>
            <a:r>
              <a:rPr lang="tr-TR" dirty="0"/>
              <a:t>     Hint dillerinde söylenen masal ve hikaye Sanskrit kökenlidir. Urdu dilinde masal anlatma, hikaye söyleme geleneğiyse Acem ve Arap kökenlidir. </a:t>
            </a:r>
            <a:endParaRPr lang="tr-TR" dirty="0" smtClean="0"/>
          </a:p>
          <a:p>
            <a:r>
              <a:rPr lang="tr-TR" dirty="0" smtClean="0"/>
              <a:t>Yöresel </a:t>
            </a:r>
            <a:r>
              <a:rPr lang="tr-TR" dirty="0"/>
              <a:t>etkiler göz önüne alındığında pek çok masalın Sanskrit masal veya hikayelerden alıntı olduğu görülse de, tamamıyla Farsçadan aktarılan ya da Farsçadan tercüme edilen masalların sayısının çok daha fazla yer tuttuğu bilinir</a:t>
            </a:r>
            <a:r>
              <a:rPr lang="tr-TR" dirty="0" smtClean="0"/>
              <a:t>.</a:t>
            </a:r>
          </a:p>
        </p:txBody>
      </p:sp>
    </p:spTree>
    <p:extLst>
      <p:ext uri="{BB962C8B-B14F-4D97-AF65-F5344CB8AC3E}">
        <p14:creationId xmlns:p14="http://schemas.microsoft.com/office/powerpoint/2010/main" val="97026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Hindistan dillerinde yazılmış olan masal ve hikayelerde Hindistan kültür ve geleneklerinin yanında İran ve Arap kültürü de doğal olarak etkindir. </a:t>
            </a:r>
          </a:p>
          <a:p>
            <a:r>
              <a:rPr lang="tr-TR" dirty="0" smtClean="0"/>
              <a:t>Masal-hikayede olay ve karakterler genellikle Acem atmosferi içinde sunulmuş olmakla birlikte günlük konuşmalar, iş güçle uğraşma biçimi, davranışlar, alışkanlıklar ve duygular Hindistan insanına işaret eder.</a:t>
            </a:r>
          </a:p>
          <a:p>
            <a:r>
              <a:rPr lang="tr-TR" dirty="0" smtClean="0"/>
              <a:t> Yani ilk dönem Urdu masal ve hikayeleri Acem ve Hint kültürlerinin bir sentezi görünümünde karşımıza çıkar. </a:t>
            </a:r>
          </a:p>
          <a:p>
            <a:endParaRPr lang="tr-TR" dirty="0"/>
          </a:p>
        </p:txBody>
      </p:sp>
    </p:spTree>
    <p:extLst>
      <p:ext uri="{BB962C8B-B14F-4D97-AF65-F5344CB8AC3E}">
        <p14:creationId xmlns:p14="http://schemas.microsoft.com/office/powerpoint/2010/main" val="7165071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843</Words>
  <Application>Microsoft Office PowerPoint</Application>
  <PresentationFormat>Geniş ekran</PresentationFormat>
  <Paragraphs>30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c:title>
  <dc:creator>USER</dc:creator>
  <cp:lastModifiedBy>USER</cp:lastModifiedBy>
  <cp:revision>1</cp:revision>
  <dcterms:created xsi:type="dcterms:W3CDTF">2020-04-06T14:04:15Z</dcterms:created>
  <dcterms:modified xsi:type="dcterms:W3CDTF">2020-04-06T14:07:18Z</dcterms:modified>
</cp:coreProperties>
</file>