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7" r:id="rId3"/>
    <p:sldId id="279" r:id="rId4"/>
    <p:sldId id="268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80" r:id="rId15"/>
    <p:sldId id="281" r:id="rId16"/>
    <p:sldId id="282" r:id="rId17"/>
    <p:sldId id="25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2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BF5CE-23C6-4C22-923E-E7984052275D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438F4B-2430-4A83-9B74-7D2D7611A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522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4CF0-35FB-49EE-A6CD-64122A1BF757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84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4DA9C-73DE-44A0-A548-16D7AD0F971B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60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BD354-17E1-4D33-8B93-084605DB71E8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0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031D7-F5B4-4AF4-AF7F-C0B0EB4FA89F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40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DEF2-6F38-484A-A935-B823FE8965AC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09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0348-FF91-47B9-B631-B959C1839D04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484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67600-CF7F-4CB2-9874-84967965E931}" type="datetime1">
              <a:rPr lang="en-GB" smtClean="0"/>
              <a:t>23/07/2020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882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5707-B0B9-4614-8FC2-047C89DE6837}" type="datetime1">
              <a:rPr lang="en-GB" smtClean="0"/>
              <a:t>23/07/2020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96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FB80-99F3-4F33-8737-B361B41014A5}" type="datetime1">
              <a:rPr lang="en-GB" smtClean="0"/>
              <a:t>23/07/2020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45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0777-B02A-4FE5-B39B-53F275E73F82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713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4986-1FD3-4925-B1F4-60885606A4F7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70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71620-F249-4C5B-879D-BCF2C86E7A9C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706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PSİKOMETRİNİN </a:t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>TARİHSEL GELİŞİMİ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065678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en-GB" dirty="0" err="1" smtClean="0"/>
              <a:t>Dr.Ergül</a:t>
            </a:r>
            <a:r>
              <a:rPr lang="en-GB" dirty="0" smtClean="0"/>
              <a:t> </a:t>
            </a:r>
            <a:r>
              <a:rPr lang="en-GB" dirty="0" err="1" smtClean="0"/>
              <a:t>Demir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Ankara</a:t>
            </a:r>
          </a:p>
          <a:p>
            <a:r>
              <a:rPr lang="en-GB" dirty="0" err="1" smtClean="0"/>
              <a:t>Eylül</a:t>
            </a:r>
            <a:r>
              <a:rPr lang="en-GB" dirty="0" smtClean="0"/>
              <a:t> 2017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132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8941"/>
            <a:ext cx="10515600" cy="61374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George </a:t>
            </a:r>
            <a:r>
              <a:rPr lang="en-GB" dirty="0" err="1" smtClean="0"/>
              <a:t>Rasch’ın</a:t>
            </a:r>
            <a:r>
              <a:rPr lang="en-GB" dirty="0" smtClean="0"/>
              <a:t> </a:t>
            </a:r>
            <a:r>
              <a:rPr lang="en-GB" dirty="0" err="1" smtClean="0"/>
              <a:t>çalışmaları</a:t>
            </a:r>
            <a:r>
              <a:rPr lang="en-GB" dirty="0" smtClean="0"/>
              <a:t> </a:t>
            </a:r>
            <a:r>
              <a:rPr lang="en-GB" dirty="0" err="1" smtClean="0"/>
              <a:t>ayrı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öneme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yere</a:t>
            </a:r>
            <a:r>
              <a:rPr lang="en-GB" dirty="0" smtClean="0"/>
              <a:t> </a:t>
            </a:r>
            <a:r>
              <a:rPr lang="en-GB" dirty="0" err="1" smtClean="0"/>
              <a:t>sahip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1960’da “</a:t>
            </a:r>
            <a:r>
              <a:rPr lang="en-GB" dirty="0" err="1" smtClean="0"/>
              <a:t>Rasch</a:t>
            </a:r>
            <a:r>
              <a:rPr lang="en-GB" dirty="0" smtClean="0"/>
              <a:t> Model” </a:t>
            </a:r>
            <a:r>
              <a:rPr lang="en-GB" dirty="0" err="1" smtClean="0"/>
              <a:t>ya</a:t>
            </a:r>
            <a:r>
              <a:rPr lang="en-GB" dirty="0" smtClean="0"/>
              <a:t> da 1PL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bilinen</a:t>
            </a:r>
            <a:r>
              <a:rPr lang="en-GB" dirty="0" smtClean="0"/>
              <a:t> </a:t>
            </a:r>
            <a:r>
              <a:rPr lang="en-GB" dirty="0" err="1" smtClean="0"/>
              <a:t>meşhur</a:t>
            </a:r>
            <a:r>
              <a:rPr lang="en-GB" dirty="0" smtClean="0"/>
              <a:t> MTK </a:t>
            </a:r>
            <a:r>
              <a:rPr lang="en-GB" dirty="0" err="1" smtClean="0"/>
              <a:t>modelini</a:t>
            </a:r>
            <a:r>
              <a:rPr lang="en-GB" dirty="0" smtClean="0"/>
              <a:t> </a:t>
            </a:r>
            <a:r>
              <a:rPr lang="en-GB" dirty="0" err="1" smtClean="0"/>
              <a:t>tanımlıyor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Bu </a:t>
            </a:r>
            <a:r>
              <a:rPr lang="en-GB" dirty="0" err="1" smtClean="0"/>
              <a:t>tanımlamanın</a:t>
            </a:r>
            <a:r>
              <a:rPr lang="en-GB" dirty="0" smtClean="0"/>
              <a:t> </a:t>
            </a:r>
            <a:r>
              <a:rPr lang="en-GB" dirty="0" err="1" smtClean="0"/>
              <a:t>felsefi</a:t>
            </a:r>
            <a:r>
              <a:rPr lang="en-GB" dirty="0" smtClean="0"/>
              <a:t> </a:t>
            </a:r>
            <a:r>
              <a:rPr lang="en-GB" dirty="0" err="1" smtClean="0"/>
              <a:t>temelleri</a:t>
            </a:r>
            <a:r>
              <a:rPr lang="en-GB" dirty="0" smtClean="0"/>
              <a:t> </a:t>
            </a:r>
            <a:r>
              <a:rPr lang="en-GB" dirty="0" err="1" smtClean="0"/>
              <a:t>Thurstone</a:t>
            </a:r>
            <a:r>
              <a:rPr lang="en-GB" dirty="0" smtClean="0"/>
              <a:t>-Lord-</a:t>
            </a:r>
            <a:r>
              <a:rPr lang="en-GB" dirty="0" err="1" smtClean="0"/>
              <a:t>Birnbaum’unkinden</a:t>
            </a:r>
            <a:r>
              <a:rPr lang="en-GB" dirty="0" smtClean="0"/>
              <a:t> </a:t>
            </a:r>
            <a:r>
              <a:rPr lang="en-GB" dirty="0" err="1" smtClean="0"/>
              <a:t>farklı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“</a:t>
            </a:r>
            <a:r>
              <a:rPr lang="en-GB" dirty="0" err="1" smtClean="0"/>
              <a:t>Rasch</a:t>
            </a:r>
            <a:r>
              <a:rPr lang="en-GB" dirty="0" smtClean="0"/>
              <a:t> </a:t>
            </a:r>
            <a:r>
              <a:rPr lang="en-GB" dirty="0" err="1" smtClean="0"/>
              <a:t>Ailesi</a:t>
            </a:r>
            <a:r>
              <a:rPr lang="en-GB" dirty="0" smtClean="0"/>
              <a:t>”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bilinen</a:t>
            </a:r>
            <a:r>
              <a:rPr lang="en-GB" dirty="0" smtClean="0"/>
              <a:t> </a:t>
            </a:r>
            <a:r>
              <a:rPr lang="en-GB" dirty="0" err="1" smtClean="0"/>
              <a:t>Rasch</a:t>
            </a:r>
            <a:r>
              <a:rPr lang="en-GB" dirty="0" smtClean="0"/>
              <a:t> model </a:t>
            </a:r>
            <a:r>
              <a:rPr lang="en-GB" dirty="0" err="1" smtClean="0"/>
              <a:t>teknikleri</a:t>
            </a:r>
            <a:r>
              <a:rPr lang="en-GB" dirty="0" smtClean="0"/>
              <a:t>, “</a:t>
            </a:r>
            <a:r>
              <a:rPr lang="en-GB" dirty="0" err="1" smtClean="0"/>
              <a:t>genelleştirilmiş</a:t>
            </a:r>
            <a:r>
              <a:rPr lang="en-GB" dirty="0" smtClean="0"/>
              <a:t> modeller”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bilinen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grup</a:t>
            </a:r>
            <a:r>
              <a:rPr lang="en-GB" dirty="0" smtClean="0"/>
              <a:t> </a:t>
            </a:r>
            <a:r>
              <a:rPr lang="en-GB" dirty="0" err="1" smtClean="0"/>
              <a:t>tekniği</a:t>
            </a:r>
            <a:r>
              <a:rPr lang="en-GB" dirty="0" smtClean="0"/>
              <a:t> </a:t>
            </a:r>
            <a:r>
              <a:rPr lang="en-GB" dirty="0" err="1" smtClean="0"/>
              <a:t>ortaya</a:t>
            </a:r>
            <a:r>
              <a:rPr lang="en-GB" dirty="0" smtClean="0"/>
              <a:t> </a:t>
            </a:r>
            <a:r>
              <a:rPr lang="en-GB" dirty="0" err="1" smtClean="0"/>
              <a:t>çıkarıyor</a:t>
            </a:r>
            <a:r>
              <a:rPr lang="en-GB" dirty="0" smtClean="0"/>
              <a:t>.</a:t>
            </a:r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/>
              <a:t>, 2007, </a:t>
            </a:r>
            <a:r>
              <a:rPr lang="en-GB" dirty="0" smtClean="0"/>
              <a:t>s.13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578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25003"/>
            <a:ext cx="10515600" cy="5931347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GB" b="1" i="1" dirty="0" smtClean="0"/>
              <a:t>Test </a:t>
            </a:r>
            <a:r>
              <a:rPr lang="en-GB" b="1" i="1" dirty="0" err="1" smtClean="0"/>
              <a:t>Eşitleme</a:t>
            </a:r>
            <a:r>
              <a:rPr lang="en-GB" b="1" i="1" dirty="0" smtClean="0"/>
              <a:t> </a:t>
            </a:r>
            <a:r>
              <a:rPr lang="en-GB" b="1" i="1" dirty="0" err="1" smtClean="0"/>
              <a:t>ve</a:t>
            </a:r>
            <a:r>
              <a:rPr lang="en-GB" b="1" i="1" dirty="0" smtClean="0"/>
              <a:t> “Adaptive” </a:t>
            </a:r>
            <a:r>
              <a:rPr lang="en-GB" b="1" i="1" dirty="0" err="1" smtClean="0"/>
              <a:t>Testler</a:t>
            </a:r>
            <a:endParaRPr lang="en-GB" b="1" i="1" dirty="0"/>
          </a:p>
          <a:p>
            <a:pPr marL="0" indent="0">
              <a:buNone/>
            </a:pPr>
            <a:endParaRPr lang="en-GB" b="1" i="1" dirty="0" smtClean="0"/>
          </a:p>
          <a:p>
            <a:r>
              <a:rPr lang="en-GB" dirty="0" smtClean="0"/>
              <a:t>Test </a:t>
            </a:r>
            <a:r>
              <a:rPr lang="en-GB" dirty="0" err="1" smtClean="0"/>
              <a:t>eşitleme</a:t>
            </a:r>
            <a:r>
              <a:rPr lang="en-GB" dirty="0" smtClean="0"/>
              <a:t> </a:t>
            </a:r>
            <a:r>
              <a:rPr lang="en-GB" dirty="0" err="1" smtClean="0"/>
              <a:t>sorunu</a:t>
            </a:r>
            <a:r>
              <a:rPr lang="en-GB" dirty="0" smtClean="0"/>
              <a:t>, </a:t>
            </a:r>
            <a:r>
              <a:rPr lang="en-GB" dirty="0" err="1" smtClean="0"/>
              <a:t>öncelikle</a:t>
            </a:r>
            <a:r>
              <a:rPr lang="en-GB" dirty="0" smtClean="0"/>
              <a:t> SAT </a:t>
            </a:r>
            <a:r>
              <a:rPr lang="en-GB" dirty="0" err="1" smtClean="0"/>
              <a:t>gibi</a:t>
            </a:r>
            <a:r>
              <a:rPr lang="en-GB" dirty="0" smtClean="0"/>
              <a:t> </a:t>
            </a:r>
            <a:r>
              <a:rPr lang="en-GB" dirty="0" err="1" smtClean="0"/>
              <a:t>geniş</a:t>
            </a:r>
            <a:r>
              <a:rPr lang="en-GB" dirty="0" smtClean="0"/>
              <a:t> </a:t>
            </a:r>
            <a:r>
              <a:rPr lang="en-GB" dirty="0" err="1" smtClean="0"/>
              <a:t>ölçekli</a:t>
            </a:r>
            <a:r>
              <a:rPr lang="en-GB" dirty="0" smtClean="0"/>
              <a:t> test </a:t>
            </a:r>
            <a:r>
              <a:rPr lang="en-GB" dirty="0" err="1" smtClean="0"/>
              <a:t>uygulamalarında</a:t>
            </a:r>
            <a:r>
              <a:rPr lang="en-GB" dirty="0" smtClean="0"/>
              <a:t> </a:t>
            </a:r>
            <a:r>
              <a:rPr lang="en-GB" dirty="0" err="1" smtClean="0"/>
              <a:t>karşılaşılan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sorun</a:t>
            </a:r>
            <a:r>
              <a:rPr lang="en-GB" dirty="0" smtClean="0"/>
              <a:t>.</a:t>
            </a:r>
          </a:p>
          <a:p>
            <a:pPr lvl="1"/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testin</a:t>
            </a:r>
            <a:r>
              <a:rPr lang="en-GB" dirty="0" smtClean="0"/>
              <a:t> </a:t>
            </a:r>
            <a:r>
              <a:rPr lang="en-GB" dirty="0" err="1" smtClean="0"/>
              <a:t>farklı</a:t>
            </a:r>
            <a:r>
              <a:rPr lang="en-GB" dirty="0" smtClean="0"/>
              <a:t> </a:t>
            </a:r>
            <a:r>
              <a:rPr lang="en-GB" dirty="0" err="1" smtClean="0"/>
              <a:t>formlarından</a:t>
            </a:r>
            <a:r>
              <a:rPr lang="en-GB" dirty="0" smtClean="0"/>
              <a:t> </a:t>
            </a:r>
            <a:r>
              <a:rPr lang="en-GB" dirty="0" err="1" smtClean="0"/>
              <a:t>elde</a:t>
            </a:r>
            <a:r>
              <a:rPr lang="en-GB" dirty="0" smtClean="0"/>
              <a:t> </a:t>
            </a:r>
            <a:r>
              <a:rPr lang="en-GB" dirty="0" err="1" smtClean="0"/>
              <a:t>edilen</a:t>
            </a:r>
            <a:r>
              <a:rPr lang="en-GB" dirty="0" smtClean="0"/>
              <a:t> </a:t>
            </a:r>
            <a:r>
              <a:rPr lang="en-GB" dirty="0" err="1" smtClean="0"/>
              <a:t>puanlar</a:t>
            </a:r>
            <a:r>
              <a:rPr lang="en-GB" dirty="0" smtClean="0"/>
              <a:t> </a:t>
            </a:r>
            <a:r>
              <a:rPr lang="en-GB" dirty="0" err="1" smtClean="0"/>
              <a:t>karşılaştırılabilir</a:t>
            </a:r>
            <a:r>
              <a:rPr lang="en-GB" dirty="0" smtClean="0"/>
              <a:t> mi?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Test </a:t>
            </a:r>
            <a:r>
              <a:rPr lang="en-GB" dirty="0" err="1" smtClean="0"/>
              <a:t>eşitleme</a:t>
            </a:r>
            <a:r>
              <a:rPr lang="en-GB" dirty="0" smtClean="0"/>
              <a:t> </a:t>
            </a:r>
            <a:r>
              <a:rPr lang="en-GB" dirty="0" err="1" smtClean="0"/>
              <a:t>çalışmalarının</a:t>
            </a:r>
            <a:r>
              <a:rPr lang="en-GB" dirty="0" smtClean="0"/>
              <a:t> </a:t>
            </a:r>
            <a:r>
              <a:rPr lang="en-GB" dirty="0" err="1" smtClean="0"/>
              <a:t>kökenleri</a:t>
            </a:r>
            <a:r>
              <a:rPr lang="en-GB" dirty="0" smtClean="0"/>
              <a:t> 1900’lerin </a:t>
            </a:r>
            <a:r>
              <a:rPr lang="en-GB" dirty="0" err="1" smtClean="0"/>
              <a:t>başlarına</a:t>
            </a:r>
            <a:r>
              <a:rPr lang="en-GB" dirty="0" smtClean="0"/>
              <a:t> </a:t>
            </a:r>
            <a:r>
              <a:rPr lang="en-GB" dirty="0" err="1" smtClean="0"/>
              <a:t>kadar</a:t>
            </a:r>
            <a:r>
              <a:rPr lang="en-GB" dirty="0" smtClean="0"/>
              <a:t> </a:t>
            </a:r>
            <a:r>
              <a:rPr lang="en-GB" dirty="0" err="1" smtClean="0"/>
              <a:t>dayandırılabiliyor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1923’te Truman KELLEY, “comparable measures” </a:t>
            </a:r>
            <a:r>
              <a:rPr lang="en-GB" dirty="0" err="1" smtClean="0"/>
              <a:t>bölümünde</a:t>
            </a:r>
            <a:r>
              <a:rPr lang="en-GB" dirty="0" smtClean="0"/>
              <a:t> “</a:t>
            </a:r>
            <a:r>
              <a:rPr lang="en-GB" dirty="0" err="1" smtClean="0"/>
              <a:t>doğrusal</a:t>
            </a:r>
            <a:r>
              <a:rPr lang="en-GB" dirty="0" smtClean="0"/>
              <a:t> </a:t>
            </a:r>
            <a:r>
              <a:rPr lang="en-GB" dirty="0" err="1" smtClean="0"/>
              <a:t>eşitleme</a:t>
            </a:r>
            <a:r>
              <a:rPr lang="en-GB" dirty="0" smtClean="0"/>
              <a:t>” </a:t>
            </a:r>
            <a:r>
              <a:rPr lang="en-GB" dirty="0" err="1" smtClean="0"/>
              <a:t>ve</a:t>
            </a:r>
            <a:r>
              <a:rPr lang="en-GB" dirty="0" smtClean="0"/>
              <a:t> “</a:t>
            </a:r>
            <a:r>
              <a:rPr lang="en-GB" dirty="0" err="1" smtClean="0"/>
              <a:t>eşit</a:t>
            </a:r>
            <a:r>
              <a:rPr lang="en-GB" dirty="0" smtClean="0"/>
              <a:t> </a:t>
            </a:r>
            <a:r>
              <a:rPr lang="en-GB" dirty="0" err="1" smtClean="0"/>
              <a:t>yüzdelikli</a:t>
            </a:r>
            <a:r>
              <a:rPr lang="en-GB" dirty="0" smtClean="0"/>
              <a:t> </a:t>
            </a:r>
            <a:r>
              <a:rPr lang="en-GB" dirty="0" err="1" smtClean="0"/>
              <a:t>eşitleme</a:t>
            </a:r>
            <a:r>
              <a:rPr lang="en-GB" dirty="0" smtClean="0"/>
              <a:t>” </a:t>
            </a:r>
            <a:r>
              <a:rPr lang="en-GB" dirty="0" err="1" smtClean="0"/>
              <a:t>yöntemlerini</a:t>
            </a:r>
            <a:r>
              <a:rPr lang="en-GB" dirty="0" smtClean="0"/>
              <a:t> </a:t>
            </a:r>
            <a:r>
              <a:rPr lang="en-GB" dirty="0" err="1" smtClean="0"/>
              <a:t>tanımlıyor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Kelley (1914), Otis (1916 </a:t>
            </a:r>
            <a:r>
              <a:rPr lang="en-GB" dirty="0" err="1" smtClean="0"/>
              <a:t>ve</a:t>
            </a:r>
            <a:r>
              <a:rPr lang="en-GB" dirty="0" smtClean="0"/>
              <a:t> 1918) </a:t>
            </a:r>
            <a:r>
              <a:rPr lang="en-GB" dirty="0" err="1" smtClean="0"/>
              <a:t>çalışmaları</a:t>
            </a:r>
            <a:r>
              <a:rPr lang="en-GB" dirty="0" smtClean="0"/>
              <a:t> var.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Flanagan (1951), </a:t>
            </a:r>
            <a:r>
              <a:rPr lang="en-GB" dirty="0" err="1" smtClean="0"/>
              <a:t>Angof</a:t>
            </a:r>
            <a:r>
              <a:rPr lang="en-GB" dirty="0" smtClean="0"/>
              <a:t> (1971), </a:t>
            </a:r>
            <a:r>
              <a:rPr lang="en-GB" dirty="0" err="1" smtClean="0"/>
              <a:t>Petersan</a:t>
            </a:r>
            <a:r>
              <a:rPr lang="en-GB" dirty="0" smtClean="0"/>
              <a:t> et al. (1989), </a:t>
            </a:r>
            <a:r>
              <a:rPr lang="en-GB" dirty="0" err="1" smtClean="0"/>
              <a:t>Holand</a:t>
            </a:r>
            <a:r>
              <a:rPr lang="en-GB" dirty="0" smtClean="0"/>
              <a:t> and Rubin (1982), </a:t>
            </a:r>
            <a:r>
              <a:rPr lang="en-GB" dirty="0" err="1" smtClean="0"/>
              <a:t>Kolen</a:t>
            </a:r>
            <a:r>
              <a:rPr lang="en-GB" dirty="0" smtClean="0"/>
              <a:t> and Brennan (2004) </a:t>
            </a:r>
            <a:r>
              <a:rPr lang="en-GB" dirty="0" err="1" smtClean="0"/>
              <a:t>sonraki</a:t>
            </a:r>
            <a:r>
              <a:rPr lang="en-GB" dirty="0" smtClean="0"/>
              <a:t> </a:t>
            </a:r>
            <a:r>
              <a:rPr lang="en-GB" dirty="0" err="1" smtClean="0"/>
              <a:t>bazı</a:t>
            </a:r>
            <a:r>
              <a:rPr lang="en-GB" dirty="0" smtClean="0"/>
              <a:t> </a:t>
            </a:r>
            <a:r>
              <a:rPr lang="en-GB" dirty="0" err="1" smtClean="0"/>
              <a:t>çalışmalar</a:t>
            </a:r>
            <a:r>
              <a:rPr lang="en-GB" dirty="0" smtClean="0"/>
              <a:t>.</a:t>
            </a:r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/>
              <a:t>, 2007, </a:t>
            </a:r>
            <a:r>
              <a:rPr lang="en-GB" dirty="0" smtClean="0"/>
              <a:t>s.13-14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954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25003"/>
            <a:ext cx="10515600" cy="5931347"/>
          </a:xfrm>
        </p:spPr>
        <p:txBody>
          <a:bodyPr>
            <a:normAutofit/>
          </a:bodyPr>
          <a:lstStyle/>
          <a:p>
            <a:r>
              <a:rPr lang="en-GB" dirty="0" smtClean="0"/>
              <a:t>Test </a:t>
            </a:r>
            <a:r>
              <a:rPr lang="en-GB" dirty="0" err="1" smtClean="0"/>
              <a:t>eşitleme</a:t>
            </a:r>
            <a:r>
              <a:rPr lang="en-GB" dirty="0" smtClean="0"/>
              <a:t> </a:t>
            </a:r>
            <a:r>
              <a:rPr lang="en-GB" dirty="0" err="1" smtClean="0"/>
              <a:t>sorununu</a:t>
            </a:r>
            <a:r>
              <a:rPr lang="en-GB" dirty="0" smtClean="0"/>
              <a:t> </a:t>
            </a:r>
            <a:r>
              <a:rPr lang="en-GB" dirty="0" err="1" smtClean="0"/>
              <a:t>aşmaya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</a:t>
            </a:r>
            <a:r>
              <a:rPr lang="en-GB" dirty="0" err="1" smtClean="0"/>
              <a:t>yöntem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teknikler</a:t>
            </a:r>
            <a:r>
              <a:rPr lang="en-GB" dirty="0" smtClean="0"/>
              <a:t> KTK </a:t>
            </a:r>
            <a:r>
              <a:rPr lang="en-GB" dirty="0" err="1" smtClean="0"/>
              <a:t>ve</a:t>
            </a:r>
            <a:r>
              <a:rPr lang="en-GB" dirty="0" smtClean="0"/>
              <a:t> MTK </a:t>
            </a:r>
            <a:r>
              <a:rPr lang="en-GB" dirty="0" err="1" smtClean="0"/>
              <a:t>temelli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geliştiriliyor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dirty="0" err="1" smtClean="0"/>
              <a:t>MTK’nın</a:t>
            </a:r>
            <a:r>
              <a:rPr lang="en-GB" dirty="0" smtClean="0"/>
              <a:t> </a:t>
            </a:r>
            <a:r>
              <a:rPr lang="en-GB" dirty="0" err="1" smtClean="0"/>
              <a:t>bu</a:t>
            </a:r>
            <a:r>
              <a:rPr lang="en-GB" dirty="0" smtClean="0"/>
              <a:t> </a:t>
            </a:r>
            <a:r>
              <a:rPr lang="en-GB" dirty="0" err="1" smtClean="0"/>
              <a:t>konudak</a:t>
            </a:r>
            <a:r>
              <a:rPr lang="en-GB" dirty="0" smtClean="0"/>
              <a:t> </a:t>
            </a:r>
            <a:r>
              <a:rPr lang="en-GB" dirty="0" err="1" smtClean="0"/>
              <a:t>çözümleri</a:t>
            </a:r>
            <a:r>
              <a:rPr lang="en-GB" dirty="0" smtClean="0"/>
              <a:t>;</a:t>
            </a:r>
          </a:p>
          <a:p>
            <a:pPr lvl="1"/>
            <a:r>
              <a:rPr lang="en-GB" dirty="0" err="1" smtClean="0"/>
              <a:t>Bireye</a:t>
            </a:r>
            <a:r>
              <a:rPr lang="en-GB" dirty="0" smtClean="0"/>
              <a:t> </a:t>
            </a:r>
            <a:r>
              <a:rPr lang="en-GB" dirty="0" err="1" smtClean="0"/>
              <a:t>uyarlanmış</a:t>
            </a:r>
            <a:r>
              <a:rPr lang="en-GB" dirty="0" smtClean="0"/>
              <a:t> test </a:t>
            </a:r>
            <a:r>
              <a:rPr lang="en-GB" dirty="0" err="1" smtClean="0"/>
              <a:t>uygulamaları</a:t>
            </a:r>
            <a:r>
              <a:rPr lang="en-GB" dirty="0" smtClean="0"/>
              <a:t>,</a:t>
            </a:r>
          </a:p>
          <a:p>
            <a:pPr lvl="1"/>
            <a:r>
              <a:rPr lang="en-GB" dirty="0" err="1" smtClean="0"/>
              <a:t>Bilgisayar</a:t>
            </a:r>
            <a:r>
              <a:rPr lang="en-GB" dirty="0" smtClean="0"/>
              <a:t> </a:t>
            </a:r>
            <a:r>
              <a:rPr lang="en-GB" dirty="0" err="1" smtClean="0"/>
              <a:t>tabanlı</a:t>
            </a:r>
            <a:r>
              <a:rPr lang="en-GB" dirty="0" smtClean="0"/>
              <a:t> test </a:t>
            </a:r>
            <a:r>
              <a:rPr lang="en-GB" dirty="0" err="1" smtClean="0"/>
              <a:t>uygulamaları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endParaRPr lang="en-GB" dirty="0" smtClean="0"/>
          </a:p>
          <a:p>
            <a:pPr lvl="1"/>
            <a:r>
              <a:rPr lang="en-GB" dirty="0" smtClean="0"/>
              <a:t>CAT (computer adaptive test)</a:t>
            </a:r>
          </a:p>
          <a:p>
            <a:pPr marL="457200" lvl="1" indent="0">
              <a:buNone/>
            </a:pPr>
            <a:endParaRPr lang="en-GB" dirty="0" smtClean="0"/>
          </a:p>
          <a:p>
            <a:r>
              <a:rPr lang="en-GB" dirty="0" smtClean="0"/>
              <a:t>CAT, </a:t>
            </a:r>
            <a:r>
              <a:rPr lang="en-GB" dirty="0" err="1" smtClean="0"/>
              <a:t>parametrelerine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yetenek</a:t>
            </a:r>
            <a:r>
              <a:rPr lang="en-GB" dirty="0" smtClean="0"/>
              <a:t> </a:t>
            </a:r>
            <a:r>
              <a:rPr lang="en-GB" dirty="0" err="1" smtClean="0"/>
              <a:t>düzeyine</a:t>
            </a:r>
            <a:r>
              <a:rPr lang="en-GB" dirty="0" smtClean="0"/>
              <a:t> </a:t>
            </a:r>
            <a:r>
              <a:rPr lang="en-GB" dirty="0" err="1" smtClean="0"/>
              <a:t>göre</a:t>
            </a:r>
            <a:r>
              <a:rPr lang="en-GB" dirty="0" smtClean="0"/>
              <a:t> “calibre </a:t>
            </a:r>
            <a:r>
              <a:rPr lang="en-GB" dirty="0" err="1" smtClean="0"/>
              <a:t>edilmiş</a:t>
            </a:r>
            <a:r>
              <a:rPr lang="en-GB" dirty="0" smtClean="0"/>
              <a:t>” </a:t>
            </a:r>
            <a:r>
              <a:rPr lang="en-GB" dirty="0" err="1" smtClean="0"/>
              <a:t>yani</a:t>
            </a:r>
            <a:r>
              <a:rPr lang="en-GB" dirty="0" smtClean="0"/>
              <a:t> </a:t>
            </a:r>
            <a:r>
              <a:rPr lang="en-GB" dirty="0" err="1" smtClean="0"/>
              <a:t>aynı</a:t>
            </a:r>
            <a:r>
              <a:rPr lang="en-GB" dirty="0" smtClean="0"/>
              <a:t> </a:t>
            </a:r>
            <a:r>
              <a:rPr lang="en-GB" dirty="0" err="1" smtClean="0"/>
              <a:t>ölçekte</a:t>
            </a:r>
            <a:r>
              <a:rPr lang="en-GB" dirty="0" smtClean="0"/>
              <a:t> </a:t>
            </a:r>
            <a:r>
              <a:rPr lang="en-GB" dirty="0" err="1" smtClean="0"/>
              <a:t>ölçeklenmiş</a:t>
            </a:r>
            <a:r>
              <a:rPr lang="en-GB" dirty="0" smtClean="0"/>
              <a:t> </a:t>
            </a:r>
            <a:r>
              <a:rPr lang="en-GB" dirty="0" err="1" smtClean="0"/>
              <a:t>maddelerin</a:t>
            </a:r>
            <a:r>
              <a:rPr lang="en-GB" dirty="0" smtClean="0"/>
              <a:t> </a:t>
            </a:r>
            <a:r>
              <a:rPr lang="en-GB" dirty="0" err="1" smtClean="0"/>
              <a:t>havuzlarını</a:t>
            </a:r>
            <a:r>
              <a:rPr lang="en-GB" dirty="0" smtClean="0"/>
              <a:t> </a:t>
            </a:r>
            <a:r>
              <a:rPr lang="en-GB" dirty="0" err="1" smtClean="0"/>
              <a:t>oluşturup</a:t>
            </a:r>
            <a:r>
              <a:rPr lang="en-GB" dirty="0" smtClean="0"/>
              <a:t> </a:t>
            </a:r>
            <a:r>
              <a:rPr lang="en-GB" dirty="0" err="1" smtClean="0"/>
              <a:t>bu</a:t>
            </a:r>
            <a:r>
              <a:rPr lang="en-GB" dirty="0" smtClean="0"/>
              <a:t> </a:t>
            </a:r>
            <a:r>
              <a:rPr lang="en-GB" dirty="0" err="1" smtClean="0"/>
              <a:t>havuzlardan</a:t>
            </a:r>
            <a:r>
              <a:rPr lang="en-GB" dirty="0" smtClean="0"/>
              <a:t> parallel </a:t>
            </a:r>
            <a:r>
              <a:rPr lang="en-GB" dirty="0" err="1" smtClean="0"/>
              <a:t>testler</a:t>
            </a:r>
            <a:r>
              <a:rPr lang="en-GB" dirty="0" smtClean="0"/>
              <a:t> </a:t>
            </a:r>
            <a:r>
              <a:rPr lang="en-GB" dirty="0" err="1" smtClean="0"/>
              <a:t>oluşturmaya</a:t>
            </a:r>
            <a:r>
              <a:rPr lang="en-GB" dirty="0" smtClean="0"/>
              <a:t> </a:t>
            </a:r>
            <a:r>
              <a:rPr lang="en-GB" dirty="0" err="1" smtClean="0"/>
              <a:t>dayalı</a:t>
            </a:r>
            <a:r>
              <a:rPr lang="en-GB" dirty="0" smtClean="0"/>
              <a:t> </a:t>
            </a:r>
            <a:r>
              <a:rPr lang="en-GB" dirty="0" err="1" smtClean="0"/>
              <a:t>uygulamalar</a:t>
            </a:r>
            <a:r>
              <a:rPr lang="en-GB" dirty="0" smtClean="0"/>
              <a:t> </a:t>
            </a:r>
            <a:r>
              <a:rPr lang="en-GB" dirty="0" err="1" smtClean="0"/>
              <a:t>bütünü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/>
              <a:t>, 2007, </a:t>
            </a:r>
            <a:r>
              <a:rPr lang="en-GB" dirty="0" smtClean="0"/>
              <a:t>s.14-15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216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68384"/>
            <a:ext cx="10515600" cy="913441"/>
          </a:xfrm>
        </p:spPr>
        <p:txBody>
          <a:bodyPr/>
          <a:lstStyle/>
          <a:p>
            <a:r>
              <a:rPr lang="en-GB" b="1" i="1" dirty="0" err="1" smtClean="0">
                <a:solidFill>
                  <a:srgbClr val="00B050"/>
                </a:solidFill>
              </a:rPr>
              <a:t>Faktör</a:t>
            </a:r>
            <a:r>
              <a:rPr lang="en-GB" b="1" i="1" dirty="0" smtClean="0">
                <a:solidFill>
                  <a:srgbClr val="00B050"/>
                </a:solidFill>
              </a:rPr>
              <a:t> </a:t>
            </a:r>
            <a:r>
              <a:rPr lang="en-GB" b="1" i="1" dirty="0" err="1" smtClean="0">
                <a:solidFill>
                  <a:srgbClr val="00B050"/>
                </a:solidFill>
              </a:rPr>
              <a:t>Analizi</a:t>
            </a:r>
            <a:endParaRPr lang="en-GB" b="1" i="1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274525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1904 	</a:t>
            </a:r>
            <a:r>
              <a:rPr lang="en-GB" dirty="0" err="1" smtClean="0"/>
              <a:t>Spearman’ın</a:t>
            </a:r>
            <a:r>
              <a:rPr lang="en-GB" dirty="0" smtClean="0"/>
              <a:t> “g factor (general intelligence</a:t>
            </a:r>
            <a:r>
              <a:rPr lang="en-GB" dirty="0"/>
              <a:t>)</a:t>
            </a:r>
            <a:r>
              <a:rPr lang="en-GB" dirty="0" smtClean="0"/>
              <a:t>” </a:t>
            </a:r>
            <a:r>
              <a:rPr lang="en-GB" dirty="0" err="1" smtClean="0"/>
              <a:t>kuramı</a:t>
            </a:r>
            <a:endParaRPr lang="en-GB" dirty="0" smtClean="0"/>
          </a:p>
          <a:p>
            <a:r>
              <a:rPr lang="en-GB" dirty="0" smtClean="0"/>
              <a:t>1938 	</a:t>
            </a:r>
            <a:r>
              <a:rPr lang="en-GB" dirty="0" err="1" smtClean="0"/>
              <a:t>Thurstone’un</a:t>
            </a:r>
            <a:r>
              <a:rPr lang="en-GB" dirty="0" smtClean="0"/>
              <a:t> </a:t>
            </a:r>
            <a:r>
              <a:rPr lang="en-GB" dirty="0" err="1" smtClean="0"/>
              <a:t>faktör</a:t>
            </a:r>
            <a:r>
              <a:rPr lang="en-GB" dirty="0" smtClean="0"/>
              <a:t> </a:t>
            </a:r>
            <a:r>
              <a:rPr lang="en-GB" dirty="0" err="1" smtClean="0"/>
              <a:t>yapıları</a:t>
            </a:r>
            <a:r>
              <a:rPr lang="en-GB" dirty="0" smtClean="0"/>
              <a:t> </a:t>
            </a:r>
            <a:r>
              <a:rPr lang="en-GB" dirty="0" err="1" smtClean="0"/>
              <a:t>kuramı</a:t>
            </a:r>
            <a:r>
              <a:rPr lang="en-GB" dirty="0" smtClean="0"/>
              <a:t> (</a:t>
            </a:r>
            <a:r>
              <a:rPr lang="en-GB" dirty="0" err="1" smtClean="0"/>
              <a:t>Tek</a:t>
            </a:r>
            <a:r>
              <a:rPr lang="en-GB" dirty="0" smtClean="0"/>
              <a:t> </a:t>
            </a:r>
            <a:r>
              <a:rPr lang="en-GB" dirty="0" err="1" smtClean="0"/>
              <a:t>faktör</a:t>
            </a:r>
            <a:r>
              <a:rPr lang="en-GB" dirty="0" smtClean="0"/>
              <a:t> </a:t>
            </a:r>
            <a:r>
              <a:rPr lang="en-GB" dirty="0" err="1" smtClean="0"/>
              <a:t>kuramı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Döndürme</a:t>
            </a:r>
            <a:r>
              <a:rPr lang="en-GB" dirty="0" smtClean="0"/>
              <a:t> </a:t>
            </a:r>
            <a:r>
              <a:rPr lang="en-GB" dirty="0" err="1" smtClean="0"/>
              <a:t>tekniklerinin</a:t>
            </a:r>
            <a:r>
              <a:rPr lang="en-GB" dirty="0" smtClean="0"/>
              <a:t> </a:t>
            </a:r>
            <a:r>
              <a:rPr lang="en-GB" dirty="0" err="1" smtClean="0"/>
              <a:t>geliştirilmesi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1941	Horst</a:t>
            </a:r>
          </a:p>
          <a:p>
            <a:pPr lvl="1"/>
            <a:r>
              <a:rPr lang="en-GB" dirty="0" smtClean="0"/>
              <a:t>1958	Kaiser’ </a:t>
            </a:r>
            <a:r>
              <a:rPr lang="en-GB" dirty="0" err="1" smtClean="0"/>
              <a:t>varimax</a:t>
            </a:r>
            <a:r>
              <a:rPr lang="en-GB" dirty="0" smtClean="0"/>
              <a:t> </a:t>
            </a:r>
            <a:r>
              <a:rPr lang="en-GB" dirty="0" err="1" smtClean="0"/>
              <a:t>döndürme</a:t>
            </a:r>
            <a:endParaRPr lang="en-GB" dirty="0" smtClean="0"/>
          </a:p>
          <a:p>
            <a:pPr lvl="1"/>
            <a:r>
              <a:rPr lang="en-GB" dirty="0" smtClean="0"/>
              <a:t>1966 	</a:t>
            </a:r>
            <a:r>
              <a:rPr lang="en-GB" dirty="0" err="1" smtClean="0"/>
              <a:t>Jennrich&amp;Sampson</a:t>
            </a:r>
            <a:r>
              <a:rPr lang="en-GB" dirty="0" smtClean="0"/>
              <a:t> direct </a:t>
            </a:r>
            <a:r>
              <a:rPr lang="en-GB" dirty="0" err="1" smtClean="0"/>
              <a:t>oblimin</a:t>
            </a:r>
            <a:r>
              <a:rPr lang="en-GB" dirty="0" smtClean="0"/>
              <a:t> </a:t>
            </a:r>
            <a:r>
              <a:rPr lang="en-GB" dirty="0" err="1" smtClean="0"/>
              <a:t>döndürme</a:t>
            </a:r>
            <a:endParaRPr lang="en-GB" dirty="0" smtClean="0"/>
          </a:p>
          <a:p>
            <a:r>
              <a:rPr lang="en-GB" dirty="0" err="1" smtClean="0"/>
              <a:t>ML’nin</a:t>
            </a:r>
            <a:r>
              <a:rPr lang="en-GB" dirty="0" smtClean="0"/>
              <a:t> </a:t>
            </a:r>
            <a:r>
              <a:rPr lang="en-GB" dirty="0" err="1" smtClean="0"/>
              <a:t>faktör</a:t>
            </a:r>
            <a:r>
              <a:rPr lang="en-GB" dirty="0" smtClean="0"/>
              <a:t> </a:t>
            </a:r>
            <a:r>
              <a:rPr lang="en-GB" dirty="0" err="1" smtClean="0"/>
              <a:t>analizine</a:t>
            </a:r>
            <a:r>
              <a:rPr lang="en-GB" dirty="0" smtClean="0"/>
              <a:t> </a:t>
            </a:r>
            <a:r>
              <a:rPr lang="en-GB" dirty="0" err="1" smtClean="0"/>
              <a:t>uyarlanması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kovaryans</a:t>
            </a:r>
            <a:r>
              <a:rPr lang="en-GB" dirty="0" smtClean="0"/>
              <a:t> </a:t>
            </a:r>
            <a:r>
              <a:rPr lang="en-GB" dirty="0" err="1" smtClean="0"/>
              <a:t>yapılarının</a:t>
            </a:r>
            <a:r>
              <a:rPr lang="en-GB" dirty="0" smtClean="0"/>
              <a:t> </a:t>
            </a:r>
            <a:r>
              <a:rPr lang="en-GB" dirty="0" err="1" smtClean="0"/>
              <a:t>tanımlanması</a:t>
            </a:r>
            <a:r>
              <a:rPr lang="en-GB" dirty="0" smtClean="0"/>
              <a:t> (Bock and </a:t>
            </a:r>
            <a:r>
              <a:rPr lang="en-GB" dirty="0" err="1" smtClean="0"/>
              <a:t>Bargman</a:t>
            </a:r>
            <a:r>
              <a:rPr lang="en-GB" dirty="0" smtClean="0"/>
              <a:t>, 1966; </a:t>
            </a:r>
            <a:r>
              <a:rPr lang="en-GB" dirty="0" err="1" smtClean="0"/>
              <a:t>Jöreskog</a:t>
            </a:r>
            <a:r>
              <a:rPr lang="en-GB" dirty="0" smtClean="0"/>
              <a:t>, 1969)</a:t>
            </a:r>
          </a:p>
          <a:p>
            <a:r>
              <a:rPr lang="en-GB" dirty="0" smtClean="0"/>
              <a:t>CFA (Tucker, 1955)</a:t>
            </a:r>
            <a:endParaRPr lang="en-GB" dirty="0"/>
          </a:p>
          <a:p>
            <a:r>
              <a:rPr lang="en-GB" dirty="0" smtClean="0"/>
              <a:t>YEM (</a:t>
            </a:r>
            <a:r>
              <a:rPr lang="en-GB" dirty="0" err="1" smtClean="0"/>
              <a:t>Keesling</a:t>
            </a:r>
            <a:r>
              <a:rPr lang="en-GB" dirty="0" smtClean="0"/>
              <a:t>, 1972; </a:t>
            </a:r>
            <a:r>
              <a:rPr lang="en-GB" dirty="0" err="1" smtClean="0"/>
              <a:t>Jöreskog</a:t>
            </a:r>
            <a:r>
              <a:rPr lang="en-GB" dirty="0" smtClean="0"/>
              <a:t>, 1973; Wiley, 1973; </a:t>
            </a:r>
            <a:r>
              <a:rPr lang="en-GB" dirty="0" err="1" smtClean="0"/>
              <a:t>Bentler</a:t>
            </a:r>
            <a:r>
              <a:rPr lang="en-GB" dirty="0" smtClean="0"/>
              <a:t>, 1986)</a:t>
            </a:r>
          </a:p>
          <a:p>
            <a:r>
              <a:rPr lang="en-GB" dirty="0" smtClean="0"/>
              <a:t>1970’lerden </a:t>
            </a:r>
            <a:r>
              <a:rPr lang="en-GB" dirty="0" err="1" smtClean="0"/>
              <a:t>itibaren</a:t>
            </a:r>
            <a:r>
              <a:rPr lang="en-GB" dirty="0" smtClean="0"/>
              <a:t> </a:t>
            </a:r>
            <a:r>
              <a:rPr lang="en-GB" dirty="0" err="1" smtClean="0"/>
              <a:t>polythomus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non-normal (</a:t>
            </a:r>
            <a:r>
              <a:rPr lang="en-GB" dirty="0" err="1" smtClean="0"/>
              <a:t>lojistik</a:t>
            </a:r>
            <a:r>
              <a:rPr lang="en-GB" dirty="0" smtClean="0"/>
              <a:t>) </a:t>
            </a:r>
            <a:r>
              <a:rPr lang="en-GB" dirty="0" err="1" smtClean="0"/>
              <a:t>faktör</a:t>
            </a:r>
            <a:r>
              <a:rPr lang="en-GB" dirty="0" smtClean="0"/>
              <a:t> </a:t>
            </a:r>
            <a:r>
              <a:rPr lang="en-GB" dirty="0" err="1" smtClean="0"/>
              <a:t>modelleri</a:t>
            </a:r>
            <a:endParaRPr lang="en-GB" dirty="0" smtClean="0"/>
          </a:p>
          <a:p>
            <a:r>
              <a:rPr lang="en-GB" dirty="0" smtClean="0"/>
              <a:t>1990’lardan </a:t>
            </a:r>
            <a:r>
              <a:rPr lang="en-GB" dirty="0" err="1" smtClean="0"/>
              <a:t>itibaren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boyutlu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düzeyli</a:t>
            </a:r>
            <a:r>
              <a:rPr lang="en-GB" dirty="0" smtClean="0"/>
              <a:t> </a:t>
            </a:r>
            <a:r>
              <a:rPr lang="en-GB" dirty="0" err="1" smtClean="0"/>
              <a:t>faktör</a:t>
            </a:r>
            <a:r>
              <a:rPr lang="en-GB" dirty="0" smtClean="0"/>
              <a:t> </a:t>
            </a:r>
            <a:r>
              <a:rPr lang="en-GB" dirty="0" err="1" smtClean="0"/>
              <a:t>analitik</a:t>
            </a:r>
            <a:r>
              <a:rPr lang="en-GB" dirty="0" smtClean="0"/>
              <a:t> </a:t>
            </a:r>
            <a:r>
              <a:rPr lang="en-GB" dirty="0" err="1" smtClean="0"/>
              <a:t>teknikler</a:t>
            </a:r>
            <a:endParaRPr lang="en-GB" dirty="0" smtClean="0"/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/>
              <a:t>, 2007, </a:t>
            </a:r>
            <a:r>
              <a:rPr lang="en-GB" dirty="0" smtClean="0"/>
              <a:t>s.15-18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958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7030A0"/>
                </a:solidFill>
              </a:rPr>
              <a:t>Psikolojik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İstatistiksel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Teknikler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 smtClean="0"/>
              <a:t>1) </a:t>
            </a:r>
            <a:r>
              <a:rPr lang="en-GB" b="1" dirty="0" err="1" smtClean="0"/>
              <a:t>Temel</a:t>
            </a:r>
            <a:r>
              <a:rPr lang="en-GB" b="1" dirty="0" smtClean="0"/>
              <a:t> </a:t>
            </a:r>
            <a:r>
              <a:rPr lang="en-GB" b="1" dirty="0" err="1" smtClean="0"/>
              <a:t>İstatistiksel</a:t>
            </a:r>
            <a:r>
              <a:rPr lang="en-GB" b="1" dirty="0" smtClean="0"/>
              <a:t> </a:t>
            </a:r>
            <a:r>
              <a:rPr lang="en-GB" b="1" dirty="0" err="1" smtClean="0"/>
              <a:t>İşlemler</a:t>
            </a:r>
            <a:endParaRPr lang="en-GB" b="1" dirty="0" smtClean="0"/>
          </a:p>
          <a:p>
            <a:pPr lvl="1"/>
            <a:r>
              <a:rPr lang="en-GB" dirty="0" smtClean="0"/>
              <a:t>1913	Thorndike (An Introduction to the Theory of Mental and Social Measurement)</a:t>
            </a:r>
          </a:p>
          <a:p>
            <a:pPr lvl="1"/>
            <a:r>
              <a:rPr lang="en-GB" dirty="0" smtClean="0"/>
              <a:t>1923	Kelley (Statistical Methods)</a:t>
            </a:r>
          </a:p>
          <a:p>
            <a:pPr lvl="1"/>
            <a:r>
              <a:rPr lang="en-GB" dirty="0" smtClean="0"/>
              <a:t>1926	Otis (Statistical Method in Educational Measurement)</a:t>
            </a:r>
          </a:p>
          <a:p>
            <a:pPr lvl="1"/>
            <a:r>
              <a:rPr lang="en-GB" dirty="0" smtClean="0"/>
              <a:t>1926	Garret (Statistics in Psychology and Education)</a:t>
            </a:r>
          </a:p>
          <a:p>
            <a:pPr lvl="1"/>
            <a:r>
              <a:rPr lang="en-GB" dirty="0" smtClean="0"/>
              <a:t>Guilford (1942), Edwards (1946), </a:t>
            </a:r>
            <a:r>
              <a:rPr lang="en-GB" dirty="0" err="1" smtClean="0"/>
              <a:t>McNemar</a:t>
            </a:r>
            <a:r>
              <a:rPr lang="en-GB" dirty="0" smtClean="0"/>
              <a:t> (1949)</a:t>
            </a:r>
          </a:p>
          <a:p>
            <a:pPr lvl="1"/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2) </a:t>
            </a:r>
            <a:r>
              <a:rPr lang="en-GB" b="1" dirty="0" err="1" smtClean="0"/>
              <a:t>Hesap</a:t>
            </a:r>
            <a:r>
              <a:rPr lang="en-GB" b="1" dirty="0" smtClean="0"/>
              <a:t> </a:t>
            </a:r>
            <a:r>
              <a:rPr lang="en-GB" b="1" dirty="0" err="1" smtClean="0"/>
              <a:t>Makineleri</a:t>
            </a:r>
            <a:endParaRPr lang="en-GB" b="1" dirty="0" smtClean="0"/>
          </a:p>
          <a:p>
            <a:pPr lvl="1"/>
            <a:r>
              <a:rPr lang="en-GB" dirty="0" smtClean="0"/>
              <a:t>1940	Ledyard </a:t>
            </a:r>
            <a:r>
              <a:rPr lang="en-GB" dirty="0" err="1" smtClean="0"/>
              <a:t>Tucker’ın</a:t>
            </a:r>
            <a:r>
              <a:rPr lang="en-GB" dirty="0" smtClean="0"/>
              <a:t> </a:t>
            </a:r>
            <a:r>
              <a:rPr lang="en-GB" dirty="0" err="1" smtClean="0"/>
              <a:t>matris</a:t>
            </a:r>
            <a:r>
              <a:rPr lang="en-GB" dirty="0" smtClean="0"/>
              <a:t> </a:t>
            </a:r>
            <a:r>
              <a:rPr lang="en-GB" dirty="0" err="1" smtClean="0"/>
              <a:t>hesplamalarında</a:t>
            </a:r>
            <a:r>
              <a:rPr lang="en-GB" dirty="0" smtClean="0"/>
              <a:t> </a:t>
            </a:r>
            <a:r>
              <a:rPr lang="en-GB" dirty="0" err="1" smtClean="0"/>
              <a:t>kullanılmak</a:t>
            </a:r>
            <a:r>
              <a:rPr lang="en-GB" dirty="0" smtClean="0"/>
              <a:t> </a:t>
            </a:r>
            <a:r>
              <a:rPr lang="en-GB" dirty="0" err="1" smtClean="0"/>
              <a:t>üzere</a:t>
            </a:r>
            <a:r>
              <a:rPr lang="en-GB" dirty="0" smtClean="0"/>
              <a:t> “scoring machine” </a:t>
            </a:r>
            <a:r>
              <a:rPr lang="en-GB" dirty="0" err="1" smtClean="0"/>
              <a:t>geliştirdi</a:t>
            </a:r>
            <a:r>
              <a:rPr lang="en-GB" dirty="0" smtClean="0"/>
              <a:t>.</a:t>
            </a:r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/>
              <a:t>, 2007, </a:t>
            </a:r>
            <a:r>
              <a:rPr lang="en-GB" dirty="0" smtClean="0"/>
              <a:t>s.18-19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111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21972"/>
            <a:ext cx="10515600" cy="58549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3) </a:t>
            </a:r>
            <a:r>
              <a:rPr lang="en-GB" b="1" dirty="0" err="1" smtClean="0"/>
              <a:t>Çokdeğişkenli</a:t>
            </a:r>
            <a:r>
              <a:rPr lang="en-GB" b="1" dirty="0" smtClean="0"/>
              <a:t> </a:t>
            </a:r>
            <a:r>
              <a:rPr lang="en-GB" b="1" dirty="0" err="1" smtClean="0"/>
              <a:t>İstatistiksel</a:t>
            </a:r>
            <a:r>
              <a:rPr lang="en-GB" b="1" dirty="0" smtClean="0"/>
              <a:t> </a:t>
            </a:r>
            <a:r>
              <a:rPr lang="en-GB" b="1" dirty="0" err="1" smtClean="0"/>
              <a:t>Teknikler</a:t>
            </a:r>
            <a:endParaRPr lang="en-GB" b="1" dirty="0" smtClean="0"/>
          </a:p>
          <a:p>
            <a:pPr lvl="1"/>
            <a:r>
              <a:rPr lang="en-GB" dirty="0" smtClean="0"/>
              <a:t>1960	Bock, “optimal scaling” </a:t>
            </a:r>
            <a:r>
              <a:rPr lang="en-GB" dirty="0" err="1" smtClean="0"/>
              <a:t>tekniğini</a:t>
            </a:r>
            <a:r>
              <a:rPr lang="en-GB" dirty="0" smtClean="0"/>
              <a:t> </a:t>
            </a:r>
            <a:r>
              <a:rPr lang="en-GB" dirty="0" err="1" smtClean="0"/>
              <a:t>geliştirdi</a:t>
            </a:r>
            <a:endParaRPr lang="en-GB" dirty="0" smtClean="0"/>
          </a:p>
          <a:p>
            <a:pPr lvl="1"/>
            <a:r>
              <a:rPr lang="en-GB" dirty="0" smtClean="0"/>
              <a:t>1975 	Darrell Bock, </a:t>
            </a:r>
            <a:r>
              <a:rPr lang="en-GB" dirty="0" err="1" smtClean="0"/>
              <a:t>matris</a:t>
            </a:r>
            <a:r>
              <a:rPr lang="en-GB" dirty="0" smtClean="0"/>
              <a:t> </a:t>
            </a:r>
            <a:r>
              <a:rPr lang="en-GB" dirty="0" err="1" smtClean="0"/>
              <a:t>hesaplamalarına</a:t>
            </a:r>
            <a:r>
              <a:rPr lang="en-GB" dirty="0" smtClean="0"/>
              <a:t> </a:t>
            </a:r>
            <a:r>
              <a:rPr lang="en-GB" dirty="0" err="1" smtClean="0"/>
              <a:t>dayalı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dizi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değişkenli</a:t>
            </a:r>
            <a:r>
              <a:rPr lang="en-GB" dirty="0" smtClean="0"/>
              <a:t> </a:t>
            </a:r>
            <a:r>
              <a:rPr lang="en-GB" dirty="0" err="1" smtClean="0"/>
              <a:t>istatistiksel</a:t>
            </a:r>
            <a:r>
              <a:rPr lang="en-GB" dirty="0" smtClean="0"/>
              <a:t> </a:t>
            </a:r>
            <a:r>
              <a:rPr lang="en-GB" dirty="0" err="1" smtClean="0"/>
              <a:t>teknik</a:t>
            </a:r>
            <a:r>
              <a:rPr lang="en-GB" dirty="0" smtClean="0"/>
              <a:t> </a:t>
            </a:r>
            <a:r>
              <a:rPr lang="en-GB" dirty="0" err="1" smtClean="0"/>
              <a:t>geliştirdi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1990	</a:t>
            </a:r>
            <a:r>
              <a:rPr lang="en-GB" dirty="0" err="1" smtClean="0"/>
              <a:t>Gifi</a:t>
            </a:r>
            <a:r>
              <a:rPr lang="en-GB" dirty="0" smtClean="0"/>
              <a:t>, </a:t>
            </a:r>
            <a:r>
              <a:rPr lang="en-GB" dirty="0" err="1" smtClean="0"/>
              <a:t>bilgisayar</a:t>
            </a:r>
            <a:r>
              <a:rPr lang="en-GB" dirty="0" smtClean="0"/>
              <a:t> </a:t>
            </a:r>
            <a:r>
              <a:rPr lang="en-GB" dirty="0" err="1" smtClean="0"/>
              <a:t>tabanlı</a:t>
            </a:r>
            <a:r>
              <a:rPr lang="en-GB" dirty="0" smtClean="0"/>
              <a:t> </a:t>
            </a:r>
            <a:r>
              <a:rPr lang="en-GB" dirty="0" err="1" smtClean="0"/>
              <a:t>uygulanan</a:t>
            </a:r>
            <a:r>
              <a:rPr lang="en-GB" dirty="0" smtClean="0"/>
              <a:t> </a:t>
            </a:r>
            <a:r>
              <a:rPr lang="en-GB" dirty="0" err="1" smtClean="0"/>
              <a:t>regresyon</a:t>
            </a:r>
            <a:r>
              <a:rPr lang="en-GB" dirty="0" smtClean="0"/>
              <a:t>, </a:t>
            </a:r>
            <a:r>
              <a:rPr lang="en-GB" dirty="0" err="1" smtClean="0"/>
              <a:t>kanonik</a:t>
            </a:r>
            <a:r>
              <a:rPr lang="en-GB" dirty="0" smtClean="0"/>
              <a:t> </a:t>
            </a:r>
            <a:r>
              <a:rPr lang="en-GB" dirty="0" err="1" smtClean="0"/>
              <a:t>korelasyon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kümeleme</a:t>
            </a:r>
            <a:r>
              <a:rPr lang="en-GB" dirty="0" smtClean="0"/>
              <a:t> </a:t>
            </a:r>
            <a:r>
              <a:rPr lang="en-GB" dirty="0" err="1" smtClean="0"/>
              <a:t>analizi</a:t>
            </a:r>
            <a:r>
              <a:rPr lang="en-GB" dirty="0" smtClean="0"/>
              <a:t> </a:t>
            </a:r>
            <a:r>
              <a:rPr lang="en-GB" dirty="0" err="1" smtClean="0"/>
              <a:t>için</a:t>
            </a:r>
            <a:r>
              <a:rPr lang="en-GB" dirty="0" smtClean="0"/>
              <a:t>, </a:t>
            </a:r>
            <a:r>
              <a:rPr lang="en-GB" dirty="0" err="1" smtClean="0"/>
              <a:t>doğrusal</a:t>
            </a:r>
            <a:r>
              <a:rPr lang="en-GB" dirty="0" smtClean="0"/>
              <a:t> </a:t>
            </a:r>
            <a:r>
              <a:rPr lang="en-GB" dirty="0" err="1" smtClean="0"/>
              <a:t>olmayan</a:t>
            </a:r>
            <a:r>
              <a:rPr lang="en-GB" dirty="0" smtClean="0"/>
              <a:t> </a:t>
            </a:r>
            <a:r>
              <a:rPr lang="en-GB" dirty="0" err="1" smtClean="0"/>
              <a:t>dönüşümlerle</a:t>
            </a:r>
            <a:r>
              <a:rPr lang="en-GB" dirty="0" smtClean="0"/>
              <a:t> </a:t>
            </a:r>
            <a:r>
              <a:rPr lang="en-GB" dirty="0" err="1" smtClean="0"/>
              <a:t>sınıflamalı</a:t>
            </a:r>
            <a:r>
              <a:rPr lang="en-GB" dirty="0" smtClean="0"/>
              <a:t>, </a:t>
            </a:r>
            <a:r>
              <a:rPr lang="en-GB" dirty="0" err="1" smtClean="0"/>
              <a:t>sıralamalı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sürekli</a:t>
            </a:r>
            <a:r>
              <a:rPr lang="en-GB" dirty="0" smtClean="0"/>
              <a:t> </a:t>
            </a:r>
            <a:r>
              <a:rPr lang="en-GB" dirty="0" err="1" smtClean="0"/>
              <a:t>verilerin</a:t>
            </a:r>
            <a:r>
              <a:rPr lang="en-GB" dirty="0" smtClean="0"/>
              <a:t> </a:t>
            </a:r>
            <a:r>
              <a:rPr lang="en-GB" dirty="0" err="1" smtClean="0"/>
              <a:t>kullanılmasını</a:t>
            </a:r>
            <a:r>
              <a:rPr lang="en-GB" dirty="0" smtClean="0"/>
              <a:t> </a:t>
            </a:r>
            <a:r>
              <a:rPr lang="en-GB" dirty="0" err="1" smtClean="0"/>
              <a:t>sağlayan</a:t>
            </a:r>
            <a:r>
              <a:rPr lang="en-GB" dirty="0" smtClean="0"/>
              <a:t> </a:t>
            </a:r>
            <a:r>
              <a:rPr lang="en-GB" dirty="0" err="1" smtClean="0"/>
              <a:t>geliştirmeyi</a:t>
            </a:r>
            <a:r>
              <a:rPr lang="en-GB" dirty="0" smtClean="0"/>
              <a:t> </a:t>
            </a:r>
            <a:r>
              <a:rPr lang="en-GB" dirty="0" err="1" smtClean="0"/>
              <a:t>yaptı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1996</a:t>
            </a:r>
            <a:r>
              <a:rPr lang="en-GB" dirty="0"/>
              <a:t>	</a:t>
            </a:r>
            <a:r>
              <a:rPr lang="en-GB" dirty="0" err="1"/>
              <a:t>Shizuhiko</a:t>
            </a:r>
            <a:r>
              <a:rPr lang="en-GB" dirty="0"/>
              <a:t> </a:t>
            </a:r>
            <a:r>
              <a:rPr lang="en-GB" dirty="0" err="1"/>
              <a:t>Nishisato</a:t>
            </a:r>
            <a:r>
              <a:rPr lang="en-GB" dirty="0"/>
              <a:t>, “correspondence analysis” </a:t>
            </a:r>
            <a:r>
              <a:rPr lang="en-GB" dirty="0" err="1"/>
              <a:t>ve</a:t>
            </a:r>
            <a:r>
              <a:rPr lang="en-GB" dirty="0"/>
              <a:t> homogeneity analysis” </a:t>
            </a:r>
            <a:r>
              <a:rPr lang="en-GB" dirty="0" err="1"/>
              <a:t>tekniklerini</a:t>
            </a:r>
            <a:r>
              <a:rPr lang="en-GB" dirty="0"/>
              <a:t> </a:t>
            </a:r>
            <a:r>
              <a:rPr lang="en-GB" dirty="0" err="1"/>
              <a:t>geliştirdi</a:t>
            </a:r>
            <a:r>
              <a:rPr lang="en-GB" dirty="0" smtClean="0"/>
              <a:t>.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4) </a:t>
            </a:r>
            <a:r>
              <a:rPr lang="en-GB" b="1" dirty="0" err="1" smtClean="0"/>
              <a:t>Grafiksel</a:t>
            </a:r>
            <a:r>
              <a:rPr lang="en-GB" b="1" dirty="0" smtClean="0"/>
              <a:t> </a:t>
            </a:r>
            <a:r>
              <a:rPr lang="en-GB" b="1" dirty="0" err="1" smtClean="0"/>
              <a:t>Teknikler</a:t>
            </a:r>
            <a:endParaRPr lang="en-GB" b="1" dirty="0" smtClean="0"/>
          </a:p>
          <a:p>
            <a:pPr lvl="1"/>
            <a:r>
              <a:rPr lang="en-GB" dirty="0" smtClean="0"/>
              <a:t>1993	</a:t>
            </a:r>
            <a:r>
              <a:rPr lang="en-GB" dirty="0" err="1" smtClean="0"/>
              <a:t>Wainer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Thissen</a:t>
            </a:r>
            <a:r>
              <a:rPr lang="en-GB" dirty="0" smtClean="0"/>
              <a:t>, </a:t>
            </a:r>
            <a:r>
              <a:rPr lang="en-GB" dirty="0" err="1" smtClean="0"/>
              <a:t>psikolojik</a:t>
            </a:r>
            <a:r>
              <a:rPr lang="en-GB" dirty="0" smtClean="0"/>
              <a:t> </a:t>
            </a:r>
            <a:r>
              <a:rPr lang="en-GB" dirty="0" err="1" smtClean="0"/>
              <a:t>özellikler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istatistiksel</a:t>
            </a:r>
            <a:r>
              <a:rPr lang="en-GB" dirty="0" smtClean="0"/>
              <a:t> </a:t>
            </a:r>
            <a:r>
              <a:rPr lang="en-GB" dirty="0" err="1" smtClean="0"/>
              <a:t>kestirimler</a:t>
            </a:r>
            <a:r>
              <a:rPr lang="en-GB" dirty="0" smtClean="0"/>
              <a:t> </a:t>
            </a:r>
            <a:r>
              <a:rPr lang="en-GB" dirty="0" err="1" smtClean="0"/>
              <a:t>arasındaki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arayüz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grafiksel</a:t>
            </a:r>
            <a:r>
              <a:rPr lang="en-GB" dirty="0" smtClean="0"/>
              <a:t> </a:t>
            </a:r>
            <a:r>
              <a:rPr lang="en-GB" dirty="0" err="1" smtClean="0"/>
              <a:t>gösterim</a:t>
            </a:r>
            <a:r>
              <a:rPr lang="en-GB" dirty="0" smtClean="0"/>
              <a:t> </a:t>
            </a:r>
            <a:r>
              <a:rPr lang="en-GB" dirty="0" err="1" smtClean="0"/>
              <a:t>teknikleri</a:t>
            </a:r>
            <a:r>
              <a:rPr lang="en-GB" dirty="0" smtClean="0"/>
              <a:t> </a:t>
            </a:r>
            <a:r>
              <a:rPr lang="en-GB" dirty="0" err="1" smtClean="0"/>
              <a:t>geliştirdi</a:t>
            </a:r>
            <a:r>
              <a:rPr lang="en-GB" dirty="0" smtClean="0"/>
              <a:t>.</a:t>
            </a:r>
          </a:p>
          <a:p>
            <a:pPr lvl="1"/>
            <a:r>
              <a:rPr lang="en-GB" dirty="0"/>
              <a:t>1997	Ramsay </a:t>
            </a:r>
            <a:r>
              <a:rPr lang="en-GB" dirty="0" err="1"/>
              <a:t>ve</a:t>
            </a:r>
            <a:r>
              <a:rPr lang="en-GB" dirty="0"/>
              <a:t> Silverman, </a:t>
            </a:r>
            <a:r>
              <a:rPr lang="en-GB" dirty="0" err="1"/>
              <a:t>istatistiksel</a:t>
            </a:r>
            <a:r>
              <a:rPr lang="en-GB" dirty="0"/>
              <a:t> </a:t>
            </a:r>
            <a:r>
              <a:rPr lang="en-GB" dirty="0" err="1"/>
              <a:t>analiz</a:t>
            </a:r>
            <a:r>
              <a:rPr lang="en-GB" dirty="0"/>
              <a:t> </a:t>
            </a:r>
            <a:r>
              <a:rPr lang="en-GB" dirty="0" err="1"/>
              <a:t>eğrileri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yüzeyleri</a:t>
            </a:r>
            <a:r>
              <a:rPr lang="en-GB" dirty="0"/>
              <a:t> </a:t>
            </a:r>
            <a:r>
              <a:rPr lang="en-GB" dirty="0" err="1"/>
              <a:t>oluşturmaya</a:t>
            </a:r>
            <a:r>
              <a:rPr lang="en-GB" dirty="0"/>
              <a:t> </a:t>
            </a:r>
            <a:r>
              <a:rPr lang="en-GB" dirty="0" err="1"/>
              <a:t>yönelik</a:t>
            </a:r>
            <a:r>
              <a:rPr lang="en-GB" dirty="0"/>
              <a:t> </a:t>
            </a:r>
            <a:r>
              <a:rPr lang="en-GB" dirty="0" err="1"/>
              <a:t>grafiksel</a:t>
            </a:r>
            <a:r>
              <a:rPr lang="en-GB" dirty="0"/>
              <a:t> </a:t>
            </a:r>
            <a:r>
              <a:rPr lang="en-GB" dirty="0" err="1"/>
              <a:t>teknikler</a:t>
            </a:r>
            <a:r>
              <a:rPr lang="en-GB" dirty="0"/>
              <a:t> </a:t>
            </a:r>
            <a:r>
              <a:rPr lang="en-GB" dirty="0" err="1"/>
              <a:t>geliştirdi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1999	Leland </a:t>
            </a:r>
            <a:r>
              <a:rPr lang="en-GB" dirty="0" err="1" smtClean="0"/>
              <a:t>ve</a:t>
            </a:r>
            <a:r>
              <a:rPr lang="en-GB" dirty="0" smtClean="0"/>
              <a:t> Wilkinson, “psycholinguistic” </a:t>
            </a:r>
            <a:r>
              <a:rPr lang="en-GB" dirty="0" err="1" smtClean="0"/>
              <a:t>özelinde</a:t>
            </a:r>
            <a:r>
              <a:rPr lang="en-GB" dirty="0" smtClean="0"/>
              <a:t> </a:t>
            </a:r>
            <a:r>
              <a:rPr lang="en-GB" dirty="0" err="1" smtClean="0"/>
              <a:t>grafiksel</a:t>
            </a:r>
            <a:r>
              <a:rPr lang="en-GB" dirty="0" smtClean="0"/>
              <a:t> </a:t>
            </a:r>
            <a:r>
              <a:rPr lang="en-GB" dirty="0" err="1" smtClean="0"/>
              <a:t>tekniklerin</a:t>
            </a:r>
            <a:r>
              <a:rPr lang="en-GB" dirty="0" smtClean="0"/>
              <a:t> </a:t>
            </a:r>
            <a:r>
              <a:rPr lang="en-GB" dirty="0" err="1" smtClean="0"/>
              <a:t>bilgisayar</a:t>
            </a:r>
            <a:r>
              <a:rPr lang="en-GB" dirty="0" smtClean="0"/>
              <a:t> </a:t>
            </a:r>
            <a:r>
              <a:rPr lang="en-GB" dirty="0" err="1" smtClean="0"/>
              <a:t>ortamında</a:t>
            </a:r>
            <a:r>
              <a:rPr lang="en-GB" dirty="0" smtClean="0"/>
              <a:t> </a:t>
            </a:r>
            <a:r>
              <a:rPr lang="en-GB" dirty="0" err="1" smtClean="0"/>
              <a:t>kullanımına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</a:t>
            </a:r>
            <a:r>
              <a:rPr lang="en-GB" dirty="0" err="1" smtClean="0"/>
              <a:t>teknikler</a:t>
            </a:r>
            <a:r>
              <a:rPr lang="en-GB" dirty="0" smtClean="0"/>
              <a:t> </a:t>
            </a:r>
            <a:r>
              <a:rPr lang="en-GB" dirty="0" err="1" smtClean="0"/>
              <a:t>geliştirdi</a:t>
            </a:r>
            <a:r>
              <a:rPr lang="en-GB" dirty="0" smtClean="0"/>
              <a:t>.</a:t>
            </a:r>
            <a:endParaRPr lang="en-GB" dirty="0"/>
          </a:p>
          <a:p>
            <a:endParaRPr lang="en-GB" dirty="0" smtClean="0"/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/>
              <a:t>, 2007, </a:t>
            </a:r>
            <a:r>
              <a:rPr lang="en-GB" dirty="0" smtClean="0"/>
              <a:t>s.19-20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916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21972"/>
            <a:ext cx="10515600" cy="58549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5</a:t>
            </a:r>
            <a:r>
              <a:rPr lang="en-GB" b="1" dirty="0" smtClean="0"/>
              <a:t>) </a:t>
            </a:r>
            <a:r>
              <a:rPr lang="en-GB" b="1" dirty="0" err="1" smtClean="0"/>
              <a:t>Deneysel</a:t>
            </a:r>
            <a:r>
              <a:rPr lang="en-GB" b="1" dirty="0" smtClean="0"/>
              <a:t> </a:t>
            </a:r>
            <a:r>
              <a:rPr lang="en-GB" b="1" dirty="0" err="1" smtClean="0"/>
              <a:t>Desenlere</a:t>
            </a:r>
            <a:r>
              <a:rPr lang="en-GB" b="1" dirty="0" smtClean="0"/>
              <a:t> </a:t>
            </a:r>
            <a:r>
              <a:rPr lang="en-GB" b="1" dirty="0" err="1" smtClean="0"/>
              <a:t>Yönelik</a:t>
            </a:r>
            <a:r>
              <a:rPr lang="en-GB" b="1" dirty="0" smtClean="0"/>
              <a:t> </a:t>
            </a:r>
            <a:r>
              <a:rPr lang="en-GB" b="1" dirty="0" err="1" smtClean="0"/>
              <a:t>Teknikler</a:t>
            </a:r>
            <a:endParaRPr lang="en-GB" b="1" dirty="0" smtClean="0"/>
          </a:p>
          <a:p>
            <a:pPr lvl="1"/>
            <a:r>
              <a:rPr lang="en-GB" dirty="0" smtClean="0"/>
              <a:t>1990	Maxwell and Delaney (</a:t>
            </a:r>
            <a:r>
              <a:rPr lang="en-GB" dirty="0"/>
              <a:t>Designing </a:t>
            </a:r>
            <a:r>
              <a:rPr lang="en-GB" dirty="0" smtClean="0"/>
              <a:t>Experiments and </a:t>
            </a:r>
            <a:r>
              <a:rPr lang="en-GB" dirty="0" err="1" smtClean="0"/>
              <a:t>Analyzing</a:t>
            </a:r>
            <a:r>
              <a:rPr lang="en-GB" dirty="0" smtClean="0"/>
              <a:t> Data)</a:t>
            </a:r>
          </a:p>
          <a:p>
            <a:pPr lvl="1"/>
            <a:r>
              <a:rPr lang="en-GB" dirty="0" smtClean="0"/>
              <a:t>1995	Roger Kirk (Experimental Design: Procedures for the </a:t>
            </a:r>
            <a:r>
              <a:rPr lang="en-GB" dirty="0" err="1" smtClean="0"/>
              <a:t>Behavioral</a:t>
            </a:r>
            <a:r>
              <a:rPr lang="en-GB" dirty="0" smtClean="0"/>
              <a:t> Sciences)</a:t>
            </a:r>
          </a:p>
          <a:p>
            <a:pPr lvl="1"/>
            <a:r>
              <a:rPr lang="en-GB" dirty="0" smtClean="0"/>
              <a:t>Meta-</a:t>
            </a:r>
            <a:r>
              <a:rPr lang="en-GB" dirty="0" err="1" smtClean="0"/>
              <a:t>Analiz</a:t>
            </a:r>
            <a:r>
              <a:rPr lang="en-GB" dirty="0" smtClean="0"/>
              <a:t> (Glass, 1981; </a:t>
            </a:r>
            <a:r>
              <a:rPr lang="en-GB" dirty="0" err="1" smtClean="0"/>
              <a:t>Hedges&amp;Olkin</a:t>
            </a:r>
            <a:r>
              <a:rPr lang="en-GB" dirty="0" smtClean="0"/>
              <a:t>, 1985; Hedges, 1994)</a:t>
            </a:r>
          </a:p>
          <a:p>
            <a:endParaRPr lang="en-GB" dirty="0"/>
          </a:p>
          <a:p>
            <a:endParaRPr lang="en-GB" dirty="0" smtClean="0"/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/>
              <a:t>, 2007, </a:t>
            </a:r>
            <a:r>
              <a:rPr lang="en-GB" dirty="0" smtClean="0"/>
              <a:t>s.20-21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84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KAYNAKLAR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Jones, L.V., &amp; </a:t>
            </a:r>
            <a:r>
              <a:rPr lang="en-GB" dirty="0" err="1" smtClean="0"/>
              <a:t>Thissen</a:t>
            </a:r>
            <a:r>
              <a:rPr lang="en-GB" dirty="0" smtClean="0"/>
              <a:t>, D. (2007). A History and Overview of Psychometrics. </a:t>
            </a:r>
            <a:r>
              <a:rPr lang="en-GB" dirty="0" err="1" smtClean="0"/>
              <a:t>C.R.Rao</a:t>
            </a:r>
            <a:r>
              <a:rPr lang="en-GB" dirty="0" smtClean="0"/>
              <a:t> &amp; </a:t>
            </a:r>
            <a:r>
              <a:rPr lang="en-GB" dirty="0" err="1" smtClean="0"/>
              <a:t>S.Sinharay</a:t>
            </a:r>
            <a:r>
              <a:rPr lang="en-GB" dirty="0" smtClean="0"/>
              <a:t> (Eds.). </a:t>
            </a:r>
            <a:r>
              <a:rPr lang="en-GB" i="1" dirty="0" smtClean="0"/>
              <a:t>Handbook of Statistics, Vol.26.</a:t>
            </a:r>
            <a:r>
              <a:rPr lang="en-GB" dirty="0" smtClean="0"/>
              <a:t> p.1-27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606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20.Yüzyıl </a:t>
            </a:r>
            <a:r>
              <a:rPr lang="en-GB" b="1" dirty="0" err="1" smtClean="0">
                <a:solidFill>
                  <a:srgbClr val="7030A0"/>
                </a:solidFill>
              </a:rPr>
              <a:t>Sonrası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Psikometri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19. </a:t>
            </a:r>
            <a:r>
              <a:rPr lang="en-GB" dirty="0" err="1"/>
              <a:t>y</a:t>
            </a:r>
            <a:r>
              <a:rPr lang="en-GB" dirty="0" err="1" smtClean="0"/>
              <a:t>üzyıl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20. </a:t>
            </a:r>
            <a:r>
              <a:rPr lang="en-GB" dirty="0" err="1" smtClean="0"/>
              <a:t>yüzyılın</a:t>
            </a:r>
            <a:r>
              <a:rPr lang="en-GB" dirty="0" smtClean="0"/>
              <a:t> </a:t>
            </a:r>
            <a:r>
              <a:rPr lang="en-GB" dirty="0" err="1" smtClean="0"/>
              <a:t>başlarındaki</a:t>
            </a:r>
            <a:r>
              <a:rPr lang="en-GB" dirty="0" smtClean="0"/>
              <a:t> </a:t>
            </a:r>
            <a:r>
              <a:rPr lang="en-GB" dirty="0" err="1" smtClean="0"/>
              <a:t>gelişmeler</a:t>
            </a:r>
            <a:r>
              <a:rPr lang="en-GB" dirty="0" smtClean="0"/>
              <a:t>, </a:t>
            </a:r>
            <a:r>
              <a:rPr lang="en-GB" dirty="0" err="1" smtClean="0"/>
              <a:t>psikometrinin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bilim</a:t>
            </a:r>
            <a:r>
              <a:rPr lang="en-GB" dirty="0" smtClean="0"/>
              <a:t> </a:t>
            </a:r>
            <a:r>
              <a:rPr lang="en-GB" dirty="0" err="1" smtClean="0"/>
              <a:t>alanı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kabul</a:t>
            </a:r>
            <a:r>
              <a:rPr lang="en-GB" dirty="0" smtClean="0"/>
              <a:t> </a:t>
            </a:r>
            <a:r>
              <a:rPr lang="en-GB" dirty="0" err="1" smtClean="0"/>
              <a:t>görmesini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sınırlarını</a:t>
            </a:r>
            <a:r>
              <a:rPr lang="en-GB" dirty="0" smtClean="0"/>
              <a:t> </a:t>
            </a:r>
            <a:r>
              <a:rPr lang="en-GB" dirty="0" err="1" smtClean="0"/>
              <a:t>aşmasını</a:t>
            </a:r>
            <a:r>
              <a:rPr lang="en-GB" dirty="0" smtClean="0"/>
              <a:t> </a:t>
            </a:r>
            <a:r>
              <a:rPr lang="en-GB" dirty="0" err="1" smtClean="0"/>
              <a:t>sağladı</a:t>
            </a:r>
            <a:r>
              <a:rPr lang="en-GB" dirty="0" smtClean="0"/>
              <a:t>. 20. </a:t>
            </a:r>
            <a:r>
              <a:rPr lang="en-GB" dirty="0" err="1" smtClean="0"/>
              <a:t>yüzyılın</a:t>
            </a:r>
            <a:r>
              <a:rPr lang="en-GB" dirty="0" smtClean="0"/>
              <a:t> </a:t>
            </a:r>
            <a:r>
              <a:rPr lang="en-GB" dirty="0" err="1" smtClean="0"/>
              <a:t>ortalarından</a:t>
            </a:r>
            <a:r>
              <a:rPr lang="en-GB" dirty="0" smtClean="0"/>
              <a:t> </a:t>
            </a:r>
            <a:r>
              <a:rPr lang="en-GB" dirty="0" err="1" smtClean="0"/>
              <a:t>itibaren</a:t>
            </a:r>
            <a:r>
              <a:rPr lang="en-GB" dirty="0" smtClean="0"/>
              <a:t> </a:t>
            </a:r>
            <a:r>
              <a:rPr lang="en-GB" dirty="0" err="1" smtClean="0"/>
              <a:t>üç</a:t>
            </a:r>
            <a:r>
              <a:rPr lang="en-GB" dirty="0" smtClean="0"/>
              <a:t> </a:t>
            </a:r>
            <a:r>
              <a:rPr lang="en-GB" dirty="0" err="1" smtClean="0"/>
              <a:t>temel</a:t>
            </a:r>
            <a:r>
              <a:rPr lang="en-GB" dirty="0" smtClean="0"/>
              <a:t> alt </a:t>
            </a:r>
            <a:r>
              <a:rPr lang="en-GB" dirty="0" err="1" smtClean="0"/>
              <a:t>uzmanlık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çalışma</a:t>
            </a:r>
            <a:r>
              <a:rPr lang="en-GB" dirty="0" smtClean="0"/>
              <a:t> </a:t>
            </a:r>
            <a:r>
              <a:rPr lang="en-GB" dirty="0" err="1" smtClean="0"/>
              <a:t>alanı</a:t>
            </a:r>
            <a:r>
              <a:rPr lang="en-GB" dirty="0" smtClean="0"/>
              <a:t> </a:t>
            </a:r>
            <a:r>
              <a:rPr lang="en-GB" dirty="0" err="1" smtClean="0"/>
              <a:t>öne</a:t>
            </a:r>
            <a:r>
              <a:rPr lang="en-GB" dirty="0" smtClean="0"/>
              <a:t> </a:t>
            </a:r>
            <a:r>
              <a:rPr lang="en-GB" dirty="0" err="1" smtClean="0"/>
              <a:t>çıktı</a:t>
            </a:r>
            <a:r>
              <a:rPr lang="en-GB" dirty="0" smtClean="0"/>
              <a:t>. Bu </a:t>
            </a:r>
            <a:r>
              <a:rPr lang="en-GB" dirty="0" err="1" smtClean="0"/>
              <a:t>alanlar</a:t>
            </a:r>
            <a:r>
              <a:rPr lang="en-GB" dirty="0" smtClean="0"/>
              <a:t> </a:t>
            </a:r>
            <a:r>
              <a:rPr lang="en-GB" dirty="0" err="1" smtClean="0"/>
              <a:t>psikolojik</a:t>
            </a:r>
            <a:r>
              <a:rPr lang="en-GB" dirty="0" smtClean="0"/>
              <a:t> model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yöntemlerin</a:t>
            </a:r>
            <a:r>
              <a:rPr lang="en-GB" dirty="0" smtClean="0"/>
              <a:t> </a:t>
            </a:r>
            <a:r>
              <a:rPr lang="en-GB" dirty="0" err="1" smtClean="0"/>
              <a:t>tanımlanmasını</a:t>
            </a:r>
            <a:r>
              <a:rPr lang="en-GB" dirty="0" smtClean="0"/>
              <a:t> </a:t>
            </a:r>
            <a:r>
              <a:rPr lang="en-GB" dirty="0" err="1" smtClean="0"/>
              <a:t>sağladı</a:t>
            </a:r>
            <a:r>
              <a:rPr lang="en-GB" dirty="0" smtClean="0"/>
              <a:t>. </a:t>
            </a:r>
            <a:r>
              <a:rPr lang="en-GB" dirty="0" err="1" smtClean="0"/>
              <a:t>İstatistiksel</a:t>
            </a:r>
            <a:r>
              <a:rPr lang="en-GB" dirty="0" smtClean="0"/>
              <a:t> </a:t>
            </a:r>
            <a:r>
              <a:rPr lang="en-GB" dirty="0" err="1" smtClean="0"/>
              <a:t>algoritmalar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çözümler</a:t>
            </a:r>
            <a:r>
              <a:rPr lang="en-GB" dirty="0" smtClean="0"/>
              <a:t> </a:t>
            </a:r>
            <a:r>
              <a:rPr lang="en-GB" dirty="0" err="1" smtClean="0"/>
              <a:t>bu</a:t>
            </a:r>
            <a:r>
              <a:rPr lang="en-GB" dirty="0" smtClean="0"/>
              <a:t> </a:t>
            </a:r>
            <a:r>
              <a:rPr lang="en-GB" dirty="0" err="1" smtClean="0"/>
              <a:t>temelde</a:t>
            </a:r>
            <a:r>
              <a:rPr lang="en-GB" dirty="0" smtClean="0"/>
              <a:t> </a:t>
            </a:r>
            <a:r>
              <a:rPr lang="en-GB" dirty="0" err="1" smtClean="0"/>
              <a:t>şekilledi</a:t>
            </a:r>
            <a:r>
              <a:rPr lang="en-GB" dirty="0" smtClean="0"/>
              <a:t> :</a:t>
            </a:r>
          </a:p>
          <a:p>
            <a:r>
              <a:rPr lang="en-GB" dirty="0" err="1" smtClean="0"/>
              <a:t>Ölçekleme</a:t>
            </a:r>
            <a:r>
              <a:rPr lang="en-GB" dirty="0" smtClean="0"/>
              <a:t> (psychological scaling)</a:t>
            </a:r>
          </a:p>
          <a:p>
            <a:r>
              <a:rPr lang="en-GB" dirty="0" err="1" smtClean="0"/>
              <a:t>Eğitimde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psikolojide</a:t>
            </a:r>
            <a:r>
              <a:rPr lang="en-GB" dirty="0" smtClean="0"/>
              <a:t> </a:t>
            </a:r>
            <a:r>
              <a:rPr lang="en-GB" dirty="0" err="1" smtClean="0"/>
              <a:t>ölçme</a:t>
            </a:r>
            <a:r>
              <a:rPr lang="en-GB" dirty="0" smtClean="0"/>
              <a:t> (educational and psychological measurement) </a:t>
            </a:r>
            <a:r>
              <a:rPr lang="en-GB" dirty="0" err="1" smtClean="0"/>
              <a:t>ya</a:t>
            </a:r>
            <a:r>
              <a:rPr lang="en-GB" dirty="0" smtClean="0"/>
              <a:t> da “Test </a:t>
            </a:r>
            <a:r>
              <a:rPr lang="en-GB" dirty="0" err="1" smtClean="0"/>
              <a:t>Kuramları</a:t>
            </a:r>
            <a:r>
              <a:rPr lang="en-GB" dirty="0" smtClean="0"/>
              <a:t>”</a:t>
            </a:r>
          </a:p>
          <a:p>
            <a:r>
              <a:rPr lang="en-GB" dirty="0" err="1" smtClean="0"/>
              <a:t>Faktör</a:t>
            </a:r>
            <a:r>
              <a:rPr lang="en-GB" dirty="0" smtClean="0"/>
              <a:t> </a:t>
            </a:r>
            <a:r>
              <a:rPr lang="en-GB" dirty="0" err="1" smtClean="0"/>
              <a:t>analizi</a:t>
            </a:r>
            <a:endParaRPr lang="en-GB" dirty="0" smtClean="0"/>
          </a:p>
          <a:p>
            <a:pPr marL="0" indent="0" algn="r">
              <a:buNone/>
            </a:pPr>
            <a:r>
              <a:rPr lang="en-GB" dirty="0" err="1"/>
              <a:t>Jones&amp;Thissen</a:t>
            </a:r>
            <a:r>
              <a:rPr lang="en-GB" dirty="0"/>
              <a:t>, 2007, </a:t>
            </a:r>
            <a:r>
              <a:rPr lang="en-GB" dirty="0" smtClean="0"/>
              <a:t>s.8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693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943593"/>
            <a:ext cx="10515600" cy="498834"/>
          </a:xfrm>
        </p:spPr>
        <p:txBody>
          <a:bodyPr/>
          <a:lstStyle/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/>
              <a:t>, 2007, </a:t>
            </a:r>
            <a:r>
              <a:rPr lang="en-GB" dirty="0" smtClean="0"/>
              <a:t>s.21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3</a:t>
            </a:fld>
            <a:endParaRPr lang="en-GB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5109" y="535547"/>
            <a:ext cx="9269541" cy="5408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272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68384"/>
            <a:ext cx="10515600" cy="913441"/>
          </a:xfrm>
        </p:spPr>
        <p:txBody>
          <a:bodyPr/>
          <a:lstStyle/>
          <a:p>
            <a:r>
              <a:rPr lang="en-GB" b="1" i="1" dirty="0" err="1" smtClean="0">
                <a:solidFill>
                  <a:srgbClr val="00B050"/>
                </a:solidFill>
              </a:rPr>
              <a:t>Psikolojik</a:t>
            </a:r>
            <a:r>
              <a:rPr lang="en-GB" b="1" i="1" dirty="0" smtClean="0">
                <a:solidFill>
                  <a:srgbClr val="00B050"/>
                </a:solidFill>
              </a:rPr>
              <a:t> </a:t>
            </a:r>
            <a:r>
              <a:rPr lang="en-GB" b="1" i="1" dirty="0" err="1" smtClean="0">
                <a:solidFill>
                  <a:srgbClr val="00B050"/>
                </a:solidFill>
              </a:rPr>
              <a:t>Ölçekleme</a:t>
            </a:r>
            <a:endParaRPr lang="en-GB" b="1" i="1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27452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GB" b="1" i="1" dirty="0" err="1" smtClean="0"/>
              <a:t>Thurstone’un</a:t>
            </a:r>
            <a:r>
              <a:rPr lang="en-GB" b="1" i="1" dirty="0" smtClean="0"/>
              <a:t> </a:t>
            </a:r>
            <a:r>
              <a:rPr lang="en-GB" b="1" i="1" dirty="0" err="1" smtClean="0"/>
              <a:t>Ölçekleme</a:t>
            </a:r>
            <a:r>
              <a:rPr lang="en-GB" b="1" i="1" dirty="0" smtClean="0"/>
              <a:t> </a:t>
            </a:r>
            <a:r>
              <a:rPr lang="en-GB" b="1" i="1" dirty="0" err="1" smtClean="0"/>
              <a:t>Yaklaşımı</a:t>
            </a:r>
            <a:r>
              <a:rPr lang="en-GB" b="1" i="1" dirty="0" smtClean="0"/>
              <a:t> </a:t>
            </a:r>
            <a:endParaRPr lang="en-GB" b="1" i="1" dirty="0"/>
          </a:p>
          <a:p>
            <a:pPr lvl="1"/>
            <a:r>
              <a:rPr lang="en-GB" dirty="0" err="1" smtClean="0"/>
              <a:t>Thurstone’un</a:t>
            </a:r>
            <a:r>
              <a:rPr lang="en-GB" dirty="0" smtClean="0"/>
              <a:t> 1920’lerin </a:t>
            </a:r>
            <a:r>
              <a:rPr lang="en-GB" dirty="0" err="1" smtClean="0"/>
              <a:t>ortalarından</a:t>
            </a:r>
            <a:r>
              <a:rPr lang="en-GB" dirty="0" smtClean="0"/>
              <a:t> 1930’ların </a:t>
            </a:r>
            <a:r>
              <a:rPr lang="en-GB" dirty="0" err="1" smtClean="0"/>
              <a:t>sonlarına</a:t>
            </a:r>
            <a:r>
              <a:rPr lang="en-GB" dirty="0" smtClean="0"/>
              <a:t> </a:t>
            </a:r>
            <a:r>
              <a:rPr lang="en-GB" dirty="0" err="1" smtClean="0"/>
              <a:t>kadar</a:t>
            </a:r>
            <a:r>
              <a:rPr lang="en-GB" dirty="0" smtClean="0"/>
              <a:t> </a:t>
            </a:r>
            <a:r>
              <a:rPr lang="en-GB" dirty="0" err="1" smtClean="0"/>
              <a:t>yayımladığı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çalışma</a:t>
            </a:r>
            <a:r>
              <a:rPr lang="en-GB" dirty="0" smtClean="0"/>
              <a:t>, </a:t>
            </a:r>
            <a:r>
              <a:rPr lang="en-GB" dirty="0" err="1" smtClean="0"/>
              <a:t>bu</a:t>
            </a:r>
            <a:r>
              <a:rPr lang="en-GB" dirty="0" smtClean="0"/>
              <a:t> </a:t>
            </a:r>
            <a:r>
              <a:rPr lang="en-GB" dirty="0" err="1" smtClean="0"/>
              <a:t>yaklaşımın</a:t>
            </a:r>
            <a:r>
              <a:rPr lang="en-GB" dirty="0" smtClean="0"/>
              <a:t> </a:t>
            </a:r>
            <a:r>
              <a:rPr lang="en-GB" dirty="0" err="1" smtClean="0"/>
              <a:t>temelini</a:t>
            </a:r>
            <a:r>
              <a:rPr lang="en-GB" dirty="0" smtClean="0"/>
              <a:t> </a:t>
            </a:r>
            <a:r>
              <a:rPr lang="en-GB" dirty="0" err="1" smtClean="0"/>
              <a:t>oluşturdu</a:t>
            </a:r>
            <a:r>
              <a:rPr lang="en-GB" dirty="0" smtClean="0"/>
              <a:t>. </a:t>
            </a:r>
          </a:p>
          <a:p>
            <a:pPr lvl="1"/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önemli</a:t>
            </a:r>
            <a:r>
              <a:rPr lang="en-GB" dirty="0" smtClean="0"/>
              <a:t> </a:t>
            </a:r>
            <a:r>
              <a:rPr lang="en-GB" dirty="0" err="1" smtClean="0"/>
              <a:t>varsayım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kabulleri</a:t>
            </a:r>
            <a:r>
              <a:rPr lang="en-GB" dirty="0" smtClean="0"/>
              <a:t> </a:t>
            </a:r>
            <a:r>
              <a:rPr lang="en-GB" dirty="0" err="1" smtClean="0"/>
              <a:t>var</a:t>
            </a:r>
            <a:r>
              <a:rPr lang="en-GB" dirty="0" smtClean="0"/>
              <a:t>: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GB" dirty="0" err="1" smtClean="0"/>
              <a:t>Birey</a:t>
            </a:r>
            <a:r>
              <a:rPr lang="en-GB" dirty="0" smtClean="0"/>
              <a:t> </a:t>
            </a:r>
            <a:r>
              <a:rPr lang="en-GB" dirty="0" err="1" smtClean="0"/>
              <a:t>özellikleri</a:t>
            </a:r>
            <a:r>
              <a:rPr lang="en-GB" dirty="0" smtClean="0"/>
              <a:t> </a:t>
            </a:r>
            <a:r>
              <a:rPr lang="en-GB" dirty="0" err="1" smtClean="0"/>
              <a:t>evrende</a:t>
            </a:r>
            <a:r>
              <a:rPr lang="en-GB" dirty="0" smtClean="0"/>
              <a:t> normal </a:t>
            </a:r>
            <a:r>
              <a:rPr lang="en-GB" dirty="0" err="1" smtClean="0"/>
              <a:t>dağılım</a:t>
            </a:r>
            <a:r>
              <a:rPr lang="en-GB" dirty="0" smtClean="0"/>
              <a:t> </a:t>
            </a:r>
            <a:r>
              <a:rPr lang="en-GB" dirty="0" err="1" smtClean="0"/>
              <a:t>gösterir</a:t>
            </a:r>
            <a:endParaRPr lang="en-GB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en-GB" dirty="0" err="1" smtClean="0"/>
              <a:t>Birey</a:t>
            </a:r>
            <a:r>
              <a:rPr lang="en-GB" dirty="0" smtClean="0"/>
              <a:t> </a:t>
            </a:r>
            <a:r>
              <a:rPr lang="en-GB" dirty="0" err="1" smtClean="0"/>
              <a:t>özellikleri</a:t>
            </a:r>
            <a:r>
              <a:rPr lang="en-GB" dirty="0" smtClean="0"/>
              <a:t> </a:t>
            </a:r>
            <a:r>
              <a:rPr lang="en-GB" dirty="0" err="1" smtClean="0"/>
              <a:t>baskın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genel</a:t>
            </a:r>
            <a:r>
              <a:rPr lang="en-GB" dirty="0" smtClean="0"/>
              <a:t> </a:t>
            </a:r>
            <a:r>
              <a:rPr lang="en-GB" dirty="0" err="1" smtClean="0"/>
              <a:t>faktör</a:t>
            </a:r>
            <a:r>
              <a:rPr lang="en-GB" dirty="0" smtClean="0"/>
              <a:t> </a:t>
            </a:r>
            <a:r>
              <a:rPr lang="en-GB" dirty="0" err="1" smtClean="0"/>
              <a:t>ile</a:t>
            </a:r>
            <a:r>
              <a:rPr lang="en-GB" dirty="0" smtClean="0"/>
              <a:t> </a:t>
            </a:r>
            <a:r>
              <a:rPr lang="en-GB" dirty="0" err="1" smtClean="0"/>
              <a:t>yapılandırılabilir</a:t>
            </a:r>
            <a:r>
              <a:rPr lang="en-GB" dirty="0" smtClean="0"/>
              <a:t>. [</a:t>
            </a:r>
            <a:r>
              <a:rPr lang="en-GB" dirty="0" err="1" smtClean="0"/>
              <a:t>Tekboyutluluk</a:t>
            </a:r>
            <a:r>
              <a:rPr lang="en-GB" dirty="0" smtClean="0"/>
              <a:t> (</a:t>
            </a:r>
            <a:r>
              <a:rPr lang="en-GB" dirty="0" err="1" smtClean="0"/>
              <a:t>unidimensionality</a:t>
            </a:r>
            <a:r>
              <a:rPr lang="en-GB" dirty="0" smtClean="0"/>
              <a:t>)]</a:t>
            </a:r>
          </a:p>
          <a:p>
            <a:pPr marL="457200" lvl="1" indent="0">
              <a:buNone/>
            </a:pPr>
            <a:endParaRPr lang="en-GB" dirty="0" smtClean="0"/>
          </a:p>
          <a:p>
            <a:pPr marL="514350" indent="-514350">
              <a:buAutoNum type="arabicPeriod"/>
            </a:pPr>
            <a:r>
              <a:rPr lang="en-GB" b="1" i="1" dirty="0" err="1" smtClean="0"/>
              <a:t>Çokboyutlu</a:t>
            </a:r>
            <a:r>
              <a:rPr lang="en-GB" b="1" i="1" dirty="0" smtClean="0"/>
              <a:t> </a:t>
            </a:r>
            <a:r>
              <a:rPr lang="en-GB" b="1" i="1" dirty="0" err="1" smtClean="0"/>
              <a:t>Ölçekleme</a:t>
            </a:r>
            <a:endParaRPr lang="en-GB" b="1" i="1" dirty="0" smtClean="0"/>
          </a:p>
          <a:p>
            <a:pPr lvl="1"/>
            <a:r>
              <a:rPr lang="en-GB" dirty="0" err="1" smtClean="0"/>
              <a:t>Thurston’un</a:t>
            </a:r>
            <a:r>
              <a:rPr lang="en-GB" dirty="0" smtClean="0"/>
              <a:t> </a:t>
            </a:r>
            <a:r>
              <a:rPr lang="en-GB" dirty="0" err="1" smtClean="0"/>
              <a:t>ölçekleme</a:t>
            </a:r>
            <a:r>
              <a:rPr lang="en-GB" dirty="0" smtClean="0"/>
              <a:t> </a:t>
            </a:r>
            <a:r>
              <a:rPr lang="en-GB" dirty="0" err="1" smtClean="0"/>
              <a:t>yaklaşımı</a:t>
            </a:r>
            <a:r>
              <a:rPr lang="en-GB" dirty="0" smtClean="0"/>
              <a:t> ÇÖ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devamında</a:t>
            </a:r>
            <a:r>
              <a:rPr lang="en-GB" dirty="0" smtClean="0"/>
              <a:t> MTK </a:t>
            </a:r>
            <a:r>
              <a:rPr lang="en-GB" dirty="0" err="1" smtClean="0"/>
              <a:t>yaklaşımlarının</a:t>
            </a:r>
            <a:r>
              <a:rPr lang="en-GB" dirty="0" smtClean="0"/>
              <a:t> </a:t>
            </a:r>
            <a:r>
              <a:rPr lang="en-GB" dirty="0" err="1" smtClean="0"/>
              <a:t>ortaya</a:t>
            </a:r>
            <a:r>
              <a:rPr lang="en-GB" dirty="0" smtClean="0"/>
              <a:t> </a:t>
            </a:r>
            <a:r>
              <a:rPr lang="en-GB" dirty="0" err="1" smtClean="0"/>
              <a:t>çıkmasını</a:t>
            </a:r>
            <a:r>
              <a:rPr lang="en-GB" dirty="0" smtClean="0"/>
              <a:t> </a:t>
            </a:r>
            <a:r>
              <a:rPr lang="en-GB" dirty="0" err="1" smtClean="0"/>
              <a:t>sağlamıştır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ÇÖ, </a:t>
            </a:r>
            <a:r>
              <a:rPr lang="en-GB" dirty="0" err="1" smtClean="0"/>
              <a:t>özelliklerin</a:t>
            </a:r>
            <a:r>
              <a:rPr lang="en-GB" dirty="0" smtClean="0"/>
              <a:t> </a:t>
            </a:r>
            <a:r>
              <a:rPr lang="en-GB" dirty="0" err="1" smtClean="0"/>
              <a:t>birden</a:t>
            </a:r>
            <a:r>
              <a:rPr lang="en-GB" dirty="0" smtClean="0"/>
              <a:t> </a:t>
            </a:r>
            <a:r>
              <a:rPr lang="en-GB" dirty="0" err="1" smtClean="0"/>
              <a:t>fazla</a:t>
            </a:r>
            <a:r>
              <a:rPr lang="en-GB" dirty="0" smtClean="0"/>
              <a:t> </a:t>
            </a:r>
            <a:r>
              <a:rPr lang="en-GB" dirty="0" err="1" smtClean="0"/>
              <a:t>faktör</a:t>
            </a:r>
            <a:r>
              <a:rPr lang="en-GB" dirty="0" smtClean="0"/>
              <a:t> </a:t>
            </a:r>
            <a:r>
              <a:rPr lang="en-GB" dirty="0" err="1" smtClean="0"/>
              <a:t>içeren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uzayda</a:t>
            </a:r>
            <a:r>
              <a:rPr lang="en-GB" dirty="0" smtClean="0"/>
              <a:t> </a:t>
            </a:r>
            <a:r>
              <a:rPr lang="en-GB" dirty="0" err="1" smtClean="0"/>
              <a:t>tanımlanması</a:t>
            </a:r>
            <a:r>
              <a:rPr lang="en-GB" dirty="0" smtClean="0"/>
              <a:t> </a:t>
            </a:r>
            <a:r>
              <a:rPr lang="en-GB" dirty="0" err="1" smtClean="0"/>
              <a:t>üzerine</a:t>
            </a:r>
            <a:r>
              <a:rPr lang="en-GB" dirty="0" smtClean="0"/>
              <a:t> </a:t>
            </a:r>
            <a:r>
              <a:rPr lang="en-GB" dirty="0" err="1" smtClean="0"/>
              <a:t>kurulu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yaklaşım</a:t>
            </a:r>
            <a:r>
              <a:rPr lang="en-GB" dirty="0" smtClean="0"/>
              <a:t>. </a:t>
            </a:r>
            <a:r>
              <a:rPr lang="en-GB" dirty="0" err="1" smtClean="0"/>
              <a:t>Ayrıca</a:t>
            </a:r>
            <a:r>
              <a:rPr lang="en-GB" dirty="0" smtClean="0"/>
              <a:t> </a:t>
            </a:r>
            <a:r>
              <a:rPr lang="en-GB" dirty="0" err="1" smtClean="0"/>
              <a:t>bireyler</a:t>
            </a:r>
            <a:r>
              <a:rPr lang="en-GB" dirty="0" smtClean="0"/>
              <a:t> </a:t>
            </a:r>
            <a:r>
              <a:rPr lang="en-GB" dirty="0" err="1" smtClean="0"/>
              <a:t>arasındaki</a:t>
            </a:r>
            <a:r>
              <a:rPr lang="en-GB" dirty="0" smtClean="0"/>
              <a:t> </a:t>
            </a:r>
            <a:r>
              <a:rPr lang="en-GB" dirty="0" err="1" smtClean="0"/>
              <a:t>farklılıkların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boyutlu</a:t>
            </a:r>
            <a:r>
              <a:rPr lang="en-GB" dirty="0" smtClean="0"/>
              <a:t> </a:t>
            </a:r>
            <a:r>
              <a:rPr lang="en-GB" dirty="0" err="1" smtClean="0"/>
              <a:t>modellenebileceği</a:t>
            </a:r>
            <a:r>
              <a:rPr lang="en-GB" dirty="0"/>
              <a:t> </a:t>
            </a:r>
            <a:r>
              <a:rPr lang="en-GB" dirty="0" err="1" smtClean="0"/>
              <a:t>varsayımına</a:t>
            </a:r>
            <a:r>
              <a:rPr lang="en-GB" dirty="0" smtClean="0"/>
              <a:t> </a:t>
            </a:r>
            <a:r>
              <a:rPr lang="en-GB" dirty="0" err="1" smtClean="0"/>
              <a:t>dayalı</a:t>
            </a:r>
            <a:r>
              <a:rPr lang="en-GB" dirty="0" smtClean="0"/>
              <a:t>.</a:t>
            </a:r>
          </a:p>
          <a:p>
            <a:pPr lvl="1"/>
            <a:r>
              <a:rPr lang="en-GB" dirty="0" err="1" smtClean="0"/>
              <a:t>Turgerson</a:t>
            </a:r>
            <a:r>
              <a:rPr lang="en-GB" dirty="0" smtClean="0"/>
              <a:t> (1952), </a:t>
            </a:r>
            <a:r>
              <a:rPr lang="en-GB" dirty="0" err="1" smtClean="0"/>
              <a:t>Luce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Tukey (1964), </a:t>
            </a:r>
            <a:r>
              <a:rPr lang="en-GB" dirty="0" err="1" smtClean="0"/>
              <a:t>Sheparda</a:t>
            </a:r>
            <a:r>
              <a:rPr lang="en-GB" dirty="0" smtClean="0"/>
              <a:t> (1962), </a:t>
            </a:r>
            <a:r>
              <a:rPr lang="en-GB" dirty="0" err="1" smtClean="0"/>
              <a:t>Kruskal</a:t>
            </a:r>
            <a:r>
              <a:rPr lang="en-GB" dirty="0" smtClean="0"/>
              <a:t> (1964) </a:t>
            </a:r>
            <a:r>
              <a:rPr lang="en-GB" dirty="0" err="1" smtClean="0"/>
              <a:t>gibi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psikometrist</a:t>
            </a:r>
            <a:r>
              <a:rPr lang="en-GB" dirty="0" smtClean="0"/>
              <a:t> </a:t>
            </a:r>
            <a:r>
              <a:rPr lang="en-GB" dirty="0" err="1" smtClean="0"/>
              <a:t>ÇÖ’nün</a:t>
            </a:r>
            <a:r>
              <a:rPr lang="en-GB" dirty="0" smtClean="0"/>
              <a:t> </a:t>
            </a:r>
            <a:r>
              <a:rPr lang="en-GB" dirty="0" err="1" smtClean="0"/>
              <a:t>kuramsal</a:t>
            </a:r>
            <a:r>
              <a:rPr lang="en-GB" dirty="0" smtClean="0"/>
              <a:t> </a:t>
            </a:r>
            <a:r>
              <a:rPr lang="en-GB" dirty="0" err="1" smtClean="0"/>
              <a:t>temellerini</a:t>
            </a:r>
            <a:r>
              <a:rPr lang="en-GB" dirty="0" smtClean="0"/>
              <a:t> </a:t>
            </a:r>
            <a:r>
              <a:rPr lang="en-GB" dirty="0" err="1" smtClean="0"/>
              <a:t>güçlendiren</a:t>
            </a:r>
            <a:r>
              <a:rPr lang="en-GB" dirty="0" smtClean="0"/>
              <a:t> </a:t>
            </a:r>
            <a:r>
              <a:rPr lang="en-GB" dirty="0" err="1" smtClean="0"/>
              <a:t>çalışmalar</a:t>
            </a:r>
            <a:r>
              <a:rPr lang="en-GB" dirty="0" smtClean="0"/>
              <a:t> </a:t>
            </a:r>
            <a:r>
              <a:rPr lang="en-GB" dirty="0" err="1" smtClean="0"/>
              <a:t>yapmışlardır</a:t>
            </a:r>
            <a:r>
              <a:rPr lang="en-GB" dirty="0" smtClean="0"/>
              <a:t>.</a:t>
            </a:r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/>
              <a:t>, 2007, </a:t>
            </a:r>
            <a:r>
              <a:rPr lang="en-GB" dirty="0" smtClean="0"/>
              <a:t>s.8-10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881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68384"/>
            <a:ext cx="10515600" cy="913441"/>
          </a:xfrm>
        </p:spPr>
        <p:txBody>
          <a:bodyPr/>
          <a:lstStyle/>
          <a:p>
            <a:r>
              <a:rPr lang="en-GB" b="1" i="1" dirty="0" smtClean="0">
                <a:solidFill>
                  <a:srgbClr val="00B050"/>
                </a:solidFill>
              </a:rPr>
              <a:t>Test </a:t>
            </a:r>
            <a:r>
              <a:rPr lang="en-GB" b="1" i="1" dirty="0" err="1" smtClean="0">
                <a:solidFill>
                  <a:srgbClr val="00B050"/>
                </a:solidFill>
              </a:rPr>
              <a:t>Kuramları</a:t>
            </a:r>
            <a:endParaRPr lang="en-GB" b="1" i="1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274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b="1" i="1" dirty="0" err="1" smtClean="0"/>
              <a:t>Klasik</a:t>
            </a:r>
            <a:r>
              <a:rPr lang="en-GB" b="1" i="1" dirty="0" smtClean="0"/>
              <a:t> Test </a:t>
            </a:r>
            <a:r>
              <a:rPr lang="en-GB" b="1" i="1" dirty="0" err="1" smtClean="0"/>
              <a:t>Kuramı</a:t>
            </a:r>
            <a:r>
              <a:rPr lang="en-GB" b="1" i="1" dirty="0" smtClean="0"/>
              <a:t> (</a:t>
            </a:r>
            <a:r>
              <a:rPr lang="en-GB" b="1" i="1" dirty="0" err="1" smtClean="0"/>
              <a:t>Gerçek</a:t>
            </a:r>
            <a:r>
              <a:rPr lang="en-GB" b="1" i="1" dirty="0" smtClean="0"/>
              <a:t> </a:t>
            </a:r>
            <a:r>
              <a:rPr lang="en-GB" b="1" i="1" dirty="0" err="1" smtClean="0"/>
              <a:t>Puan</a:t>
            </a:r>
            <a:r>
              <a:rPr lang="en-GB" b="1" i="1" dirty="0" smtClean="0"/>
              <a:t> </a:t>
            </a:r>
            <a:r>
              <a:rPr lang="en-GB" b="1" i="1" dirty="0" err="1" smtClean="0"/>
              <a:t>Kuramı</a:t>
            </a:r>
            <a:r>
              <a:rPr lang="en-GB" b="1" i="1" dirty="0" smtClean="0"/>
              <a:t>)</a:t>
            </a:r>
          </a:p>
          <a:p>
            <a:pPr marL="0" indent="0">
              <a:buNone/>
            </a:pPr>
            <a:r>
              <a:rPr lang="en-GB" dirty="0" err="1" smtClean="0"/>
              <a:t>Thurstone’un</a:t>
            </a:r>
            <a:r>
              <a:rPr lang="en-GB" dirty="0" smtClean="0"/>
              <a:t> 1931’de </a:t>
            </a:r>
            <a:r>
              <a:rPr lang="en-GB" dirty="0" err="1" smtClean="0"/>
              <a:t>yayımlanan</a:t>
            </a:r>
            <a:r>
              <a:rPr lang="en-GB" dirty="0" smtClean="0"/>
              <a:t> “The Reliability and Validity of Tests” </a:t>
            </a:r>
            <a:r>
              <a:rPr lang="en-GB" dirty="0" err="1" smtClean="0"/>
              <a:t>kitabında</a:t>
            </a:r>
            <a:r>
              <a:rPr lang="en-GB" dirty="0" smtClean="0"/>
              <a:t> </a:t>
            </a:r>
            <a:r>
              <a:rPr lang="en-GB" dirty="0" err="1" smtClean="0"/>
              <a:t>temellerini</a:t>
            </a:r>
            <a:r>
              <a:rPr lang="en-GB" dirty="0" smtClean="0"/>
              <a:t> </a:t>
            </a:r>
            <a:r>
              <a:rPr lang="en-GB" dirty="0" err="1" smtClean="0"/>
              <a:t>buldu</a:t>
            </a:r>
            <a:r>
              <a:rPr lang="en-GB" dirty="0" smtClean="0"/>
              <a:t>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 smtClean="0"/>
              <a:t>Temel</a:t>
            </a:r>
            <a:r>
              <a:rPr lang="en-GB" dirty="0" smtClean="0"/>
              <a:t> </a:t>
            </a:r>
            <a:r>
              <a:rPr lang="en-GB" dirty="0" err="1" smtClean="0"/>
              <a:t>denklemi</a:t>
            </a:r>
            <a:r>
              <a:rPr lang="en-GB" dirty="0" smtClean="0"/>
              <a:t>: </a:t>
            </a:r>
            <a:r>
              <a:rPr lang="en-GB" b="1" i="1" dirty="0" smtClean="0"/>
              <a:t>X=T+E</a:t>
            </a:r>
          </a:p>
          <a:p>
            <a:pPr lvl="1"/>
            <a:r>
              <a:rPr lang="en-GB" dirty="0" err="1" smtClean="0"/>
              <a:t>Doğrusal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model</a:t>
            </a:r>
          </a:p>
          <a:p>
            <a:pPr lvl="1"/>
            <a:r>
              <a:rPr lang="en-GB" dirty="0" err="1" smtClean="0"/>
              <a:t>Paralel</a:t>
            </a:r>
            <a:r>
              <a:rPr lang="en-GB" dirty="0" smtClean="0"/>
              <a:t>, </a:t>
            </a:r>
            <a:r>
              <a:rPr lang="en-GB" dirty="0" err="1" smtClean="0"/>
              <a:t>eşdeğer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eşbiçimli</a:t>
            </a:r>
            <a:r>
              <a:rPr lang="en-GB" dirty="0" smtClean="0"/>
              <a:t> </a:t>
            </a:r>
            <a:r>
              <a:rPr lang="en-GB" dirty="0" err="1" smtClean="0"/>
              <a:t>maddelere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ölçmelere</a:t>
            </a:r>
            <a:r>
              <a:rPr lang="en-GB" dirty="0" smtClean="0"/>
              <a:t> </a:t>
            </a:r>
            <a:r>
              <a:rPr lang="en-GB" dirty="0" err="1" smtClean="0"/>
              <a:t>dayalı</a:t>
            </a:r>
            <a:endParaRPr lang="en-GB" dirty="0" smtClean="0"/>
          </a:p>
          <a:p>
            <a:pPr lvl="1"/>
            <a:r>
              <a:rPr lang="en-GB" dirty="0" err="1" smtClean="0"/>
              <a:t>Toplam</a:t>
            </a:r>
            <a:r>
              <a:rPr lang="en-GB" dirty="0" smtClean="0"/>
              <a:t> </a:t>
            </a:r>
            <a:r>
              <a:rPr lang="en-GB" dirty="0" err="1" smtClean="0"/>
              <a:t>puanları</a:t>
            </a:r>
            <a:r>
              <a:rPr lang="en-GB" dirty="0" smtClean="0"/>
              <a:t> </a:t>
            </a:r>
            <a:r>
              <a:rPr lang="en-GB" dirty="0" err="1" smtClean="0"/>
              <a:t>esas</a:t>
            </a:r>
            <a:r>
              <a:rPr lang="en-GB" dirty="0" smtClean="0"/>
              <a:t> </a:t>
            </a:r>
            <a:r>
              <a:rPr lang="en-GB" dirty="0" err="1" smtClean="0"/>
              <a:t>alıyor</a:t>
            </a:r>
            <a:r>
              <a:rPr lang="en-GB" dirty="0" smtClean="0"/>
              <a:t>.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/>
              <a:t>, 2007, </a:t>
            </a:r>
            <a:r>
              <a:rPr lang="en-GB" dirty="0" smtClean="0"/>
              <a:t>s.10-11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651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12125"/>
            <a:ext cx="10515600" cy="59442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i="1" dirty="0" err="1" smtClean="0"/>
              <a:t>Güvenirlik</a:t>
            </a:r>
            <a:r>
              <a:rPr lang="en-GB" b="1" i="1" dirty="0" smtClean="0"/>
              <a:t> </a:t>
            </a:r>
            <a:r>
              <a:rPr lang="en-GB" b="1" i="1" dirty="0" err="1" smtClean="0"/>
              <a:t>hesaplama</a:t>
            </a:r>
            <a:r>
              <a:rPr lang="en-GB" b="1" i="1" dirty="0" smtClean="0"/>
              <a:t> </a:t>
            </a:r>
            <a:r>
              <a:rPr lang="en-GB" b="1" i="1" dirty="0" err="1" smtClean="0"/>
              <a:t>tekniklerindeki</a:t>
            </a:r>
            <a:r>
              <a:rPr lang="en-GB" b="1" i="1" dirty="0" smtClean="0"/>
              <a:t> </a:t>
            </a:r>
            <a:r>
              <a:rPr lang="en-GB" b="1" i="1" dirty="0" err="1" smtClean="0"/>
              <a:t>gelişmeler</a:t>
            </a:r>
            <a:r>
              <a:rPr lang="en-GB" b="1" i="1" dirty="0" smtClean="0"/>
              <a:t>;</a:t>
            </a:r>
          </a:p>
          <a:p>
            <a:pPr lvl="1"/>
            <a:r>
              <a:rPr lang="en-GB" b="1" dirty="0" smtClean="0"/>
              <a:t>1910: </a:t>
            </a:r>
            <a:r>
              <a:rPr lang="en-GB" dirty="0" smtClean="0"/>
              <a:t>Spearman-Brown, </a:t>
            </a:r>
            <a:r>
              <a:rPr lang="en-GB" dirty="0" err="1" smtClean="0"/>
              <a:t>paralel</a:t>
            </a:r>
            <a:r>
              <a:rPr lang="en-GB" dirty="0" smtClean="0"/>
              <a:t> </a:t>
            </a:r>
            <a:r>
              <a:rPr lang="en-GB" dirty="0" err="1" smtClean="0"/>
              <a:t>testlerin</a:t>
            </a:r>
            <a:r>
              <a:rPr lang="en-GB" dirty="0" smtClean="0"/>
              <a:t> </a:t>
            </a:r>
            <a:r>
              <a:rPr lang="en-GB" dirty="0" err="1" smtClean="0"/>
              <a:t>güvenirliği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test </a:t>
            </a:r>
            <a:r>
              <a:rPr lang="en-GB" dirty="0" err="1" smtClean="0"/>
              <a:t>uzunluğu</a:t>
            </a:r>
            <a:r>
              <a:rPr lang="en-GB" dirty="0" smtClean="0"/>
              <a:t> </a:t>
            </a:r>
            <a:r>
              <a:rPr lang="en-GB" dirty="0" err="1" smtClean="0"/>
              <a:t>arasındaki</a:t>
            </a:r>
            <a:r>
              <a:rPr lang="en-GB" dirty="0" smtClean="0"/>
              <a:t> </a:t>
            </a:r>
            <a:r>
              <a:rPr lang="en-GB" dirty="0" err="1" smtClean="0"/>
              <a:t>ilişkiyi</a:t>
            </a:r>
            <a:r>
              <a:rPr lang="en-GB" dirty="0" smtClean="0"/>
              <a:t> </a:t>
            </a:r>
            <a:r>
              <a:rPr lang="en-GB" dirty="0" err="1" smtClean="0"/>
              <a:t>gösteren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formül</a:t>
            </a:r>
            <a:r>
              <a:rPr lang="en-GB" dirty="0" smtClean="0"/>
              <a:t> </a:t>
            </a:r>
            <a:r>
              <a:rPr lang="en-GB" dirty="0" err="1" smtClean="0"/>
              <a:t>geliştirdi</a:t>
            </a:r>
            <a:endParaRPr lang="en-GB" dirty="0" smtClean="0"/>
          </a:p>
          <a:p>
            <a:pPr lvl="1"/>
            <a:r>
              <a:rPr lang="en-GB" b="1" dirty="0" smtClean="0"/>
              <a:t>1937: </a:t>
            </a:r>
            <a:r>
              <a:rPr lang="en-GB" dirty="0" err="1" smtClean="0"/>
              <a:t>Kuder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Richardson, </a:t>
            </a:r>
            <a:r>
              <a:rPr lang="en-GB" dirty="0" err="1" smtClean="0"/>
              <a:t>iç</a:t>
            </a:r>
            <a:r>
              <a:rPr lang="en-GB" dirty="0" smtClean="0"/>
              <a:t> </a:t>
            </a:r>
            <a:r>
              <a:rPr lang="en-GB" dirty="0" err="1" smtClean="0"/>
              <a:t>tutarlılık</a:t>
            </a:r>
            <a:r>
              <a:rPr lang="en-GB" dirty="0" smtClean="0"/>
              <a:t> </a:t>
            </a:r>
            <a:r>
              <a:rPr lang="en-GB" dirty="0" err="1" smtClean="0"/>
              <a:t>anlamında</a:t>
            </a:r>
            <a:r>
              <a:rPr lang="en-GB" dirty="0" smtClean="0"/>
              <a:t> </a:t>
            </a:r>
            <a:r>
              <a:rPr lang="en-GB" dirty="0" err="1" smtClean="0"/>
              <a:t>güvenirliği</a:t>
            </a:r>
            <a:r>
              <a:rPr lang="en-GB" dirty="0" smtClean="0"/>
              <a:t> </a:t>
            </a:r>
            <a:r>
              <a:rPr lang="en-GB" dirty="0" err="1" smtClean="0"/>
              <a:t>kestirmeye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KR20 </a:t>
            </a:r>
            <a:r>
              <a:rPr lang="en-GB" dirty="0" err="1" smtClean="0"/>
              <a:t>ve</a:t>
            </a:r>
            <a:r>
              <a:rPr lang="en-GB" dirty="0" smtClean="0"/>
              <a:t> KR21 </a:t>
            </a:r>
            <a:r>
              <a:rPr lang="en-GB" dirty="0" err="1" smtClean="0"/>
              <a:t>katsayılarını</a:t>
            </a:r>
            <a:r>
              <a:rPr lang="en-GB" dirty="0" smtClean="0"/>
              <a:t> </a:t>
            </a:r>
            <a:r>
              <a:rPr lang="en-GB" dirty="0" err="1" smtClean="0"/>
              <a:t>geliştirdi</a:t>
            </a:r>
            <a:r>
              <a:rPr lang="en-GB" dirty="0" smtClean="0"/>
              <a:t>. </a:t>
            </a:r>
          </a:p>
          <a:p>
            <a:pPr lvl="1"/>
            <a:r>
              <a:rPr lang="en-GB" b="1" dirty="0" smtClean="0"/>
              <a:t>1951: </a:t>
            </a:r>
            <a:r>
              <a:rPr lang="en-GB" dirty="0" smtClean="0"/>
              <a:t>Cronbach, </a:t>
            </a:r>
            <a:r>
              <a:rPr lang="en-GB" dirty="0" err="1" smtClean="0"/>
              <a:t>Hoyt’un</a:t>
            </a:r>
            <a:r>
              <a:rPr lang="en-GB" dirty="0" smtClean="0"/>
              <a:t> (1941) </a:t>
            </a:r>
            <a:r>
              <a:rPr lang="en-GB" dirty="0" err="1" smtClean="0"/>
              <a:t>çalışmasından</a:t>
            </a:r>
            <a:r>
              <a:rPr lang="en-GB" dirty="0" smtClean="0"/>
              <a:t> </a:t>
            </a:r>
            <a:r>
              <a:rPr lang="en-GB" dirty="0" err="1" smtClean="0"/>
              <a:t>yararlanarak</a:t>
            </a:r>
            <a:r>
              <a:rPr lang="en-GB" dirty="0" smtClean="0"/>
              <a:t> </a:t>
            </a:r>
            <a:r>
              <a:rPr lang="el-GR" dirty="0" smtClean="0"/>
              <a:t>α</a:t>
            </a:r>
            <a:r>
              <a:rPr lang="en-GB" dirty="0" smtClean="0"/>
              <a:t> </a:t>
            </a:r>
            <a:r>
              <a:rPr lang="en-GB" dirty="0" err="1" smtClean="0"/>
              <a:t>katsayısını</a:t>
            </a:r>
            <a:r>
              <a:rPr lang="en-GB" dirty="0" smtClean="0"/>
              <a:t> </a:t>
            </a:r>
            <a:r>
              <a:rPr lang="en-GB" dirty="0" err="1" smtClean="0"/>
              <a:t>geliştirdi</a:t>
            </a:r>
            <a:r>
              <a:rPr lang="en-GB" dirty="0" smtClean="0"/>
              <a:t>.</a:t>
            </a:r>
          </a:p>
          <a:p>
            <a:pPr lvl="1"/>
            <a:endParaRPr lang="en-GB" dirty="0" smtClean="0"/>
          </a:p>
          <a:p>
            <a:pPr marL="457200" lvl="1" indent="0">
              <a:buNone/>
            </a:pPr>
            <a:r>
              <a:rPr lang="en-GB" b="1" i="1" dirty="0" err="1" smtClean="0"/>
              <a:t>Genellenebilirlik</a:t>
            </a:r>
            <a:r>
              <a:rPr lang="en-GB" b="1" i="1" dirty="0" smtClean="0"/>
              <a:t> </a:t>
            </a:r>
            <a:r>
              <a:rPr lang="en-GB" b="1" i="1" dirty="0" err="1" smtClean="0"/>
              <a:t>Kuramı</a:t>
            </a:r>
            <a:endParaRPr lang="en-GB" b="1" i="1" dirty="0" smtClean="0"/>
          </a:p>
          <a:p>
            <a:pPr lvl="1"/>
            <a:r>
              <a:rPr lang="en-GB" dirty="0" err="1" smtClean="0"/>
              <a:t>KTK’nın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alt </a:t>
            </a:r>
            <a:r>
              <a:rPr lang="en-GB" dirty="0" err="1" smtClean="0"/>
              <a:t>kuramı</a:t>
            </a:r>
            <a:endParaRPr lang="en-GB" dirty="0" smtClean="0"/>
          </a:p>
          <a:p>
            <a:pPr lvl="1"/>
            <a:r>
              <a:rPr lang="en-GB" dirty="0" smtClean="0"/>
              <a:t>Cronbach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arkadaşları</a:t>
            </a:r>
            <a:r>
              <a:rPr lang="en-GB" dirty="0" smtClean="0"/>
              <a:t> </a:t>
            </a:r>
            <a:r>
              <a:rPr lang="en-GB" dirty="0" err="1" smtClean="0"/>
              <a:t>tarafından</a:t>
            </a:r>
            <a:r>
              <a:rPr lang="en-GB" dirty="0" smtClean="0"/>
              <a:t> 1972’de </a:t>
            </a:r>
            <a:r>
              <a:rPr lang="en-GB" dirty="0" err="1" smtClean="0"/>
              <a:t>geliştirildi</a:t>
            </a:r>
            <a:r>
              <a:rPr lang="en-GB" dirty="0" smtClean="0"/>
              <a:t>. </a:t>
            </a:r>
          </a:p>
          <a:p>
            <a:pPr lvl="1"/>
            <a:r>
              <a:rPr lang="en-GB" dirty="0" err="1" smtClean="0"/>
              <a:t>Güvenirliğin</a:t>
            </a:r>
            <a:r>
              <a:rPr lang="en-GB" dirty="0" smtClean="0"/>
              <a:t> “facet”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tanımlı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varyans</a:t>
            </a:r>
            <a:r>
              <a:rPr lang="en-GB" dirty="0" smtClean="0"/>
              <a:t> </a:t>
            </a:r>
            <a:r>
              <a:rPr lang="en-GB" dirty="0" err="1" smtClean="0"/>
              <a:t>bileşenine</a:t>
            </a:r>
            <a:r>
              <a:rPr lang="en-GB" dirty="0" smtClean="0"/>
              <a:t> </a:t>
            </a:r>
            <a:r>
              <a:rPr lang="en-GB" dirty="0" err="1" smtClean="0"/>
              <a:t>göre</a:t>
            </a:r>
            <a:r>
              <a:rPr lang="en-GB" dirty="0" smtClean="0"/>
              <a:t> </a:t>
            </a:r>
            <a:r>
              <a:rPr lang="en-GB" dirty="0" err="1" smtClean="0"/>
              <a:t>yeniden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ayrıntılı</a:t>
            </a:r>
            <a:r>
              <a:rPr lang="en-GB" dirty="0" smtClean="0"/>
              <a:t> </a:t>
            </a:r>
            <a:r>
              <a:rPr lang="en-GB" dirty="0" err="1" smtClean="0"/>
              <a:t>tanımlanmasına</a:t>
            </a:r>
            <a:r>
              <a:rPr lang="en-GB" dirty="0" smtClean="0"/>
              <a:t> </a:t>
            </a:r>
            <a:r>
              <a:rPr lang="en-GB" dirty="0" err="1" smtClean="0"/>
              <a:t>dayalı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yaklaşım</a:t>
            </a:r>
            <a:r>
              <a:rPr lang="en-GB" dirty="0" smtClean="0"/>
              <a:t>.</a:t>
            </a:r>
          </a:p>
          <a:p>
            <a:pPr lvl="1"/>
            <a:endParaRPr lang="en-GB" dirty="0" smtClean="0"/>
          </a:p>
          <a:p>
            <a:pPr marL="0" indent="0">
              <a:buNone/>
            </a:pPr>
            <a:r>
              <a:rPr lang="en-GB" b="1" i="1" dirty="0" err="1" smtClean="0"/>
              <a:t>Geçerlik</a:t>
            </a:r>
            <a:r>
              <a:rPr lang="en-GB" b="1" i="1" dirty="0" smtClean="0"/>
              <a:t> </a:t>
            </a:r>
            <a:r>
              <a:rPr lang="en-GB" b="1" i="1" dirty="0" err="1" smtClean="0"/>
              <a:t>hesaplama</a:t>
            </a:r>
            <a:r>
              <a:rPr lang="en-GB" b="1" i="1" dirty="0" smtClean="0"/>
              <a:t> </a:t>
            </a:r>
            <a:r>
              <a:rPr lang="en-GB" b="1" i="1" dirty="0" err="1"/>
              <a:t>tekniklerindeki</a:t>
            </a:r>
            <a:r>
              <a:rPr lang="en-GB" b="1" i="1" dirty="0"/>
              <a:t> </a:t>
            </a:r>
            <a:r>
              <a:rPr lang="en-GB" b="1" i="1" dirty="0" err="1"/>
              <a:t>gelişmeler</a:t>
            </a:r>
            <a:r>
              <a:rPr lang="en-GB" b="1" i="1" dirty="0"/>
              <a:t>;</a:t>
            </a:r>
          </a:p>
          <a:p>
            <a:pPr lvl="1"/>
            <a:r>
              <a:rPr lang="en-GB" b="1" dirty="0" smtClean="0"/>
              <a:t>1955: </a:t>
            </a:r>
            <a:r>
              <a:rPr lang="en-GB" dirty="0" smtClean="0"/>
              <a:t>Cronbach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Meehl</a:t>
            </a:r>
            <a:r>
              <a:rPr lang="en-GB" dirty="0" smtClean="0"/>
              <a:t>, ilk </a:t>
            </a:r>
            <a:r>
              <a:rPr lang="en-GB" dirty="0" err="1" smtClean="0"/>
              <a:t>defa</a:t>
            </a:r>
            <a:r>
              <a:rPr lang="en-GB" dirty="0" smtClean="0"/>
              <a:t> “</a:t>
            </a:r>
            <a:r>
              <a:rPr lang="en-GB" dirty="0" err="1" smtClean="0"/>
              <a:t>yapı</a:t>
            </a:r>
            <a:r>
              <a:rPr lang="en-GB" dirty="0" smtClean="0"/>
              <a:t> </a:t>
            </a:r>
            <a:r>
              <a:rPr lang="en-GB" dirty="0" err="1" smtClean="0"/>
              <a:t>geçerliğini</a:t>
            </a:r>
            <a:r>
              <a:rPr lang="en-GB" dirty="0" smtClean="0"/>
              <a:t> (construct validity)” </a:t>
            </a:r>
            <a:r>
              <a:rPr lang="en-GB" dirty="0" err="1" smtClean="0"/>
              <a:t>tanımladı</a:t>
            </a:r>
            <a:r>
              <a:rPr lang="en-GB" dirty="0" smtClean="0"/>
              <a:t>.</a:t>
            </a:r>
            <a:endParaRPr lang="en-GB" dirty="0"/>
          </a:p>
          <a:p>
            <a:pPr lvl="1"/>
            <a:r>
              <a:rPr lang="en-GB" b="1" dirty="0" smtClean="0"/>
              <a:t>1980: </a:t>
            </a:r>
            <a:r>
              <a:rPr lang="en-GB" dirty="0" err="1" smtClean="0"/>
              <a:t>Messick</a:t>
            </a:r>
            <a:r>
              <a:rPr lang="en-GB" dirty="0" smtClean="0"/>
              <a:t>, </a:t>
            </a:r>
            <a:r>
              <a:rPr lang="en-GB" dirty="0" err="1" smtClean="0"/>
              <a:t>yapı</a:t>
            </a:r>
            <a:r>
              <a:rPr lang="en-GB" dirty="0" smtClean="0"/>
              <a:t> </a:t>
            </a:r>
            <a:r>
              <a:rPr lang="en-GB" dirty="0" err="1" smtClean="0"/>
              <a:t>geçerliğinin</a:t>
            </a:r>
            <a:r>
              <a:rPr lang="en-GB" dirty="0" smtClean="0"/>
              <a:t>, </a:t>
            </a:r>
            <a:r>
              <a:rPr lang="en-GB" dirty="0" err="1" smtClean="0"/>
              <a:t>yordama</a:t>
            </a:r>
            <a:r>
              <a:rPr lang="en-GB" dirty="0" smtClean="0"/>
              <a:t> </a:t>
            </a:r>
            <a:r>
              <a:rPr lang="en-GB" dirty="0" err="1" smtClean="0"/>
              <a:t>geçerliği</a:t>
            </a:r>
            <a:r>
              <a:rPr lang="en-GB" dirty="0" smtClean="0"/>
              <a:t>, </a:t>
            </a:r>
            <a:r>
              <a:rPr lang="en-GB" dirty="0" err="1" smtClean="0"/>
              <a:t>kapsam</a:t>
            </a:r>
            <a:r>
              <a:rPr lang="en-GB" dirty="0" smtClean="0"/>
              <a:t> </a:t>
            </a:r>
            <a:r>
              <a:rPr lang="en-GB" dirty="0" err="1" smtClean="0"/>
              <a:t>geçerliği</a:t>
            </a:r>
            <a:r>
              <a:rPr lang="en-GB" dirty="0" smtClean="0"/>
              <a:t> </a:t>
            </a:r>
            <a:r>
              <a:rPr lang="en-GB" dirty="0" err="1" smtClean="0"/>
              <a:t>gibi</a:t>
            </a:r>
            <a:r>
              <a:rPr lang="en-GB" dirty="0" smtClean="0"/>
              <a:t> </a:t>
            </a:r>
            <a:r>
              <a:rPr lang="en-GB" dirty="0" err="1" smtClean="0"/>
              <a:t>diğer</a:t>
            </a:r>
            <a:r>
              <a:rPr lang="en-GB" dirty="0" smtClean="0"/>
              <a:t> </a:t>
            </a:r>
            <a:r>
              <a:rPr lang="en-GB" dirty="0" err="1" smtClean="0"/>
              <a:t>geçerlik</a:t>
            </a:r>
            <a:r>
              <a:rPr lang="en-GB" dirty="0" smtClean="0"/>
              <a:t> </a:t>
            </a:r>
            <a:r>
              <a:rPr lang="en-GB" dirty="0" err="1" smtClean="0"/>
              <a:t>türlerine</a:t>
            </a:r>
            <a:r>
              <a:rPr lang="en-GB" dirty="0" smtClean="0"/>
              <a:t> </a:t>
            </a:r>
            <a:r>
              <a:rPr lang="en-GB" dirty="0" err="1" smtClean="0"/>
              <a:t>göre</a:t>
            </a:r>
            <a:r>
              <a:rPr lang="en-GB" dirty="0" smtClean="0"/>
              <a:t> </a:t>
            </a:r>
            <a:r>
              <a:rPr lang="en-GB" dirty="0" err="1" smtClean="0"/>
              <a:t>farkını</a:t>
            </a:r>
            <a:r>
              <a:rPr lang="en-GB" dirty="0" smtClean="0"/>
              <a:t> </a:t>
            </a:r>
            <a:r>
              <a:rPr lang="en-GB" dirty="0" err="1" smtClean="0"/>
              <a:t>ortaya</a:t>
            </a:r>
            <a:r>
              <a:rPr lang="en-GB" dirty="0" smtClean="0"/>
              <a:t> </a:t>
            </a:r>
            <a:r>
              <a:rPr lang="en-GB" dirty="0" err="1" smtClean="0"/>
              <a:t>koyan</a:t>
            </a:r>
            <a:r>
              <a:rPr lang="en-GB" dirty="0" smtClean="0"/>
              <a:t> </a:t>
            </a:r>
            <a:r>
              <a:rPr lang="en-GB" dirty="0" err="1" smtClean="0"/>
              <a:t>çalışmalar</a:t>
            </a:r>
            <a:r>
              <a:rPr lang="en-GB" dirty="0" smtClean="0"/>
              <a:t> </a:t>
            </a:r>
            <a:r>
              <a:rPr lang="en-GB" dirty="0" err="1" smtClean="0"/>
              <a:t>yaptı</a:t>
            </a:r>
            <a:r>
              <a:rPr lang="en-GB" dirty="0" smtClean="0"/>
              <a:t>. Bu </a:t>
            </a:r>
            <a:r>
              <a:rPr lang="en-GB" dirty="0" err="1" smtClean="0"/>
              <a:t>çalışmalardan</a:t>
            </a:r>
            <a:r>
              <a:rPr lang="en-GB" dirty="0" smtClean="0"/>
              <a:t> </a:t>
            </a:r>
            <a:r>
              <a:rPr lang="en-GB" dirty="0" err="1" smtClean="0"/>
              <a:t>sonra</a:t>
            </a:r>
            <a:r>
              <a:rPr lang="en-GB" dirty="0" smtClean="0"/>
              <a:t> </a:t>
            </a:r>
            <a:r>
              <a:rPr lang="en-GB" dirty="0" err="1" smtClean="0"/>
              <a:t>yapı</a:t>
            </a:r>
            <a:r>
              <a:rPr lang="en-GB" dirty="0" smtClean="0"/>
              <a:t> </a:t>
            </a:r>
            <a:r>
              <a:rPr lang="en-GB" dirty="0" err="1" smtClean="0"/>
              <a:t>geçerliğinin</a:t>
            </a:r>
            <a:r>
              <a:rPr lang="en-GB" dirty="0" smtClean="0"/>
              <a:t> </a:t>
            </a:r>
            <a:r>
              <a:rPr lang="en-GB" dirty="0" err="1" smtClean="0"/>
              <a:t>sağlanması</a:t>
            </a:r>
            <a:r>
              <a:rPr lang="en-GB" dirty="0" smtClean="0"/>
              <a:t>, “</a:t>
            </a:r>
            <a:r>
              <a:rPr lang="en-GB" dirty="0" err="1" smtClean="0"/>
              <a:t>standart</a:t>
            </a:r>
            <a:r>
              <a:rPr lang="en-GB" dirty="0" smtClean="0"/>
              <a:t>”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kabul</a:t>
            </a:r>
            <a:r>
              <a:rPr lang="en-GB" dirty="0" smtClean="0"/>
              <a:t> </a:t>
            </a:r>
            <a:r>
              <a:rPr lang="en-GB" dirty="0" err="1" smtClean="0"/>
              <a:t>gördü</a:t>
            </a:r>
            <a:r>
              <a:rPr lang="en-GB" dirty="0" smtClean="0"/>
              <a:t>.</a:t>
            </a:r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/>
              <a:t>, 2007, </a:t>
            </a:r>
            <a:r>
              <a:rPr lang="en-GB" dirty="0" smtClean="0"/>
              <a:t>s.11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218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25003"/>
            <a:ext cx="10515600" cy="593134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GB" b="1" i="1" dirty="0" err="1" smtClean="0"/>
              <a:t>Madde</a:t>
            </a:r>
            <a:r>
              <a:rPr lang="en-GB" b="1" i="1" dirty="0" smtClean="0"/>
              <a:t> </a:t>
            </a:r>
            <a:r>
              <a:rPr lang="en-GB" b="1" i="1" dirty="0" err="1" smtClean="0"/>
              <a:t>Tepki</a:t>
            </a:r>
            <a:r>
              <a:rPr lang="en-GB" b="1" i="1" dirty="0" smtClean="0"/>
              <a:t> </a:t>
            </a:r>
            <a:r>
              <a:rPr lang="en-GB" b="1" i="1" dirty="0" err="1" smtClean="0"/>
              <a:t>Kuramı</a:t>
            </a:r>
            <a:endParaRPr lang="en-GB" b="1" i="1" dirty="0"/>
          </a:p>
          <a:p>
            <a:pPr marL="0" indent="0">
              <a:buNone/>
            </a:pPr>
            <a:endParaRPr lang="en-GB" b="1" i="1" dirty="0" smtClean="0"/>
          </a:p>
          <a:p>
            <a:r>
              <a:rPr lang="en-GB" dirty="0" smtClean="0"/>
              <a:t>1968’de </a:t>
            </a:r>
            <a:r>
              <a:rPr lang="en-GB" b="1" dirty="0" smtClean="0"/>
              <a:t>Frederic LORD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b="1" dirty="0" smtClean="0"/>
              <a:t>Melvin NOVİCK </a:t>
            </a:r>
            <a:r>
              <a:rPr lang="en-GB" dirty="0" err="1" smtClean="0"/>
              <a:t>tarafından</a:t>
            </a:r>
            <a:r>
              <a:rPr lang="en-GB" dirty="0" smtClean="0"/>
              <a:t> </a:t>
            </a:r>
            <a:r>
              <a:rPr lang="en-GB" dirty="0" err="1" smtClean="0"/>
              <a:t>yazılan</a:t>
            </a:r>
            <a:r>
              <a:rPr lang="en-GB" dirty="0" smtClean="0"/>
              <a:t> </a:t>
            </a:r>
            <a:r>
              <a:rPr lang="en-GB" i="1" dirty="0" smtClean="0"/>
              <a:t>Statistical Theories of Mental Test Scores </a:t>
            </a:r>
            <a:r>
              <a:rPr lang="en-GB" dirty="0" err="1" smtClean="0"/>
              <a:t>adlı</a:t>
            </a:r>
            <a:r>
              <a:rPr lang="en-GB" dirty="0" smtClean="0"/>
              <a:t> </a:t>
            </a:r>
            <a:r>
              <a:rPr lang="en-GB" dirty="0" err="1" smtClean="0"/>
              <a:t>kitap</a:t>
            </a:r>
            <a:r>
              <a:rPr lang="en-GB" dirty="0" smtClean="0"/>
              <a:t>, </a:t>
            </a:r>
            <a:r>
              <a:rPr lang="en-GB" dirty="0" err="1" smtClean="0"/>
              <a:t>MTK’yı</a:t>
            </a:r>
            <a:r>
              <a:rPr lang="en-GB" dirty="0" smtClean="0"/>
              <a:t> </a:t>
            </a:r>
            <a:r>
              <a:rPr lang="en-GB" dirty="0" err="1" smtClean="0"/>
              <a:t>matematiksel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istatistiksel</a:t>
            </a:r>
            <a:r>
              <a:rPr lang="en-GB" dirty="0" smtClean="0"/>
              <a:t> </a:t>
            </a:r>
            <a:r>
              <a:rPr lang="en-GB" dirty="0" err="1" smtClean="0"/>
              <a:t>temelleri</a:t>
            </a:r>
            <a:r>
              <a:rPr lang="en-GB" dirty="0" smtClean="0"/>
              <a:t> </a:t>
            </a:r>
            <a:r>
              <a:rPr lang="en-GB" dirty="0" err="1" smtClean="0"/>
              <a:t>açısından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kapsamlı</a:t>
            </a:r>
            <a:r>
              <a:rPr lang="en-GB" dirty="0" smtClean="0"/>
              <a:t> </a:t>
            </a:r>
            <a:r>
              <a:rPr lang="en-GB" dirty="0" err="1" smtClean="0"/>
              <a:t>şekilde</a:t>
            </a:r>
            <a:r>
              <a:rPr lang="en-GB" dirty="0" smtClean="0"/>
              <a:t> </a:t>
            </a:r>
            <a:r>
              <a:rPr lang="en-GB" dirty="0" err="1" smtClean="0"/>
              <a:t>içeren</a:t>
            </a:r>
            <a:r>
              <a:rPr lang="en-GB" dirty="0" smtClean="0"/>
              <a:t> ilk </a:t>
            </a:r>
            <a:r>
              <a:rPr lang="en-GB" dirty="0" err="1" smtClean="0"/>
              <a:t>yayın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tanımlanıyor</a:t>
            </a:r>
            <a:r>
              <a:rPr lang="en-GB" dirty="0" smtClean="0"/>
              <a:t>. Bu </a:t>
            </a:r>
            <a:r>
              <a:rPr lang="en-GB" dirty="0" err="1" smtClean="0"/>
              <a:t>kitapta</a:t>
            </a:r>
            <a:r>
              <a:rPr lang="en-GB" dirty="0" smtClean="0"/>
              <a:t>; </a:t>
            </a:r>
          </a:p>
          <a:p>
            <a:pPr lvl="1"/>
            <a:r>
              <a:rPr lang="en-GB" dirty="0" smtClean="0"/>
              <a:t>Lord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Novick’in</a:t>
            </a:r>
            <a:r>
              <a:rPr lang="en-GB" dirty="0" smtClean="0"/>
              <a:t> “normal ogive model” </a:t>
            </a:r>
            <a:r>
              <a:rPr lang="en-GB" dirty="0" err="1" smtClean="0"/>
              <a:t>tanımlamasını</a:t>
            </a:r>
            <a:r>
              <a:rPr lang="en-GB" dirty="0" smtClean="0"/>
              <a:t>,</a:t>
            </a:r>
          </a:p>
          <a:p>
            <a:pPr lvl="1"/>
            <a:r>
              <a:rPr lang="en-GB" dirty="0" err="1" smtClean="0"/>
              <a:t>Birnbaum’un</a:t>
            </a:r>
            <a:r>
              <a:rPr lang="en-GB" dirty="0" smtClean="0"/>
              <a:t> logistic model </a:t>
            </a:r>
            <a:r>
              <a:rPr lang="en-GB" dirty="0" err="1" smtClean="0"/>
              <a:t>olarak</a:t>
            </a:r>
            <a:r>
              <a:rPr lang="en-GB" dirty="0" smtClean="0"/>
              <a:t> 3PL </a:t>
            </a:r>
            <a:r>
              <a:rPr lang="en-GB" dirty="0" err="1" smtClean="0"/>
              <a:t>tanımlamasını</a:t>
            </a:r>
            <a:endParaRPr lang="en-GB" dirty="0" smtClean="0"/>
          </a:p>
          <a:p>
            <a:pPr marL="457200" lvl="1" indent="0">
              <a:buNone/>
            </a:pPr>
            <a:r>
              <a:rPr lang="en-GB" dirty="0" err="1"/>
              <a:t>i</a:t>
            </a:r>
            <a:r>
              <a:rPr lang="en-GB" dirty="0" err="1" smtClean="0"/>
              <a:t>çeren</a:t>
            </a:r>
            <a:r>
              <a:rPr lang="en-GB" dirty="0" smtClean="0"/>
              <a:t> </a:t>
            </a:r>
            <a:r>
              <a:rPr lang="en-GB" dirty="0" err="1" smtClean="0"/>
              <a:t>ayrı</a:t>
            </a:r>
            <a:r>
              <a:rPr lang="en-GB" dirty="0" smtClean="0"/>
              <a:t> </a:t>
            </a:r>
            <a:r>
              <a:rPr lang="en-GB" dirty="0" err="1" smtClean="0"/>
              <a:t>bölümler</a:t>
            </a:r>
            <a:r>
              <a:rPr lang="en-GB" dirty="0" smtClean="0"/>
              <a:t> </a:t>
            </a:r>
            <a:r>
              <a:rPr lang="en-GB" dirty="0" err="1" smtClean="0"/>
              <a:t>mevcut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dirty="0" smtClean="0"/>
              <a:t>MTK, </a:t>
            </a:r>
            <a:r>
              <a:rPr lang="en-GB" dirty="0" err="1" smtClean="0"/>
              <a:t>KTK’dan</a:t>
            </a:r>
            <a:r>
              <a:rPr lang="en-GB" dirty="0" smtClean="0"/>
              <a:t> </a:t>
            </a:r>
            <a:r>
              <a:rPr lang="en-GB" dirty="0" err="1" smtClean="0"/>
              <a:t>farklı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test </a:t>
            </a:r>
            <a:r>
              <a:rPr lang="en-GB" dirty="0" err="1" smtClean="0"/>
              <a:t>toplam</a:t>
            </a:r>
            <a:r>
              <a:rPr lang="en-GB" dirty="0" smtClean="0"/>
              <a:t> </a:t>
            </a:r>
            <a:r>
              <a:rPr lang="en-GB" dirty="0" err="1" smtClean="0"/>
              <a:t>puanlarına</a:t>
            </a:r>
            <a:r>
              <a:rPr lang="en-GB" dirty="0" smtClean="0"/>
              <a:t> </a:t>
            </a:r>
            <a:r>
              <a:rPr lang="en-GB" dirty="0" err="1" smtClean="0"/>
              <a:t>değil</a:t>
            </a:r>
            <a:r>
              <a:rPr lang="en-GB" dirty="0" smtClean="0"/>
              <a:t> </a:t>
            </a:r>
            <a:r>
              <a:rPr lang="en-GB" dirty="0" err="1" smtClean="0"/>
              <a:t>madde</a:t>
            </a:r>
            <a:r>
              <a:rPr lang="en-GB" dirty="0" smtClean="0"/>
              <a:t> </a:t>
            </a:r>
            <a:r>
              <a:rPr lang="en-GB" dirty="0" err="1" smtClean="0"/>
              <a:t>puanlarına</a:t>
            </a:r>
            <a:r>
              <a:rPr lang="en-GB" dirty="0" smtClean="0"/>
              <a:t> </a:t>
            </a:r>
            <a:r>
              <a:rPr lang="en-GB" dirty="0" err="1" smtClean="0"/>
              <a:t>odaklı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analiz</a:t>
            </a:r>
            <a:r>
              <a:rPr lang="en-GB" dirty="0" smtClean="0"/>
              <a:t> </a:t>
            </a:r>
            <a:r>
              <a:rPr lang="en-GB" dirty="0" err="1" smtClean="0"/>
              <a:t>yaklaşımı</a:t>
            </a:r>
            <a:r>
              <a:rPr lang="en-GB" dirty="0" smtClean="0"/>
              <a:t> </a:t>
            </a:r>
            <a:r>
              <a:rPr lang="en-GB" dirty="0" err="1" smtClean="0"/>
              <a:t>ortaya</a:t>
            </a:r>
            <a:r>
              <a:rPr lang="en-GB" dirty="0" smtClean="0"/>
              <a:t> </a:t>
            </a:r>
            <a:r>
              <a:rPr lang="en-GB" dirty="0" err="1" smtClean="0"/>
              <a:t>koyuyor</a:t>
            </a:r>
            <a:r>
              <a:rPr lang="en-GB" dirty="0" smtClean="0"/>
              <a:t>. MTK, </a:t>
            </a:r>
            <a:r>
              <a:rPr lang="en-GB" dirty="0" err="1" smtClean="0"/>
              <a:t>maddeye</a:t>
            </a:r>
            <a:r>
              <a:rPr lang="en-GB" dirty="0" smtClean="0"/>
              <a:t> </a:t>
            </a:r>
            <a:r>
              <a:rPr lang="en-GB" dirty="0" err="1" smtClean="0"/>
              <a:t>verilen</a:t>
            </a:r>
            <a:r>
              <a:rPr lang="en-GB" dirty="0" smtClean="0"/>
              <a:t> </a:t>
            </a:r>
            <a:r>
              <a:rPr lang="en-GB" dirty="0" err="1" smtClean="0"/>
              <a:t>yanıtlar</a:t>
            </a:r>
            <a:r>
              <a:rPr lang="en-GB" dirty="0" smtClean="0"/>
              <a:t> </a:t>
            </a:r>
            <a:r>
              <a:rPr lang="en-GB" dirty="0" err="1" smtClean="0"/>
              <a:t>ile</a:t>
            </a:r>
            <a:r>
              <a:rPr lang="en-GB" dirty="0" smtClean="0"/>
              <a:t> </a:t>
            </a:r>
            <a:r>
              <a:rPr lang="en-GB" dirty="0" err="1" smtClean="0"/>
              <a:t>ölülen</a:t>
            </a:r>
            <a:r>
              <a:rPr lang="en-GB" dirty="0" smtClean="0"/>
              <a:t> </a:t>
            </a:r>
            <a:r>
              <a:rPr lang="en-GB" dirty="0" err="1" smtClean="0"/>
              <a:t>özellikaçısından</a:t>
            </a:r>
            <a:r>
              <a:rPr lang="en-GB" dirty="0" smtClean="0"/>
              <a:t>  </a:t>
            </a:r>
            <a:r>
              <a:rPr lang="en-GB" dirty="0" err="1" smtClean="0"/>
              <a:t>bunun</a:t>
            </a:r>
            <a:r>
              <a:rPr lang="en-GB" dirty="0" smtClean="0"/>
              <a:t> </a:t>
            </a:r>
            <a:r>
              <a:rPr lang="en-GB" dirty="0" err="1" smtClean="0"/>
              <a:t>altında</a:t>
            </a:r>
            <a:r>
              <a:rPr lang="en-GB" dirty="0" smtClean="0"/>
              <a:t> </a:t>
            </a:r>
            <a:r>
              <a:rPr lang="en-GB" dirty="0" err="1" smtClean="0"/>
              <a:t>yatan</a:t>
            </a:r>
            <a:r>
              <a:rPr lang="en-GB" dirty="0" smtClean="0"/>
              <a:t> </a:t>
            </a:r>
            <a:r>
              <a:rPr lang="en-GB" dirty="0" err="1" smtClean="0"/>
              <a:t>örtük</a:t>
            </a:r>
            <a:r>
              <a:rPr lang="en-GB" dirty="0" smtClean="0"/>
              <a:t> </a:t>
            </a:r>
            <a:r>
              <a:rPr lang="en-GB" dirty="0" err="1" smtClean="0"/>
              <a:t>özellikleriilişkilendiren</a:t>
            </a:r>
            <a:r>
              <a:rPr lang="en-GB" dirty="0" smtClean="0"/>
              <a:t> modeller </a:t>
            </a:r>
            <a:r>
              <a:rPr lang="en-GB" dirty="0" err="1" smtClean="0"/>
              <a:t>tanımlıyor</a:t>
            </a:r>
            <a:r>
              <a:rPr lang="en-GB" dirty="0" smtClean="0"/>
              <a:t>.</a:t>
            </a:r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/>
              <a:t>, 2007, </a:t>
            </a:r>
            <a:r>
              <a:rPr lang="en-GB" dirty="0" smtClean="0"/>
              <a:t>s.12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785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8941"/>
            <a:ext cx="10515600" cy="613740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1968 </a:t>
            </a:r>
            <a:r>
              <a:rPr lang="en-GB" dirty="0" err="1" smtClean="0"/>
              <a:t>öncesinde</a:t>
            </a:r>
            <a:r>
              <a:rPr lang="en-GB" dirty="0" smtClean="0"/>
              <a:t> de MTK </a:t>
            </a:r>
            <a:r>
              <a:rPr lang="en-GB" dirty="0" err="1" smtClean="0"/>
              <a:t>ile</a:t>
            </a:r>
            <a:r>
              <a:rPr lang="en-GB" dirty="0" smtClean="0"/>
              <a:t> </a:t>
            </a:r>
            <a:r>
              <a:rPr lang="en-GB" dirty="0" err="1" smtClean="0"/>
              <a:t>ilgili</a:t>
            </a:r>
            <a:r>
              <a:rPr lang="en-GB" dirty="0" smtClean="0"/>
              <a:t> </a:t>
            </a:r>
            <a:r>
              <a:rPr lang="en-GB" dirty="0" err="1" smtClean="0"/>
              <a:t>ön</a:t>
            </a:r>
            <a:r>
              <a:rPr lang="en-GB" dirty="0" smtClean="0"/>
              <a:t> </a:t>
            </a:r>
            <a:r>
              <a:rPr lang="en-GB" dirty="0" err="1" smtClean="0"/>
              <a:t>çalışmalar</a:t>
            </a:r>
            <a:r>
              <a:rPr lang="en-GB" dirty="0" smtClean="0"/>
              <a:t> </a:t>
            </a:r>
            <a:r>
              <a:rPr lang="en-GB" dirty="0" err="1" smtClean="0"/>
              <a:t>mevcut</a:t>
            </a:r>
            <a:r>
              <a:rPr lang="en-GB" dirty="0" smtClean="0"/>
              <a:t>. </a:t>
            </a:r>
            <a:r>
              <a:rPr lang="en-GB" dirty="0" err="1" smtClean="0"/>
              <a:t>Fakat</a:t>
            </a:r>
            <a:r>
              <a:rPr lang="en-GB" dirty="0" smtClean="0"/>
              <a:t> </a:t>
            </a:r>
            <a:r>
              <a:rPr lang="en-GB" dirty="0" err="1" smtClean="0"/>
              <a:t>bu</a:t>
            </a:r>
            <a:r>
              <a:rPr lang="en-GB" dirty="0" smtClean="0"/>
              <a:t> </a:t>
            </a:r>
            <a:r>
              <a:rPr lang="en-GB" dirty="0" err="1" smtClean="0"/>
              <a:t>çalışmalar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temel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ham </a:t>
            </a:r>
            <a:r>
              <a:rPr lang="en-GB" dirty="0" err="1" smtClean="0"/>
              <a:t>düzeyde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1925’te </a:t>
            </a:r>
            <a:r>
              <a:rPr lang="en-GB" dirty="0" err="1" smtClean="0"/>
              <a:t>LL.Thurstone</a:t>
            </a:r>
            <a:r>
              <a:rPr lang="en-GB" dirty="0" smtClean="0"/>
              <a:t>, Bine </a:t>
            </a:r>
            <a:r>
              <a:rPr lang="en-GB" dirty="0" err="1" smtClean="0"/>
              <a:t>zeka</a:t>
            </a:r>
            <a:r>
              <a:rPr lang="en-GB" dirty="0" smtClean="0"/>
              <a:t> </a:t>
            </a:r>
            <a:r>
              <a:rPr lang="en-GB" dirty="0" err="1" smtClean="0"/>
              <a:t>ölçeği</a:t>
            </a:r>
            <a:r>
              <a:rPr lang="en-GB" dirty="0" smtClean="0"/>
              <a:t> </a:t>
            </a:r>
            <a:r>
              <a:rPr lang="en-GB" dirty="0" err="1" smtClean="0"/>
              <a:t>verilerini</a:t>
            </a:r>
            <a:r>
              <a:rPr lang="en-GB" dirty="0" smtClean="0"/>
              <a:t> </a:t>
            </a:r>
            <a:r>
              <a:rPr lang="en-GB" dirty="0" err="1" smtClean="0"/>
              <a:t>kullanarak</a:t>
            </a:r>
            <a:r>
              <a:rPr lang="en-GB" dirty="0" smtClean="0"/>
              <a:t> normal ogive </a:t>
            </a:r>
            <a:r>
              <a:rPr lang="en-GB" dirty="0" err="1" smtClean="0"/>
              <a:t>modellerin</a:t>
            </a:r>
            <a:r>
              <a:rPr lang="en-GB" dirty="0" smtClean="0"/>
              <a:t> </a:t>
            </a:r>
            <a:r>
              <a:rPr lang="en-GB" dirty="0" err="1" smtClean="0"/>
              <a:t>temelleri</a:t>
            </a:r>
            <a:r>
              <a:rPr lang="en-GB" dirty="0" smtClean="0"/>
              <a:t> </a:t>
            </a:r>
            <a:r>
              <a:rPr lang="en-GB" dirty="0" err="1" smtClean="0"/>
              <a:t>sayılan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dizi</a:t>
            </a:r>
            <a:r>
              <a:rPr lang="en-GB" dirty="0" smtClean="0"/>
              <a:t> </a:t>
            </a:r>
            <a:r>
              <a:rPr lang="en-GB" dirty="0" err="1" smtClean="0"/>
              <a:t>çalışma</a:t>
            </a:r>
            <a:r>
              <a:rPr lang="en-GB" dirty="0" smtClean="0"/>
              <a:t> </a:t>
            </a:r>
            <a:r>
              <a:rPr lang="en-GB" dirty="0" err="1" smtClean="0"/>
              <a:t>yayımlıyor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1929’da </a:t>
            </a:r>
            <a:r>
              <a:rPr lang="en-GB" dirty="0" err="1" smtClean="0"/>
              <a:t>Symonds,Thurstone’un</a:t>
            </a:r>
            <a:r>
              <a:rPr lang="en-GB" dirty="0" smtClean="0"/>
              <a:t> normal ogive </a:t>
            </a:r>
            <a:r>
              <a:rPr lang="en-GB" dirty="0" err="1" smtClean="0"/>
              <a:t>modelini</a:t>
            </a:r>
            <a:r>
              <a:rPr lang="en-GB" dirty="0" smtClean="0"/>
              <a:t> “spelling test” </a:t>
            </a:r>
            <a:r>
              <a:rPr lang="en-GB" dirty="0" err="1" smtClean="0"/>
              <a:t>için</a:t>
            </a:r>
            <a:r>
              <a:rPr lang="en-GB" dirty="0" smtClean="0"/>
              <a:t> </a:t>
            </a:r>
            <a:r>
              <a:rPr lang="en-GB" dirty="0" err="1" smtClean="0"/>
              <a:t>uyguluyor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1936’da Guilford, </a:t>
            </a:r>
            <a:r>
              <a:rPr lang="en-GB" dirty="0" err="1" smtClean="0"/>
              <a:t>meşhur</a:t>
            </a:r>
            <a:r>
              <a:rPr lang="en-GB" dirty="0" smtClean="0"/>
              <a:t> </a:t>
            </a:r>
            <a:r>
              <a:rPr lang="en-GB" dirty="0" err="1" smtClean="0"/>
              <a:t>kitabında</a:t>
            </a:r>
            <a:r>
              <a:rPr lang="en-GB" dirty="0" smtClean="0"/>
              <a:t> </a:t>
            </a:r>
            <a:r>
              <a:rPr lang="en-GB" dirty="0" err="1" smtClean="0"/>
              <a:t>MTK’nın</a:t>
            </a:r>
            <a:r>
              <a:rPr lang="en-GB" dirty="0" smtClean="0"/>
              <a:t> </a:t>
            </a:r>
            <a:r>
              <a:rPr lang="en-GB" dirty="0" err="1" smtClean="0"/>
              <a:t>temel</a:t>
            </a:r>
            <a:r>
              <a:rPr lang="en-GB" dirty="0" smtClean="0"/>
              <a:t> </a:t>
            </a:r>
            <a:r>
              <a:rPr lang="en-GB" dirty="0" err="1" smtClean="0"/>
              <a:t>yaklaşımlarını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madde</a:t>
            </a:r>
            <a:r>
              <a:rPr lang="en-GB" dirty="0" smtClean="0"/>
              <a:t> </a:t>
            </a:r>
            <a:r>
              <a:rPr lang="en-GB" dirty="0" err="1" smtClean="0"/>
              <a:t>analiz</a:t>
            </a:r>
            <a:r>
              <a:rPr lang="en-GB" dirty="0" smtClean="0"/>
              <a:t> </a:t>
            </a:r>
            <a:r>
              <a:rPr lang="en-GB" dirty="0" err="1" smtClean="0"/>
              <a:t>biçimlerini</a:t>
            </a:r>
            <a:r>
              <a:rPr lang="en-GB" dirty="0" smtClean="0"/>
              <a:t> </a:t>
            </a:r>
            <a:r>
              <a:rPr lang="en-GB" dirty="0" err="1" smtClean="0"/>
              <a:t>tartışıyor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1943’te Lawley, normal ogive </a:t>
            </a:r>
            <a:r>
              <a:rPr lang="en-GB" dirty="0" err="1" smtClean="0"/>
              <a:t>modele</a:t>
            </a:r>
            <a:r>
              <a:rPr lang="en-GB" dirty="0" smtClean="0"/>
              <a:t> </a:t>
            </a:r>
            <a:r>
              <a:rPr lang="en-GB" dirty="0" err="1" smtClean="0"/>
              <a:t>dayalı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yetenek</a:t>
            </a:r>
            <a:r>
              <a:rPr lang="en-GB" dirty="0" smtClean="0"/>
              <a:t> </a:t>
            </a:r>
            <a:r>
              <a:rPr lang="en-GB" dirty="0" err="1" smtClean="0"/>
              <a:t>kestiriminde</a:t>
            </a:r>
            <a:r>
              <a:rPr lang="en-GB" dirty="0" smtClean="0"/>
              <a:t> </a:t>
            </a:r>
            <a:r>
              <a:rPr lang="en-GB" dirty="0" err="1" smtClean="0"/>
              <a:t>ençok</a:t>
            </a:r>
            <a:r>
              <a:rPr lang="en-GB" dirty="0" smtClean="0"/>
              <a:t> </a:t>
            </a:r>
            <a:r>
              <a:rPr lang="en-GB" dirty="0" err="1" smtClean="0"/>
              <a:t>olabilirlik</a:t>
            </a:r>
            <a:r>
              <a:rPr lang="en-GB" dirty="0" smtClean="0"/>
              <a:t> </a:t>
            </a:r>
            <a:r>
              <a:rPr lang="en-GB" dirty="0" err="1" smtClean="0"/>
              <a:t>yönteminin</a:t>
            </a:r>
            <a:r>
              <a:rPr lang="en-GB" dirty="0" smtClean="0"/>
              <a:t> </a:t>
            </a:r>
            <a:r>
              <a:rPr lang="en-GB" dirty="0" err="1" smtClean="0"/>
              <a:t>kullanımnı</a:t>
            </a:r>
            <a:r>
              <a:rPr lang="en-GB" dirty="0" smtClean="0"/>
              <a:t> </a:t>
            </a:r>
            <a:r>
              <a:rPr lang="en-GB" dirty="0" err="1" smtClean="0"/>
              <a:t>tanımlıyor</a:t>
            </a:r>
            <a:r>
              <a:rPr lang="en-GB" dirty="0" smtClean="0"/>
              <a:t>. </a:t>
            </a:r>
            <a:r>
              <a:rPr lang="en-GB" dirty="0" err="1" smtClean="0"/>
              <a:t>Fakat</a:t>
            </a:r>
            <a:r>
              <a:rPr lang="en-GB" dirty="0" smtClean="0"/>
              <a:t> Pratik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yöntem</a:t>
            </a:r>
            <a:r>
              <a:rPr lang="en-GB" dirty="0" smtClean="0"/>
              <a:t> </a:t>
            </a:r>
            <a:r>
              <a:rPr lang="en-GB" dirty="0" err="1" smtClean="0"/>
              <a:t>öneremiyor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1946’da Tucker, normal ogive model </a:t>
            </a:r>
            <a:r>
              <a:rPr lang="en-GB" dirty="0" err="1" smtClean="0"/>
              <a:t>kullanarak</a:t>
            </a:r>
            <a:r>
              <a:rPr lang="en-GB" dirty="0" smtClean="0"/>
              <a:t>, </a:t>
            </a:r>
            <a:r>
              <a:rPr lang="en-GB" dirty="0" err="1" smtClean="0"/>
              <a:t>ortalama</a:t>
            </a:r>
            <a:r>
              <a:rPr lang="en-GB" dirty="0" smtClean="0"/>
              <a:t> </a:t>
            </a:r>
            <a:r>
              <a:rPr lang="en-GB" dirty="0" err="1" smtClean="0"/>
              <a:t>güçlük</a:t>
            </a:r>
            <a:r>
              <a:rPr lang="en-GB" dirty="0" smtClean="0"/>
              <a:t> </a:t>
            </a:r>
            <a:r>
              <a:rPr lang="en-GB" dirty="0" err="1" smtClean="0"/>
              <a:t>düzeyindeki</a:t>
            </a:r>
            <a:r>
              <a:rPr lang="en-GB" dirty="0" smtClean="0"/>
              <a:t> </a:t>
            </a:r>
            <a:r>
              <a:rPr lang="en-GB" dirty="0" err="1" smtClean="0"/>
              <a:t>maddelerden</a:t>
            </a:r>
            <a:r>
              <a:rPr lang="en-GB" dirty="0" smtClean="0"/>
              <a:t> </a:t>
            </a:r>
            <a:r>
              <a:rPr lang="en-GB" dirty="0" err="1" smtClean="0"/>
              <a:t>oluşan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testin</a:t>
            </a:r>
            <a:r>
              <a:rPr lang="en-GB" dirty="0" smtClean="0"/>
              <a:t> </a:t>
            </a:r>
            <a:r>
              <a:rPr lang="en-GB" dirty="0" err="1" smtClean="0"/>
              <a:t>güvenirliğinin</a:t>
            </a:r>
            <a:r>
              <a:rPr lang="en-GB" dirty="0" smtClean="0"/>
              <a:t> </a:t>
            </a:r>
            <a:r>
              <a:rPr lang="en-GB" dirty="0" err="1" smtClean="0"/>
              <a:t>maksimum</a:t>
            </a:r>
            <a:r>
              <a:rPr lang="en-GB" dirty="0" smtClean="0"/>
              <a:t> </a:t>
            </a:r>
            <a:r>
              <a:rPr lang="en-GB" dirty="0" err="1" smtClean="0"/>
              <a:t>olduğunu</a:t>
            </a:r>
            <a:r>
              <a:rPr lang="en-GB" dirty="0" smtClean="0"/>
              <a:t> </a:t>
            </a:r>
            <a:r>
              <a:rPr lang="en-GB" dirty="0" err="1" smtClean="0"/>
              <a:t>kanıtlayan</a:t>
            </a:r>
            <a:r>
              <a:rPr lang="en-GB" dirty="0" smtClean="0"/>
              <a:t> </a:t>
            </a:r>
            <a:r>
              <a:rPr lang="en-GB" dirty="0" err="1" smtClean="0"/>
              <a:t>çalışmasını</a:t>
            </a:r>
            <a:r>
              <a:rPr lang="en-GB" dirty="0" smtClean="0"/>
              <a:t> </a:t>
            </a:r>
            <a:r>
              <a:rPr lang="en-GB" dirty="0" err="1" smtClean="0"/>
              <a:t>yayımlıyor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1952 </a:t>
            </a:r>
            <a:r>
              <a:rPr lang="en-GB" dirty="0" err="1" smtClean="0"/>
              <a:t>ve</a:t>
            </a:r>
            <a:r>
              <a:rPr lang="en-GB" dirty="0" smtClean="0"/>
              <a:t> 1953’te Lord, </a:t>
            </a:r>
            <a:r>
              <a:rPr lang="en-GB" dirty="0" err="1" smtClean="0"/>
              <a:t>yetenek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toplam</a:t>
            </a:r>
            <a:r>
              <a:rPr lang="en-GB" dirty="0" smtClean="0"/>
              <a:t> </a:t>
            </a:r>
            <a:r>
              <a:rPr lang="en-GB" dirty="0" err="1" smtClean="0"/>
              <a:t>puan</a:t>
            </a:r>
            <a:r>
              <a:rPr lang="en-GB" dirty="0" smtClean="0"/>
              <a:t> </a:t>
            </a:r>
            <a:r>
              <a:rPr lang="en-GB" dirty="0" err="1" smtClean="0"/>
              <a:t>arasındaki</a:t>
            </a:r>
            <a:r>
              <a:rPr lang="en-GB" dirty="0" smtClean="0"/>
              <a:t> </a:t>
            </a:r>
            <a:r>
              <a:rPr lang="en-GB" dirty="0" err="1" smtClean="0"/>
              <a:t>ilişkilere</a:t>
            </a:r>
            <a:r>
              <a:rPr lang="en-GB" dirty="0" smtClean="0"/>
              <a:t> </a:t>
            </a:r>
            <a:r>
              <a:rPr lang="en-GB" dirty="0" err="1" smtClean="0"/>
              <a:t>dayalı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MTK’nın</a:t>
            </a:r>
            <a:r>
              <a:rPr lang="en-GB" dirty="0" smtClean="0"/>
              <a:t> </a:t>
            </a:r>
            <a:r>
              <a:rPr lang="en-GB" dirty="0" err="1" smtClean="0"/>
              <a:t>kuramsal</a:t>
            </a:r>
            <a:r>
              <a:rPr lang="en-GB" dirty="0" smtClean="0"/>
              <a:t> </a:t>
            </a:r>
            <a:r>
              <a:rPr lang="en-GB" dirty="0" err="1" smtClean="0"/>
              <a:t>temellerini</a:t>
            </a:r>
            <a:r>
              <a:rPr lang="en-GB" dirty="0" smtClean="0"/>
              <a:t> </a:t>
            </a:r>
            <a:r>
              <a:rPr lang="en-GB" dirty="0" err="1" smtClean="0"/>
              <a:t>tanımlıyor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1954’te </a:t>
            </a:r>
            <a:r>
              <a:rPr lang="en-GB" dirty="0" err="1" smtClean="0"/>
              <a:t>B.F.Green</a:t>
            </a:r>
            <a:r>
              <a:rPr lang="en-GB" dirty="0" smtClean="0"/>
              <a:t>, </a:t>
            </a:r>
            <a:r>
              <a:rPr lang="en-GB" dirty="0" err="1" smtClean="0"/>
              <a:t>örtük</a:t>
            </a:r>
            <a:r>
              <a:rPr lang="en-GB" dirty="0" smtClean="0"/>
              <a:t> </a:t>
            </a:r>
            <a:r>
              <a:rPr lang="en-GB" dirty="0" err="1" smtClean="0"/>
              <a:t>değişkenler</a:t>
            </a:r>
            <a:r>
              <a:rPr lang="en-GB" dirty="0" smtClean="0"/>
              <a:t> </a:t>
            </a:r>
            <a:r>
              <a:rPr lang="en-GB" dirty="0" err="1" smtClean="0"/>
              <a:t>modelleri</a:t>
            </a:r>
            <a:r>
              <a:rPr lang="en-GB" dirty="0" smtClean="0"/>
              <a:t> </a:t>
            </a:r>
            <a:r>
              <a:rPr lang="en-GB" dirty="0" err="1" smtClean="0"/>
              <a:t>için</a:t>
            </a:r>
            <a:r>
              <a:rPr lang="en-GB" dirty="0" smtClean="0"/>
              <a:t> “</a:t>
            </a:r>
            <a:r>
              <a:rPr lang="en-GB" dirty="0" err="1" smtClean="0"/>
              <a:t>yerel</a:t>
            </a:r>
            <a:r>
              <a:rPr lang="en-GB" dirty="0" smtClean="0"/>
              <a:t> </a:t>
            </a:r>
            <a:r>
              <a:rPr lang="en-GB" dirty="0" err="1" smtClean="0"/>
              <a:t>bağımsızlık</a:t>
            </a:r>
            <a:r>
              <a:rPr lang="en-GB" dirty="0" smtClean="0"/>
              <a:t> (local independence)” </a:t>
            </a:r>
            <a:r>
              <a:rPr lang="en-GB" dirty="0" err="1" smtClean="0"/>
              <a:t>varsayımını</a:t>
            </a:r>
            <a:r>
              <a:rPr lang="en-GB" dirty="0" smtClean="0"/>
              <a:t> </a:t>
            </a:r>
            <a:r>
              <a:rPr lang="en-GB" dirty="0" err="1" smtClean="0"/>
              <a:t>tanımlıyor</a:t>
            </a:r>
            <a:r>
              <a:rPr lang="en-GB" dirty="0" smtClean="0"/>
              <a:t>.</a:t>
            </a:r>
            <a:endParaRPr lang="en-GB" dirty="0"/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/>
              <a:t>, 2007, </a:t>
            </a:r>
            <a:r>
              <a:rPr lang="en-GB" dirty="0" smtClean="0"/>
              <a:t>s.12-13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942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8941"/>
            <a:ext cx="10515600" cy="61374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1968 </a:t>
            </a:r>
            <a:r>
              <a:rPr lang="en-GB" dirty="0" err="1" smtClean="0"/>
              <a:t>sonrasında</a:t>
            </a:r>
            <a:r>
              <a:rPr lang="en-GB" dirty="0" smtClean="0"/>
              <a:t> MTK </a:t>
            </a:r>
            <a:r>
              <a:rPr lang="en-GB" dirty="0" err="1" smtClean="0"/>
              <a:t>ile</a:t>
            </a:r>
            <a:r>
              <a:rPr lang="en-GB" dirty="0" smtClean="0"/>
              <a:t> </a:t>
            </a:r>
            <a:r>
              <a:rPr lang="en-GB" dirty="0" err="1" smtClean="0"/>
              <a:t>ilgili</a:t>
            </a:r>
            <a:r>
              <a:rPr lang="en-GB" dirty="0" smtClean="0"/>
              <a:t> </a:t>
            </a:r>
            <a:r>
              <a:rPr lang="en-GB" dirty="0" err="1" smtClean="0"/>
              <a:t>çalışmalar</a:t>
            </a:r>
            <a:r>
              <a:rPr lang="en-GB" dirty="0" smtClean="0"/>
              <a:t> </a:t>
            </a:r>
            <a:r>
              <a:rPr lang="en-GB" dirty="0" err="1" smtClean="0"/>
              <a:t>hız</a:t>
            </a:r>
            <a:r>
              <a:rPr lang="en-GB" dirty="0" smtClean="0"/>
              <a:t> </a:t>
            </a:r>
            <a:r>
              <a:rPr lang="en-GB" dirty="0" err="1" smtClean="0"/>
              <a:t>kazanıyor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Pratik </a:t>
            </a:r>
            <a:r>
              <a:rPr lang="en-GB" dirty="0" err="1" smtClean="0"/>
              <a:t>analiz</a:t>
            </a:r>
            <a:r>
              <a:rPr lang="en-GB" dirty="0" smtClean="0"/>
              <a:t> </a:t>
            </a:r>
            <a:r>
              <a:rPr lang="en-GB" dirty="0" err="1" smtClean="0"/>
              <a:t>yöntem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teknikleri</a:t>
            </a:r>
            <a:r>
              <a:rPr lang="en-GB" dirty="0" smtClean="0"/>
              <a:t> </a:t>
            </a:r>
            <a:r>
              <a:rPr lang="en-GB" dirty="0" err="1" smtClean="0"/>
              <a:t>geliştirilmeye</a:t>
            </a:r>
            <a:r>
              <a:rPr lang="en-GB" dirty="0" smtClean="0"/>
              <a:t> </a:t>
            </a:r>
            <a:r>
              <a:rPr lang="en-GB" dirty="0" err="1" smtClean="0"/>
              <a:t>başlanıyor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1970’te Bock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Liberman</a:t>
            </a:r>
            <a:r>
              <a:rPr lang="en-GB" dirty="0" smtClean="0"/>
              <a:t>, </a:t>
            </a:r>
            <a:r>
              <a:rPr lang="en-GB" dirty="0" err="1" smtClean="0"/>
              <a:t>bazı</a:t>
            </a:r>
            <a:r>
              <a:rPr lang="en-GB" dirty="0" smtClean="0"/>
              <a:t> </a:t>
            </a:r>
            <a:r>
              <a:rPr lang="en-GB" dirty="0" err="1" smtClean="0"/>
              <a:t>istatistiksel</a:t>
            </a:r>
            <a:r>
              <a:rPr lang="en-GB" dirty="0" smtClean="0"/>
              <a:t> </a:t>
            </a:r>
            <a:r>
              <a:rPr lang="en-GB" dirty="0" err="1" smtClean="0"/>
              <a:t>yöntemler</a:t>
            </a:r>
            <a:r>
              <a:rPr lang="en-GB" dirty="0" smtClean="0"/>
              <a:t> </a:t>
            </a:r>
            <a:r>
              <a:rPr lang="en-GB" dirty="0" err="1" smtClean="0"/>
              <a:t>öneriyor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1981’de Bock </a:t>
            </a:r>
            <a:r>
              <a:rPr lang="en-GB" dirty="0" err="1" smtClean="0"/>
              <a:t>ve</a:t>
            </a:r>
            <a:r>
              <a:rPr lang="en-GB" dirty="0" smtClean="0"/>
              <a:t> Atkin,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olabilirlik</a:t>
            </a:r>
            <a:r>
              <a:rPr lang="en-GB" dirty="0" smtClean="0"/>
              <a:t> </a:t>
            </a:r>
            <a:r>
              <a:rPr lang="en-GB" dirty="0" err="1" smtClean="0"/>
              <a:t>temelinde</a:t>
            </a:r>
            <a:r>
              <a:rPr lang="en-GB" dirty="0" smtClean="0"/>
              <a:t> Pratik </a:t>
            </a:r>
            <a:r>
              <a:rPr lang="en-GB" dirty="0" err="1" smtClean="0"/>
              <a:t>analiz</a:t>
            </a:r>
            <a:r>
              <a:rPr lang="en-GB" dirty="0" smtClean="0"/>
              <a:t> </a:t>
            </a:r>
            <a:r>
              <a:rPr lang="en-GB" dirty="0" err="1" smtClean="0"/>
              <a:t>teknikleri</a:t>
            </a:r>
            <a:r>
              <a:rPr lang="en-GB" dirty="0" smtClean="0"/>
              <a:t> </a:t>
            </a:r>
            <a:r>
              <a:rPr lang="en-GB" dirty="0" err="1" smtClean="0"/>
              <a:t>geliştiriyor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1969 </a:t>
            </a:r>
            <a:r>
              <a:rPr lang="en-GB" dirty="0" err="1" smtClean="0"/>
              <a:t>ve</a:t>
            </a:r>
            <a:r>
              <a:rPr lang="en-GB" dirty="0" smtClean="0"/>
              <a:t> 1997’de </a:t>
            </a:r>
            <a:r>
              <a:rPr lang="en-GB" dirty="0" err="1" smtClean="0"/>
              <a:t>Samejima</a:t>
            </a:r>
            <a:r>
              <a:rPr lang="en-GB" dirty="0" smtClean="0"/>
              <a:t>,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kategorili</a:t>
            </a:r>
            <a:r>
              <a:rPr lang="en-GB" dirty="0" smtClean="0"/>
              <a:t> </a:t>
            </a:r>
            <a:r>
              <a:rPr lang="en-GB" dirty="0" err="1" smtClean="0"/>
              <a:t>maddelere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modeller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algoritmalar</a:t>
            </a:r>
            <a:r>
              <a:rPr lang="en-GB" dirty="0" smtClean="0"/>
              <a:t> </a:t>
            </a:r>
            <a:r>
              <a:rPr lang="en-GB" dirty="0" err="1" smtClean="0"/>
              <a:t>geliştiriyor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1972 </a:t>
            </a:r>
            <a:r>
              <a:rPr lang="en-GB" dirty="0" err="1" smtClean="0"/>
              <a:t>ve</a:t>
            </a:r>
            <a:r>
              <a:rPr lang="en-GB" dirty="0" smtClean="0"/>
              <a:t> 1997’de Bock,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kategorili</a:t>
            </a:r>
            <a:r>
              <a:rPr lang="en-GB" dirty="0" smtClean="0"/>
              <a:t> </a:t>
            </a:r>
            <a:r>
              <a:rPr lang="en-GB" dirty="0" err="1" smtClean="0"/>
              <a:t>sınıflama</a:t>
            </a:r>
            <a:r>
              <a:rPr lang="en-GB" dirty="0" smtClean="0"/>
              <a:t> </a:t>
            </a:r>
            <a:r>
              <a:rPr lang="en-GB" dirty="0" err="1" smtClean="0"/>
              <a:t>düzeyi</a:t>
            </a:r>
            <a:r>
              <a:rPr lang="en-GB" dirty="0" smtClean="0"/>
              <a:t> </a:t>
            </a:r>
            <a:r>
              <a:rPr lang="en-GB" dirty="0" err="1" smtClean="0"/>
              <a:t>maddeler</a:t>
            </a:r>
            <a:r>
              <a:rPr lang="en-GB" dirty="0" smtClean="0"/>
              <a:t> </a:t>
            </a:r>
            <a:r>
              <a:rPr lang="en-GB" dirty="0" err="1" smtClean="0"/>
              <a:t>için</a:t>
            </a:r>
            <a:r>
              <a:rPr lang="en-GB" dirty="0" smtClean="0"/>
              <a:t> model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algorita</a:t>
            </a:r>
            <a:r>
              <a:rPr lang="en-GB" dirty="0" smtClean="0"/>
              <a:t> </a:t>
            </a:r>
            <a:r>
              <a:rPr lang="en-GB" dirty="0" err="1" smtClean="0"/>
              <a:t>gelşitiriyor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1992’de Albert, MCC </a:t>
            </a:r>
            <a:r>
              <a:rPr lang="en-GB" dirty="0" err="1" smtClean="0"/>
              <a:t>tekniklerini</a:t>
            </a:r>
            <a:r>
              <a:rPr lang="en-GB" dirty="0" smtClean="0"/>
              <a:t> </a:t>
            </a:r>
            <a:r>
              <a:rPr lang="en-GB" dirty="0" err="1" smtClean="0"/>
              <a:t>madde</a:t>
            </a:r>
            <a:r>
              <a:rPr lang="en-GB" dirty="0" smtClean="0"/>
              <a:t> </a:t>
            </a:r>
            <a:r>
              <a:rPr lang="en-GB" dirty="0" err="1" smtClean="0"/>
              <a:t>parametre</a:t>
            </a:r>
            <a:r>
              <a:rPr lang="en-GB" dirty="0" smtClean="0"/>
              <a:t> </a:t>
            </a:r>
            <a:r>
              <a:rPr lang="en-GB" dirty="0" err="1" smtClean="0"/>
              <a:t>kestirimlerine</a:t>
            </a:r>
            <a:r>
              <a:rPr lang="en-GB" dirty="0" smtClean="0"/>
              <a:t> </a:t>
            </a:r>
            <a:r>
              <a:rPr lang="en-GB" dirty="0" err="1" smtClean="0"/>
              <a:t>uyguluyor</a:t>
            </a:r>
            <a:r>
              <a:rPr lang="en-GB" dirty="0" smtClean="0"/>
              <a:t>.</a:t>
            </a:r>
          </a:p>
          <a:p>
            <a:pPr lvl="1"/>
            <a:r>
              <a:rPr lang="en-GB" dirty="0" err="1" smtClean="0"/>
              <a:t>Sonraki</a:t>
            </a:r>
            <a:r>
              <a:rPr lang="en-GB" dirty="0" smtClean="0"/>
              <a:t> </a:t>
            </a:r>
            <a:r>
              <a:rPr lang="en-GB" dirty="0" err="1" smtClean="0"/>
              <a:t>yıllarda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düzeyle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kompleks</a:t>
            </a:r>
            <a:r>
              <a:rPr lang="en-GB" dirty="0" smtClean="0"/>
              <a:t> </a:t>
            </a:r>
            <a:r>
              <a:rPr lang="en-GB" dirty="0" err="1" smtClean="0"/>
              <a:t>modellere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</a:t>
            </a:r>
            <a:r>
              <a:rPr lang="en-GB" dirty="0" err="1" smtClean="0"/>
              <a:t>çalışmalar</a:t>
            </a:r>
            <a:r>
              <a:rPr lang="en-GB" dirty="0" smtClean="0"/>
              <a:t> </a:t>
            </a:r>
            <a:r>
              <a:rPr lang="en-GB" dirty="0" err="1" smtClean="0"/>
              <a:t>ortaya</a:t>
            </a:r>
            <a:r>
              <a:rPr lang="en-GB" dirty="0" smtClean="0"/>
              <a:t> </a:t>
            </a:r>
            <a:r>
              <a:rPr lang="en-GB" dirty="0" err="1" smtClean="0"/>
              <a:t>çıkmaya</a:t>
            </a:r>
            <a:r>
              <a:rPr lang="en-GB" dirty="0" smtClean="0"/>
              <a:t> </a:t>
            </a:r>
            <a:r>
              <a:rPr lang="en-GB" dirty="0" err="1" smtClean="0"/>
              <a:t>başlıyor</a:t>
            </a:r>
            <a:r>
              <a:rPr lang="en-GB" dirty="0" smtClean="0"/>
              <a:t>.</a:t>
            </a:r>
            <a:endParaRPr lang="en-GB" dirty="0"/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/>
              <a:t>, 2007, </a:t>
            </a:r>
            <a:r>
              <a:rPr lang="en-GB" dirty="0" smtClean="0"/>
              <a:t>s.12-13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044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1077</Words>
  <Application>Microsoft Office PowerPoint</Application>
  <PresentationFormat>Geniş ekran</PresentationFormat>
  <Paragraphs>165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 Teması</vt:lpstr>
      <vt:lpstr>PSİKOMETRİNİN  TARİHSEL GELİŞİMİ</vt:lpstr>
      <vt:lpstr>20.Yüzyıl Sonrası Psikometri</vt:lpstr>
      <vt:lpstr>PowerPoint Sunusu</vt:lpstr>
      <vt:lpstr>Psikolojik Ölçekleme</vt:lpstr>
      <vt:lpstr>Test Kuramları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Faktör Analizi</vt:lpstr>
      <vt:lpstr>Psikolojik İstatistiksel Teknikler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PSİKOMETRİNİN  TARİHSEL GELİŞİMİ</dc:title>
  <dc:creator>A</dc:creator>
  <cp:lastModifiedBy>a</cp:lastModifiedBy>
  <cp:revision>50</cp:revision>
  <dcterms:created xsi:type="dcterms:W3CDTF">2017-09-28T12:16:10Z</dcterms:created>
  <dcterms:modified xsi:type="dcterms:W3CDTF">2020-07-23T08:16:05Z</dcterms:modified>
</cp:coreProperties>
</file>