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73" r:id="rId5"/>
    <p:sldId id="270" r:id="rId6"/>
    <p:sldId id="271" r:id="rId7"/>
    <p:sldId id="272" r:id="rId8"/>
    <p:sldId id="258" r:id="rId9"/>
    <p:sldId id="27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29"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0F99DC-90FC-46A2-A91E-FBC23D87C83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1821DD8-4B6A-4FDD-9EE4-DB991A5F86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E83977C-6AC8-468D-B63A-B1ABCC792A6D}"/>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5" name="Alt Bilgi Yer Tutucusu 4">
            <a:extLst>
              <a:ext uri="{FF2B5EF4-FFF2-40B4-BE49-F238E27FC236}">
                <a16:creationId xmlns:a16="http://schemas.microsoft.com/office/drawing/2014/main" id="{E3249F1C-5858-4130-B29A-503CC7798FC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DC5010A-DD24-40DB-934E-D3FDBE3E425A}"/>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4282442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F12416-59BD-4E18-B42F-7626078F272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92AFEA7-EF44-40B6-80D3-72EDEBBA870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E6E8277-DE03-4E93-9713-A192DE84EF6C}"/>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5" name="Alt Bilgi Yer Tutucusu 4">
            <a:extLst>
              <a:ext uri="{FF2B5EF4-FFF2-40B4-BE49-F238E27FC236}">
                <a16:creationId xmlns:a16="http://schemas.microsoft.com/office/drawing/2014/main" id="{CB534B72-FDE0-4459-BA62-C939AF9EB6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F781725-9954-40A6-9D06-6A49F26E2F7E}"/>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1965518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B43DB91-D373-4FF3-8ACA-186D0B32D75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71F598F-7D61-4781-BCF5-AEC121461D7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28A31C4-C43A-42C3-8CBD-D3EF8107309E}"/>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5" name="Alt Bilgi Yer Tutucusu 4">
            <a:extLst>
              <a:ext uri="{FF2B5EF4-FFF2-40B4-BE49-F238E27FC236}">
                <a16:creationId xmlns:a16="http://schemas.microsoft.com/office/drawing/2014/main" id="{B4824952-A3E8-40F8-996F-B1EDA5B4D54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7CA03CC-B4D6-43BC-8B2A-8A1674E04B4A}"/>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392169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2339ED-2DC7-4C70-9C12-225AD1B56F6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98DE0A5-89D4-4EA8-85E0-A8D13B71A0B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5CB7C6A-246C-4EC7-8B22-FBC615F3831F}"/>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5" name="Alt Bilgi Yer Tutucusu 4">
            <a:extLst>
              <a:ext uri="{FF2B5EF4-FFF2-40B4-BE49-F238E27FC236}">
                <a16:creationId xmlns:a16="http://schemas.microsoft.com/office/drawing/2014/main" id="{A821582A-21F7-4432-8A5F-21275FD4B39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10075AE-F980-4353-8B88-60CBD8E7472A}"/>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3073666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7EAA50-899D-47ED-B7B0-004DF413179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6A3C630-F0ED-4459-A5E4-006C270AB5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086FB4D-C295-43E5-AED8-F1B2229FD49D}"/>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5" name="Alt Bilgi Yer Tutucusu 4">
            <a:extLst>
              <a:ext uri="{FF2B5EF4-FFF2-40B4-BE49-F238E27FC236}">
                <a16:creationId xmlns:a16="http://schemas.microsoft.com/office/drawing/2014/main" id="{88E291AE-4B44-48B6-BF86-6A1B270C5E9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AF76558-DFC2-4EB0-A588-901FBC0D746F}"/>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2633714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733964-B3FE-4339-9284-07FE0D0AA78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734E56A-7BE0-4202-9288-E6204E7619C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8A137C6-5515-48ED-9EC3-9BFBA66D4E6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C4E8160-87AA-49CB-94EC-A4CCB0061421}"/>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6" name="Alt Bilgi Yer Tutucusu 5">
            <a:extLst>
              <a:ext uri="{FF2B5EF4-FFF2-40B4-BE49-F238E27FC236}">
                <a16:creationId xmlns:a16="http://schemas.microsoft.com/office/drawing/2014/main" id="{AC07C062-BBBD-4F84-B9D6-6654127D4A6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CEBC6D-7F67-4CF3-9DEE-01ACDC4168FF}"/>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2596220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82D95D-0020-4114-BE12-68A850F38B2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C90897B-3B5C-4E61-9415-85B2189689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3D5AF1D-ED90-456B-9D3C-EEC3F084F31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748CE1A-15E3-42F6-86F2-EAB72E83A9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81C64C7-ADB0-4053-BAE5-B3E83012A69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0066890-CE84-46AD-A779-734FACDEAE5A}"/>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8" name="Alt Bilgi Yer Tutucusu 7">
            <a:extLst>
              <a:ext uri="{FF2B5EF4-FFF2-40B4-BE49-F238E27FC236}">
                <a16:creationId xmlns:a16="http://schemas.microsoft.com/office/drawing/2014/main" id="{BF0F8BBE-EA25-442D-AE6E-0149939E5DE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CE66E91-0036-44C7-8FD2-37B3ECC003C6}"/>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2608979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E4BEF7-E45D-41F3-8749-7FEF7DE4250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1A2E830-74AB-49CC-8625-40F21F4E70D9}"/>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4" name="Alt Bilgi Yer Tutucusu 3">
            <a:extLst>
              <a:ext uri="{FF2B5EF4-FFF2-40B4-BE49-F238E27FC236}">
                <a16:creationId xmlns:a16="http://schemas.microsoft.com/office/drawing/2014/main" id="{A52E1FFA-912E-433C-A825-7126B9144EB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F917A83-3561-4011-BB68-9EEB5EEE7718}"/>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195421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6B0ACAD-2667-439F-B617-4E7002E4DE72}"/>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3" name="Alt Bilgi Yer Tutucusu 2">
            <a:extLst>
              <a:ext uri="{FF2B5EF4-FFF2-40B4-BE49-F238E27FC236}">
                <a16:creationId xmlns:a16="http://schemas.microsoft.com/office/drawing/2014/main" id="{EFE746F2-51B3-456B-A8DD-D2F3054BD6F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EBA2012-22F3-4204-8AA0-4025A2D43CBE}"/>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4292990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2EBD22-261F-4B72-BE65-0F92065768D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0426FA4-F7A3-4AAB-8266-94FD4D2855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3974E34-A865-495C-BE12-2DFBBF3E2C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FB731DF-52F8-4705-923F-7C7FEB774AB1}"/>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6" name="Alt Bilgi Yer Tutucusu 5">
            <a:extLst>
              <a:ext uri="{FF2B5EF4-FFF2-40B4-BE49-F238E27FC236}">
                <a16:creationId xmlns:a16="http://schemas.microsoft.com/office/drawing/2014/main" id="{3B199E1F-7531-45BA-911C-72893BDD149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6C3A376-D509-4AF0-A5A6-7F5321DFE8BC}"/>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698371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CC7E81-04B7-4B2A-AB46-3E9991E5A14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32CA2C2-F5EA-4AB9-9149-BE60D359A8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BFBC03C-C873-4F4E-BEB5-9F7EFF4E18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F628028-15E9-41C0-8C97-D5777AA18C51}"/>
              </a:ext>
            </a:extLst>
          </p:cNvPr>
          <p:cNvSpPr>
            <a:spLocks noGrp="1"/>
          </p:cNvSpPr>
          <p:nvPr>
            <p:ph type="dt" sz="half" idx="10"/>
          </p:nvPr>
        </p:nvSpPr>
        <p:spPr/>
        <p:txBody>
          <a:bodyPr/>
          <a:lstStyle/>
          <a:p>
            <a:fld id="{4CC5CADF-04C0-4C5F-B26B-87D35AD96BE5}" type="datetimeFigureOut">
              <a:rPr lang="tr-TR" smtClean="0"/>
              <a:t>19.03.2021</a:t>
            </a:fld>
            <a:endParaRPr lang="tr-TR"/>
          </a:p>
        </p:txBody>
      </p:sp>
      <p:sp>
        <p:nvSpPr>
          <p:cNvPr id="6" name="Alt Bilgi Yer Tutucusu 5">
            <a:extLst>
              <a:ext uri="{FF2B5EF4-FFF2-40B4-BE49-F238E27FC236}">
                <a16:creationId xmlns:a16="http://schemas.microsoft.com/office/drawing/2014/main" id="{6D59D237-D7C6-4A8A-B498-6D9BBD02D17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4C79E65-55A8-4553-8076-22EC4879B1B6}"/>
              </a:ext>
            </a:extLst>
          </p:cNvPr>
          <p:cNvSpPr>
            <a:spLocks noGrp="1"/>
          </p:cNvSpPr>
          <p:nvPr>
            <p:ph type="sldNum" sz="quarter" idx="12"/>
          </p:nvPr>
        </p:nvSpPr>
        <p:spPr/>
        <p:txBody>
          <a:bodyPr/>
          <a:lstStyle/>
          <a:p>
            <a:fld id="{866A10D9-FAD0-427A-B76D-1FAB08D64723}" type="slidenum">
              <a:rPr lang="tr-TR" smtClean="0"/>
              <a:t>‹#›</a:t>
            </a:fld>
            <a:endParaRPr lang="tr-TR"/>
          </a:p>
        </p:txBody>
      </p:sp>
    </p:spTree>
    <p:extLst>
      <p:ext uri="{BB962C8B-B14F-4D97-AF65-F5344CB8AC3E}">
        <p14:creationId xmlns:p14="http://schemas.microsoft.com/office/powerpoint/2010/main" val="3244075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5EE9EB20-1689-4B06-B252-CB6A6D9C62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9498D61-91C5-4359-9770-47E965EE3D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7BA0823-5DF4-4A24-A0F1-F347ECC35D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C5CADF-04C0-4C5F-B26B-87D35AD96BE5}" type="datetimeFigureOut">
              <a:rPr lang="tr-TR" smtClean="0"/>
              <a:t>19.03.2021</a:t>
            </a:fld>
            <a:endParaRPr lang="tr-TR"/>
          </a:p>
        </p:txBody>
      </p:sp>
      <p:sp>
        <p:nvSpPr>
          <p:cNvPr id="5" name="Alt Bilgi Yer Tutucusu 4">
            <a:extLst>
              <a:ext uri="{FF2B5EF4-FFF2-40B4-BE49-F238E27FC236}">
                <a16:creationId xmlns:a16="http://schemas.microsoft.com/office/drawing/2014/main" id="{E834EA4D-F8C7-4F79-AC68-DACFDE402C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E7A5B49-D819-419A-85CD-EA50CF5A1E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6A10D9-FAD0-427A-B76D-1FAB08D64723}" type="slidenum">
              <a:rPr lang="tr-TR" smtClean="0"/>
              <a:t>‹#›</a:t>
            </a:fld>
            <a:endParaRPr lang="tr-TR"/>
          </a:p>
        </p:txBody>
      </p:sp>
    </p:spTree>
    <p:extLst>
      <p:ext uri="{BB962C8B-B14F-4D97-AF65-F5344CB8AC3E}">
        <p14:creationId xmlns:p14="http://schemas.microsoft.com/office/powerpoint/2010/main" val="2603362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AADC61-53FB-45C3-8060-2C1F83C8845F}"/>
              </a:ext>
            </a:extLst>
          </p:cNvPr>
          <p:cNvSpPr>
            <a:spLocks noGrp="1"/>
          </p:cNvSpPr>
          <p:nvPr>
            <p:ph type="ctrTitle"/>
          </p:nvPr>
        </p:nvSpPr>
        <p:spPr/>
        <p:txBody>
          <a:bodyPr/>
          <a:lstStyle/>
          <a:p>
            <a:r>
              <a:rPr lang="tr-TR" dirty="0"/>
              <a:t>Konu 10. Kurum İmajı</a:t>
            </a:r>
          </a:p>
        </p:txBody>
      </p:sp>
    </p:spTree>
    <p:extLst>
      <p:ext uri="{BB962C8B-B14F-4D97-AF65-F5344CB8AC3E}">
        <p14:creationId xmlns:p14="http://schemas.microsoft.com/office/powerpoint/2010/main" val="1819208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605167-8068-473E-8208-03543C5B681B}"/>
              </a:ext>
            </a:extLst>
          </p:cNvPr>
          <p:cNvSpPr>
            <a:spLocks noGrp="1"/>
          </p:cNvSpPr>
          <p:nvPr>
            <p:ph type="title"/>
          </p:nvPr>
        </p:nvSpPr>
        <p:spPr/>
        <p:txBody>
          <a:bodyPr/>
          <a:lstStyle/>
          <a:p>
            <a:r>
              <a:rPr lang="tr-TR" dirty="0"/>
              <a:t>Kurum İmajı</a:t>
            </a:r>
          </a:p>
        </p:txBody>
      </p:sp>
      <p:sp>
        <p:nvSpPr>
          <p:cNvPr id="3" name="İçerik Yer Tutucusu 2">
            <a:extLst>
              <a:ext uri="{FF2B5EF4-FFF2-40B4-BE49-F238E27FC236}">
                <a16:creationId xmlns:a16="http://schemas.microsoft.com/office/drawing/2014/main" id="{7A3B78F4-5845-4C79-9D78-2D21A35C90B9}"/>
              </a:ext>
            </a:extLst>
          </p:cNvPr>
          <p:cNvSpPr>
            <a:spLocks noGrp="1"/>
          </p:cNvSpPr>
          <p:nvPr>
            <p:ph idx="1"/>
          </p:nvPr>
        </p:nvSpPr>
        <p:spPr/>
        <p:txBody>
          <a:bodyPr>
            <a:normAutofit lnSpcReduction="10000"/>
          </a:bodyPr>
          <a:lstStyle/>
          <a:p>
            <a:r>
              <a:rPr lang="tr-TR" b="1" dirty="0"/>
              <a:t>İmaj</a:t>
            </a:r>
            <a:r>
              <a:rPr lang="tr-TR" dirty="0"/>
              <a:t>: «herhangi bir kişi, kurum ya da durum hakkında görüşlerin toplamı» (</a:t>
            </a:r>
            <a:r>
              <a:rPr lang="tr-TR" dirty="0" err="1"/>
              <a:t>Peltekoğlu</a:t>
            </a:r>
            <a:r>
              <a:rPr lang="tr-TR" dirty="0"/>
              <a:t>, 2016: 559). </a:t>
            </a:r>
          </a:p>
          <a:p>
            <a:r>
              <a:rPr lang="tr-TR" dirty="0"/>
              <a:t>«İmaj, bir kurum için fiziksel görüntü, kurumsal iletişim ve kurumsal davranışı, kişi için ise, dış görünüm, beden dili, seçilen sözcükler, içinde bulunulan ortam, ve davranış biçimine kadar geniş bir yelpazeyi içerir. Bu bağlamda bir kurumun fiziksel görüntüsü, davranışı ve iletişim biçimi, kurum imajını etkilerken dış görünüm, beden dili, davranış biçimi, içinde bulunulan fiziksel ortam, kişi imajını bütünleyen olgulardır. Ürünün imajını oluşturan şeyler ise, ürünün ambalajı, satış yeri, dağıtım kanalları ve iletişim biçimidir» (</a:t>
            </a:r>
            <a:r>
              <a:rPr lang="tr-TR" dirty="0" err="1"/>
              <a:t>Peltekoğlu</a:t>
            </a:r>
            <a:r>
              <a:rPr lang="tr-TR" dirty="0"/>
              <a:t>, 2016: 560).</a:t>
            </a:r>
          </a:p>
        </p:txBody>
      </p:sp>
      <p:sp>
        <p:nvSpPr>
          <p:cNvPr id="4" name="Metin kutusu 3">
            <a:extLst>
              <a:ext uri="{FF2B5EF4-FFF2-40B4-BE49-F238E27FC236}">
                <a16:creationId xmlns:a16="http://schemas.microsoft.com/office/drawing/2014/main" id="{4AD6C642-80E6-4D0B-974F-755D0E2183D3}"/>
              </a:ext>
            </a:extLst>
          </p:cNvPr>
          <p:cNvSpPr txBox="1"/>
          <p:nvPr/>
        </p:nvSpPr>
        <p:spPr>
          <a:xfrm>
            <a:off x="1184348" y="6323106"/>
            <a:ext cx="10016565" cy="369332"/>
          </a:xfrm>
          <a:prstGeom prst="rect">
            <a:avLst/>
          </a:prstGeom>
          <a:noFill/>
        </p:spPr>
        <p:txBody>
          <a:bodyPr wrap="square" rtlCol="0">
            <a:spAutoFit/>
          </a:bodyPr>
          <a:lstStyle/>
          <a:p>
            <a:r>
              <a:rPr lang="tr-TR" dirty="0"/>
              <a:t>Balta </a:t>
            </a:r>
            <a:r>
              <a:rPr lang="tr-TR" dirty="0" err="1"/>
              <a:t>Peltekoğlu</a:t>
            </a:r>
            <a:r>
              <a:rPr lang="tr-TR" dirty="0"/>
              <a:t>, Filiz, Halkla İlişkiler Nedir? İstanbul, Beta Yay. 2016</a:t>
            </a:r>
          </a:p>
        </p:txBody>
      </p:sp>
    </p:spTree>
    <p:extLst>
      <p:ext uri="{BB962C8B-B14F-4D97-AF65-F5344CB8AC3E}">
        <p14:creationId xmlns:p14="http://schemas.microsoft.com/office/powerpoint/2010/main" val="2134104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633063-2A6C-49AB-825A-6F03ACCDCD29}"/>
              </a:ext>
            </a:extLst>
          </p:cNvPr>
          <p:cNvSpPr>
            <a:spLocks noGrp="1"/>
          </p:cNvSpPr>
          <p:nvPr>
            <p:ph type="title"/>
          </p:nvPr>
        </p:nvSpPr>
        <p:spPr>
          <a:xfrm>
            <a:off x="838200" y="202163"/>
            <a:ext cx="10515600" cy="630756"/>
          </a:xfrm>
        </p:spPr>
        <p:txBody>
          <a:bodyPr>
            <a:normAutofit fontScale="90000"/>
          </a:bodyPr>
          <a:lstStyle/>
          <a:p>
            <a:r>
              <a:rPr lang="tr-TR" dirty="0"/>
              <a:t>İmaj Çeşitleri</a:t>
            </a:r>
          </a:p>
        </p:txBody>
      </p:sp>
      <p:sp>
        <p:nvSpPr>
          <p:cNvPr id="3" name="İçerik Yer Tutucusu 2">
            <a:extLst>
              <a:ext uri="{FF2B5EF4-FFF2-40B4-BE49-F238E27FC236}">
                <a16:creationId xmlns:a16="http://schemas.microsoft.com/office/drawing/2014/main" id="{61483EA1-94F6-40FD-96CA-0930A2EF5506}"/>
              </a:ext>
            </a:extLst>
          </p:cNvPr>
          <p:cNvSpPr>
            <a:spLocks noGrp="1"/>
          </p:cNvSpPr>
          <p:nvPr>
            <p:ph idx="1"/>
          </p:nvPr>
        </p:nvSpPr>
        <p:spPr>
          <a:xfrm>
            <a:off x="1318661" y="911224"/>
            <a:ext cx="10035139" cy="5589163"/>
          </a:xfrm>
        </p:spPr>
        <p:txBody>
          <a:bodyPr>
            <a:normAutofit/>
          </a:bodyPr>
          <a:lstStyle/>
          <a:p>
            <a:r>
              <a:rPr lang="tr-TR" dirty="0"/>
              <a:t>Şemsiye İmajı</a:t>
            </a:r>
          </a:p>
          <a:p>
            <a:r>
              <a:rPr lang="tr-TR" dirty="0"/>
              <a:t>Kurum İmajı</a:t>
            </a:r>
          </a:p>
          <a:p>
            <a:r>
              <a:rPr lang="tr-TR" dirty="0"/>
              <a:t>Ürün İmajı:</a:t>
            </a:r>
          </a:p>
          <a:p>
            <a:r>
              <a:rPr lang="tr-TR" dirty="0"/>
              <a:t>Marka İmajı</a:t>
            </a:r>
          </a:p>
          <a:p>
            <a:r>
              <a:rPr lang="tr-TR" dirty="0"/>
              <a:t>Kurumun Kendi Algıladığı İmaj (Ayna İmaj)</a:t>
            </a:r>
          </a:p>
          <a:p>
            <a:r>
              <a:rPr lang="tr-TR" dirty="0"/>
              <a:t>Yabancı İmaj</a:t>
            </a:r>
          </a:p>
          <a:p>
            <a:r>
              <a:rPr lang="tr-TR" dirty="0"/>
              <a:t>Mevcut İmaj</a:t>
            </a:r>
          </a:p>
          <a:p>
            <a:r>
              <a:rPr lang="tr-TR" dirty="0"/>
              <a:t>İstenen İmaj</a:t>
            </a:r>
          </a:p>
          <a:p>
            <a:r>
              <a:rPr lang="tr-TR" dirty="0"/>
              <a:t>Pozitif İmaj</a:t>
            </a:r>
          </a:p>
          <a:p>
            <a:r>
              <a:rPr lang="tr-TR" dirty="0"/>
              <a:t>Negatif İmaj</a:t>
            </a:r>
          </a:p>
          <a:p>
            <a:r>
              <a:rPr lang="tr-TR" dirty="0"/>
              <a:t>Transfer İmajı</a:t>
            </a:r>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3785576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B9993B-3E4F-4FD1-9667-85DFFEE0DE2A}"/>
              </a:ext>
            </a:extLst>
          </p:cNvPr>
          <p:cNvSpPr>
            <a:spLocks noGrp="1"/>
          </p:cNvSpPr>
          <p:nvPr>
            <p:ph type="title"/>
          </p:nvPr>
        </p:nvSpPr>
        <p:spPr/>
        <p:txBody>
          <a:bodyPr/>
          <a:lstStyle/>
          <a:p>
            <a:r>
              <a:rPr lang="tr-TR" dirty="0"/>
              <a:t>Kurum İmajı Oluşturma Sürecinde Sorular</a:t>
            </a:r>
          </a:p>
        </p:txBody>
      </p:sp>
      <p:sp>
        <p:nvSpPr>
          <p:cNvPr id="3" name="İçerik Yer Tutucusu 2">
            <a:extLst>
              <a:ext uri="{FF2B5EF4-FFF2-40B4-BE49-F238E27FC236}">
                <a16:creationId xmlns:a16="http://schemas.microsoft.com/office/drawing/2014/main" id="{9DC2DDEB-BD26-45A1-BEB3-464C2C93CA9F}"/>
              </a:ext>
            </a:extLst>
          </p:cNvPr>
          <p:cNvSpPr>
            <a:spLocks noGrp="1"/>
          </p:cNvSpPr>
          <p:nvPr>
            <p:ph idx="1"/>
          </p:nvPr>
        </p:nvSpPr>
        <p:spPr/>
        <p:txBody>
          <a:bodyPr/>
          <a:lstStyle/>
          <a:p>
            <a:r>
              <a:rPr lang="tr-TR" dirty="0"/>
              <a:t>«Kurumun mevcut imajı nedir?</a:t>
            </a:r>
          </a:p>
          <a:p>
            <a:r>
              <a:rPr lang="tr-TR" dirty="0"/>
              <a:t>Kamuoyu kurumun farkında mıdır?</a:t>
            </a:r>
          </a:p>
          <a:p>
            <a:r>
              <a:rPr lang="tr-TR" dirty="0"/>
              <a:t>Ve de bu farkındalık yönetiminkiyle ne kadar benzeşmektedir?</a:t>
            </a:r>
          </a:p>
          <a:p>
            <a:r>
              <a:rPr lang="tr-TR" dirty="0"/>
              <a:t>İstenen kurum imajı nedir?</a:t>
            </a:r>
          </a:p>
          <a:p>
            <a:r>
              <a:rPr lang="tr-TR" dirty="0"/>
              <a:t>Bir kurumun ürettiği ürün ya da hizmet imajı nasıl etkilemektedir?</a:t>
            </a:r>
          </a:p>
          <a:p>
            <a:r>
              <a:rPr lang="tr-TR" dirty="0"/>
              <a:t>Kurum imajını yenilemek için neler yapılmalıdır?» (</a:t>
            </a:r>
            <a:r>
              <a:rPr lang="tr-TR" dirty="0" err="1"/>
              <a:t>Peltekoğlu</a:t>
            </a:r>
            <a:r>
              <a:rPr lang="tr-TR" dirty="0"/>
              <a:t>, 2016: 565-566)</a:t>
            </a:r>
          </a:p>
        </p:txBody>
      </p:sp>
      <p:sp>
        <p:nvSpPr>
          <p:cNvPr id="4" name="Metin kutusu 3">
            <a:extLst>
              <a:ext uri="{FF2B5EF4-FFF2-40B4-BE49-F238E27FC236}">
                <a16:creationId xmlns:a16="http://schemas.microsoft.com/office/drawing/2014/main" id="{77F0A89E-24C6-4A27-9F0E-731D6844BBEA}"/>
              </a:ext>
            </a:extLst>
          </p:cNvPr>
          <p:cNvSpPr txBox="1"/>
          <p:nvPr/>
        </p:nvSpPr>
        <p:spPr>
          <a:xfrm>
            <a:off x="1184348" y="6323106"/>
            <a:ext cx="10016565" cy="369332"/>
          </a:xfrm>
          <a:prstGeom prst="rect">
            <a:avLst/>
          </a:prstGeom>
          <a:noFill/>
        </p:spPr>
        <p:txBody>
          <a:bodyPr wrap="square" rtlCol="0">
            <a:spAutoFit/>
          </a:bodyPr>
          <a:lstStyle/>
          <a:p>
            <a:r>
              <a:rPr lang="tr-TR" dirty="0"/>
              <a:t>Balta </a:t>
            </a:r>
            <a:r>
              <a:rPr lang="tr-TR" dirty="0" err="1"/>
              <a:t>Peltekoğlu</a:t>
            </a:r>
            <a:r>
              <a:rPr lang="tr-TR" dirty="0"/>
              <a:t>, Filiz, Halkla İlişkiler Nedir? İstanbul, Beta Yay. 2016</a:t>
            </a:r>
          </a:p>
        </p:txBody>
      </p:sp>
    </p:spTree>
    <p:extLst>
      <p:ext uri="{BB962C8B-B14F-4D97-AF65-F5344CB8AC3E}">
        <p14:creationId xmlns:p14="http://schemas.microsoft.com/office/powerpoint/2010/main" val="2911890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3599DA-617F-4BBD-A6D0-3C7D9CFD3917}"/>
              </a:ext>
            </a:extLst>
          </p:cNvPr>
          <p:cNvSpPr>
            <a:spLocks noGrp="1"/>
          </p:cNvSpPr>
          <p:nvPr>
            <p:ph type="title"/>
          </p:nvPr>
        </p:nvSpPr>
        <p:spPr/>
        <p:txBody>
          <a:bodyPr/>
          <a:lstStyle/>
          <a:p>
            <a:r>
              <a:rPr lang="tr-TR" dirty="0"/>
              <a:t>Kurum İmajını Etkileyen Unsurlar</a:t>
            </a:r>
          </a:p>
        </p:txBody>
      </p:sp>
      <p:sp>
        <p:nvSpPr>
          <p:cNvPr id="3" name="İçerik Yer Tutucusu 2">
            <a:extLst>
              <a:ext uri="{FF2B5EF4-FFF2-40B4-BE49-F238E27FC236}">
                <a16:creationId xmlns:a16="http://schemas.microsoft.com/office/drawing/2014/main" id="{A296388F-4E32-458B-A325-B3E72860A5D5}"/>
              </a:ext>
            </a:extLst>
          </p:cNvPr>
          <p:cNvSpPr>
            <a:spLocks noGrp="1"/>
          </p:cNvSpPr>
          <p:nvPr>
            <p:ph idx="1"/>
          </p:nvPr>
        </p:nvSpPr>
        <p:spPr>
          <a:xfrm>
            <a:off x="619432" y="1533832"/>
            <a:ext cx="10958052" cy="5161936"/>
          </a:xfrm>
        </p:spPr>
        <p:txBody>
          <a:bodyPr>
            <a:normAutofit/>
          </a:bodyPr>
          <a:lstStyle/>
          <a:p>
            <a:r>
              <a:rPr lang="tr-TR" dirty="0"/>
              <a:t>Çalışanlar (kurum vitrini)</a:t>
            </a:r>
          </a:p>
          <a:p>
            <a:r>
              <a:rPr lang="tr-TR" dirty="0"/>
              <a:t>Lider (kurumun görünen yüzü)</a:t>
            </a:r>
          </a:p>
          <a:p>
            <a:r>
              <a:rPr lang="tr-TR" dirty="0"/>
              <a:t>Müşteri Memnuniyeti </a:t>
            </a:r>
          </a:p>
          <a:p>
            <a:r>
              <a:rPr lang="tr-TR" dirty="0"/>
              <a:t>Satış Sonrası Hizmet</a:t>
            </a:r>
          </a:p>
          <a:p>
            <a:r>
              <a:rPr lang="tr-TR" dirty="0"/>
              <a:t>Reklamlar</a:t>
            </a:r>
          </a:p>
          <a:p>
            <a:r>
              <a:rPr lang="tr-TR" dirty="0"/>
              <a:t>Endüstriyel İlişkiler</a:t>
            </a:r>
          </a:p>
          <a:p>
            <a:r>
              <a:rPr lang="tr-TR" dirty="0"/>
              <a:t>Ambalaj (hijyen, güven, kolaylık, tasarım)</a:t>
            </a:r>
          </a:p>
          <a:p>
            <a:r>
              <a:rPr lang="tr-TR" dirty="0"/>
              <a:t>Borsanın etkisi (tanınıyor mu? Olumlu görüş var mı?)</a:t>
            </a:r>
          </a:p>
          <a:p>
            <a:r>
              <a:rPr lang="tr-TR" dirty="0"/>
              <a:t>Fiziksel Görüntü</a:t>
            </a:r>
          </a:p>
          <a:p>
            <a:r>
              <a:rPr lang="tr-TR" dirty="0"/>
              <a:t>Kurumun Muhatap Olduğu Soruları Yanıtlama Yöntemleri</a:t>
            </a:r>
          </a:p>
          <a:p>
            <a:endParaRPr lang="tr-TR" dirty="0"/>
          </a:p>
        </p:txBody>
      </p:sp>
    </p:spTree>
    <p:extLst>
      <p:ext uri="{BB962C8B-B14F-4D97-AF65-F5344CB8AC3E}">
        <p14:creationId xmlns:p14="http://schemas.microsoft.com/office/powerpoint/2010/main" val="2852983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687DEA-B853-4874-BCF2-92930FA199F1}"/>
              </a:ext>
            </a:extLst>
          </p:cNvPr>
          <p:cNvSpPr>
            <a:spLocks noGrp="1"/>
          </p:cNvSpPr>
          <p:nvPr>
            <p:ph type="title"/>
          </p:nvPr>
        </p:nvSpPr>
        <p:spPr/>
        <p:txBody>
          <a:bodyPr/>
          <a:lstStyle/>
          <a:p>
            <a:r>
              <a:rPr lang="tr-TR" dirty="0"/>
              <a:t>Ülke Sektör Kurum Marka Etkileşimi: İmaj Transferi</a:t>
            </a:r>
          </a:p>
        </p:txBody>
      </p:sp>
      <p:sp>
        <p:nvSpPr>
          <p:cNvPr id="3" name="İçerik Yer Tutucusu 2">
            <a:extLst>
              <a:ext uri="{FF2B5EF4-FFF2-40B4-BE49-F238E27FC236}">
                <a16:creationId xmlns:a16="http://schemas.microsoft.com/office/drawing/2014/main" id="{7782DF44-05D6-417B-800F-FEFAA20697C9}"/>
              </a:ext>
            </a:extLst>
          </p:cNvPr>
          <p:cNvSpPr>
            <a:spLocks noGrp="1"/>
          </p:cNvSpPr>
          <p:nvPr>
            <p:ph idx="1"/>
          </p:nvPr>
        </p:nvSpPr>
        <p:spPr/>
        <p:txBody>
          <a:bodyPr/>
          <a:lstStyle/>
          <a:p>
            <a:r>
              <a:rPr lang="tr-TR" dirty="0"/>
              <a:t>Fransa – modaya uygun</a:t>
            </a:r>
          </a:p>
          <a:p>
            <a:r>
              <a:rPr lang="tr-TR" dirty="0"/>
              <a:t>Almanya – mühendislik başarısı </a:t>
            </a:r>
          </a:p>
          <a:p>
            <a:r>
              <a:rPr lang="tr-TR" dirty="0"/>
              <a:t>Japon-ileri teknoloji ve güvenilir</a:t>
            </a:r>
          </a:p>
          <a:p>
            <a:r>
              <a:rPr lang="tr-TR" dirty="0"/>
              <a:t>BAŞKA ÖRNEKLER????</a:t>
            </a:r>
          </a:p>
        </p:txBody>
      </p:sp>
    </p:spTree>
    <p:extLst>
      <p:ext uri="{BB962C8B-B14F-4D97-AF65-F5344CB8AC3E}">
        <p14:creationId xmlns:p14="http://schemas.microsoft.com/office/powerpoint/2010/main" val="2236569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A67B86-42A3-4B02-AC00-39C1FED11F6F}"/>
              </a:ext>
            </a:extLst>
          </p:cNvPr>
          <p:cNvSpPr>
            <a:spLocks noGrp="1"/>
          </p:cNvSpPr>
          <p:nvPr>
            <p:ph type="title"/>
          </p:nvPr>
        </p:nvSpPr>
        <p:spPr>
          <a:xfrm>
            <a:off x="329980" y="235001"/>
            <a:ext cx="11058832" cy="446036"/>
          </a:xfrm>
        </p:spPr>
        <p:txBody>
          <a:bodyPr>
            <a:normAutofit fontScale="90000"/>
          </a:bodyPr>
          <a:lstStyle/>
          <a:p>
            <a:r>
              <a:rPr lang="tr-TR" dirty="0"/>
              <a:t>Ülke İmajını Biçimlendiren Unsurlar</a:t>
            </a:r>
          </a:p>
        </p:txBody>
      </p:sp>
      <p:pic>
        <p:nvPicPr>
          <p:cNvPr id="4" name="İçerik Yer Tutucusu 3">
            <a:extLst>
              <a:ext uri="{FF2B5EF4-FFF2-40B4-BE49-F238E27FC236}">
                <a16:creationId xmlns:a16="http://schemas.microsoft.com/office/drawing/2014/main" id="{C146B936-F0D2-4979-9D79-5271694EABEB}"/>
              </a:ext>
            </a:extLst>
          </p:cNvPr>
          <p:cNvPicPr>
            <a:picLocks noGrp="1" noChangeAspect="1"/>
          </p:cNvPicPr>
          <p:nvPr>
            <p:ph idx="1"/>
          </p:nvPr>
        </p:nvPicPr>
        <p:blipFill>
          <a:blip r:embed="rId2"/>
          <a:stretch>
            <a:fillRect/>
          </a:stretch>
        </p:blipFill>
        <p:spPr>
          <a:xfrm>
            <a:off x="2542932" y="746509"/>
            <a:ext cx="6774324" cy="5364981"/>
          </a:xfrm>
          <a:prstGeom prst="rect">
            <a:avLst/>
          </a:prstGeom>
        </p:spPr>
      </p:pic>
      <p:sp>
        <p:nvSpPr>
          <p:cNvPr id="5" name="Metin kutusu 4">
            <a:extLst>
              <a:ext uri="{FF2B5EF4-FFF2-40B4-BE49-F238E27FC236}">
                <a16:creationId xmlns:a16="http://schemas.microsoft.com/office/drawing/2014/main" id="{10589D56-EE04-4E9E-B46A-10304E0105DA}"/>
              </a:ext>
            </a:extLst>
          </p:cNvPr>
          <p:cNvSpPr txBox="1"/>
          <p:nvPr/>
        </p:nvSpPr>
        <p:spPr>
          <a:xfrm>
            <a:off x="1087717" y="6323106"/>
            <a:ext cx="10016565" cy="369332"/>
          </a:xfrm>
          <a:prstGeom prst="rect">
            <a:avLst/>
          </a:prstGeom>
          <a:noFill/>
        </p:spPr>
        <p:txBody>
          <a:bodyPr wrap="square" rtlCol="0">
            <a:spAutoFit/>
          </a:bodyPr>
          <a:lstStyle/>
          <a:p>
            <a:r>
              <a:rPr lang="tr-TR" b="1" dirty="0"/>
              <a:t>AKTARAN</a:t>
            </a:r>
            <a:r>
              <a:rPr lang="tr-TR" dirty="0"/>
              <a:t> : Balta </a:t>
            </a:r>
            <a:r>
              <a:rPr lang="tr-TR" dirty="0" err="1"/>
              <a:t>Peltekoğlu</a:t>
            </a:r>
            <a:r>
              <a:rPr lang="tr-TR" dirty="0"/>
              <a:t>, Filiz, Halkla İlişkiler Nedir? Beta Yay. 2016, </a:t>
            </a:r>
            <a:r>
              <a:rPr lang="tr-TR" b="1" dirty="0"/>
              <a:t>sayfa 572</a:t>
            </a:r>
          </a:p>
        </p:txBody>
      </p:sp>
    </p:spTree>
    <p:extLst>
      <p:ext uri="{BB962C8B-B14F-4D97-AF65-F5344CB8AC3E}">
        <p14:creationId xmlns:p14="http://schemas.microsoft.com/office/powerpoint/2010/main" val="2480979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C671CD-AEC0-4A4F-B9AA-83D1DF1080B0}"/>
              </a:ext>
            </a:extLst>
          </p:cNvPr>
          <p:cNvSpPr>
            <a:spLocks noGrp="1"/>
          </p:cNvSpPr>
          <p:nvPr>
            <p:ph type="title"/>
          </p:nvPr>
        </p:nvSpPr>
        <p:spPr/>
        <p:txBody>
          <a:bodyPr/>
          <a:lstStyle/>
          <a:p>
            <a:r>
              <a:rPr lang="tr-TR" dirty="0"/>
              <a:t>Marka İmajı ve Kurum İmajı</a:t>
            </a:r>
          </a:p>
        </p:txBody>
      </p:sp>
      <p:sp>
        <p:nvSpPr>
          <p:cNvPr id="3" name="İçerik Yer Tutucusu 2">
            <a:extLst>
              <a:ext uri="{FF2B5EF4-FFF2-40B4-BE49-F238E27FC236}">
                <a16:creationId xmlns:a16="http://schemas.microsoft.com/office/drawing/2014/main" id="{FE621B7A-CF43-46DC-B3F8-A7FB0329C444}"/>
              </a:ext>
            </a:extLst>
          </p:cNvPr>
          <p:cNvSpPr>
            <a:spLocks noGrp="1"/>
          </p:cNvSpPr>
          <p:nvPr>
            <p:ph idx="1"/>
          </p:nvPr>
        </p:nvSpPr>
        <p:spPr/>
        <p:txBody>
          <a:bodyPr>
            <a:normAutofit/>
          </a:bodyPr>
          <a:lstStyle/>
          <a:p>
            <a:r>
              <a:rPr lang="tr-TR" dirty="0"/>
              <a:t>«Kimi işletmelerde marka ile kurum özdeşleşmekte, kimisinde ise ayrı ayrı imaj oluşturulmaktadır.»</a:t>
            </a:r>
          </a:p>
          <a:p>
            <a:r>
              <a:rPr lang="tr-TR" b="1" dirty="0"/>
              <a:t>«Marka imajı</a:t>
            </a:r>
            <a:r>
              <a:rPr lang="tr-TR" dirty="0"/>
              <a:t>, bir kişinin veya kişiler grubunun bir markayla/ ürünle ilgili duygusal olduğu kadar rasyonel değerlendirmelerin tümü, bir başka deyişle ürünün kişiye çağrıştırdığı duygu ve düşünceler bütünüdür. </a:t>
            </a:r>
            <a:r>
              <a:rPr lang="tr-TR" b="1" dirty="0"/>
              <a:t>Kurum imajını </a:t>
            </a:r>
            <a:r>
              <a:rPr lang="tr-TR" dirty="0"/>
              <a:t>açıklarken marka imajındaki ürün kelimesini kurum sözcüğü ile değiştirmek yeterli olacaktır, yani kurum imajı, bir kuruluşun ya da kişiler grubunun bir kuruma gösterdiği duygusal olduğu kadar rasyonel öğelerin de bütünü olarak tanımlanmaktadır. » (</a:t>
            </a:r>
            <a:r>
              <a:rPr lang="tr-TR" dirty="0" err="1"/>
              <a:t>Peltekoğlu</a:t>
            </a:r>
            <a:r>
              <a:rPr lang="tr-TR" dirty="0"/>
              <a:t>, 2016: 576)</a:t>
            </a:r>
          </a:p>
        </p:txBody>
      </p:sp>
      <p:sp>
        <p:nvSpPr>
          <p:cNvPr id="4" name="Metin kutusu 3">
            <a:extLst>
              <a:ext uri="{FF2B5EF4-FFF2-40B4-BE49-F238E27FC236}">
                <a16:creationId xmlns:a16="http://schemas.microsoft.com/office/drawing/2014/main" id="{310176A9-A2DB-4929-9DBA-51E83A1C30AA}"/>
              </a:ext>
            </a:extLst>
          </p:cNvPr>
          <p:cNvSpPr txBox="1"/>
          <p:nvPr/>
        </p:nvSpPr>
        <p:spPr>
          <a:xfrm>
            <a:off x="1184348" y="6323106"/>
            <a:ext cx="10016565" cy="369332"/>
          </a:xfrm>
          <a:prstGeom prst="rect">
            <a:avLst/>
          </a:prstGeom>
          <a:noFill/>
        </p:spPr>
        <p:txBody>
          <a:bodyPr wrap="square" rtlCol="0">
            <a:spAutoFit/>
          </a:bodyPr>
          <a:lstStyle/>
          <a:p>
            <a:r>
              <a:rPr lang="tr-TR" dirty="0"/>
              <a:t>Balta </a:t>
            </a:r>
            <a:r>
              <a:rPr lang="tr-TR" dirty="0" err="1"/>
              <a:t>Peltekoğlu</a:t>
            </a:r>
            <a:r>
              <a:rPr lang="tr-TR" dirty="0"/>
              <a:t>, Filiz, Halkla İlişkiler Nedir? İstanbul, Beta Yay. 2016</a:t>
            </a:r>
          </a:p>
        </p:txBody>
      </p:sp>
    </p:spTree>
    <p:extLst>
      <p:ext uri="{BB962C8B-B14F-4D97-AF65-F5344CB8AC3E}">
        <p14:creationId xmlns:p14="http://schemas.microsoft.com/office/powerpoint/2010/main" val="227963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B230C7-DB26-425F-B465-BE915259C12B}"/>
              </a:ext>
            </a:extLst>
          </p:cNvPr>
          <p:cNvSpPr>
            <a:spLocks noGrp="1"/>
          </p:cNvSpPr>
          <p:nvPr>
            <p:ph type="title"/>
          </p:nvPr>
        </p:nvSpPr>
        <p:spPr/>
        <p:txBody>
          <a:bodyPr/>
          <a:lstStyle/>
          <a:p>
            <a:r>
              <a:rPr lang="tr-TR" dirty="0"/>
              <a:t>Planlı İmaj Değişimi Aşamaları</a:t>
            </a:r>
          </a:p>
        </p:txBody>
      </p:sp>
      <p:sp>
        <p:nvSpPr>
          <p:cNvPr id="3" name="İçerik Yer Tutucusu 2">
            <a:extLst>
              <a:ext uri="{FF2B5EF4-FFF2-40B4-BE49-F238E27FC236}">
                <a16:creationId xmlns:a16="http://schemas.microsoft.com/office/drawing/2014/main" id="{6C4F2E99-92B8-4574-B6DD-A0306E9605F6}"/>
              </a:ext>
            </a:extLst>
          </p:cNvPr>
          <p:cNvSpPr>
            <a:spLocks noGrp="1"/>
          </p:cNvSpPr>
          <p:nvPr>
            <p:ph idx="1"/>
          </p:nvPr>
        </p:nvSpPr>
        <p:spPr/>
        <p:txBody>
          <a:bodyPr>
            <a:normAutofit/>
          </a:bodyPr>
          <a:lstStyle/>
          <a:p>
            <a:r>
              <a:rPr lang="tr-TR" dirty="0"/>
              <a:t>«İlk İzlenim Analizi (Kim ne düşünüyor?)</a:t>
            </a:r>
          </a:p>
          <a:p>
            <a:r>
              <a:rPr lang="tr-TR" dirty="0"/>
              <a:t>Sebep Analizi (Niçin öyle düşünüyor? )</a:t>
            </a:r>
          </a:p>
          <a:p>
            <a:r>
              <a:rPr lang="tr-TR" dirty="0"/>
              <a:t>Amaç Tanımı (Ne tür değişiklik gerekiyor? )</a:t>
            </a:r>
          </a:p>
          <a:p>
            <a:r>
              <a:rPr lang="tr-TR" dirty="0"/>
              <a:t>İletişim Tanımı (Hangi mesaj?/ İletişim yöntem ve süresi)</a:t>
            </a:r>
          </a:p>
          <a:p>
            <a:r>
              <a:rPr lang="tr-TR" dirty="0"/>
              <a:t>Planlama (Kim neyi nasıl ve ne kadar sürede yapabilir?)</a:t>
            </a:r>
          </a:p>
          <a:p>
            <a:r>
              <a:rPr lang="tr-TR" dirty="0"/>
              <a:t>Uygulama (Hangi araç ve yöntemler?)</a:t>
            </a:r>
          </a:p>
          <a:p>
            <a:r>
              <a:rPr lang="tr-TR" dirty="0"/>
              <a:t>Değerlendirme/Kontrol (Neye ne kadar sürede ulaşılmış)» (</a:t>
            </a:r>
            <a:r>
              <a:rPr lang="tr-TR" dirty="0" err="1"/>
              <a:t>Peltekoğlu</a:t>
            </a:r>
            <a:r>
              <a:rPr lang="tr-TR" dirty="0"/>
              <a:t>, 2016: 578)</a:t>
            </a:r>
          </a:p>
          <a:p>
            <a:endParaRPr lang="tr-TR" dirty="0"/>
          </a:p>
        </p:txBody>
      </p:sp>
      <p:sp>
        <p:nvSpPr>
          <p:cNvPr id="4" name="Metin kutusu 3">
            <a:extLst>
              <a:ext uri="{FF2B5EF4-FFF2-40B4-BE49-F238E27FC236}">
                <a16:creationId xmlns:a16="http://schemas.microsoft.com/office/drawing/2014/main" id="{637D4C83-6C00-4824-8144-2671336D1F00}"/>
              </a:ext>
            </a:extLst>
          </p:cNvPr>
          <p:cNvSpPr txBox="1"/>
          <p:nvPr/>
        </p:nvSpPr>
        <p:spPr>
          <a:xfrm>
            <a:off x="1087717" y="6323106"/>
            <a:ext cx="10016565" cy="369332"/>
          </a:xfrm>
          <a:prstGeom prst="rect">
            <a:avLst/>
          </a:prstGeom>
          <a:noFill/>
        </p:spPr>
        <p:txBody>
          <a:bodyPr wrap="square" rtlCol="0">
            <a:spAutoFit/>
          </a:bodyPr>
          <a:lstStyle/>
          <a:p>
            <a:r>
              <a:rPr lang="tr-TR" dirty="0"/>
              <a:t>Balta </a:t>
            </a:r>
            <a:r>
              <a:rPr lang="tr-TR" dirty="0" err="1"/>
              <a:t>Peltekoğlu</a:t>
            </a:r>
            <a:r>
              <a:rPr lang="tr-TR" dirty="0"/>
              <a:t>, Filiz, Halkla İlişkiler Nedir? Beta Yay. 2016</a:t>
            </a:r>
            <a:endParaRPr lang="tr-TR" b="1" dirty="0"/>
          </a:p>
        </p:txBody>
      </p:sp>
    </p:spTree>
    <p:extLst>
      <p:ext uri="{BB962C8B-B14F-4D97-AF65-F5344CB8AC3E}">
        <p14:creationId xmlns:p14="http://schemas.microsoft.com/office/powerpoint/2010/main" val="19910825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543</Words>
  <Application>Microsoft Office PowerPoint</Application>
  <PresentationFormat>Geniş ekran</PresentationFormat>
  <Paragraphs>58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Konu 10. Kurum İmajı</vt:lpstr>
      <vt:lpstr>Kurum İmajı</vt:lpstr>
      <vt:lpstr>İmaj Çeşitleri</vt:lpstr>
      <vt:lpstr>Kurum İmajı Oluşturma Sürecinde Sorular</vt:lpstr>
      <vt:lpstr>Kurum İmajını Etkileyen Unsurlar</vt:lpstr>
      <vt:lpstr>Ülke Sektör Kurum Marka Etkileşimi: İmaj Transferi</vt:lpstr>
      <vt:lpstr>Ülke İmajını Biçimlendiren Unsurlar</vt:lpstr>
      <vt:lpstr>Marka İmajı ve Kurum İmajı</vt:lpstr>
      <vt:lpstr>Planlı İmaj Değişimi Aşamaları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10. Kurum Kimliği</dc:title>
  <dc:creator>Yazar </dc:creator>
  <cp:lastModifiedBy>Yazar </cp:lastModifiedBy>
  <cp:revision>8</cp:revision>
  <dcterms:created xsi:type="dcterms:W3CDTF">2021-03-19T08:54:39Z</dcterms:created>
  <dcterms:modified xsi:type="dcterms:W3CDTF">2021-03-19T11:13:31Z</dcterms:modified>
</cp:coreProperties>
</file>