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6" r:id="rId11"/>
    <p:sldId id="267" r:id="rId12"/>
    <p:sldId id="265" r:id="rId13"/>
    <p:sldId id="517" r:id="rId14"/>
    <p:sldId id="268" r:id="rId15"/>
    <p:sldId id="518" r:id="rId16"/>
    <p:sldId id="269" r:id="rId17"/>
    <p:sldId id="270" r:id="rId18"/>
    <p:sldId id="271" r:id="rId19"/>
    <p:sldId id="478" r:id="rId20"/>
    <p:sldId id="479" r:id="rId21"/>
    <p:sldId id="480" r:id="rId22"/>
    <p:sldId id="481" r:id="rId23"/>
    <p:sldId id="476" r:id="rId24"/>
    <p:sldId id="477" r:id="rId25"/>
    <p:sldId id="463" r:id="rId26"/>
    <p:sldId id="515" r:id="rId27"/>
    <p:sldId id="273" r:id="rId28"/>
    <p:sldId id="350" r:id="rId29"/>
    <p:sldId id="516" r:id="rId30"/>
    <p:sldId id="274" r:id="rId31"/>
    <p:sldId id="275" r:id="rId32"/>
    <p:sldId id="276" r:id="rId33"/>
    <p:sldId id="277" r:id="rId34"/>
    <p:sldId id="278" r:id="rId35"/>
    <p:sldId id="279" r:id="rId36"/>
    <p:sldId id="280" r:id="rId37"/>
    <p:sldId id="321" r:id="rId38"/>
    <p:sldId id="356" r:id="rId39"/>
    <p:sldId id="413" r:id="rId40"/>
    <p:sldId id="519" r:id="rId41"/>
    <p:sldId id="520" r:id="rId42"/>
    <p:sldId id="272" r:id="rId4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073E3-47D8-418E-B9A4-9B271CA07CB8}" type="datetimeFigureOut">
              <a:rPr lang="tr-TR" smtClean="0"/>
              <a:t>6.11.2022</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F4ABD3-5105-4BDC-95C6-20CF9C457FD8}" type="slidenum">
              <a:rPr lang="tr-TR" smtClean="0"/>
              <a:t>‹#›</a:t>
            </a:fld>
            <a:endParaRPr lang="tr-TR"/>
          </a:p>
        </p:txBody>
      </p:sp>
    </p:spTree>
    <p:extLst>
      <p:ext uri="{BB962C8B-B14F-4D97-AF65-F5344CB8AC3E}">
        <p14:creationId xmlns:p14="http://schemas.microsoft.com/office/powerpoint/2010/main" val="1171205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ayt Görüntüsü Yer Tutucusu 1">
            <a:extLst>
              <a:ext uri="{FF2B5EF4-FFF2-40B4-BE49-F238E27FC236}">
                <a16:creationId xmlns:a16="http://schemas.microsoft.com/office/drawing/2014/main" id="{BE862930-A964-484E-A0FD-FE71B5D8EE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 Yer Tutucusu 2">
            <a:extLst>
              <a:ext uri="{FF2B5EF4-FFF2-40B4-BE49-F238E27FC236}">
                <a16:creationId xmlns:a16="http://schemas.microsoft.com/office/drawing/2014/main" id="{5DBEDE8A-EA12-46D6-94C7-4E14CCF560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0180" name="Slayt Numarası Yer Tutucusu 3">
            <a:extLst>
              <a:ext uri="{FF2B5EF4-FFF2-40B4-BE49-F238E27FC236}">
                <a16:creationId xmlns:a16="http://schemas.microsoft.com/office/drawing/2014/main" id="{F5BDB429-88C0-46DE-AD20-B688FC27542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200" b="1">
                <a:solidFill>
                  <a:schemeClr val="tx1"/>
                </a:solidFill>
                <a:latin typeface="Times New Roman" panose="02020603050405020304" pitchFamily="18" charset="0"/>
              </a:defRPr>
            </a:lvl1pPr>
            <a:lvl2pPr marL="742950" indent="-285750">
              <a:defRPr sz="3200" b="1">
                <a:solidFill>
                  <a:schemeClr val="tx1"/>
                </a:solidFill>
                <a:latin typeface="Times New Roman" panose="02020603050405020304" pitchFamily="18" charset="0"/>
              </a:defRPr>
            </a:lvl2pPr>
            <a:lvl3pPr marL="1143000" indent="-228600">
              <a:defRPr sz="3200" b="1">
                <a:solidFill>
                  <a:schemeClr val="tx1"/>
                </a:solidFill>
                <a:latin typeface="Times New Roman" panose="02020603050405020304" pitchFamily="18" charset="0"/>
              </a:defRPr>
            </a:lvl3pPr>
            <a:lvl4pPr marL="1600200" indent="-228600">
              <a:defRPr sz="3200" b="1">
                <a:solidFill>
                  <a:schemeClr val="tx1"/>
                </a:solidFill>
                <a:latin typeface="Times New Roman" panose="02020603050405020304" pitchFamily="18" charset="0"/>
              </a:defRPr>
            </a:lvl4pPr>
            <a:lvl5pPr marL="2057400" indent="-228600">
              <a:defRPr sz="32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3200" b="1">
                <a:solidFill>
                  <a:schemeClr val="tx1"/>
                </a:solidFill>
                <a:latin typeface="Times New Roman" panose="02020603050405020304" pitchFamily="18" charset="0"/>
              </a:defRPr>
            </a:lvl9pPr>
          </a:lstStyle>
          <a:p>
            <a:fld id="{DC196401-FEBA-4A5C-B686-D652FC2F03AF}" type="slidenum">
              <a:rPr lang="en-US" altLang="en-US" sz="1200" smtClean="0"/>
              <a:pPr/>
              <a:t>19</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ayt Görüntüsü Yer Tutucusu 1">
            <a:extLst>
              <a:ext uri="{FF2B5EF4-FFF2-40B4-BE49-F238E27FC236}">
                <a16:creationId xmlns:a16="http://schemas.microsoft.com/office/drawing/2014/main" id="{E3CED876-C605-4B00-B077-7F47321B119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 Yer Tutucusu 2">
            <a:extLst>
              <a:ext uri="{FF2B5EF4-FFF2-40B4-BE49-F238E27FC236}">
                <a16:creationId xmlns:a16="http://schemas.microsoft.com/office/drawing/2014/main" id="{5262E26F-81D9-4FD2-AAA1-4BCC444602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4276" name="Slayt Numarası Yer Tutucusu 3">
            <a:extLst>
              <a:ext uri="{FF2B5EF4-FFF2-40B4-BE49-F238E27FC236}">
                <a16:creationId xmlns:a16="http://schemas.microsoft.com/office/drawing/2014/main" id="{14CEF151-5F7A-448C-AF58-3AD56176EE4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200" b="1">
                <a:solidFill>
                  <a:schemeClr val="tx1"/>
                </a:solidFill>
                <a:latin typeface="Times New Roman" panose="02020603050405020304" pitchFamily="18" charset="0"/>
              </a:defRPr>
            </a:lvl1pPr>
            <a:lvl2pPr marL="742950" indent="-285750">
              <a:defRPr sz="3200" b="1">
                <a:solidFill>
                  <a:schemeClr val="tx1"/>
                </a:solidFill>
                <a:latin typeface="Times New Roman" panose="02020603050405020304" pitchFamily="18" charset="0"/>
              </a:defRPr>
            </a:lvl2pPr>
            <a:lvl3pPr marL="1143000" indent="-228600">
              <a:defRPr sz="3200" b="1">
                <a:solidFill>
                  <a:schemeClr val="tx1"/>
                </a:solidFill>
                <a:latin typeface="Times New Roman" panose="02020603050405020304" pitchFamily="18" charset="0"/>
              </a:defRPr>
            </a:lvl3pPr>
            <a:lvl4pPr marL="1600200" indent="-228600">
              <a:defRPr sz="3200" b="1">
                <a:solidFill>
                  <a:schemeClr val="tx1"/>
                </a:solidFill>
                <a:latin typeface="Times New Roman" panose="02020603050405020304" pitchFamily="18" charset="0"/>
              </a:defRPr>
            </a:lvl4pPr>
            <a:lvl5pPr marL="2057400" indent="-228600">
              <a:defRPr sz="32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3200" b="1">
                <a:solidFill>
                  <a:schemeClr val="tx1"/>
                </a:solidFill>
                <a:latin typeface="Times New Roman" panose="02020603050405020304" pitchFamily="18" charset="0"/>
              </a:defRPr>
            </a:lvl9pPr>
          </a:lstStyle>
          <a:p>
            <a:fld id="{2A767547-B364-477E-B200-8357825C9619}" type="slidenum">
              <a:rPr lang="en-US" altLang="en-US" sz="1200" smtClean="0"/>
              <a:pPr/>
              <a:t>20</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ayt Görüntüsü Yer Tutucusu 1">
            <a:extLst>
              <a:ext uri="{FF2B5EF4-FFF2-40B4-BE49-F238E27FC236}">
                <a16:creationId xmlns:a16="http://schemas.microsoft.com/office/drawing/2014/main" id="{F5F30417-2A58-4F64-B927-61562A0B18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 Yer Tutucusu 2">
            <a:extLst>
              <a:ext uri="{FF2B5EF4-FFF2-40B4-BE49-F238E27FC236}">
                <a16:creationId xmlns:a16="http://schemas.microsoft.com/office/drawing/2014/main" id="{018D0BC7-8829-4728-A834-3E6FC0A9D4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Tiryak uzun yıllar Venedik denetiminde. Orada yapılıp diğer ülkelere sevk ediliyor.</a:t>
            </a:r>
            <a:endParaRPr lang="en-US" altLang="en-US"/>
          </a:p>
        </p:txBody>
      </p:sp>
      <p:sp>
        <p:nvSpPr>
          <p:cNvPr id="56324" name="Slayt Numarası Yer Tutucusu 3">
            <a:extLst>
              <a:ext uri="{FF2B5EF4-FFF2-40B4-BE49-F238E27FC236}">
                <a16:creationId xmlns:a16="http://schemas.microsoft.com/office/drawing/2014/main" id="{E4D1516E-2B7C-428B-B1E3-2BA8624D292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200" b="1">
                <a:solidFill>
                  <a:schemeClr val="tx1"/>
                </a:solidFill>
                <a:latin typeface="Times New Roman" panose="02020603050405020304" pitchFamily="18" charset="0"/>
              </a:defRPr>
            </a:lvl1pPr>
            <a:lvl2pPr marL="742950" indent="-285750">
              <a:defRPr sz="3200" b="1">
                <a:solidFill>
                  <a:schemeClr val="tx1"/>
                </a:solidFill>
                <a:latin typeface="Times New Roman" panose="02020603050405020304" pitchFamily="18" charset="0"/>
              </a:defRPr>
            </a:lvl2pPr>
            <a:lvl3pPr marL="1143000" indent="-228600">
              <a:defRPr sz="3200" b="1">
                <a:solidFill>
                  <a:schemeClr val="tx1"/>
                </a:solidFill>
                <a:latin typeface="Times New Roman" panose="02020603050405020304" pitchFamily="18" charset="0"/>
              </a:defRPr>
            </a:lvl3pPr>
            <a:lvl4pPr marL="1600200" indent="-228600">
              <a:defRPr sz="3200" b="1">
                <a:solidFill>
                  <a:schemeClr val="tx1"/>
                </a:solidFill>
                <a:latin typeface="Times New Roman" panose="02020603050405020304" pitchFamily="18" charset="0"/>
              </a:defRPr>
            </a:lvl4pPr>
            <a:lvl5pPr marL="2057400" indent="-228600">
              <a:defRPr sz="32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3200" b="1">
                <a:solidFill>
                  <a:schemeClr val="tx1"/>
                </a:solidFill>
                <a:latin typeface="Times New Roman" panose="02020603050405020304" pitchFamily="18" charset="0"/>
              </a:defRPr>
            </a:lvl9pPr>
          </a:lstStyle>
          <a:p>
            <a:fld id="{051DEECE-FC96-4B6E-B9E4-BB003DCEC6DA}" type="slidenum">
              <a:rPr lang="en-US" altLang="en-US" sz="1200" smtClean="0"/>
              <a:pPr/>
              <a:t>21</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ayt Görüntüsü Yer Tutucusu 1">
            <a:extLst>
              <a:ext uri="{FF2B5EF4-FFF2-40B4-BE49-F238E27FC236}">
                <a16:creationId xmlns:a16="http://schemas.microsoft.com/office/drawing/2014/main" id="{93DE90F6-0385-431B-B523-C94701DF8B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 Yer Tutucusu 2">
            <a:extLst>
              <a:ext uri="{FF2B5EF4-FFF2-40B4-BE49-F238E27FC236}">
                <a16:creationId xmlns:a16="http://schemas.microsoft.com/office/drawing/2014/main" id="{319B59DA-4244-4054-B387-56335AB0F3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0420" name="Slayt Numarası Yer Tutucusu 3">
            <a:extLst>
              <a:ext uri="{FF2B5EF4-FFF2-40B4-BE49-F238E27FC236}">
                <a16:creationId xmlns:a16="http://schemas.microsoft.com/office/drawing/2014/main" id="{7EFBB888-361F-4A10-AD05-FF01B0264F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200" b="1">
                <a:solidFill>
                  <a:schemeClr val="tx1"/>
                </a:solidFill>
                <a:latin typeface="Times New Roman" panose="02020603050405020304" pitchFamily="18" charset="0"/>
              </a:defRPr>
            </a:lvl1pPr>
            <a:lvl2pPr marL="742950" indent="-285750">
              <a:defRPr sz="3200" b="1">
                <a:solidFill>
                  <a:schemeClr val="tx1"/>
                </a:solidFill>
                <a:latin typeface="Times New Roman" panose="02020603050405020304" pitchFamily="18" charset="0"/>
              </a:defRPr>
            </a:lvl2pPr>
            <a:lvl3pPr marL="1143000" indent="-228600">
              <a:defRPr sz="3200" b="1">
                <a:solidFill>
                  <a:schemeClr val="tx1"/>
                </a:solidFill>
                <a:latin typeface="Times New Roman" panose="02020603050405020304" pitchFamily="18" charset="0"/>
              </a:defRPr>
            </a:lvl3pPr>
            <a:lvl4pPr marL="1600200" indent="-228600">
              <a:defRPr sz="3200" b="1">
                <a:solidFill>
                  <a:schemeClr val="tx1"/>
                </a:solidFill>
                <a:latin typeface="Times New Roman" panose="02020603050405020304" pitchFamily="18" charset="0"/>
              </a:defRPr>
            </a:lvl4pPr>
            <a:lvl5pPr marL="2057400" indent="-228600">
              <a:defRPr sz="32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3200" b="1">
                <a:solidFill>
                  <a:schemeClr val="tx1"/>
                </a:solidFill>
                <a:latin typeface="Times New Roman" panose="02020603050405020304" pitchFamily="18" charset="0"/>
              </a:defRPr>
            </a:lvl9pPr>
          </a:lstStyle>
          <a:p>
            <a:fld id="{6700BBBF-B5A3-46AD-9E63-C82D592C3DB5}" type="slidenum">
              <a:rPr lang="en-US" altLang="en-US" sz="1200" smtClean="0"/>
              <a:pPr/>
              <a:t>27</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ayt Görüntüsü Yer Tutucusu 1">
            <a:extLst>
              <a:ext uri="{FF2B5EF4-FFF2-40B4-BE49-F238E27FC236}">
                <a16:creationId xmlns:a16="http://schemas.microsoft.com/office/drawing/2014/main" id="{199D1264-7117-4D34-85B7-CA0E41521B8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 Yer Tutucusu 2">
            <a:extLst>
              <a:ext uri="{FF2B5EF4-FFF2-40B4-BE49-F238E27FC236}">
                <a16:creationId xmlns:a16="http://schemas.microsoft.com/office/drawing/2014/main" id="{02848CA8-B752-49A7-91B8-CC5F5E6DF8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4516" name="Slayt Numarası Yer Tutucusu 3">
            <a:extLst>
              <a:ext uri="{FF2B5EF4-FFF2-40B4-BE49-F238E27FC236}">
                <a16:creationId xmlns:a16="http://schemas.microsoft.com/office/drawing/2014/main" id="{E6FB0FE0-E51D-431E-9204-423E9F4608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200" b="1">
                <a:solidFill>
                  <a:schemeClr val="tx1"/>
                </a:solidFill>
                <a:latin typeface="Times New Roman" panose="02020603050405020304" pitchFamily="18" charset="0"/>
              </a:defRPr>
            </a:lvl1pPr>
            <a:lvl2pPr marL="742950" indent="-285750">
              <a:defRPr sz="3200" b="1">
                <a:solidFill>
                  <a:schemeClr val="tx1"/>
                </a:solidFill>
                <a:latin typeface="Times New Roman" panose="02020603050405020304" pitchFamily="18" charset="0"/>
              </a:defRPr>
            </a:lvl2pPr>
            <a:lvl3pPr marL="1143000" indent="-228600">
              <a:defRPr sz="3200" b="1">
                <a:solidFill>
                  <a:schemeClr val="tx1"/>
                </a:solidFill>
                <a:latin typeface="Times New Roman" panose="02020603050405020304" pitchFamily="18" charset="0"/>
              </a:defRPr>
            </a:lvl3pPr>
            <a:lvl4pPr marL="1600200" indent="-228600">
              <a:defRPr sz="3200" b="1">
                <a:solidFill>
                  <a:schemeClr val="tx1"/>
                </a:solidFill>
                <a:latin typeface="Times New Roman" panose="02020603050405020304" pitchFamily="18" charset="0"/>
              </a:defRPr>
            </a:lvl4pPr>
            <a:lvl5pPr marL="2057400" indent="-228600">
              <a:defRPr sz="32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3200" b="1">
                <a:solidFill>
                  <a:schemeClr val="tx1"/>
                </a:solidFill>
                <a:latin typeface="Times New Roman" panose="02020603050405020304" pitchFamily="18" charset="0"/>
              </a:defRPr>
            </a:lvl9pPr>
          </a:lstStyle>
          <a:p>
            <a:fld id="{994D32ED-C06A-4857-9E9E-1BBE4D1F1414}" type="slidenum">
              <a:rPr lang="en-US" altLang="en-US" sz="1200" smtClean="0"/>
              <a:pPr/>
              <a:t>30</a:t>
            </a:fld>
            <a:endParaRPr lang="en-US"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ayt Görüntüsü Yer Tutucusu 1">
            <a:extLst>
              <a:ext uri="{FF2B5EF4-FFF2-40B4-BE49-F238E27FC236}">
                <a16:creationId xmlns:a16="http://schemas.microsoft.com/office/drawing/2014/main" id="{B34973FE-8D23-48FF-9950-7B89B0A3A2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 Yer Tutucusu 2">
            <a:extLst>
              <a:ext uri="{FF2B5EF4-FFF2-40B4-BE49-F238E27FC236}">
                <a16:creationId xmlns:a16="http://schemas.microsoft.com/office/drawing/2014/main" id="{A54B45FC-74BD-4522-963F-E34B5B96FB6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Bazı ilaçlar sadece saray ecz de yapılıyor.</a:t>
            </a:r>
            <a:endParaRPr lang="en-US" altLang="en-US"/>
          </a:p>
        </p:txBody>
      </p:sp>
      <p:sp>
        <p:nvSpPr>
          <p:cNvPr id="78852" name="Slayt Numarası Yer Tutucusu 3">
            <a:extLst>
              <a:ext uri="{FF2B5EF4-FFF2-40B4-BE49-F238E27FC236}">
                <a16:creationId xmlns:a16="http://schemas.microsoft.com/office/drawing/2014/main" id="{2B9655D8-569A-4FDE-8177-10B6EE426CE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200" b="1">
                <a:solidFill>
                  <a:schemeClr val="tx1"/>
                </a:solidFill>
                <a:latin typeface="Times New Roman" panose="02020603050405020304" pitchFamily="18" charset="0"/>
              </a:defRPr>
            </a:lvl1pPr>
            <a:lvl2pPr marL="742950" indent="-285750">
              <a:defRPr sz="3200" b="1">
                <a:solidFill>
                  <a:schemeClr val="tx1"/>
                </a:solidFill>
                <a:latin typeface="Times New Roman" panose="02020603050405020304" pitchFamily="18" charset="0"/>
              </a:defRPr>
            </a:lvl2pPr>
            <a:lvl3pPr marL="1143000" indent="-228600">
              <a:defRPr sz="3200" b="1">
                <a:solidFill>
                  <a:schemeClr val="tx1"/>
                </a:solidFill>
                <a:latin typeface="Times New Roman" panose="02020603050405020304" pitchFamily="18" charset="0"/>
              </a:defRPr>
            </a:lvl3pPr>
            <a:lvl4pPr marL="1600200" indent="-228600">
              <a:defRPr sz="3200" b="1">
                <a:solidFill>
                  <a:schemeClr val="tx1"/>
                </a:solidFill>
                <a:latin typeface="Times New Roman" panose="02020603050405020304" pitchFamily="18" charset="0"/>
              </a:defRPr>
            </a:lvl4pPr>
            <a:lvl5pPr marL="2057400" indent="-228600">
              <a:defRPr sz="32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3200" b="1">
                <a:solidFill>
                  <a:schemeClr val="tx1"/>
                </a:solidFill>
                <a:latin typeface="Times New Roman" panose="02020603050405020304" pitchFamily="18" charset="0"/>
              </a:defRPr>
            </a:lvl9pPr>
          </a:lstStyle>
          <a:p>
            <a:fld id="{18920A9E-F684-4D73-9460-DA343A30C60C}" type="slidenum">
              <a:rPr lang="en-US" altLang="en-US" sz="1200" smtClean="0"/>
              <a:pPr/>
              <a:t>36</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A081923-9E75-4031-B02B-284133DAF21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D4EAA1E-415B-4417-BE23-65DDC55559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D5CDD8B-C01E-468E-AF61-98D7257F8E82}"/>
              </a:ext>
            </a:extLst>
          </p:cNvPr>
          <p:cNvSpPr>
            <a:spLocks noGrp="1"/>
          </p:cNvSpPr>
          <p:nvPr>
            <p:ph type="dt" sz="half" idx="10"/>
          </p:nvPr>
        </p:nvSpPr>
        <p:spPr/>
        <p:txBody>
          <a:bodyPr/>
          <a:lstStyle/>
          <a:p>
            <a:fld id="{33A61E9C-4274-4660-AD8F-651432947678}" type="datetimeFigureOut">
              <a:rPr lang="tr-TR" smtClean="0"/>
              <a:t>6.11.2022</a:t>
            </a:fld>
            <a:endParaRPr lang="tr-TR"/>
          </a:p>
        </p:txBody>
      </p:sp>
      <p:sp>
        <p:nvSpPr>
          <p:cNvPr id="5" name="Alt Bilgi Yer Tutucusu 4">
            <a:extLst>
              <a:ext uri="{FF2B5EF4-FFF2-40B4-BE49-F238E27FC236}">
                <a16:creationId xmlns:a16="http://schemas.microsoft.com/office/drawing/2014/main" id="{ED191AF9-490A-444A-B54F-42EB6296DF5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C7DC6D1-EBA0-4AEC-8ECF-DCCD23928FB6}"/>
              </a:ext>
            </a:extLst>
          </p:cNvPr>
          <p:cNvSpPr>
            <a:spLocks noGrp="1"/>
          </p:cNvSpPr>
          <p:nvPr>
            <p:ph type="sldNum" sz="quarter" idx="12"/>
          </p:nvPr>
        </p:nvSpPr>
        <p:spPr/>
        <p:txBody>
          <a:bodyPr/>
          <a:lstStyle/>
          <a:p>
            <a:fld id="{C2264A2D-9C7C-466B-9A96-3B2B9E5BD64A}" type="slidenum">
              <a:rPr lang="tr-TR" smtClean="0"/>
              <a:t>‹#›</a:t>
            </a:fld>
            <a:endParaRPr lang="tr-TR"/>
          </a:p>
        </p:txBody>
      </p:sp>
    </p:spTree>
    <p:extLst>
      <p:ext uri="{BB962C8B-B14F-4D97-AF65-F5344CB8AC3E}">
        <p14:creationId xmlns:p14="http://schemas.microsoft.com/office/powerpoint/2010/main" val="1220121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40B082-EB11-4808-990E-CCDBECF10CE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965EDDD-DB38-4818-8D00-8F85F2528255}"/>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26DB85A-E3CF-4B66-9433-E9EE2BA04A08}"/>
              </a:ext>
            </a:extLst>
          </p:cNvPr>
          <p:cNvSpPr>
            <a:spLocks noGrp="1"/>
          </p:cNvSpPr>
          <p:nvPr>
            <p:ph type="dt" sz="half" idx="10"/>
          </p:nvPr>
        </p:nvSpPr>
        <p:spPr/>
        <p:txBody>
          <a:bodyPr/>
          <a:lstStyle/>
          <a:p>
            <a:fld id="{33A61E9C-4274-4660-AD8F-651432947678}" type="datetimeFigureOut">
              <a:rPr lang="tr-TR" smtClean="0"/>
              <a:t>6.11.2022</a:t>
            </a:fld>
            <a:endParaRPr lang="tr-TR"/>
          </a:p>
        </p:txBody>
      </p:sp>
      <p:sp>
        <p:nvSpPr>
          <p:cNvPr id="5" name="Alt Bilgi Yer Tutucusu 4">
            <a:extLst>
              <a:ext uri="{FF2B5EF4-FFF2-40B4-BE49-F238E27FC236}">
                <a16:creationId xmlns:a16="http://schemas.microsoft.com/office/drawing/2014/main" id="{A90EF975-92C4-4603-8E75-31AA3620938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AFA75B7-ECDF-49DA-A342-2CA30DC1B839}"/>
              </a:ext>
            </a:extLst>
          </p:cNvPr>
          <p:cNvSpPr>
            <a:spLocks noGrp="1"/>
          </p:cNvSpPr>
          <p:nvPr>
            <p:ph type="sldNum" sz="quarter" idx="12"/>
          </p:nvPr>
        </p:nvSpPr>
        <p:spPr/>
        <p:txBody>
          <a:bodyPr/>
          <a:lstStyle/>
          <a:p>
            <a:fld id="{C2264A2D-9C7C-466B-9A96-3B2B9E5BD64A}" type="slidenum">
              <a:rPr lang="tr-TR" smtClean="0"/>
              <a:t>‹#›</a:t>
            </a:fld>
            <a:endParaRPr lang="tr-TR"/>
          </a:p>
        </p:txBody>
      </p:sp>
    </p:spTree>
    <p:extLst>
      <p:ext uri="{BB962C8B-B14F-4D97-AF65-F5344CB8AC3E}">
        <p14:creationId xmlns:p14="http://schemas.microsoft.com/office/powerpoint/2010/main" val="1337143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55D1C3D6-9272-4C79-BEB8-5B60AEBAE3B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1F2C850-DD84-4CD1-A9A8-F38DC9FB721E}"/>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51CBA7A-D9E7-4896-B7F7-3822D4E356FE}"/>
              </a:ext>
            </a:extLst>
          </p:cNvPr>
          <p:cNvSpPr>
            <a:spLocks noGrp="1"/>
          </p:cNvSpPr>
          <p:nvPr>
            <p:ph type="dt" sz="half" idx="10"/>
          </p:nvPr>
        </p:nvSpPr>
        <p:spPr/>
        <p:txBody>
          <a:bodyPr/>
          <a:lstStyle/>
          <a:p>
            <a:fld id="{33A61E9C-4274-4660-AD8F-651432947678}" type="datetimeFigureOut">
              <a:rPr lang="tr-TR" smtClean="0"/>
              <a:t>6.11.2022</a:t>
            </a:fld>
            <a:endParaRPr lang="tr-TR"/>
          </a:p>
        </p:txBody>
      </p:sp>
      <p:sp>
        <p:nvSpPr>
          <p:cNvPr id="5" name="Alt Bilgi Yer Tutucusu 4">
            <a:extLst>
              <a:ext uri="{FF2B5EF4-FFF2-40B4-BE49-F238E27FC236}">
                <a16:creationId xmlns:a16="http://schemas.microsoft.com/office/drawing/2014/main" id="{CEDC45E3-E3D7-47E9-87FB-A424354DDA0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8A638CB-461A-46D2-BCC2-FDB7495AC0F0}"/>
              </a:ext>
            </a:extLst>
          </p:cNvPr>
          <p:cNvSpPr>
            <a:spLocks noGrp="1"/>
          </p:cNvSpPr>
          <p:nvPr>
            <p:ph type="sldNum" sz="quarter" idx="12"/>
          </p:nvPr>
        </p:nvSpPr>
        <p:spPr/>
        <p:txBody>
          <a:bodyPr/>
          <a:lstStyle/>
          <a:p>
            <a:fld id="{C2264A2D-9C7C-466B-9A96-3B2B9E5BD64A}" type="slidenum">
              <a:rPr lang="tr-TR" smtClean="0"/>
              <a:t>‹#›</a:t>
            </a:fld>
            <a:endParaRPr lang="tr-TR"/>
          </a:p>
        </p:txBody>
      </p:sp>
    </p:spTree>
    <p:extLst>
      <p:ext uri="{BB962C8B-B14F-4D97-AF65-F5344CB8AC3E}">
        <p14:creationId xmlns:p14="http://schemas.microsoft.com/office/powerpoint/2010/main" val="3570329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954B6B3-826B-4736-9A6A-2F8735E4E45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7B16E4C-C1EF-4F46-9919-1B5E5FCB7FD0}"/>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5BEC10B-9062-4097-B4C8-2A71B4195735}"/>
              </a:ext>
            </a:extLst>
          </p:cNvPr>
          <p:cNvSpPr>
            <a:spLocks noGrp="1"/>
          </p:cNvSpPr>
          <p:nvPr>
            <p:ph type="dt" sz="half" idx="10"/>
          </p:nvPr>
        </p:nvSpPr>
        <p:spPr/>
        <p:txBody>
          <a:bodyPr/>
          <a:lstStyle/>
          <a:p>
            <a:fld id="{33A61E9C-4274-4660-AD8F-651432947678}" type="datetimeFigureOut">
              <a:rPr lang="tr-TR" smtClean="0"/>
              <a:t>6.11.2022</a:t>
            </a:fld>
            <a:endParaRPr lang="tr-TR"/>
          </a:p>
        </p:txBody>
      </p:sp>
      <p:sp>
        <p:nvSpPr>
          <p:cNvPr id="5" name="Alt Bilgi Yer Tutucusu 4">
            <a:extLst>
              <a:ext uri="{FF2B5EF4-FFF2-40B4-BE49-F238E27FC236}">
                <a16:creationId xmlns:a16="http://schemas.microsoft.com/office/drawing/2014/main" id="{9C1E599E-510A-4457-8AE9-FFA8FD9BDC8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BD6696D-BD04-41CE-93D2-BE1454A03AFB}"/>
              </a:ext>
            </a:extLst>
          </p:cNvPr>
          <p:cNvSpPr>
            <a:spLocks noGrp="1"/>
          </p:cNvSpPr>
          <p:nvPr>
            <p:ph type="sldNum" sz="quarter" idx="12"/>
          </p:nvPr>
        </p:nvSpPr>
        <p:spPr/>
        <p:txBody>
          <a:bodyPr/>
          <a:lstStyle/>
          <a:p>
            <a:fld id="{C2264A2D-9C7C-466B-9A96-3B2B9E5BD64A}" type="slidenum">
              <a:rPr lang="tr-TR" smtClean="0"/>
              <a:t>‹#›</a:t>
            </a:fld>
            <a:endParaRPr lang="tr-TR"/>
          </a:p>
        </p:txBody>
      </p:sp>
    </p:spTree>
    <p:extLst>
      <p:ext uri="{BB962C8B-B14F-4D97-AF65-F5344CB8AC3E}">
        <p14:creationId xmlns:p14="http://schemas.microsoft.com/office/powerpoint/2010/main" val="3169048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0950B7D-559F-4384-A466-93DE8DB1D2F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DEC0CA1-760B-4BB6-BE17-6F26CC2AEE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9B00EC8C-D8F7-4238-9CA7-D5D0EE8D4A12}"/>
              </a:ext>
            </a:extLst>
          </p:cNvPr>
          <p:cNvSpPr>
            <a:spLocks noGrp="1"/>
          </p:cNvSpPr>
          <p:nvPr>
            <p:ph type="dt" sz="half" idx="10"/>
          </p:nvPr>
        </p:nvSpPr>
        <p:spPr/>
        <p:txBody>
          <a:bodyPr/>
          <a:lstStyle/>
          <a:p>
            <a:fld id="{33A61E9C-4274-4660-AD8F-651432947678}" type="datetimeFigureOut">
              <a:rPr lang="tr-TR" smtClean="0"/>
              <a:t>6.11.2022</a:t>
            </a:fld>
            <a:endParaRPr lang="tr-TR"/>
          </a:p>
        </p:txBody>
      </p:sp>
      <p:sp>
        <p:nvSpPr>
          <p:cNvPr id="5" name="Alt Bilgi Yer Tutucusu 4">
            <a:extLst>
              <a:ext uri="{FF2B5EF4-FFF2-40B4-BE49-F238E27FC236}">
                <a16:creationId xmlns:a16="http://schemas.microsoft.com/office/drawing/2014/main" id="{73C63F2D-E9EA-40D1-9152-7E4E10B22D5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5803A86-1098-4278-9528-5CC0560DBD4C}"/>
              </a:ext>
            </a:extLst>
          </p:cNvPr>
          <p:cNvSpPr>
            <a:spLocks noGrp="1"/>
          </p:cNvSpPr>
          <p:nvPr>
            <p:ph type="sldNum" sz="quarter" idx="12"/>
          </p:nvPr>
        </p:nvSpPr>
        <p:spPr/>
        <p:txBody>
          <a:bodyPr/>
          <a:lstStyle/>
          <a:p>
            <a:fld id="{C2264A2D-9C7C-466B-9A96-3B2B9E5BD64A}" type="slidenum">
              <a:rPr lang="tr-TR" smtClean="0"/>
              <a:t>‹#›</a:t>
            </a:fld>
            <a:endParaRPr lang="tr-TR"/>
          </a:p>
        </p:txBody>
      </p:sp>
    </p:spTree>
    <p:extLst>
      <p:ext uri="{BB962C8B-B14F-4D97-AF65-F5344CB8AC3E}">
        <p14:creationId xmlns:p14="http://schemas.microsoft.com/office/powerpoint/2010/main" val="2951181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8CF4C6A-3469-43E7-B75E-90B97CD36B0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2D5E8C0-28E7-4CE9-A3E2-4EDBC0EB98D8}"/>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E1468BE0-91C4-45D9-BF96-7CB4DDA83B72}"/>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092219A-F410-495C-8A54-18612EE39866}"/>
              </a:ext>
            </a:extLst>
          </p:cNvPr>
          <p:cNvSpPr>
            <a:spLocks noGrp="1"/>
          </p:cNvSpPr>
          <p:nvPr>
            <p:ph type="dt" sz="half" idx="10"/>
          </p:nvPr>
        </p:nvSpPr>
        <p:spPr/>
        <p:txBody>
          <a:bodyPr/>
          <a:lstStyle/>
          <a:p>
            <a:fld id="{33A61E9C-4274-4660-AD8F-651432947678}" type="datetimeFigureOut">
              <a:rPr lang="tr-TR" smtClean="0"/>
              <a:t>6.11.2022</a:t>
            </a:fld>
            <a:endParaRPr lang="tr-TR"/>
          </a:p>
        </p:txBody>
      </p:sp>
      <p:sp>
        <p:nvSpPr>
          <p:cNvPr id="6" name="Alt Bilgi Yer Tutucusu 5">
            <a:extLst>
              <a:ext uri="{FF2B5EF4-FFF2-40B4-BE49-F238E27FC236}">
                <a16:creationId xmlns:a16="http://schemas.microsoft.com/office/drawing/2014/main" id="{114E7AF8-58C4-4289-A976-108028209E9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06FD8C6-3471-4AB6-8FA9-6436AB23C835}"/>
              </a:ext>
            </a:extLst>
          </p:cNvPr>
          <p:cNvSpPr>
            <a:spLocks noGrp="1"/>
          </p:cNvSpPr>
          <p:nvPr>
            <p:ph type="sldNum" sz="quarter" idx="12"/>
          </p:nvPr>
        </p:nvSpPr>
        <p:spPr/>
        <p:txBody>
          <a:bodyPr/>
          <a:lstStyle/>
          <a:p>
            <a:fld id="{C2264A2D-9C7C-466B-9A96-3B2B9E5BD64A}" type="slidenum">
              <a:rPr lang="tr-TR" smtClean="0"/>
              <a:t>‹#›</a:t>
            </a:fld>
            <a:endParaRPr lang="tr-TR"/>
          </a:p>
        </p:txBody>
      </p:sp>
    </p:spTree>
    <p:extLst>
      <p:ext uri="{BB962C8B-B14F-4D97-AF65-F5344CB8AC3E}">
        <p14:creationId xmlns:p14="http://schemas.microsoft.com/office/powerpoint/2010/main" val="370868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DEE5C10-41B2-475C-B4C5-07565C1E676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1929D7A-F827-43EC-96A3-EA731B260D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1F46666A-1527-4A6F-B394-7C5E302EBFDF}"/>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31191E1-B0DA-4AB4-80F1-9B644198D4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D36E7283-9388-4EA3-88AB-0EC93A10ED58}"/>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8B54ACEA-67E0-4242-95F4-76B9ECCCB37E}"/>
              </a:ext>
            </a:extLst>
          </p:cNvPr>
          <p:cNvSpPr>
            <a:spLocks noGrp="1"/>
          </p:cNvSpPr>
          <p:nvPr>
            <p:ph type="dt" sz="half" idx="10"/>
          </p:nvPr>
        </p:nvSpPr>
        <p:spPr/>
        <p:txBody>
          <a:bodyPr/>
          <a:lstStyle/>
          <a:p>
            <a:fld id="{33A61E9C-4274-4660-AD8F-651432947678}" type="datetimeFigureOut">
              <a:rPr lang="tr-TR" smtClean="0"/>
              <a:t>6.11.2022</a:t>
            </a:fld>
            <a:endParaRPr lang="tr-TR"/>
          </a:p>
        </p:txBody>
      </p:sp>
      <p:sp>
        <p:nvSpPr>
          <p:cNvPr id="8" name="Alt Bilgi Yer Tutucusu 7">
            <a:extLst>
              <a:ext uri="{FF2B5EF4-FFF2-40B4-BE49-F238E27FC236}">
                <a16:creationId xmlns:a16="http://schemas.microsoft.com/office/drawing/2014/main" id="{776406BB-7D0D-4EE9-BE4E-D39D6B3B316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0DF5899-D36C-4544-BB9C-279C629D12BD}"/>
              </a:ext>
            </a:extLst>
          </p:cNvPr>
          <p:cNvSpPr>
            <a:spLocks noGrp="1"/>
          </p:cNvSpPr>
          <p:nvPr>
            <p:ph type="sldNum" sz="quarter" idx="12"/>
          </p:nvPr>
        </p:nvSpPr>
        <p:spPr/>
        <p:txBody>
          <a:bodyPr/>
          <a:lstStyle/>
          <a:p>
            <a:fld id="{C2264A2D-9C7C-466B-9A96-3B2B9E5BD64A}" type="slidenum">
              <a:rPr lang="tr-TR" smtClean="0"/>
              <a:t>‹#›</a:t>
            </a:fld>
            <a:endParaRPr lang="tr-TR"/>
          </a:p>
        </p:txBody>
      </p:sp>
    </p:spTree>
    <p:extLst>
      <p:ext uri="{BB962C8B-B14F-4D97-AF65-F5344CB8AC3E}">
        <p14:creationId xmlns:p14="http://schemas.microsoft.com/office/powerpoint/2010/main" val="622403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29028FB-703D-4591-88A9-B9AEE86A0ED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443CC35-F01F-49E6-BDB7-1F40CA4AFDE9}"/>
              </a:ext>
            </a:extLst>
          </p:cNvPr>
          <p:cNvSpPr>
            <a:spLocks noGrp="1"/>
          </p:cNvSpPr>
          <p:nvPr>
            <p:ph type="dt" sz="half" idx="10"/>
          </p:nvPr>
        </p:nvSpPr>
        <p:spPr/>
        <p:txBody>
          <a:bodyPr/>
          <a:lstStyle/>
          <a:p>
            <a:fld id="{33A61E9C-4274-4660-AD8F-651432947678}" type="datetimeFigureOut">
              <a:rPr lang="tr-TR" smtClean="0"/>
              <a:t>6.11.2022</a:t>
            </a:fld>
            <a:endParaRPr lang="tr-TR"/>
          </a:p>
        </p:txBody>
      </p:sp>
      <p:sp>
        <p:nvSpPr>
          <p:cNvPr id="4" name="Alt Bilgi Yer Tutucusu 3">
            <a:extLst>
              <a:ext uri="{FF2B5EF4-FFF2-40B4-BE49-F238E27FC236}">
                <a16:creationId xmlns:a16="http://schemas.microsoft.com/office/drawing/2014/main" id="{39591881-12F5-4DCC-A3FE-3D39F506314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04C9CFC-E62D-4F70-893E-9EF1DC7A14E8}"/>
              </a:ext>
            </a:extLst>
          </p:cNvPr>
          <p:cNvSpPr>
            <a:spLocks noGrp="1"/>
          </p:cNvSpPr>
          <p:nvPr>
            <p:ph type="sldNum" sz="quarter" idx="12"/>
          </p:nvPr>
        </p:nvSpPr>
        <p:spPr/>
        <p:txBody>
          <a:bodyPr/>
          <a:lstStyle/>
          <a:p>
            <a:fld id="{C2264A2D-9C7C-466B-9A96-3B2B9E5BD64A}" type="slidenum">
              <a:rPr lang="tr-TR" smtClean="0"/>
              <a:t>‹#›</a:t>
            </a:fld>
            <a:endParaRPr lang="tr-TR"/>
          </a:p>
        </p:txBody>
      </p:sp>
    </p:spTree>
    <p:extLst>
      <p:ext uri="{BB962C8B-B14F-4D97-AF65-F5344CB8AC3E}">
        <p14:creationId xmlns:p14="http://schemas.microsoft.com/office/powerpoint/2010/main" val="748598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6338112-3E01-490C-A5AA-5E97D29C0000}"/>
              </a:ext>
            </a:extLst>
          </p:cNvPr>
          <p:cNvSpPr>
            <a:spLocks noGrp="1"/>
          </p:cNvSpPr>
          <p:nvPr>
            <p:ph type="dt" sz="half" idx="10"/>
          </p:nvPr>
        </p:nvSpPr>
        <p:spPr/>
        <p:txBody>
          <a:bodyPr/>
          <a:lstStyle/>
          <a:p>
            <a:fld id="{33A61E9C-4274-4660-AD8F-651432947678}" type="datetimeFigureOut">
              <a:rPr lang="tr-TR" smtClean="0"/>
              <a:t>6.11.2022</a:t>
            </a:fld>
            <a:endParaRPr lang="tr-TR"/>
          </a:p>
        </p:txBody>
      </p:sp>
      <p:sp>
        <p:nvSpPr>
          <p:cNvPr id="3" name="Alt Bilgi Yer Tutucusu 2">
            <a:extLst>
              <a:ext uri="{FF2B5EF4-FFF2-40B4-BE49-F238E27FC236}">
                <a16:creationId xmlns:a16="http://schemas.microsoft.com/office/drawing/2014/main" id="{2CC67F18-AEC8-4189-8734-62799D45AAF5}"/>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BADE2A8-B310-4B85-BB22-A20AEEF4C2CB}"/>
              </a:ext>
            </a:extLst>
          </p:cNvPr>
          <p:cNvSpPr>
            <a:spLocks noGrp="1"/>
          </p:cNvSpPr>
          <p:nvPr>
            <p:ph type="sldNum" sz="quarter" idx="12"/>
          </p:nvPr>
        </p:nvSpPr>
        <p:spPr/>
        <p:txBody>
          <a:bodyPr/>
          <a:lstStyle/>
          <a:p>
            <a:fld id="{C2264A2D-9C7C-466B-9A96-3B2B9E5BD64A}" type="slidenum">
              <a:rPr lang="tr-TR" smtClean="0"/>
              <a:t>‹#›</a:t>
            </a:fld>
            <a:endParaRPr lang="tr-TR"/>
          </a:p>
        </p:txBody>
      </p:sp>
    </p:spTree>
    <p:extLst>
      <p:ext uri="{BB962C8B-B14F-4D97-AF65-F5344CB8AC3E}">
        <p14:creationId xmlns:p14="http://schemas.microsoft.com/office/powerpoint/2010/main" val="1529185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24E74F-1711-4AE1-8486-8FFE12D9E24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01EA6024-73A5-4FDF-939F-E2CA97E2EC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FDF16AF5-F16F-4565-BED4-94A90F86E1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55B79A94-E27D-4B94-84E0-8B571EEC30DA}"/>
              </a:ext>
            </a:extLst>
          </p:cNvPr>
          <p:cNvSpPr>
            <a:spLocks noGrp="1"/>
          </p:cNvSpPr>
          <p:nvPr>
            <p:ph type="dt" sz="half" idx="10"/>
          </p:nvPr>
        </p:nvSpPr>
        <p:spPr/>
        <p:txBody>
          <a:bodyPr/>
          <a:lstStyle/>
          <a:p>
            <a:fld id="{33A61E9C-4274-4660-AD8F-651432947678}" type="datetimeFigureOut">
              <a:rPr lang="tr-TR" smtClean="0"/>
              <a:t>6.11.2022</a:t>
            </a:fld>
            <a:endParaRPr lang="tr-TR"/>
          </a:p>
        </p:txBody>
      </p:sp>
      <p:sp>
        <p:nvSpPr>
          <p:cNvPr id="6" name="Alt Bilgi Yer Tutucusu 5">
            <a:extLst>
              <a:ext uri="{FF2B5EF4-FFF2-40B4-BE49-F238E27FC236}">
                <a16:creationId xmlns:a16="http://schemas.microsoft.com/office/drawing/2014/main" id="{302E6728-1AFE-4886-9660-D878D085A92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72C752E-FE0D-47AB-B466-D79A815867D0}"/>
              </a:ext>
            </a:extLst>
          </p:cNvPr>
          <p:cNvSpPr>
            <a:spLocks noGrp="1"/>
          </p:cNvSpPr>
          <p:nvPr>
            <p:ph type="sldNum" sz="quarter" idx="12"/>
          </p:nvPr>
        </p:nvSpPr>
        <p:spPr/>
        <p:txBody>
          <a:bodyPr/>
          <a:lstStyle/>
          <a:p>
            <a:fld id="{C2264A2D-9C7C-466B-9A96-3B2B9E5BD64A}" type="slidenum">
              <a:rPr lang="tr-TR" smtClean="0"/>
              <a:t>‹#›</a:t>
            </a:fld>
            <a:endParaRPr lang="tr-TR"/>
          </a:p>
        </p:txBody>
      </p:sp>
    </p:spTree>
    <p:extLst>
      <p:ext uri="{BB962C8B-B14F-4D97-AF65-F5344CB8AC3E}">
        <p14:creationId xmlns:p14="http://schemas.microsoft.com/office/powerpoint/2010/main" val="3243313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C5F5FB-5061-4875-B1D9-FA808F96F8B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3D49588-9854-49CF-8D1D-6522996282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D23308D-73B9-4FE9-90EE-25B871AE71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C8E76D08-2EFF-446D-8D3E-03115B07A834}"/>
              </a:ext>
            </a:extLst>
          </p:cNvPr>
          <p:cNvSpPr>
            <a:spLocks noGrp="1"/>
          </p:cNvSpPr>
          <p:nvPr>
            <p:ph type="dt" sz="half" idx="10"/>
          </p:nvPr>
        </p:nvSpPr>
        <p:spPr/>
        <p:txBody>
          <a:bodyPr/>
          <a:lstStyle/>
          <a:p>
            <a:fld id="{33A61E9C-4274-4660-AD8F-651432947678}" type="datetimeFigureOut">
              <a:rPr lang="tr-TR" smtClean="0"/>
              <a:t>6.11.2022</a:t>
            </a:fld>
            <a:endParaRPr lang="tr-TR"/>
          </a:p>
        </p:txBody>
      </p:sp>
      <p:sp>
        <p:nvSpPr>
          <p:cNvPr id="6" name="Alt Bilgi Yer Tutucusu 5">
            <a:extLst>
              <a:ext uri="{FF2B5EF4-FFF2-40B4-BE49-F238E27FC236}">
                <a16:creationId xmlns:a16="http://schemas.microsoft.com/office/drawing/2014/main" id="{A9E6778D-555B-48A6-B28D-C81C239DB9D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95A9F65-4511-4B1B-B15A-20925EA76226}"/>
              </a:ext>
            </a:extLst>
          </p:cNvPr>
          <p:cNvSpPr>
            <a:spLocks noGrp="1"/>
          </p:cNvSpPr>
          <p:nvPr>
            <p:ph type="sldNum" sz="quarter" idx="12"/>
          </p:nvPr>
        </p:nvSpPr>
        <p:spPr/>
        <p:txBody>
          <a:bodyPr/>
          <a:lstStyle/>
          <a:p>
            <a:fld id="{C2264A2D-9C7C-466B-9A96-3B2B9E5BD64A}" type="slidenum">
              <a:rPr lang="tr-TR" smtClean="0"/>
              <a:t>‹#›</a:t>
            </a:fld>
            <a:endParaRPr lang="tr-TR"/>
          </a:p>
        </p:txBody>
      </p:sp>
    </p:spTree>
    <p:extLst>
      <p:ext uri="{BB962C8B-B14F-4D97-AF65-F5344CB8AC3E}">
        <p14:creationId xmlns:p14="http://schemas.microsoft.com/office/powerpoint/2010/main" val="6406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5212EA3-BA78-4797-8667-F606B7DFFD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4B86B69-83F2-444E-9F0B-2110235E8B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E6E50C8-8AE0-48CF-A8C0-FB1E5D5B20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A61E9C-4274-4660-AD8F-651432947678}" type="datetimeFigureOut">
              <a:rPr lang="tr-TR" smtClean="0"/>
              <a:t>6.11.2022</a:t>
            </a:fld>
            <a:endParaRPr lang="tr-TR"/>
          </a:p>
        </p:txBody>
      </p:sp>
      <p:sp>
        <p:nvSpPr>
          <p:cNvPr id="5" name="Alt Bilgi Yer Tutucusu 4">
            <a:extLst>
              <a:ext uri="{FF2B5EF4-FFF2-40B4-BE49-F238E27FC236}">
                <a16:creationId xmlns:a16="http://schemas.microsoft.com/office/drawing/2014/main" id="{E1EE969E-2C12-4003-A58F-32F8D6327F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FC2A8C0-F913-485A-8669-05B926BB34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264A2D-9C7C-466B-9A96-3B2B9E5BD64A}" type="slidenum">
              <a:rPr lang="tr-TR" smtClean="0"/>
              <a:t>‹#›</a:t>
            </a:fld>
            <a:endParaRPr lang="tr-TR"/>
          </a:p>
        </p:txBody>
      </p:sp>
    </p:spTree>
    <p:extLst>
      <p:ext uri="{BB962C8B-B14F-4D97-AF65-F5344CB8AC3E}">
        <p14:creationId xmlns:p14="http://schemas.microsoft.com/office/powerpoint/2010/main" val="1840077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5AAC68-7E47-4FA0-A519-D23EE8BDC7C7}"/>
              </a:ext>
            </a:extLst>
          </p:cNvPr>
          <p:cNvSpPr>
            <a:spLocks noGrp="1"/>
          </p:cNvSpPr>
          <p:nvPr>
            <p:ph type="ctrTitle"/>
          </p:nvPr>
        </p:nvSpPr>
        <p:spPr/>
        <p:txBody>
          <a:bodyPr/>
          <a:lstStyle/>
          <a:p>
            <a:r>
              <a:rPr lang="tr-TR" dirty="0"/>
              <a:t>	TÜRKLER’DE  ECZACILIK</a:t>
            </a:r>
          </a:p>
        </p:txBody>
      </p:sp>
      <p:sp>
        <p:nvSpPr>
          <p:cNvPr id="3" name="Alt Başlık 2">
            <a:extLst>
              <a:ext uri="{FF2B5EF4-FFF2-40B4-BE49-F238E27FC236}">
                <a16:creationId xmlns:a16="http://schemas.microsoft.com/office/drawing/2014/main" id="{76DC4A01-135E-4CA6-B203-913490FF3AB1}"/>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2760591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86" name="Rectangle 14">
            <a:extLst>
              <a:ext uri="{FF2B5EF4-FFF2-40B4-BE49-F238E27FC236}">
                <a16:creationId xmlns:a16="http://schemas.microsoft.com/office/drawing/2014/main" id="{E0325BD6-2836-447D-8E65-2E56466604D2}"/>
              </a:ext>
            </a:extLst>
          </p:cNvPr>
          <p:cNvSpPr>
            <a:spLocks noChangeArrowheads="1"/>
          </p:cNvSpPr>
          <p:nvPr/>
        </p:nvSpPr>
        <p:spPr bwMode="auto">
          <a:xfrm>
            <a:off x="2895600" y="685801"/>
            <a:ext cx="7772400" cy="6391275"/>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a:p>
        </p:txBody>
      </p:sp>
      <p:sp>
        <p:nvSpPr>
          <p:cNvPr id="3087" name="Rectangle 15">
            <a:extLst>
              <a:ext uri="{FF2B5EF4-FFF2-40B4-BE49-F238E27FC236}">
                <a16:creationId xmlns:a16="http://schemas.microsoft.com/office/drawing/2014/main" id="{4EE5FA73-AC23-4BEC-AC2E-0F3807FC37FC}"/>
              </a:ext>
            </a:extLst>
          </p:cNvPr>
          <p:cNvSpPr>
            <a:spLocks noChangeArrowheads="1"/>
          </p:cNvSpPr>
          <p:nvPr/>
        </p:nvSpPr>
        <p:spPr bwMode="auto">
          <a:xfrm>
            <a:off x="2819400" y="685800"/>
            <a:ext cx="7848600" cy="5867400"/>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90000"/>
              </a:lnSpc>
              <a:buClr>
                <a:srgbClr val="FF0066"/>
              </a:buClr>
              <a:buFontTx/>
              <a:buNone/>
            </a:pPr>
            <a:r>
              <a:rPr lang="en-US" altLang="en-US">
                <a:cs typeface="Times New Roman" panose="02020603050405020304" pitchFamily="18" charset="0"/>
              </a:rPr>
              <a:t>E</a:t>
            </a:r>
            <a:r>
              <a:rPr lang="tr-TR" altLang="en-US"/>
              <a:t>mineddin</a:t>
            </a:r>
            <a:r>
              <a:rPr lang="en-US" altLang="en-US">
                <a:cs typeface="Times New Roman" panose="02020603050405020304" pitchFamily="18" charset="0"/>
              </a:rPr>
              <a:t> darü</a:t>
            </a:r>
            <a:r>
              <a:rPr lang="tr-TR" altLang="en-US"/>
              <a:t>l-</a:t>
            </a:r>
            <a:r>
              <a:rPr lang="en-US" altLang="en-US">
                <a:cs typeface="Times New Roman" panose="02020603050405020304" pitchFamily="18" charset="0"/>
              </a:rPr>
              <a:t>ş</a:t>
            </a:r>
            <a:r>
              <a:rPr lang="tr-TR" altLang="en-US"/>
              <a:t>i</a:t>
            </a:r>
            <a:r>
              <a:rPr lang="en-US" altLang="en-US">
                <a:cs typeface="Times New Roman" panose="02020603050405020304" pitchFamily="18" charset="0"/>
              </a:rPr>
              <a:t>fa</a:t>
            </a:r>
            <a:r>
              <a:rPr lang="tr-TR" altLang="en-US"/>
              <a:t>sı</a:t>
            </a:r>
            <a:r>
              <a:rPr lang="en-US" altLang="en-US">
                <a:cs typeface="Times New Roman" panose="02020603050405020304" pitchFamily="18" charset="0"/>
              </a:rPr>
              <a:t>  (</a:t>
            </a:r>
            <a:r>
              <a:rPr lang="en-US" altLang="en-US" sz="2400">
                <a:cs typeface="Times New Roman" panose="02020603050405020304" pitchFamily="18" charset="0"/>
              </a:rPr>
              <a:t>M</a:t>
            </a:r>
            <a:r>
              <a:rPr lang="tr-TR" altLang="en-US" sz="2400"/>
              <a:t>ARDİN</a:t>
            </a:r>
            <a:r>
              <a:rPr lang="en-US" altLang="en-US">
                <a:cs typeface="Times New Roman" panose="02020603050405020304" pitchFamily="18" charset="0"/>
              </a:rPr>
              <a:t>)</a:t>
            </a:r>
          </a:p>
          <a:p>
            <a:pPr eaLnBrk="1" hangingPunct="1">
              <a:lnSpc>
                <a:spcPct val="90000"/>
              </a:lnSpc>
              <a:buFontTx/>
              <a:buNone/>
            </a:pPr>
            <a:r>
              <a:rPr lang="en-US" altLang="en-US">
                <a:cs typeface="Times New Roman" panose="02020603050405020304" pitchFamily="18" charset="0"/>
              </a:rPr>
              <a:t>G</a:t>
            </a:r>
            <a:r>
              <a:rPr lang="tr-TR" altLang="en-US"/>
              <a:t>evher</a:t>
            </a:r>
            <a:r>
              <a:rPr lang="en-US" altLang="en-US">
                <a:cs typeface="Times New Roman" panose="02020603050405020304" pitchFamily="18" charset="0"/>
              </a:rPr>
              <a:t> N</a:t>
            </a:r>
            <a:r>
              <a:rPr lang="tr-TR" altLang="en-US"/>
              <a:t>esibe</a:t>
            </a:r>
            <a:r>
              <a:rPr lang="en-US" altLang="en-US">
                <a:cs typeface="Times New Roman" panose="02020603050405020304" pitchFamily="18" charset="0"/>
              </a:rPr>
              <a:t> da</a:t>
            </a:r>
            <a:r>
              <a:rPr lang="tr-TR" altLang="en-US"/>
              <a:t>r</a:t>
            </a:r>
            <a:r>
              <a:rPr lang="en-US" altLang="en-US">
                <a:cs typeface="Times New Roman" panose="02020603050405020304" pitchFamily="18" charset="0"/>
              </a:rPr>
              <a:t>ü</a:t>
            </a:r>
            <a:r>
              <a:rPr lang="tr-TR" altLang="en-US"/>
              <a:t>l-</a:t>
            </a:r>
            <a:r>
              <a:rPr lang="en-US" altLang="en-US">
                <a:cs typeface="Times New Roman" panose="02020603050405020304" pitchFamily="18" charset="0"/>
              </a:rPr>
              <a:t>ş</a:t>
            </a:r>
            <a:r>
              <a:rPr lang="tr-TR" altLang="en-US"/>
              <a:t>i</a:t>
            </a:r>
            <a:r>
              <a:rPr lang="en-US" altLang="en-US">
                <a:cs typeface="Times New Roman" panose="02020603050405020304" pitchFamily="18" charset="0"/>
              </a:rPr>
              <a:t>fa</a:t>
            </a:r>
            <a:r>
              <a:rPr lang="tr-TR" altLang="en-US"/>
              <a:t>sı</a:t>
            </a:r>
            <a:r>
              <a:rPr lang="en-US" altLang="en-US">
                <a:cs typeface="Times New Roman" panose="02020603050405020304" pitchFamily="18" charset="0"/>
              </a:rPr>
              <a:t> ve t</a:t>
            </a:r>
            <a:r>
              <a:rPr lang="tr-TR" altLang="en-US"/>
              <a:t>ı</a:t>
            </a:r>
            <a:r>
              <a:rPr lang="en-US" altLang="en-US">
                <a:cs typeface="Times New Roman" panose="02020603050405020304" pitchFamily="18" charset="0"/>
              </a:rPr>
              <a:t>p medreses</a:t>
            </a:r>
            <a:r>
              <a:rPr lang="tr-TR" altLang="en-US"/>
              <a:t>i</a:t>
            </a:r>
          </a:p>
          <a:p>
            <a:pPr eaLnBrk="1" hangingPunct="1">
              <a:lnSpc>
                <a:spcPct val="90000"/>
              </a:lnSpc>
              <a:buFontTx/>
              <a:buNone/>
            </a:pPr>
            <a:r>
              <a:rPr lang="en-US" altLang="en-US" sz="2400">
                <a:cs typeface="Times New Roman" panose="02020603050405020304" pitchFamily="18" charset="0"/>
              </a:rPr>
              <a:t>(</a:t>
            </a:r>
            <a:r>
              <a:rPr lang="tr-TR" altLang="en-US" sz="2400"/>
              <a:t>KAYSERİ</a:t>
            </a:r>
            <a:r>
              <a:rPr lang="en-US" altLang="en-US" sz="2400">
                <a:cs typeface="Times New Roman" panose="02020603050405020304" pitchFamily="18" charset="0"/>
              </a:rPr>
              <a:t>)(1206)</a:t>
            </a:r>
          </a:p>
          <a:p>
            <a:pPr eaLnBrk="1" hangingPunct="1">
              <a:lnSpc>
                <a:spcPct val="90000"/>
              </a:lnSpc>
              <a:buFontTx/>
              <a:buNone/>
            </a:pPr>
            <a:r>
              <a:rPr lang="en-US" altLang="en-US">
                <a:cs typeface="Times New Roman" panose="02020603050405020304" pitchFamily="18" charset="0"/>
              </a:rPr>
              <a:t>T</a:t>
            </a:r>
            <a:r>
              <a:rPr lang="tr-TR" altLang="en-US"/>
              <a:t>u</a:t>
            </a:r>
            <a:r>
              <a:rPr lang="en-US" altLang="en-US">
                <a:cs typeface="Times New Roman" panose="02020603050405020304" pitchFamily="18" charset="0"/>
              </a:rPr>
              <a:t>ran mel</a:t>
            </a:r>
            <a:r>
              <a:rPr lang="tr-TR" altLang="en-US"/>
              <a:t>i</a:t>
            </a:r>
            <a:r>
              <a:rPr lang="en-US" altLang="en-US">
                <a:cs typeface="Times New Roman" panose="02020603050405020304" pitchFamily="18" charset="0"/>
              </a:rPr>
              <a:t>k darü</a:t>
            </a:r>
            <a:r>
              <a:rPr lang="tr-TR" altLang="en-US"/>
              <a:t>l-</a:t>
            </a:r>
            <a:r>
              <a:rPr lang="en-US" altLang="en-US">
                <a:cs typeface="Times New Roman" panose="02020603050405020304" pitchFamily="18" charset="0"/>
              </a:rPr>
              <a:t>ş</a:t>
            </a:r>
            <a:r>
              <a:rPr lang="tr-TR" altLang="en-US"/>
              <a:t>i</a:t>
            </a:r>
            <a:r>
              <a:rPr lang="en-US" altLang="en-US">
                <a:cs typeface="Times New Roman" panose="02020603050405020304" pitchFamily="18" charset="0"/>
              </a:rPr>
              <a:t>fa</a:t>
            </a:r>
            <a:r>
              <a:rPr lang="tr-TR" altLang="en-US"/>
              <a:t>sı</a:t>
            </a:r>
            <a:r>
              <a:rPr lang="en-US" altLang="en-US">
                <a:cs typeface="Times New Roman" panose="02020603050405020304" pitchFamily="18" charset="0"/>
              </a:rPr>
              <a:t> </a:t>
            </a:r>
            <a:r>
              <a:rPr lang="en-US" altLang="en-US" sz="2400">
                <a:cs typeface="Times New Roman" panose="02020603050405020304" pitchFamily="18" charset="0"/>
              </a:rPr>
              <a:t>(DİVRİĞİ)</a:t>
            </a:r>
          </a:p>
          <a:p>
            <a:pPr eaLnBrk="1" hangingPunct="1">
              <a:lnSpc>
                <a:spcPct val="90000"/>
              </a:lnSpc>
              <a:buFontTx/>
              <a:buNone/>
            </a:pPr>
            <a:r>
              <a:rPr lang="en-US" altLang="en-US">
                <a:cs typeface="Times New Roman" panose="02020603050405020304" pitchFamily="18" charset="0"/>
              </a:rPr>
              <a:t>İzzett</a:t>
            </a:r>
            <a:r>
              <a:rPr lang="tr-TR" altLang="en-US"/>
              <a:t>i</a:t>
            </a:r>
            <a:r>
              <a:rPr lang="en-US" altLang="en-US">
                <a:cs typeface="Times New Roman" panose="02020603050405020304" pitchFamily="18" charset="0"/>
              </a:rPr>
              <a:t>n keykavus darü</a:t>
            </a:r>
            <a:r>
              <a:rPr lang="tr-TR" altLang="en-US"/>
              <a:t>l-</a:t>
            </a:r>
            <a:r>
              <a:rPr lang="en-US" altLang="en-US">
                <a:cs typeface="Times New Roman" panose="02020603050405020304" pitchFamily="18" charset="0"/>
              </a:rPr>
              <a:t>ş</a:t>
            </a:r>
            <a:r>
              <a:rPr lang="tr-TR" altLang="en-US"/>
              <a:t>i</a:t>
            </a:r>
            <a:r>
              <a:rPr lang="en-US" altLang="en-US">
                <a:cs typeface="Times New Roman" panose="02020603050405020304" pitchFamily="18" charset="0"/>
              </a:rPr>
              <a:t>fa</a:t>
            </a:r>
            <a:r>
              <a:rPr lang="tr-TR" altLang="en-US"/>
              <a:t>sı</a:t>
            </a:r>
            <a:r>
              <a:rPr lang="en-US" altLang="en-US">
                <a:cs typeface="Times New Roman" panose="02020603050405020304" pitchFamily="18" charset="0"/>
              </a:rPr>
              <a:t> </a:t>
            </a:r>
            <a:r>
              <a:rPr lang="en-US" altLang="en-US" sz="2400">
                <a:cs typeface="Times New Roman" panose="02020603050405020304" pitchFamily="18" charset="0"/>
              </a:rPr>
              <a:t>(SİVAS)</a:t>
            </a:r>
          </a:p>
          <a:p>
            <a:pPr eaLnBrk="1" hangingPunct="1">
              <a:lnSpc>
                <a:spcPct val="90000"/>
              </a:lnSpc>
              <a:buFontTx/>
              <a:buNone/>
            </a:pPr>
            <a:r>
              <a:rPr lang="en-US" altLang="en-US">
                <a:cs typeface="Times New Roman" panose="02020603050405020304" pitchFamily="18" charset="0"/>
              </a:rPr>
              <a:t>C</a:t>
            </a:r>
            <a:r>
              <a:rPr lang="tr-TR" altLang="en-US"/>
              <a:t>emalettin</a:t>
            </a:r>
            <a:r>
              <a:rPr lang="en-US" altLang="en-US">
                <a:cs typeface="Times New Roman" panose="02020603050405020304" pitchFamily="18" charset="0"/>
              </a:rPr>
              <a:t> F</a:t>
            </a:r>
            <a:r>
              <a:rPr lang="tr-TR" altLang="en-US"/>
              <a:t>erruh</a:t>
            </a:r>
            <a:r>
              <a:rPr lang="en-US" altLang="en-US">
                <a:cs typeface="Times New Roman" panose="02020603050405020304" pitchFamily="18" charset="0"/>
              </a:rPr>
              <a:t> darü</a:t>
            </a:r>
            <a:r>
              <a:rPr lang="tr-TR" altLang="en-US"/>
              <a:t>l-</a:t>
            </a:r>
            <a:r>
              <a:rPr lang="en-US" altLang="en-US">
                <a:cs typeface="Times New Roman" panose="02020603050405020304" pitchFamily="18" charset="0"/>
              </a:rPr>
              <a:t>ş</a:t>
            </a:r>
            <a:r>
              <a:rPr lang="tr-TR" altLang="en-US"/>
              <a:t>i</a:t>
            </a:r>
            <a:r>
              <a:rPr lang="en-US" altLang="en-US">
                <a:cs typeface="Times New Roman" panose="02020603050405020304" pitchFamily="18" charset="0"/>
              </a:rPr>
              <a:t>fa</a:t>
            </a:r>
            <a:r>
              <a:rPr lang="tr-TR" altLang="en-US"/>
              <a:t>sı</a:t>
            </a:r>
            <a:r>
              <a:rPr lang="en-US" altLang="en-US">
                <a:cs typeface="Times New Roman" panose="02020603050405020304" pitchFamily="18" charset="0"/>
              </a:rPr>
              <a:t> </a:t>
            </a:r>
            <a:r>
              <a:rPr lang="en-US" altLang="en-US" sz="2400">
                <a:cs typeface="Times New Roman" panose="02020603050405020304" pitchFamily="18" charset="0"/>
              </a:rPr>
              <a:t>(ÇANKIRI)</a:t>
            </a:r>
          </a:p>
          <a:p>
            <a:pPr eaLnBrk="1" hangingPunct="1">
              <a:lnSpc>
                <a:spcPct val="90000"/>
              </a:lnSpc>
              <a:buFontTx/>
              <a:buNone/>
            </a:pPr>
            <a:r>
              <a:rPr lang="en-US" altLang="en-US">
                <a:cs typeface="Times New Roman" panose="02020603050405020304" pitchFamily="18" charset="0"/>
              </a:rPr>
              <a:t>P</a:t>
            </a:r>
            <a:r>
              <a:rPr lang="tr-TR" altLang="en-US"/>
              <a:t>ervane</a:t>
            </a:r>
            <a:r>
              <a:rPr lang="en-US" altLang="en-US">
                <a:cs typeface="Times New Roman" panose="02020603050405020304" pitchFamily="18" charset="0"/>
              </a:rPr>
              <a:t>oğlu al</a:t>
            </a:r>
            <a:r>
              <a:rPr lang="tr-TR" altLang="en-US"/>
              <a:t>i</a:t>
            </a:r>
            <a:r>
              <a:rPr lang="en-US" altLang="en-US">
                <a:cs typeface="Times New Roman" panose="02020603050405020304" pitchFamily="18" charset="0"/>
              </a:rPr>
              <a:t> darü</a:t>
            </a:r>
            <a:r>
              <a:rPr lang="tr-TR" altLang="en-US"/>
              <a:t>l-</a:t>
            </a:r>
            <a:r>
              <a:rPr lang="en-US" altLang="en-US">
                <a:cs typeface="Times New Roman" panose="02020603050405020304" pitchFamily="18" charset="0"/>
              </a:rPr>
              <a:t>ş</a:t>
            </a:r>
            <a:r>
              <a:rPr lang="tr-TR" altLang="en-US"/>
              <a:t>i</a:t>
            </a:r>
            <a:r>
              <a:rPr lang="en-US" altLang="en-US">
                <a:cs typeface="Times New Roman" panose="02020603050405020304" pitchFamily="18" charset="0"/>
              </a:rPr>
              <a:t>fa</a:t>
            </a:r>
            <a:r>
              <a:rPr lang="tr-TR" altLang="en-US"/>
              <a:t>sı</a:t>
            </a:r>
            <a:r>
              <a:rPr lang="en-US" altLang="en-US">
                <a:cs typeface="Times New Roman" panose="02020603050405020304" pitchFamily="18" charset="0"/>
              </a:rPr>
              <a:t> </a:t>
            </a:r>
            <a:r>
              <a:rPr lang="en-US" altLang="en-US" sz="2400">
                <a:cs typeface="Times New Roman" panose="02020603050405020304" pitchFamily="18" charset="0"/>
              </a:rPr>
              <a:t>(KASTAMON</a:t>
            </a:r>
            <a:r>
              <a:rPr lang="tr-TR" altLang="en-US" sz="2400"/>
              <a:t>U</a:t>
            </a:r>
            <a:r>
              <a:rPr lang="en-US" altLang="en-US" sz="2400">
                <a:cs typeface="Times New Roman" panose="02020603050405020304" pitchFamily="18" charset="0"/>
              </a:rPr>
              <a:t>)</a:t>
            </a:r>
          </a:p>
          <a:p>
            <a:pPr eaLnBrk="1" hangingPunct="1">
              <a:lnSpc>
                <a:spcPct val="90000"/>
              </a:lnSpc>
              <a:buFontTx/>
              <a:buNone/>
            </a:pPr>
            <a:r>
              <a:rPr lang="en-US" altLang="en-US">
                <a:cs typeface="Times New Roman" panose="02020603050405020304" pitchFamily="18" charset="0"/>
              </a:rPr>
              <a:t>Gökmedrese darü</a:t>
            </a:r>
            <a:r>
              <a:rPr lang="tr-TR" altLang="en-US"/>
              <a:t>l-</a:t>
            </a:r>
            <a:r>
              <a:rPr lang="en-US" altLang="en-US">
                <a:cs typeface="Times New Roman" panose="02020603050405020304" pitchFamily="18" charset="0"/>
              </a:rPr>
              <a:t>ş</a:t>
            </a:r>
            <a:r>
              <a:rPr lang="tr-TR" altLang="en-US"/>
              <a:t>i</a:t>
            </a:r>
            <a:r>
              <a:rPr lang="en-US" altLang="en-US">
                <a:cs typeface="Times New Roman" panose="02020603050405020304" pitchFamily="18" charset="0"/>
              </a:rPr>
              <a:t>fa</a:t>
            </a:r>
            <a:r>
              <a:rPr lang="tr-TR" altLang="en-US"/>
              <a:t>sı</a:t>
            </a:r>
            <a:r>
              <a:rPr lang="en-US" altLang="en-US">
                <a:cs typeface="Times New Roman" panose="02020603050405020304" pitchFamily="18" charset="0"/>
              </a:rPr>
              <a:t> </a:t>
            </a:r>
            <a:r>
              <a:rPr lang="en-US" altLang="en-US" sz="2400">
                <a:cs typeface="Times New Roman" panose="02020603050405020304" pitchFamily="18" charset="0"/>
              </a:rPr>
              <a:t>(TOKAT)</a:t>
            </a:r>
          </a:p>
          <a:p>
            <a:pPr eaLnBrk="1" hangingPunct="1">
              <a:lnSpc>
                <a:spcPct val="90000"/>
              </a:lnSpc>
              <a:buFontTx/>
              <a:buNone/>
            </a:pPr>
            <a:r>
              <a:rPr lang="en-US" altLang="en-US">
                <a:cs typeface="Times New Roman" panose="02020603050405020304" pitchFamily="18" charset="0"/>
              </a:rPr>
              <a:t>A</a:t>
            </a:r>
            <a:r>
              <a:rPr lang="tr-TR" altLang="en-US"/>
              <a:t>m</a:t>
            </a:r>
            <a:r>
              <a:rPr lang="en-US" altLang="en-US">
                <a:cs typeface="Times New Roman" panose="02020603050405020304" pitchFamily="18" charset="0"/>
              </a:rPr>
              <a:t>ber b</a:t>
            </a:r>
            <a:r>
              <a:rPr lang="tr-TR" altLang="en-US"/>
              <a:t>i</a:t>
            </a:r>
            <a:r>
              <a:rPr lang="en-US" altLang="en-US">
                <a:cs typeface="Times New Roman" panose="02020603050405020304" pitchFamily="18" charset="0"/>
              </a:rPr>
              <a:t>n </a:t>
            </a:r>
            <a:r>
              <a:rPr lang="tr-TR" altLang="en-US"/>
              <a:t>A</a:t>
            </a:r>
            <a:r>
              <a:rPr lang="en-US" altLang="en-US">
                <a:cs typeface="Times New Roman" panose="02020603050405020304" pitchFamily="18" charset="0"/>
              </a:rPr>
              <a:t>bdullah darü</a:t>
            </a:r>
            <a:r>
              <a:rPr lang="tr-TR" altLang="en-US"/>
              <a:t>l-</a:t>
            </a:r>
            <a:r>
              <a:rPr lang="en-US" altLang="en-US">
                <a:cs typeface="Times New Roman" panose="02020603050405020304" pitchFamily="18" charset="0"/>
              </a:rPr>
              <a:t>ş</a:t>
            </a:r>
            <a:r>
              <a:rPr lang="tr-TR" altLang="en-US"/>
              <a:t>i</a:t>
            </a:r>
            <a:r>
              <a:rPr lang="en-US" altLang="en-US">
                <a:cs typeface="Times New Roman" panose="02020603050405020304" pitchFamily="18" charset="0"/>
              </a:rPr>
              <a:t>fa</a:t>
            </a:r>
            <a:r>
              <a:rPr lang="tr-TR" altLang="en-US"/>
              <a:t>sı</a:t>
            </a:r>
            <a:r>
              <a:rPr lang="en-US" altLang="en-US">
                <a:cs typeface="Times New Roman" panose="02020603050405020304" pitchFamily="18" charset="0"/>
              </a:rPr>
              <a:t> </a:t>
            </a:r>
            <a:r>
              <a:rPr lang="en-US" altLang="en-US" sz="2400">
                <a:cs typeface="Times New Roman" panose="02020603050405020304" pitchFamily="18" charset="0"/>
              </a:rPr>
              <a:t>(AM</a:t>
            </a:r>
            <a:r>
              <a:rPr lang="tr-TR" altLang="en-US" sz="2400"/>
              <a:t>ASYA)</a:t>
            </a:r>
            <a:endParaRPr lang="en-US" altLang="en-US" sz="2400">
              <a:cs typeface="Times New Roman" panose="02020603050405020304" pitchFamily="18" charset="0"/>
            </a:endParaRPr>
          </a:p>
        </p:txBody>
      </p:sp>
      <p:sp>
        <p:nvSpPr>
          <p:cNvPr id="3089" name="Rectangle 17">
            <a:extLst>
              <a:ext uri="{FF2B5EF4-FFF2-40B4-BE49-F238E27FC236}">
                <a16:creationId xmlns:a16="http://schemas.microsoft.com/office/drawing/2014/main" id="{00F1149D-9288-46C2-9C92-CA4B81C34DE5}"/>
              </a:ext>
            </a:extLst>
          </p:cNvPr>
          <p:cNvSpPr>
            <a:spLocks noChangeArrowheads="1"/>
          </p:cNvSpPr>
          <p:nvPr/>
        </p:nvSpPr>
        <p:spPr bwMode="auto">
          <a:xfrm>
            <a:off x="1524000" y="0"/>
            <a:ext cx="1371600" cy="6858000"/>
          </a:xfrm>
          <a:prstGeom prst="rect">
            <a:avLst/>
          </a:prstGeom>
          <a:solidFill>
            <a:srgbClr val="0000FF">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a:p>
        </p:txBody>
      </p:sp>
      <p:pic>
        <p:nvPicPr>
          <p:cNvPr id="3090" name="Picture 18" descr="C:\Berk\Projects\sevgi_sar3\__yildiz.jpg">
            <a:extLst>
              <a:ext uri="{FF2B5EF4-FFF2-40B4-BE49-F238E27FC236}">
                <a16:creationId xmlns:a16="http://schemas.microsoft.com/office/drawing/2014/main" id="{9E823AF9-8A5B-450E-AB50-81A1526608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1" y="685800"/>
            <a:ext cx="371475" cy="38258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091" name="Picture 19" descr="C:\Berk\Projects\sevgi_sar3\__yildiz.jpg">
            <a:extLst>
              <a:ext uri="{FF2B5EF4-FFF2-40B4-BE49-F238E27FC236}">
                <a16:creationId xmlns:a16="http://schemas.microsoft.com/office/drawing/2014/main" id="{B479120C-42C6-4D80-8230-95CECCE85D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1" y="1219200"/>
            <a:ext cx="371475"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2" name="Picture 20" descr="C:\Berk\Projects\sevgi_sar3\__yildiz.jpg">
            <a:extLst>
              <a:ext uri="{FF2B5EF4-FFF2-40B4-BE49-F238E27FC236}">
                <a16:creationId xmlns:a16="http://schemas.microsoft.com/office/drawing/2014/main" id="{715880FC-5653-4510-A7AB-3847A3EDF8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1" y="2209800"/>
            <a:ext cx="371475"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3" name="Picture 21" descr="C:\Berk\Projects\sevgi_sar3\__yildiz.jpg">
            <a:extLst>
              <a:ext uri="{FF2B5EF4-FFF2-40B4-BE49-F238E27FC236}">
                <a16:creationId xmlns:a16="http://schemas.microsoft.com/office/drawing/2014/main" id="{2008F386-1ABD-45D6-B8EB-19C014209D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1" y="2743200"/>
            <a:ext cx="371475"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4" name="Picture 22" descr="C:\Berk\Projects\sevgi_sar3\__yildiz.jpg">
            <a:extLst>
              <a:ext uri="{FF2B5EF4-FFF2-40B4-BE49-F238E27FC236}">
                <a16:creationId xmlns:a16="http://schemas.microsoft.com/office/drawing/2014/main" id="{71E4B118-4C74-4AB5-B4F1-95C2B8A2DF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1" y="3276600"/>
            <a:ext cx="371475"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5" name="Picture 23" descr="C:\Berk\Projects\sevgi_sar3\__yildiz.jpg">
            <a:extLst>
              <a:ext uri="{FF2B5EF4-FFF2-40B4-BE49-F238E27FC236}">
                <a16:creationId xmlns:a16="http://schemas.microsoft.com/office/drawing/2014/main" id="{4FF4AECD-0F39-4405-97C2-62ACE7C0B6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1" y="3810000"/>
            <a:ext cx="371475"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6" name="Picture 24" descr="C:\Berk\Projects\sevgi_sar3\__yildiz.jpg">
            <a:extLst>
              <a:ext uri="{FF2B5EF4-FFF2-40B4-BE49-F238E27FC236}">
                <a16:creationId xmlns:a16="http://schemas.microsoft.com/office/drawing/2014/main" id="{BF968D9D-4DF4-4919-905A-8655CC8D91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1" y="4343400"/>
            <a:ext cx="371475"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7" name="Picture 25" descr="C:\Berk\Projects\sevgi_sar3\__yildiz.jpg">
            <a:extLst>
              <a:ext uri="{FF2B5EF4-FFF2-40B4-BE49-F238E27FC236}">
                <a16:creationId xmlns:a16="http://schemas.microsoft.com/office/drawing/2014/main" id="{4D8B7205-D6A0-40D3-9E0A-4FF534D194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1" y="4876800"/>
            <a:ext cx="371475"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8" name="Rectangle 26">
            <a:extLst>
              <a:ext uri="{FF2B5EF4-FFF2-40B4-BE49-F238E27FC236}">
                <a16:creationId xmlns:a16="http://schemas.microsoft.com/office/drawing/2014/main" id="{8B5F03A2-FD8E-46D5-8CAD-4FA2A0307440}"/>
              </a:ext>
            </a:extLst>
          </p:cNvPr>
          <p:cNvSpPr>
            <a:spLocks noGrp="1" noChangeArrowheads="1"/>
          </p:cNvSpPr>
          <p:nvPr>
            <p:ph type="title"/>
          </p:nvPr>
        </p:nvSpPr>
        <p:spPr>
          <a:xfrm>
            <a:off x="2743200" y="0"/>
            <a:ext cx="7924800" cy="685800"/>
          </a:xfrm>
        </p:spPr>
        <p:txBody>
          <a:bodyPr/>
          <a:lstStyle/>
          <a:p>
            <a:pPr eaLnBrk="1" hangingPunct="1"/>
            <a:r>
              <a:rPr lang="tr-TR" altLang="en-US" sz="3200" b="1">
                <a:solidFill>
                  <a:srgbClr val="FF0000"/>
                </a:solidFill>
                <a:latin typeface="Arial" panose="020B0604020202020204" pitchFamily="34" charset="0"/>
              </a:rPr>
              <a:t>Anadolu Selçukluları’nda Darül-Şifalar</a:t>
            </a:r>
            <a:endParaRPr lang="en-US" altLang="en-US" sz="3200" b="1">
              <a:solidFill>
                <a:srgbClr val="FF00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3098"/>
                                        </p:tgtEl>
                                        <p:attrNameLst>
                                          <p:attrName>style.visibility</p:attrName>
                                        </p:attrNameLst>
                                      </p:cBhvr>
                                      <p:to>
                                        <p:strVal val="visible"/>
                                      </p:to>
                                    </p:set>
                                    <p:anim calcmode="lin" valueType="num">
                                      <p:cBhvr>
                                        <p:cTn id="7" dur="500" fill="hold"/>
                                        <p:tgtEl>
                                          <p:spTgt spid="3098"/>
                                        </p:tgtEl>
                                        <p:attrNameLst>
                                          <p:attrName>ppt_w</p:attrName>
                                        </p:attrNameLst>
                                      </p:cBhvr>
                                      <p:tavLst>
                                        <p:tav tm="0">
                                          <p:val>
                                            <p:fltVal val="0"/>
                                          </p:val>
                                        </p:tav>
                                        <p:tav tm="100000">
                                          <p:val>
                                            <p:strVal val="#ppt_w"/>
                                          </p:val>
                                        </p:tav>
                                      </p:tavLst>
                                    </p:anim>
                                    <p:anim calcmode="lin" valueType="num">
                                      <p:cBhvr>
                                        <p:cTn id="8" dur="500" fill="hold"/>
                                        <p:tgtEl>
                                          <p:spTgt spid="3098"/>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4" presetClass="entr" presetSubtype="5" fill="hold" grpId="0" nodeType="afterEffect">
                                  <p:stCondLst>
                                    <p:cond delay="0"/>
                                  </p:stCondLst>
                                  <p:childTnLst>
                                    <p:set>
                                      <p:cBhvr>
                                        <p:cTn id="11" dur="1" fill="hold">
                                          <p:stCondLst>
                                            <p:cond delay="0"/>
                                          </p:stCondLst>
                                        </p:cTn>
                                        <p:tgtEl>
                                          <p:spTgt spid="3086"/>
                                        </p:tgtEl>
                                        <p:attrNameLst>
                                          <p:attrName>style.visibility</p:attrName>
                                        </p:attrNameLst>
                                      </p:cBhvr>
                                      <p:to>
                                        <p:strVal val="visible"/>
                                      </p:to>
                                    </p:set>
                                    <p:animEffect transition="in" filter="randombar(vertical)">
                                      <p:cBhvr>
                                        <p:cTn id="12" dur="500"/>
                                        <p:tgtEl>
                                          <p:spTgt spid="3086"/>
                                        </p:tgtEl>
                                      </p:cBhvr>
                                    </p:animEffect>
                                  </p:childTnLst>
                                </p:cTn>
                              </p:par>
                            </p:childTnLst>
                          </p:cTn>
                        </p:par>
                        <p:par>
                          <p:cTn id="13" fill="hold" nodeType="afterGroup">
                            <p:stCondLst>
                              <p:cond delay="1000"/>
                            </p:stCondLst>
                            <p:childTnLst>
                              <p:par>
                                <p:cTn id="14" presetID="14" presetClass="entr" presetSubtype="5" fill="hold" grpId="0" nodeType="afterEffect">
                                  <p:stCondLst>
                                    <p:cond delay="0"/>
                                  </p:stCondLst>
                                  <p:childTnLst>
                                    <p:set>
                                      <p:cBhvr>
                                        <p:cTn id="15" dur="1" fill="hold">
                                          <p:stCondLst>
                                            <p:cond delay="0"/>
                                          </p:stCondLst>
                                        </p:cTn>
                                        <p:tgtEl>
                                          <p:spTgt spid="3089"/>
                                        </p:tgtEl>
                                        <p:attrNameLst>
                                          <p:attrName>style.visibility</p:attrName>
                                        </p:attrNameLst>
                                      </p:cBhvr>
                                      <p:to>
                                        <p:strVal val="visible"/>
                                      </p:to>
                                    </p:set>
                                    <p:animEffect transition="in" filter="randombar(vertical)">
                                      <p:cBhvr>
                                        <p:cTn id="16" dur="500"/>
                                        <p:tgtEl>
                                          <p:spTgt spid="3089"/>
                                        </p:tgtEl>
                                      </p:cBhvr>
                                    </p:animEffect>
                                  </p:childTnLst>
                                </p:cTn>
                              </p:par>
                            </p:childTnLst>
                          </p:cTn>
                        </p:par>
                        <p:par>
                          <p:cTn id="17" fill="hold" nodeType="afterGroup">
                            <p:stCondLst>
                              <p:cond delay="1500"/>
                            </p:stCondLst>
                            <p:childTnLst>
                              <p:par>
                                <p:cTn id="18" presetID="23" presetClass="entr" presetSubtype="16" fill="hold" nodeType="afterEffect">
                                  <p:stCondLst>
                                    <p:cond delay="0"/>
                                  </p:stCondLst>
                                  <p:childTnLst>
                                    <p:set>
                                      <p:cBhvr>
                                        <p:cTn id="19" dur="1" fill="hold">
                                          <p:stCondLst>
                                            <p:cond delay="0"/>
                                          </p:stCondLst>
                                        </p:cTn>
                                        <p:tgtEl>
                                          <p:spTgt spid="3090"/>
                                        </p:tgtEl>
                                        <p:attrNameLst>
                                          <p:attrName>style.visibility</p:attrName>
                                        </p:attrNameLst>
                                      </p:cBhvr>
                                      <p:to>
                                        <p:strVal val="visible"/>
                                      </p:to>
                                    </p:set>
                                    <p:anim calcmode="lin" valueType="num">
                                      <p:cBhvr>
                                        <p:cTn id="20" dur="500" fill="hold"/>
                                        <p:tgtEl>
                                          <p:spTgt spid="3090"/>
                                        </p:tgtEl>
                                        <p:attrNameLst>
                                          <p:attrName>ppt_w</p:attrName>
                                        </p:attrNameLst>
                                      </p:cBhvr>
                                      <p:tavLst>
                                        <p:tav tm="0">
                                          <p:val>
                                            <p:fltVal val="0"/>
                                          </p:val>
                                        </p:tav>
                                        <p:tav tm="100000">
                                          <p:val>
                                            <p:strVal val="#ppt_w"/>
                                          </p:val>
                                        </p:tav>
                                      </p:tavLst>
                                    </p:anim>
                                    <p:anim calcmode="lin" valueType="num">
                                      <p:cBhvr>
                                        <p:cTn id="21" dur="500" fill="hold"/>
                                        <p:tgtEl>
                                          <p:spTgt spid="3090"/>
                                        </p:tgtEl>
                                        <p:attrNameLst>
                                          <p:attrName>ppt_h</p:attrName>
                                        </p:attrNameLst>
                                      </p:cBhvr>
                                      <p:tavLst>
                                        <p:tav tm="0">
                                          <p:val>
                                            <p:fltVal val="0"/>
                                          </p:val>
                                        </p:tav>
                                        <p:tav tm="100000">
                                          <p:val>
                                            <p:strVal val="#ppt_h"/>
                                          </p:val>
                                        </p:tav>
                                      </p:tavLst>
                                    </p:anim>
                                  </p:childTnLst>
                                </p:cTn>
                              </p:par>
                            </p:childTnLst>
                          </p:cTn>
                        </p:par>
                        <p:par>
                          <p:cTn id="22" fill="hold" nodeType="afterGroup">
                            <p:stCondLst>
                              <p:cond delay="2000"/>
                            </p:stCondLst>
                            <p:childTnLst>
                              <p:par>
                                <p:cTn id="23" presetID="23" presetClass="entr" presetSubtype="16" fill="hold" nodeType="afterEffect">
                                  <p:stCondLst>
                                    <p:cond delay="0"/>
                                  </p:stCondLst>
                                  <p:childTnLst>
                                    <p:set>
                                      <p:cBhvr>
                                        <p:cTn id="24" dur="1" fill="hold">
                                          <p:stCondLst>
                                            <p:cond delay="0"/>
                                          </p:stCondLst>
                                        </p:cTn>
                                        <p:tgtEl>
                                          <p:spTgt spid="3091"/>
                                        </p:tgtEl>
                                        <p:attrNameLst>
                                          <p:attrName>style.visibility</p:attrName>
                                        </p:attrNameLst>
                                      </p:cBhvr>
                                      <p:to>
                                        <p:strVal val="visible"/>
                                      </p:to>
                                    </p:set>
                                    <p:anim calcmode="lin" valueType="num">
                                      <p:cBhvr>
                                        <p:cTn id="25" dur="500" fill="hold"/>
                                        <p:tgtEl>
                                          <p:spTgt spid="3091"/>
                                        </p:tgtEl>
                                        <p:attrNameLst>
                                          <p:attrName>ppt_w</p:attrName>
                                        </p:attrNameLst>
                                      </p:cBhvr>
                                      <p:tavLst>
                                        <p:tav tm="0">
                                          <p:val>
                                            <p:fltVal val="0"/>
                                          </p:val>
                                        </p:tav>
                                        <p:tav tm="100000">
                                          <p:val>
                                            <p:strVal val="#ppt_w"/>
                                          </p:val>
                                        </p:tav>
                                      </p:tavLst>
                                    </p:anim>
                                    <p:anim calcmode="lin" valueType="num">
                                      <p:cBhvr>
                                        <p:cTn id="26" dur="500" fill="hold"/>
                                        <p:tgtEl>
                                          <p:spTgt spid="3091"/>
                                        </p:tgtEl>
                                        <p:attrNameLst>
                                          <p:attrName>ppt_h</p:attrName>
                                        </p:attrNameLst>
                                      </p:cBhvr>
                                      <p:tavLst>
                                        <p:tav tm="0">
                                          <p:val>
                                            <p:fltVal val="0"/>
                                          </p:val>
                                        </p:tav>
                                        <p:tav tm="100000">
                                          <p:val>
                                            <p:strVal val="#ppt_h"/>
                                          </p:val>
                                        </p:tav>
                                      </p:tavLst>
                                    </p:anim>
                                  </p:childTnLst>
                                </p:cTn>
                              </p:par>
                            </p:childTnLst>
                          </p:cTn>
                        </p:par>
                        <p:par>
                          <p:cTn id="27" fill="hold" nodeType="afterGroup">
                            <p:stCondLst>
                              <p:cond delay="2500"/>
                            </p:stCondLst>
                            <p:childTnLst>
                              <p:par>
                                <p:cTn id="28" presetID="23" presetClass="entr" presetSubtype="16" fill="hold" nodeType="afterEffect">
                                  <p:stCondLst>
                                    <p:cond delay="0"/>
                                  </p:stCondLst>
                                  <p:childTnLst>
                                    <p:set>
                                      <p:cBhvr>
                                        <p:cTn id="29" dur="1" fill="hold">
                                          <p:stCondLst>
                                            <p:cond delay="0"/>
                                          </p:stCondLst>
                                        </p:cTn>
                                        <p:tgtEl>
                                          <p:spTgt spid="3092"/>
                                        </p:tgtEl>
                                        <p:attrNameLst>
                                          <p:attrName>style.visibility</p:attrName>
                                        </p:attrNameLst>
                                      </p:cBhvr>
                                      <p:to>
                                        <p:strVal val="visible"/>
                                      </p:to>
                                    </p:set>
                                    <p:anim calcmode="lin" valueType="num">
                                      <p:cBhvr>
                                        <p:cTn id="30" dur="500" fill="hold"/>
                                        <p:tgtEl>
                                          <p:spTgt spid="3092"/>
                                        </p:tgtEl>
                                        <p:attrNameLst>
                                          <p:attrName>ppt_w</p:attrName>
                                        </p:attrNameLst>
                                      </p:cBhvr>
                                      <p:tavLst>
                                        <p:tav tm="0">
                                          <p:val>
                                            <p:fltVal val="0"/>
                                          </p:val>
                                        </p:tav>
                                        <p:tav tm="100000">
                                          <p:val>
                                            <p:strVal val="#ppt_w"/>
                                          </p:val>
                                        </p:tav>
                                      </p:tavLst>
                                    </p:anim>
                                    <p:anim calcmode="lin" valueType="num">
                                      <p:cBhvr>
                                        <p:cTn id="31" dur="500" fill="hold"/>
                                        <p:tgtEl>
                                          <p:spTgt spid="3092"/>
                                        </p:tgtEl>
                                        <p:attrNameLst>
                                          <p:attrName>ppt_h</p:attrName>
                                        </p:attrNameLst>
                                      </p:cBhvr>
                                      <p:tavLst>
                                        <p:tav tm="0">
                                          <p:val>
                                            <p:fltVal val="0"/>
                                          </p:val>
                                        </p:tav>
                                        <p:tav tm="100000">
                                          <p:val>
                                            <p:strVal val="#ppt_h"/>
                                          </p:val>
                                        </p:tav>
                                      </p:tavLst>
                                    </p:anim>
                                  </p:childTnLst>
                                </p:cTn>
                              </p:par>
                            </p:childTnLst>
                          </p:cTn>
                        </p:par>
                        <p:par>
                          <p:cTn id="32" fill="hold" nodeType="afterGroup">
                            <p:stCondLst>
                              <p:cond delay="3000"/>
                            </p:stCondLst>
                            <p:childTnLst>
                              <p:par>
                                <p:cTn id="33" presetID="23" presetClass="entr" presetSubtype="16" fill="hold" nodeType="afterEffect">
                                  <p:stCondLst>
                                    <p:cond delay="0"/>
                                  </p:stCondLst>
                                  <p:childTnLst>
                                    <p:set>
                                      <p:cBhvr>
                                        <p:cTn id="34" dur="1" fill="hold">
                                          <p:stCondLst>
                                            <p:cond delay="0"/>
                                          </p:stCondLst>
                                        </p:cTn>
                                        <p:tgtEl>
                                          <p:spTgt spid="3093"/>
                                        </p:tgtEl>
                                        <p:attrNameLst>
                                          <p:attrName>style.visibility</p:attrName>
                                        </p:attrNameLst>
                                      </p:cBhvr>
                                      <p:to>
                                        <p:strVal val="visible"/>
                                      </p:to>
                                    </p:set>
                                    <p:anim calcmode="lin" valueType="num">
                                      <p:cBhvr>
                                        <p:cTn id="35" dur="500" fill="hold"/>
                                        <p:tgtEl>
                                          <p:spTgt spid="3093"/>
                                        </p:tgtEl>
                                        <p:attrNameLst>
                                          <p:attrName>ppt_w</p:attrName>
                                        </p:attrNameLst>
                                      </p:cBhvr>
                                      <p:tavLst>
                                        <p:tav tm="0">
                                          <p:val>
                                            <p:fltVal val="0"/>
                                          </p:val>
                                        </p:tav>
                                        <p:tav tm="100000">
                                          <p:val>
                                            <p:strVal val="#ppt_w"/>
                                          </p:val>
                                        </p:tav>
                                      </p:tavLst>
                                    </p:anim>
                                    <p:anim calcmode="lin" valueType="num">
                                      <p:cBhvr>
                                        <p:cTn id="36" dur="500" fill="hold"/>
                                        <p:tgtEl>
                                          <p:spTgt spid="3093"/>
                                        </p:tgtEl>
                                        <p:attrNameLst>
                                          <p:attrName>ppt_h</p:attrName>
                                        </p:attrNameLst>
                                      </p:cBhvr>
                                      <p:tavLst>
                                        <p:tav tm="0">
                                          <p:val>
                                            <p:fltVal val="0"/>
                                          </p:val>
                                        </p:tav>
                                        <p:tav tm="100000">
                                          <p:val>
                                            <p:strVal val="#ppt_h"/>
                                          </p:val>
                                        </p:tav>
                                      </p:tavLst>
                                    </p:anim>
                                  </p:childTnLst>
                                </p:cTn>
                              </p:par>
                            </p:childTnLst>
                          </p:cTn>
                        </p:par>
                        <p:par>
                          <p:cTn id="37" fill="hold" nodeType="afterGroup">
                            <p:stCondLst>
                              <p:cond delay="3500"/>
                            </p:stCondLst>
                            <p:childTnLst>
                              <p:par>
                                <p:cTn id="38" presetID="23" presetClass="entr" presetSubtype="16" fill="hold" nodeType="afterEffect">
                                  <p:stCondLst>
                                    <p:cond delay="0"/>
                                  </p:stCondLst>
                                  <p:childTnLst>
                                    <p:set>
                                      <p:cBhvr>
                                        <p:cTn id="39" dur="1" fill="hold">
                                          <p:stCondLst>
                                            <p:cond delay="0"/>
                                          </p:stCondLst>
                                        </p:cTn>
                                        <p:tgtEl>
                                          <p:spTgt spid="3094"/>
                                        </p:tgtEl>
                                        <p:attrNameLst>
                                          <p:attrName>style.visibility</p:attrName>
                                        </p:attrNameLst>
                                      </p:cBhvr>
                                      <p:to>
                                        <p:strVal val="visible"/>
                                      </p:to>
                                    </p:set>
                                    <p:anim calcmode="lin" valueType="num">
                                      <p:cBhvr>
                                        <p:cTn id="40" dur="500" fill="hold"/>
                                        <p:tgtEl>
                                          <p:spTgt spid="3094"/>
                                        </p:tgtEl>
                                        <p:attrNameLst>
                                          <p:attrName>ppt_w</p:attrName>
                                        </p:attrNameLst>
                                      </p:cBhvr>
                                      <p:tavLst>
                                        <p:tav tm="0">
                                          <p:val>
                                            <p:fltVal val="0"/>
                                          </p:val>
                                        </p:tav>
                                        <p:tav tm="100000">
                                          <p:val>
                                            <p:strVal val="#ppt_w"/>
                                          </p:val>
                                        </p:tav>
                                      </p:tavLst>
                                    </p:anim>
                                    <p:anim calcmode="lin" valueType="num">
                                      <p:cBhvr>
                                        <p:cTn id="41" dur="500" fill="hold"/>
                                        <p:tgtEl>
                                          <p:spTgt spid="3094"/>
                                        </p:tgtEl>
                                        <p:attrNameLst>
                                          <p:attrName>ppt_h</p:attrName>
                                        </p:attrNameLst>
                                      </p:cBhvr>
                                      <p:tavLst>
                                        <p:tav tm="0">
                                          <p:val>
                                            <p:fltVal val="0"/>
                                          </p:val>
                                        </p:tav>
                                        <p:tav tm="100000">
                                          <p:val>
                                            <p:strVal val="#ppt_h"/>
                                          </p:val>
                                        </p:tav>
                                      </p:tavLst>
                                    </p:anim>
                                  </p:childTnLst>
                                </p:cTn>
                              </p:par>
                            </p:childTnLst>
                          </p:cTn>
                        </p:par>
                        <p:par>
                          <p:cTn id="42" fill="hold" nodeType="afterGroup">
                            <p:stCondLst>
                              <p:cond delay="4000"/>
                            </p:stCondLst>
                            <p:childTnLst>
                              <p:par>
                                <p:cTn id="43" presetID="23" presetClass="entr" presetSubtype="16" fill="hold" nodeType="afterEffect">
                                  <p:stCondLst>
                                    <p:cond delay="0"/>
                                  </p:stCondLst>
                                  <p:childTnLst>
                                    <p:set>
                                      <p:cBhvr>
                                        <p:cTn id="44" dur="1" fill="hold">
                                          <p:stCondLst>
                                            <p:cond delay="0"/>
                                          </p:stCondLst>
                                        </p:cTn>
                                        <p:tgtEl>
                                          <p:spTgt spid="3095"/>
                                        </p:tgtEl>
                                        <p:attrNameLst>
                                          <p:attrName>style.visibility</p:attrName>
                                        </p:attrNameLst>
                                      </p:cBhvr>
                                      <p:to>
                                        <p:strVal val="visible"/>
                                      </p:to>
                                    </p:set>
                                    <p:anim calcmode="lin" valueType="num">
                                      <p:cBhvr>
                                        <p:cTn id="45" dur="500" fill="hold"/>
                                        <p:tgtEl>
                                          <p:spTgt spid="3095"/>
                                        </p:tgtEl>
                                        <p:attrNameLst>
                                          <p:attrName>ppt_w</p:attrName>
                                        </p:attrNameLst>
                                      </p:cBhvr>
                                      <p:tavLst>
                                        <p:tav tm="0">
                                          <p:val>
                                            <p:fltVal val="0"/>
                                          </p:val>
                                        </p:tav>
                                        <p:tav tm="100000">
                                          <p:val>
                                            <p:strVal val="#ppt_w"/>
                                          </p:val>
                                        </p:tav>
                                      </p:tavLst>
                                    </p:anim>
                                    <p:anim calcmode="lin" valueType="num">
                                      <p:cBhvr>
                                        <p:cTn id="46" dur="500" fill="hold"/>
                                        <p:tgtEl>
                                          <p:spTgt spid="3095"/>
                                        </p:tgtEl>
                                        <p:attrNameLst>
                                          <p:attrName>ppt_h</p:attrName>
                                        </p:attrNameLst>
                                      </p:cBhvr>
                                      <p:tavLst>
                                        <p:tav tm="0">
                                          <p:val>
                                            <p:fltVal val="0"/>
                                          </p:val>
                                        </p:tav>
                                        <p:tav tm="100000">
                                          <p:val>
                                            <p:strVal val="#ppt_h"/>
                                          </p:val>
                                        </p:tav>
                                      </p:tavLst>
                                    </p:anim>
                                  </p:childTnLst>
                                </p:cTn>
                              </p:par>
                            </p:childTnLst>
                          </p:cTn>
                        </p:par>
                        <p:par>
                          <p:cTn id="47" fill="hold" nodeType="afterGroup">
                            <p:stCondLst>
                              <p:cond delay="4500"/>
                            </p:stCondLst>
                            <p:childTnLst>
                              <p:par>
                                <p:cTn id="48" presetID="23" presetClass="entr" presetSubtype="16" fill="hold" nodeType="afterEffect">
                                  <p:stCondLst>
                                    <p:cond delay="0"/>
                                  </p:stCondLst>
                                  <p:childTnLst>
                                    <p:set>
                                      <p:cBhvr>
                                        <p:cTn id="49" dur="1" fill="hold">
                                          <p:stCondLst>
                                            <p:cond delay="0"/>
                                          </p:stCondLst>
                                        </p:cTn>
                                        <p:tgtEl>
                                          <p:spTgt spid="3096"/>
                                        </p:tgtEl>
                                        <p:attrNameLst>
                                          <p:attrName>style.visibility</p:attrName>
                                        </p:attrNameLst>
                                      </p:cBhvr>
                                      <p:to>
                                        <p:strVal val="visible"/>
                                      </p:to>
                                    </p:set>
                                    <p:anim calcmode="lin" valueType="num">
                                      <p:cBhvr>
                                        <p:cTn id="50" dur="500" fill="hold"/>
                                        <p:tgtEl>
                                          <p:spTgt spid="3096"/>
                                        </p:tgtEl>
                                        <p:attrNameLst>
                                          <p:attrName>ppt_w</p:attrName>
                                        </p:attrNameLst>
                                      </p:cBhvr>
                                      <p:tavLst>
                                        <p:tav tm="0">
                                          <p:val>
                                            <p:fltVal val="0"/>
                                          </p:val>
                                        </p:tav>
                                        <p:tav tm="100000">
                                          <p:val>
                                            <p:strVal val="#ppt_w"/>
                                          </p:val>
                                        </p:tav>
                                      </p:tavLst>
                                    </p:anim>
                                    <p:anim calcmode="lin" valueType="num">
                                      <p:cBhvr>
                                        <p:cTn id="51" dur="500" fill="hold"/>
                                        <p:tgtEl>
                                          <p:spTgt spid="3096"/>
                                        </p:tgtEl>
                                        <p:attrNameLst>
                                          <p:attrName>ppt_h</p:attrName>
                                        </p:attrNameLst>
                                      </p:cBhvr>
                                      <p:tavLst>
                                        <p:tav tm="0">
                                          <p:val>
                                            <p:fltVal val="0"/>
                                          </p:val>
                                        </p:tav>
                                        <p:tav tm="100000">
                                          <p:val>
                                            <p:strVal val="#ppt_h"/>
                                          </p:val>
                                        </p:tav>
                                      </p:tavLst>
                                    </p:anim>
                                  </p:childTnLst>
                                </p:cTn>
                              </p:par>
                            </p:childTnLst>
                          </p:cTn>
                        </p:par>
                        <p:par>
                          <p:cTn id="52" fill="hold" nodeType="afterGroup">
                            <p:stCondLst>
                              <p:cond delay="5000"/>
                            </p:stCondLst>
                            <p:childTnLst>
                              <p:par>
                                <p:cTn id="53" presetID="23" presetClass="entr" presetSubtype="16" fill="hold" nodeType="afterEffect">
                                  <p:stCondLst>
                                    <p:cond delay="0"/>
                                  </p:stCondLst>
                                  <p:childTnLst>
                                    <p:set>
                                      <p:cBhvr>
                                        <p:cTn id="54" dur="1" fill="hold">
                                          <p:stCondLst>
                                            <p:cond delay="0"/>
                                          </p:stCondLst>
                                        </p:cTn>
                                        <p:tgtEl>
                                          <p:spTgt spid="3097"/>
                                        </p:tgtEl>
                                        <p:attrNameLst>
                                          <p:attrName>style.visibility</p:attrName>
                                        </p:attrNameLst>
                                      </p:cBhvr>
                                      <p:to>
                                        <p:strVal val="visible"/>
                                      </p:to>
                                    </p:set>
                                    <p:anim calcmode="lin" valueType="num">
                                      <p:cBhvr>
                                        <p:cTn id="55" dur="500" fill="hold"/>
                                        <p:tgtEl>
                                          <p:spTgt spid="3097"/>
                                        </p:tgtEl>
                                        <p:attrNameLst>
                                          <p:attrName>ppt_w</p:attrName>
                                        </p:attrNameLst>
                                      </p:cBhvr>
                                      <p:tavLst>
                                        <p:tav tm="0">
                                          <p:val>
                                            <p:fltVal val="0"/>
                                          </p:val>
                                        </p:tav>
                                        <p:tav tm="100000">
                                          <p:val>
                                            <p:strVal val="#ppt_w"/>
                                          </p:val>
                                        </p:tav>
                                      </p:tavLst>
                                    </p:anim>
                                    <p:anim calcmode="lin" valueType="num">
                                      <p:cBhvr>
                                        <p:cTn id="56" dur="500" fill="hold"/>
                                        <p:tgtEl>
                                          <p:spTgt spid="3097"/>
                                        </p:tgtEl>
                                        <p:attrNameLst>
                                          <p:attrName>ppt_h</p:attrName>
                                        </p:attrNameLst>
                                      </p:cBhvr>
                                      <p:tavLst>
                                        <p:tav tm="0">
                                          <p:val>
                                            <p:fltVal val="0"/>
                                          </p:val>
                                        </p:tav>
                                        <p:tav tm="100000">
                                          <p:val>
                                            <p:strVal val="#ppt_h"/>
                                          </p:val>
                                        </p:tav>
                                      </p:tavLst>
                                    </p:anim>
                                  </p:childTnLst>
                                </p:cTn>
                              </p:par>
                            </p:childTnLst>
                          </p:cTn>
                        </p:par>
                        <p:par>
                          <p:cTn id="57" fill="hold" nodeType="afterGroup">
                            <p:stCondLst>
                              <p:cond delay="5500"/>
                            </p:stCondLst>
                            <p:childTnLst>
                              <p:par>
                                <p:cTn id="58" presetID="2" presetClass="entr" presetSubtype="8" fill="hold" grpId="0" nodeType="afterEffect">
                                  <p:stCondLst>
                                    <p:cond delay="0"/>
                                  </p:stCondLst>
                                  <p:childTnLst>
                                    <p:set>
                                      <p:cBhvr>
                                        <p:cTn id="59" dur="1" fill="hold">
                                          <p:stCondLst>
                                            <p:cond delay="0"/>
                                          </p:stCondLst>
                                        </p:cTn>
                                        <p:tgtEl>
                                          <p:spTgt spid="3087"/>
                                        </p:tgtEl>
                                        <p:attrNameLst>
                                          <p:attrName>style.visibility</p:attrName>
                                        </p:attrNameLst>
                                      </p:cBhvr>
                                      <p:to>
                                        <p:strVal val="visible"/>
                                      </p:to>
                                    </p:set>
                                    <p:anim calcmode="lin" valueType="num">
                                      <p:cBhvr additive="base">
                                        <p:cTn id="60" dur="500" fill="hold"/>
                                        <p:tgtEl>
                                          <p:spTgt spid="3087"/>
                                        </p:tgtEl>
                                        <p:attrNameLst>
                                          <p:attrName>ppt_x</p:attrName>
                                        </p:attrNameLst>
                                      </p:cBhvr>
                                      <p:tavLst>
                                        <p:tav tm="0">
                                          <p:val>
                                            <p:strVal val="0-#ppt_w/2"/>
                                          </p:val>
                                        </p:tav>
                                        <p:tav tm="100000">
                                          <p:val>
                                            <p:strVal val="#ppt_x"/>
                                          </p:val>
                                        </p:tav>
                                      </p:tavLst>
                                    </p:anim>
                                    <p:anim calcmode="lin" valueType="num">
                                      <p:cBhvr additive="base">
                                        <p:cTn id="61" dur="500" fill="hold"/>
                                        <p:tgtEl>
                                          <p:spTgt spid="308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6" grpId="0" animBg="1"/>
      <p:bldP spid="3087" grpId="0" autoUpdateAnimBg="0"/>
      <p:bldP spid="3089" grpId="0" animBg="1"/>
      <p:bldP spid="3098"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8519F36-768D-46AA-A399-3F3327602317}"/>
              </a:ext>
            </a:extLst>
          </p:cNvPr>
          <p:cNvSpPr>
            <a:spLocks noGrp="1"/>
          </p:cNvSpPr>
          <p:nvPr>
            <p:ph type="title"/>
          </p:nvPr>
        </p:nvSpPr>
        <p:spPr>
          <a:xfrm>
            <a:off x="838200" y="365125"/>
            <a:ext cx="10515600" cy="6106795"/>
          </a:xfrm>
        </p:spPr>
        <p:txBody>
          <a:bodyPr>
            <a:normAutofit/>
          </a:bodyPr>
          <a:lstStyle/>
          <a:p>
            <a:r>
              <a:rPr lang="tr-TR" dirty="0"/>
              <a:t>İLAÇLAR VE ECZACILIK</a:t>
            </a:r>
            <a:br>
              <a:rPr lang="tr-TR" dirty="0"/>
            </a:br>
            <a:r>
              <a:rPr lang="tr-TR" sz="2200" dirty="0"/>
              <a:t>Selçuklular döneminde, eczacılığın babası olarak bilinen</a:t>
            </a:r>
            <a:br>
              <a:rPr lang="tr-TR" sz="2200" dirty="0"/>
            </a:br>
            <a:br>
              <a:rPr lang="tr-TR" sz="2200" dirty="0"/>
            </a:br>
            <a:r>
              <a:rPr lang="tr-TR" sz="2200" b="1" dirty="0"/>
              <a:t>El-Reyhan </a:t>
            </a:r>
            <a:r>
              <a:rPr lang="tr-TR" sz="2200" b="1" dirty="0" err="1"/>
              <a:t>Biruni</a:t>
            </a:r>
            <a:r>
              <a:rPr lang="tr-TR" sz="2200" b="1" dirty="0"/>
              <a:t> </a:t>
            </a:r>
            <a:r>
              <a:rPr lang="tr-TR" sz="2200" dirty="0"/>
              <a:t>(973-1051)</a:t>
            </a:r>
            <a:br>
              <a:rPr lang="tr-TR" sz="2200" dirty="0"/>
            </a:br>
            <a:r>
              <a:rPr lang="tr-TR" sz="2200" dirty="0"/>
              <a:t>İlk kez eczacı tanımı yapmıştır.</a:t>
            </a:r>
            <a:br>
              <a:rPr lang="tr-TR" sz="2200" dirty="0"/>
            </a:br>
            <a:br>
              <a:rPr lang="tr-TR" sz="2200" dirty="0"/>
            </a:br>
            <a:r>
              <a:rPr lang="tr-TR" sz="2200" b="1" dirty="0" err="1"/>
              <a:t>İbn</a:t>
            </a:r>
            <a:r>
              <a:rPr lang="tr-TR" sz="2200" b="1" dirty="0"/>
              <a:t>-El Baytar </a:t>
            </a:r>
            <a:r>
              <a:rPr lang="tr-TR" sz="2200" dirty="0"/>
              <a:t>(1197-1248), </a:t>
            </a:r>
            <a:r>
              <a:rPr lang="tr-TR" sz="2200" dirty="0" err="1"/>
              <a:t>Anadolunun</a:t>
            </a:r>
            <a:r>
              <a:rPr lang="tr-TR" sz="2200" dirty="0"/>
              <a:t> tıbbi bitkilerini konu alan eser bulunmaktadır.</a:t>
            </a:r>
            <a:br>
              <a:rPr lang="tr-TR" sz="2200" dirty="0"/>
            </a:br>
            <a:br>
              <a:rPr lang="tr-TR" sz="2200" dirty="0"/>
            </a:br>
            <a:r>
              <a:rPr lang="tr-TR" sz="2200" b="1" dirty="0" err="1"/>
              <a:t>Yakub</a:t>
            </a:r>
            <a:r>
              <a:rPr lang="tr-TR" sz="2200" b="1" dirty="0"/>
              <a:t> bin İshak El-Kindi</a:t>
            </a:r>
            <a:r>
              <a:rPr lang="tr-TR" sz="2200" dirty="0"/>
              <a:t>: Uçucu yağ aromatik sular ve </a:t>
            </a:r>
            <a:r>
              <a:rPr lang="tr-TR" sz="2200" dirty="0" err="1"/>
              <a:t>pomad</a:t>
            </a:r>
            <a:r>
              <a:rPr lang="tr-TR" sz="2200" dirty="0"/>
              <a:t> yapımı ile ilgili ve bazı drogların (misk, amber, </a:t>
            </a:r>
            <a:r>
              <a:rPr lang="tr-TR" sz="2200" dirty="0" err="1"/>
              <a:t>safran,Kafur</a:t>
            </a:r>
            <a:r>
              <a:rPr lang="tr-TR" sz="2200" dirty="0"/>
              <a:t> gibi) benzerlerinin hazırlanması yöntemlerini konu alan eseri bulunmaktadır.</a:t>
            </a:r>
            <a:br>
              <a:rPr lang="tr-TR" sz="2200" dirty="0"/>
            </a:br>
            <a:r>
              <a:rPr lang="tr-TR" sz="2400" dirty="0"/>
              <a:t>İlk eczane Selçuklular döneminde açılmıştır.</a:t>
            </a:r>
            <a:br>
              <a:rPr lang="tr-TR" sz="2400" dirty="0"/>
            </a:br>
            <a:endParaRPr lang="tr-TR" sz="2200" dirty="0"/>
          </a:p>
        </p:txBody>
      </p:sp>
    </p:spTree>
    <p:extLst>
      <p:ext uri="{BB962C8B-B14F-4D97-AF65-F5344CB8AC3E}">
        <p14:creationId xmlns:p14="http://schemas.microsoft.com/office/powerpoint/2010/main" val="1284735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4BA9E1F-19CA-4838-BE7C-420FBFA5D443}"/>
              </a:ext>
            </a:extLst>
          </p:cNvPr>
          <p:cNvSpPr>
            <a:spLocks noGrp="1"/>
          </p:cNvSpPr>
          <p:nvPr>
            <p:ph idx="1"/>
          </p:nvPr>
        </p:nvSpPr>
        <p:spPr>
          <a:xfrm>
            <a:off x="711200" y="812800"/>
            <a:ext cx="10642600" cy="5364163"/>
          </a:xfrm>
        </p:spPr>
        <p:txBody>
          <a:bodyPr>
            <a:normAutofit lnSpcReduction="10000"/>
          </a:bodyPr>
          <a:lstStyle/>
          <a:p>
            <a:r>
              <a:rPr lang="tr-TR" b="1" dirty="0"/>
              <a:t>ALETLER</a:t>
            </a:r>
          </a:p>
          <a:p>
            <a:r>
              <a:rPr lang="tr-TR" dirty="0"/>
              <a:t>Havan</a:t>
            </a:r>
          </a:p>
          <a:p>
            <a:r>
              <a:rPr lang="tr-TR" dirty="0"/>
              <a:t>İmbik</a:t>
            </a:r>
          </a:p>
          <a:p>
            <a:r>
              <a:rPr lang="tr-TR" dirty="0"/>
              <a:t>Terazi</a:t>
            </a:r>
          </a:p>
          <a:p>
            <a:r>
              <a:rPr lang="tr-TR" b="1" dirty="0"/>
              <a:t>ÖLÇÜLER</a:t>
            </a:r>
          </a:p>
          <a:p>
            <a:r>
              <a:rPr lang="tr-TR" dirty="0"/>
              <a:t>Dirhem (3.148g)</a:t>
            </a:r>
          </a:p>
          <a:p>
            <a:r>
              <a:rPr lang="tr-TR" b="1" dirty="0"/>
              <a:t>DROGLAR</a:t>
            </a:r>
          </a:p>
          <a:p>
            <a:r>
              <a:rPr lang="tr-TR" b="1" dirty="0" err="1"/>
              <a:t>İbn</a:t>
            </a:r>
            <a:r>
              <a:rPr lang="tr-TR" b="1" dirty="0"/>
              <a:t>-Al Baytar; </a:t>
            </a:r>
            <a:r>
              <a:rPr lang="tr-TR" dirty="0"/>
              <a:t>Kitap-al Cami al Müfredat al-Adviye </a:t>
            </a:r>
            <a:r>
              <a:rPr lang="tr-TR" dirty="0" err="1"/>
              <a:t>vel-Agdiye</a:t>
            </a:r>
            <a:r>
              <a:rPr lang="tr-TR" dirty="0"/>
              <a:t> (</a:t>
            </a:r>
            <a:r>
              <a:rPr lang="tr-TR" dirty="0" err="1"/>
              <a:t>arapça</a:t>
            </a:r>
            <a:r>
              <a:rPr lang="tr-TR" dirty="0"/>
              <a:t>)</a:t>
            </a:r>
          </a:p>
          <a:p>
            <a:r>
              <a:rPr lang="tr-TR" dirty="0"/>
              <a:t>1400 drog içeren eser.</a:t>
            </a:r>
          </a:p>
          <a:p>
            <a:r>
              <a:rPr lang="tr-TR" dirty="0"/>
              <a:t>Daha sonra 14-17yy da Türkçe, Almanca, Fransızca ya çevrilmiş. Anadolu da yetişen çok sayıda tıbbi bitki içermesi nedeniyle Avrupa da </a:t>
            </a:r>
            <a:r>
              <a:rPr lang="tr-TR" dirty="0" err="1"/>
              <a:t>da</a:t>
            </a:r>
            <a:r>
              <a:rPr lang="tr-TR" dirty="0"/>
              <a:t> uzun yıllar kullanılmıştır.</a:t>
            </a:r>
          </a:p>
        </p:txBody>
      </p:sp>
    </p:spTree>
    <p:extLst>
      <p:ext uri="{BB962C8B-B14F-4D97-AF65-F5344CB8AC3E}">
        <p14:creationId xmlns:p14="http://schemas.microsoft.com/office/powerpoint/2010/main" val="1171901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531185E-E792-4661-871F-781BC2A0B8DD}"/>
              </a:ext>
            </a:extLst>
          </p:cNvPr>
          <p:cNvSpPr>
            <a:spLocks noGrp="1"/>
          </p:cNvSpPr>
          <p:nvPr>
            <p:ph idx="1"/>
          </p:nvPr>
        </p:nvSpPr>
        <p:spPr/>
        <p:txBody>
          <a:bodyPr/>
          <a:lstStyle/>
          <a:p>
            <a:pPr algn="just"/>
            <a:r>
              <a:rPr lang="tr-TR" dirty="0"/>
              <a:t>Anadolu da ilk eczaneler Selçuklular dönemi kurulan hastane eczanelerindeki eczanelerdir. Bunların ilki, 1206 da kurulan Gevher Nesibe Darüşşifasında açılan eczanedir. </a:t>
            </a:r>
          </a:p>
        </p:txBody>
      </p:sp>
    </p:spTree>
    <p:extLst>
      <p:ext uri="{BB962C8B-B14F-4D97-AF65-F5344CB8AC3E}">
        <p14:creationId xmlns:p14="http://schemas.microsoft.com/office/powerpoint/2010/main" val="1883504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400A212-93FE-48A5-89CD-B02259F6A3CE}"/>
              </a:ext>
            </a:extLst>
          </p:cNvPr>
          <p:cNvSpPr>
            <a:spLocks noGrp="1"/>
          </p:cNvSpPr>
          <p:nvPr>
            <p:ph type="title"/>
          </p:nvPr>
        </p:nvSpPr>
        <p:spPr/>
        <p:txBody>
          <a:bodyPr/>
          <a:lstStyle/>
          <a:p>
            <a:r>
              <a:rPr lang="tr-TR" b="1" dirty="0"/>
              <a:t>OSMANLILAR DÖNEMİ ECZACILIK UYGULAMALARI</a:t>
            </a:r>
          </a:p>
        </p:txBody>
      </p:sp>
      <p:sp>
        <p:nvSpPr>
          <p:cNvPr id="3" name="İçerik Yer Tutucusu 2">
            <a:extLst>
              <a:ext uri="{FF2B5EF4-FFF2-40B4-BE49-F238E27FC236}">
                <a16:creationId xmlns:a16="http://schemas.microsoft.com/office/drawing/2014/main" id="{B7D87B82-9087-40AE-B590-433302A36880}"/>
              </a:ext>
            </a:extLst>
          </p:cNvPr>
          <p:cNvSpPr>
            <a:spLocks noGrp="1"/>
          </p:cNvSpPr>
          <p:nvPr>
            <p:ph idx="1"/>
          </p:nvPr>
        </p:nvSpPr>
        <p:spPr/>
        <p:txBody>
          <a:bodyPr>
            <a:normAutofit/>
          </a:bodyPr>
          <a:lstStyle/>
          <a:p>
            <a:r>
              <a:rPr lang="tr-TR" dirty="0"/>
              <a:t>Osmanlı eczacılığı Selçuklu, dolayısı ile, İslam Eczacılığının bir devamıdır.</a:t>
            </a:r>
          </a:p>
          <a:p>
            <a:r>
              <a:rPr lang="tr-TR" dirty="0"/>
              <a:t>Osmanlılar, Anadolu’ya yerleştikten sonra Selçuklulardan kalma tedavi ve yardım kurumlarını muhafaza ettiler, bunun yanında Anadolu ve Rumeli’de yeni hastaneler ve tıbbi kurumlar inşa ettiler.</a:t>
            </a:r>
          </a:p>
          <a:p>
            <a:r>
              <a:rPr lang="tr-TR" dirty="0"/>
              <a:t>Bunlar 1399 da Sultan </a:t>
            </a:r>
            <a:r>
              <a:rPr lang="tr-TR" dirty="0" err="1"/>
              <a:t>Beyazıd</a:t>
            </a:r>
            <a:r>
              <a:rPr lang="tr-TR" dirty="0"/>
              <a:t> tarafından Bursa da Yıldırım </a:t>
            </a:r>
            <a:r>
              <a:rPr lang="tr-TR" dirty="0" err="1"/>
              <a:t>Darüşifasını</a:t>
            </a:r>
            <a:r>
              <a:rPr lang="tr-TR" dirty="0"/>
              <a:t> yaptırması ile başlar. Burada;</a:t>
            </a:r>
          </a:p>
          <a:p>
            <a:r>
              <a:rPr lang="tr-TR" b="1" dirty="0" err="1"/>
              <a:t>Saydalan</a:t>
            </a:r>
            <a:r>
              <a:rPr lang="tr-TR" dirty="0"/>
              <a:t> (Eczacı), </a:t>
            </a:r>
            <a:r>
              <a:rPr lang="tr-TR" b="1" dirty="0" err="1"/>
              <a:t>Şerbetiyan</a:t>
            </a:r>
            <a:r>
              <a:rPr lang="tr-TR" dirty="0"/>
              <a:t> (Şurup ve Şerbetçi),</a:t>
            </a:r>
            <a:r>
              <a:rPr lang="tr-TR" b="1" dirty="0" err="1"/>
              <a:t>Uşşaba</a:t>
            </a:r>
            <a:r>
              <a:rPr lang="tr-TR" dirty="0" err="1"/>
              <a:t>n</a:t>
            </a:r>
            <a:r>
              <a:rPr lang="tr-TR" dirty="0"/>
              <a:t> (İlaçları tanıyan toplayan, satın alan ve depolayan) ismi verilen şahısların ilaç dan sorumlu olduğu bilinmektedir.</a:t>
            </a:r>
          </a:p>
          <a:p>
            <a:pPr marL="0" indent="0">
              <a:buNone/>
            </a:pPr>
            <a:endParaRPr lang="tr-TR" dirty="0"/>
          </a:p>
        </p:txBody>
      </p:sp>
    </p:spTree>
    <p:extLst>
      <p:ext uri="{BB962C8B-B14F-4D97-AF65-F5344CB8AC3E}">
        <p14:creationId xmlns:p14="http://schemas.microsoft.com/office/powerpoint/2010/main" val="6937942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4A6A507-49E7-4458-B4A4-11793CF403CF}"/>
              </a:ext>
            </a:extLst>
          </p:cNvPr>
          <p:cNvSpPr>
            <a:spLocks noGrp="1"/>
          </p:cNvSpPr>
          <p:nvPr>
            <p:ph idx="1"/>
          </p:nvPr>
        </p:nvSpPr>
        <p:spPr/>
        <p:txBody>
          <a:bodyPr/>
          <a:lstStyle/>
          <a:p>
            <a:pPr algn="just"/>
            <a:r>
              <a:rPr lang="tr-TR" dirty="0"/>
              <a:t>Fatih (1470), Süleymaniye (1555) ve Edirne (1486) Darüşşifasında ilaç ve macunları yapan kişilere </a:t>
            </a:r>
            <a:r>
              <a:rPr lang="tr-TR" dirty="0" err="1"/>
              <a:t>Aşşab</a:t>
            </a:r>
            <a:r>
              <a:rPr lang="tr-TR" dirty="0"/>
              <a:t>, Şerbetçi, </a:t>
            </a:r>
            <a:r>
              <a:rPr lang="tr-TR" dirty="0" err="1"/>
              <a:t>Edviyakup</a:t>
            </a:r>
            <a:r>
              <a:rPr lang="tr-TR" dirty="0"/>
              <a:t> gibi isimler verilirdi.</a:t>
            </a:r>
          </a:p>
          <a:p>
            <a:pPr algn="just"/>
            <a:endParaRPr lang="tr-TR" dirty="0"/>
          </a:p>
          <a:p>
            <a:pPr algn="just"/>
            <a:r>
              <a:rPr lang="tr-TR" dirty="0"/>
              <a:t>Süleymaniye Darüşşifasında, ilaç yapanların yanında eczacı kalfası, ilaç kalfası, ilaç </a:t>
            </a:r>
            <a:r>
              <a:rPr lang="tr-TR" dirty="0" err="1"/>
              <a:t>kilarcısı</a:t>
            </a:r>
            <a:r>
              <a:rPr lang="tr-TR" dirty="0"/>
              <a:t> ve ilaç vekilharcı gibi ilaç yapımında, muhafazasında, satın alınmasında görevli kişiler bulunmaktaydı.</a:t>
            </a:r>
          </a:p>
        </p:txBody>
      </p:sp>
    </p:spTree>
    <p:extLst>
      <p:ext uri="{BB962C8B-B14F-4D97-AF65-F5344CB8AC3E}">
        <p14:creationId xmlns:p14="http://schemas.microsoft.com/office/powerpoint/2010/main" val="3276014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ACCF9D9-BD7D-45AE-8F8B-3DD011D1050F}"/>
              </a:ext>
            </a:extLst>
          </p:cNvPr>
          <p:cNvSpPr>
            <a:spLocks noGrp="1"/>
          </p:cNvSpPr>
          <p:nvPr>
            <p:ph idx="1"/>
          </p:nvPr>
        </p:nvSpPr>
        <p:spPr>
          <a:xfrm>
            <a:off x="838200" y="386080"/>
            <a:ext cx="10515600" cy="5790883"/>
          </a:xfrm>
        </p:spPr>
        <p:txBody>
          <a:bodyPr>
            <a:normAutofit fontScale="92500" lnSpcReduction="10000"/>
          </a:bodyPr>
          <a:lstStyle/>
          <a:p>
            <a:r>
              <a:rPr lang="tr-TR" b="1" dirty="0"/>
              <a:t>Osmanlı imparatorluğu döneminde ilk Türkçe eserler;</a:t>
            </a:r>
          </a:p>
          <a:p>
            <a:r>
              <a:rPr lang="tr-TR" dirty="0"/>
              <a:t>(Çeviri, yarı toplama ve yarı telif)</a:t>
            </a:r>
          </a:p>
          <a:p>
            <a:r>
              <a:rPr lang="tr-TR" b="1" dirty="0"/>
              <a:t>Müfredat-</a:t>
            </a:r>
            <a:r>
              <a:rPr lang="tr-TR" b="1" dirty="0" err="1"/>
              <a:t>İbn</a:t>
            </a:r>
            <a:r>
              <a:rPr lang="tr-TR" b="1" dirty="0"/>
              <a:t> Baytar </a:t>
            </a:r>
            <a:r>
              <a:rPr lang="tr-TR" b="1" dirty="0" err="1"/>
              <a:t>ın</a:t>
            </a:r>
            <a:r>
              <a:rPr lang="tr-TR" b="1" dirty="0"/>
              <a:t> tercümesi</a:t>
            </a:r>
          </a:p>
          <a:p>
            <a:r>
              <a:rPr lang="tr-TR" b="1" dirty="0"/>
              <a:t>Geredeli İshak bin Murad</a:t>
            </a:r>
            <a:r>
              <a:rPr lang="tr-TR" dirty="0"/>
              <a:t>’ın eseri: Sade bir  dil kullanılarak ilk Türkçe yazılmış eser. </a:t>
            </a:r>
          </a:p>
          <a:p>
            <a:r>
              <a:rPr lang="tr-TR" dirty="0"/>
              <a:t>Tıbbi drogların, alfabetik listesi, drogların özellikleri, kullanım amaçları, zararları ve zarar görüldüğünde neler yapılacağını belirten bir eser.</a:t>
            </a:r>
          </a:p>
          <a:p>
            <a:r>
              <a:rPr lang="tr-TR" dirty="0" err="1"/>
              <a:t>Şerafeddin</a:t>
            </a:r>
            <a:r>
              <a:rPr lang="tr-TR" dirty="0"/>
              <a:t> bin İlyas Sabuncuoğlu (1385) eseri </a:t>
            </a:r>
            <a:r>
              <a:rPr lang="tr-TR" dirty="0" err="1"/>
              <a:t>Akrabadin</a:t>
            </a:r>
            <a:r>
              <a:rPr lang="tr-TR" dirty="0"/>
              <a:t>. Anadolu da kullanılan tıbbi bitkileri içeriyor.</a:t>
            </a:r>
          </a:p>
          <a:p>
            <a:r>
              <a:rPr lang="tr-TR" b="1" dirty="0" err="1"/>
              <a:t>Mücerrebname</a:t>
            </a:r>
            <a:r>
              <a:rPr lang="tr-TR" dirty="0"/>
              <a:t>; kullanılan ilaçlar ve sonuçları kanıta dayalı olarak yer almakta.</a:t>
            </a:r>
          </a:p>
          <a:p>
            <a:r>
              <a:rPr lang="tr-TR" dirty="0"/>
              <a:t>Yılan </a:t>
            </a:r>
            <a:r>
              <a:rPr lang="tr-TR" dirty="0" err="1"/>
              <a:t>zehirine</a:t>
            </a:r>
            <a:r>
              <a:rPr lang="tr-TR" dirty="0"/>
              <a:t> karşı, yaptığı Tiryak formülünü kendi ve horoz üzerindeki denemeleri. </a:t>
            </a:r>
          </a:p>
          <a:p>
            <a:r>
              <a:rPr lang="tr-TR" b="1" dirty="0" err="1"/>
              <a:t>Cerrahnama</a:t>
            </a:r>
            <a:r>
              <a:rPr lang="tr-TR" b="1" dirty="0"/>
              <a:t>; </a:t>
            </a:r>
            <a:r>
              <a:rPr lang="tr-TR" dirty="0"/>
              <a:t>Ameliyat ve </a:t>
            </a:r>
            <a:r>
              <a:rPr lang="tr-TR" dirty="0" err="1"/>
              <a:t>kulladığı</a:t>
            </a:r>
            <a:r>
              <a:rPr lang="tr-TR" dirty="0"/>
              <a:t> aletler resimleri ile tasvir edilmiş eser.</a:t>
            </a:r>
          </a:p>
        </p:txBody>
      </p:sp>
    </p:spTree>
    <p:extLst>
      <p:ext uri="{BB962C8B-B14F-4D97-AF65-F5344CB8AC3E}">
        <p14:creationId xmlns:p14="http://schemas.microsoft.com/office/powerpoint/2010/main" val="3371007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B5B0295-3DE6-4BB9-A4C8-11B9780EC219}"/>
              </a:ext>
            </a:extLst>
          </p:cNvPr>
          <p:cNvSpPr>
            <a:spLocks noGrp="1"/>
          </p:cNvSpPr>
          <p:nvPr>
            <p:ph idx="1"/>
          </p:nvPr>
        </p:nvSpPr>
        <p:spPr>
          <a:xfrm>
            <a:off x="660400" y="772160"/>
            <a:ext cx="10693400" cy="5201603"/>
          </a:xfrm>
        </p:spPr>
        <p:txBody>
          <a:bodyPr/>
          <a:lstStyle/>
          <a:p>
            <a:r>
              <a:rPr lang="tr-TR" b="1" dirty="0"/>
              <a:t>Mehmet Mübin Hüseyni </a:t>
            </a:r>
            <a:r>
              <a:rPr lang="tr-TR" b="1" dirty="0" err="1"/>
              <a:t>Tankabuni</a:t>
            </a:r>
            <a:r>
              <a:rPr lang="tr-TR" dirty="0"/>
              <a:t>, İlaç </a:t>
            </a:r>
            <a:r>
              <a:rPr lang="tr-TR" dirty="0" err="1"/>
              <a:t>formülasyon</a:t>
            </a:r>
            <a:r>
              <a:rPr lang="tr-TR" dirty="0"/>
              <a:t> ve tedavi kitabı Türkçe ye çevrilmiştir.</a:t>
            </a:r>
          </a:p>
          <a:p>
            <a:r>
              <a:rPr lang="tr-TR" dirty="0"/>
              <a:t>Beş bölümden oluşan kitabın üçüncü kısmı droglarla ilgilidir. Çok sayıda dile çevrilerek, Avrupa da dahil olmak üzere ders kitabı olarak okutulmuştur. 1681 yılında Paris de </a:t>
            </a:r>
            <a:r>
              <a:rPr lang="tr-TR" dirty="0" err="1"/>
              <a:t>Farmakope</a:t>
            </a:r>
            <a:r>
              <a:rPr lang="tr-TR" dirty="0"/>
              <a:t> olarak </a:t>
            </a:r>
            <a:r>
              <a:rPr lang="tr-TR" dirty="0" err="1"/>
              <a:t>latince</a:t>
            </a:r>
            <a:r>
              <a:rPr lang="tr-TR" dirty="0"/>
              <a:t> basılmıştır.</a:t>
            </a:r>
          </a:p>
        </p:txBody>
      </p:sp>
    </p:spTree>
    <p:extLst>
      <p:ext uri="{BB962C8B-B14F-4D97-AF65-F5344CB8AC3E}">
        <p14:creationId xmlns:p14="http://schemas.microsoft.com/office/powerpoint/2010/main" val="3294632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8C44ED1-2F26-424B-9A18-31DB38224637}"/>
              </a:ext>
            </a:extLst>
          </p:cNvPr>
          <p:cNvSpPr>
            <a:spLocks noGrp="1"/>
          </p:cNvSpPr>
          <p:nvPr>
            <p:ph idx="1"/>
          </p:nvPr>
        </p:nvSpPr>
        <p:spPr>
          <a:xfrm>
            <a:off x="838200" y="406400"/>
            <a:ext cx="10515600" cy="5770563"/>
          </a:xfrm>
        </p:spPr>
        <p:txBody>
          <a:bodyPr>
            <a:normAutofit/>
          </a:bodyPr>
          <a:lstStyle/>
          <a:p>
            <a:r>
              <a:rPr lang="tr-TR" b="1" dirty="0"/>
              <a:t>İLAÇLAR</a:t>
            </a:r>
          </a:p>
          <a:p>
            <a:r>
              <a:rPr lang="tr-TR" b="1" dirty="0"/>
              <a:t>Hekimlik-Eczacılık babadan oğula geçiyor.</a:t>
            </a:r>
          </a:p>
          <a:p>
            <a:r>
              <a:rPr lang="en-US" altLang="en-US" b="1" dirty="0">
                <a:solidFill>
                  <a:schemeClr val="accent2"/>
                </a:solidFill>
                <a:cs typeface="Times New Roman" panose="02020603050405020304" pitchFamily="18" charset="0"/>
              </a:rPr>
              <a:t>MÜTETABBİB</a:t>
            </a:r>
            <a:r>
              <a:rPr lang="tr-TR" altLang="en-US" b="1" dirty="0">
                <a:solidFill>
                  <a:schemeClr val="accent2"/>
                </a:solidFill>
                <a:cs typeface="Times New Roman" panose="02020603050405020304" pitchFamily="18" charset="0"/>
              </a:rPr>
              <a:t> (gerçek hekim olmayan mistik tedavi yapanlar, okunmuş kaptan su içirme muska </a:t>
            </a:r>
            <a:r>
              <a:rPr lang="tr-TR" altLang="en-US" b="1" dirty="0" err="1">
                <a:solidFill>
                  <a:schemeClr val="accent2"/>
                </a:solidFill>
                <a:cs typeface="Times New Roman" panose="02020603050405020304" pitchFamily="18" charset="0"/>
              </a:rPr>
              <a:t>vs</a:t>
            </a:r>
            <a:r>
              <a:rPr lang="tr-TR" altLang="en-US" b="1" dirty="0">
                <a:solidFill>
                  <a:schemeClr val="accent2"/>
                </a:solidFill>
                <a:cs typeface="Times New Roman" panose="02020603050405020304" pitchFamily="18" charset="0"/>
              </a:rPr>
              <a:t>) </a:t>
            </a:r>
          </a:p>
          <a:p>
            <a:r>
              <a:rPr lang="tr-TR" b="1" dirty="0"/>
              <a:t>Sultan Selim II (1573); Hekimbaşılar tarafından sınav, belge</a:t>
            </a:r>
          </a:p>
          <a:p>
            <a:r>
              <a:rPr lang="tr-TR" b="1" dirty="0"/>
              <a:t>Sultan Mustafa III, </a:t>
            </a:r>
          </a:p>
          <a:p>
            <a:r>
              <a:rPr lang="tr-TR" b="1" dirty="0"/>
              <a:t>Osmanlı Tıp Meclisi </a:t>
            </a:r>
            <a:r>
              <a:rPr lang="tr-TR" dirty="0"/>
              <a:t>Tıp ve Eczacılık Uygulamalarını düzenlemek amacıyla çıkarılan ilk tüzükler;</a:t>
            </a:r>
          </a:p>
          <a:p>
            <a:r>
              <a:rPr lang="tr-TR" b="1" dirty="0"/>
              <a:t>1861 Tababeti Belediye İcrasına Dair Nizamname</a:t>
            </a:r>
          </a:p>
          <a:p>
            <a:r>
              <a:rPr lang="tr-TR" b="1" dirty="0"/>
              <a:t>1861 </a:t>
            </a:r>
            <a:r>
              <a:rPr lang="tr-TR" b="1" dirty="0" err="1"/>
              <a:t>İspançiyarlık</a:t>
            </a:r>
            <a:r>
              <a:rPr lang="tr-TR" b="1" dirty="0"/>
              <a:t> sanatının icrasına dair Nizamname</a:t>
            </a:r>
          </a:p>
        </p:txBody>
      </p:sp>
    </p:spTree>
    <p:extLst>
      <p:ext uri="{BB962C8B-B14F-4D97-AF65-F5344CB8AC3E}">
        <p14:creationId xmlns:p14="http://schemas.microsoft.com/office/powerpoint/2010/main" val="789897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3" name="Rectangle 3">
            <a:extLst>
              <a:ext uri="{FF2B5EF4-FFF2-40B4-BE49-F238E27FC236}">
                <a16:creationId xmlns:a16="http://schemas.microsoft.com/office/drawing/2014/main" id="{EC5B3D16-410F-408A-B4FB-6C7E46F5DC9C}"/>
              </a:ext>
            </a:extLst>
          </p:cNvPr>
          <p:cNvSpPr>
            <a:spLocks noGrp="1" noChangeArrowheads="1"/>
          </p:cNvSpPr>
          <p:nvPr>
            <p:ph type="body" idx="1"/>
          </p:nvPr>
        </p:nvSpPr>
        <p:spPr>
          <a:xfrm>
            <a:off x="1992313" y="990600"/>
            <a:ext cx="8229600" cy="5867400"/>
          </a:xfrm>
          <a:extLst>
            <a:ext uri="{909E8E84-426E-40DD-AFC4-6F175D3DCCD1}">
              <a14:hiddenFill xmlns:a14="http://schemas.microsoft.com/office/drawing/2010/main">
                <a:solidFill>
                  <a:schemeClr val="accent2"/>
                </a:solidFill>
              </a14:hiddenFill>
            </a:ext>
          </a:extLst>
        </p:spPr>
        <p:txBody>
          <a:bodyPr/>
          <a:lstStyle/>
          <a:p>
            <a:pPr algn="just" eaLnBrk="1" hangingPunct="1">
              <a:lnSpc>
                <a:spcPct val="90000"/>
              </a:lnSpc>
              <a:buFontTx/>
              <a:buBlip>
                <a:blip r:embed="rId3"/>
              </a:buBlip>
            </a:pPr>
            <a:r>
              <a:rPr lang="tr-TR" altLang="en-US" b="1" dirty="0"/>
              <a:t>Osmanlılar Döneminde</a:t>
            </a:r>
            <a:r>
              <a:rPr lang="tr-TR" altLang="en-US" b="1" dirty="0">
                <a:solidFill>
                  <a:schemeClr val="accent2"/>
                </a:solidFill>
              </a:rPr>
              <a:t> </a:t>
            </a:r>
            <a:r>
              <a:rPr lang="en-US" altLang="en-US" b="1" dirty="0">
                <a:solidFill>
                  <a:schemeClr val="accent2"/>
                </a:solidFill>
                <a:cs typeface="Times New Roman" panose="02020603050405020304" pitchFamily="18" charset="0"/>
              </a:rPr>
              <a:t>AKTAR</a:t>
            </a:r>
            <a:r>
              <a:rPr lang="en-US" altLang="en-US" b="1" dirty="0">
                <a:cs typeface="Times New Roman" panose="02020603050405020304" pitchFamily="18" charset="0"/>
              </a:rPr>
              <a:t> </a:t>
            </a:r>
            <a:r>
              <a:rPr lang="en-US" altLang="en-US" b="1" dirty="0" err="1">
                <a:cs typeface="Times New Roman" panose="02020603050405020304" pitchFamily="18" charset="0"/>
              </a:rPr>
              <a:t>veya</a:t>
            </a:r>
            <a:r>
              <a:rPr lang="en-US" altLang="en-US" b="1" dirty="0">
                <a:cs typeface="Times New Roman" panose="02020603050405020304" pitchFamily="18" charset="0"/>
              </a:rPr>
              <a:t> </a:t>
            </a:r>
            <a:r>
              <a:rPr lang="en-US" altLang="en-US" b="1" dirty="0">
                <a:solidFill>
                  <a:schemeClr val="accent2"/>
                </a:solidFill>
                <a:cs typeface="Times New Roman" panose="02020603050405020304" pitchFamily="18" charset="0"/>
              </a:rPr>
              <a:t>ATTAR</a:t>
            </a:r>
            <a:r>
              <a:rPr lang="tr-TR" altLang="en-US" b="1" dirty="0">
                <a:solidFill>
                  <a:schemeClr val="accent2"/>
                </a:solidFill>
              </a:rPr>
              <a:t> </a:t>
            </a:r>
            <a:r>
              <a:rPr lang="tr-TR" altLang="en-US" b="1" dirty="0"/>
              <a:t>denilen ilaç yapımıyla uğraşan kişilerin olduğu bilinmektedir. Bu kişilerin dükkanları daha çok Mısır Çarşısında toplanmıştır. </a:t>
            </a:r>
          </a:p>
          <a:p>
            <a:pPr algn="just" eaLnBrk="1" hangingPunct="1">
              <a:lnSpc>
                <a:spcPct val="90000"/>
              </a:lnSpc>
              <a:buFontTx/>
              <a:buBlip>
                <a:blip r:embed="rId3"/>
              </a:buBlip>
            </a:pPr>
            <a:r>
              <a:rPr lang="tr-TR" altLang="en-US" b="1" dirty="0"/>
              <a:t>Mısır Çarşısında 100 dükkandan 49 tanesi aktarlara aitti. Aktar dükkanları 2 kısımdan ibaretti. Dükkanın ön kısmında satış bölümü arka bölümünde ise depo ve imalat yaptıkları kısım bulunmaktaydı. Bazı dükkanların saçaklarında dükkanın kolaylıkla tanınmasını sağlayan bir sembol bulunurdu. </a:t>
            </a:r>
            <a:endParaRPr lang="en-US" altLang="en-US" b="1" dirty="0">
              <a:cs typeface="Times New Roman" panose="02020603050405020304" pitchFamily="18" charset="0"/>
            </a:endParaRPr>
          </a:p>
          <a:p>
            <a:pPr eaLnBrk="1" hangingPunct="1">
              <a:lnSpc>
                <a:spcPct val="90000"/>
              </a:lnSpc>
              <a:buFontTx/>
              <a:buNone/>
            </a:pPr>
            <a:endParaRPr lang="en-US"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 calcmode="lin" valueType="num">
                                      <p:cBhvr additive="base">
                                        <p:cTn id="7" dur="500" fill="hold"/>
                                        <p:tgtEl>
                                          <p:spTgt spid="153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 calcmode="lin" valueType="num">
                                      <p:cBhvr additive="base">
                                        <p:cTn id="12" dur="500" fill="hold"/>
                                        <p:tgtEl>
                                          <p:spTgt spid="1536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536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C03CEEB-5064-41B9-9160-3C11EA904CB1}"/>
              </a:ext>
            </a:extLst>
          </p:cNvPr>
          <p:cNvSpPr>
            <a:spLocks noGrp="1"/>
          </p:cNvSpPr>
          <p:nvPr>
            <p:ph type="title"/>
          </p:nvPr>
        </p:nvSpPr>
        <p:spPr/>
        <p:txBody>
          <a:bodyPr>
            <a:normAutofit fontScale="90000"/>
          </a:bodyPr>
          <a:lstStyle/>
          <a:p>
            <a:r>
              <a:rPr lang="tr-TR" b="1" dirty="0"/>
              <a:t>ORTAÇAĞ ASYA TÜRKLERİ DÖNEMİ  </a:t>
            </a:r>
            <a:r>
              <a:rPr lang="tr-TR" dirty="0"/>
              <a:t>(Türk-Uygurlar)</a:t>
            </a:r>
            <a:br>
              <a:rPr lang="tr-TR" dirty="0"/>
            </a:br>
            <a:endParaRPr lang="tr-TR" dirty="0"/>
          </a:p>
        </p:txBody>
      </p:sp>
      <p:sp>
        <p:nvSpPr>
          <p:cNvPr id="3" name="İçerik Yer Tutucusu 2">
            <a:extLst>
              <a:ext uri="{FF2B5EF4-FFF2-40B4-BE49-F238E27FC236}">
                <a16:creationId xmlns:a16="http://schemas.microsoft.com/office/drawing/2014/main" id="{C9E2C0CE-B060-46FB-AA8E-D9BD7F6B3BA0}"/>
              </a:ext>
            </a:extLst>
          </p:cNvPr>
          <p:cNvSpPr>
            <a:spLocks noGrp="1"/>
          </p:cNvSpPr>
          <p:nvPr>
            <p:ph idx="1"/>
          </p:nvPr>
        </p:nvSpPr>
        <p:spPr>
          <a:xfrm>
            <a:off x="838200" y="1026160"/>
            <a:ext cx="10515600" cy="5150803"/>
          </a:xfrm>
        </p:spPr>
        <p:txBody>
          <a:bodyPr>
            <a:normAutofit fontScale="92500" lnSpcReduction="10000"/>
          </a:bodyPr>
          <a:lstStyle/>
          <a:p>
            <a:r>
              <a:rPr lang="tr-TR" dirty="0">
                <a:solidFill>
                  <a:srgbClr val="FF0000"/>
                </a:solidFill>
              </a:rPr>
              <a:t>İLAÇ ŞEKİLLERİ</a:t>
            </a:r>
          </a:p>
          <a:p>
            <a:r>
              <a:rPr lang="tr-TR" dirty="0"/>
              <a:t>Merhem</a:t>
            </a:r>
          </a:p>
          <a:p>
            <a:r>
              <a:rPr lang="tr-TR" dirty="0" err="1"/>
              <a:t>İnfüzyon</a:t>
            </a:r>
            <a:endParaRPr lang="tr-TR" dirty="0"/>
          </a:p>
          <a:p>
            <a:r>
              <a:rPr lang="tr-TR" dirty="0" err="1"/>
              <a:t>Dekoksiyon</a:t>
            </a:r>
            <a:endParaRPr lang="tr-TR" dirty="0"/>
          </a:p>
          <a:p>
            <a:r>
              <a:rPr lang="tr-TR" dirty="0"/>
              <a:t>Toz</a:t>
            </a:r>
          </a:p>
          <a:p>
            <a:r>
              <a:rPr lang="tr-TR" dirty="0"/>
              <a:t>Usare (Özsu)</a:t>
            </a:r>
          </a:p>
          <a:p>
            <a:r>
              <a:rPr lang="tr-TR" dirty="0"/>
              <a:t>Macun</a:t>
            </a:r>
          </a:p>
          <a:p>
            <a:r>
              <a:rPr lang="tr-TR" dirty="0"/>
              <a:t>Hamur</a:t>
            </a:r>
          </a:p>
          <a:p>
            <a:r>
              <a:rPr lang="tr-TR" dirty="0"/>
              <a:t>Hap</a:t>
            </a:r>
          </a:p>
          <a:p>
            <a:r>
              <a:rPr lang="tr-TR" dirty="0"/>
              <a:t>Pastil</a:t>
            </a:r>
          </a:p>
          <a:p>
            <a:r>
              <a:rPr lang="tr-TR" dirty="0" err="1"/>
              <a:t>Supposituvar</a:t>
            </a:r>
            <a:endParaRPr lang="tr-TR" dirty="0"/>
          </a:p>
        </p:txBody>
      </p:sp>
    </p:spTree>
    <p:extLst>
      <p:ext uri="{BB962C8B-B14F-4D97-AF65-F5344CB8AC3E}">
        <p14:creationId xmlns:p14="http://schemas.microsoft.com/office/powerpoint/2010/main" val="3421226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7" name="Rectangle 3">
            <a:extLst>
              <a:ext uri="{FF2B5EF4-FFF2-40B4-BE49-F238E27FC236}">
                <a16:creationId xmlns:a16="http://schemas.microsoft.com/office/drawing/2014/main" id="{3BF6CBEB-F139-4C4F-8B25-2DDE17F31556}"/>
              </a:ext>
            </a:extLst>
          </p:cNvPr>
          <p:cNvSpPr>
            <a:spLocks noGrp="1" noChangeArrowheads="1"/>
          </p:cNvSpPr>
          <p:nvPr>
            <p:ph type="body" idx="1"/>
          </p:nvPr>
        </p:nvSpPr>
        <p:spPr>
          <a:xfrm>
            <a:off x="2133600" y="1143000"/>
            <a:ext cx="7772400" cy="4114800"/>
          </a:xfrm>
          <a:extLst>
            <a:ext uri="{909E8E84-426E-40DD-AFC4-6F175D3DCCD1}">
              <a14:hiddenFill xmlns:a14="http://schemas.microsoft.com/office/drawing/2010/main">
                <a:solidFill>
                  <a:schemeClr val="accent2"/>
                </a:solidFill>
              </a14:hiddenFill>
            </a:ext>
          </a:extLst>
        </p:spPr>
        <p:txBody>
          <a:bodyPr/>
          <a:lstStyle/>
          <a:p>
            <a:pPr eaLnBrk="1" hangingPunct="1">
              <a:buFontTx/>
              <a:buNone/>
            </a:pPr>
            <a:r>
              <a:rPr lang="en-US" altLang="en-US" b="1">
                <a:cs typeface="Times New Roman" panose="02020603050405020304" pitchFamily="18" charset="0"/>
              </a:rPr>
              <a:t> </a:t>
            </a:r>
            <a:endParaRPr lang="en-US" altLang="en-US">
              <a:cs typeface="Times New Roman" panose="02020603050405020304" pitchFamily="18" charset="0"/>
            </a:endParaRPr>
          </a:p>
          <a:p>
            <a:pPr eaLnBrk="1" hangingPunct="1">
              <a:buFontTx/>
              <a:buBlip>
                <a:blip r:embed="rId3"/>
              </a:buBlip>
            </a:pPr>
            <a:r>
              <a:rPr lang="en-US" altLang="en-US" b="1">
                <a:solidFill>
                  <a:schemeClr val="accent2"/>
                </a:solidFill>
                <a:cs typeface="Times New Roman" panose="02020603050405020304" pitchFamily="18" charset="0"/>
              </a:rPr>
              <a:t>MÜRREKEP İLAÇLAR</a:t>
            </a:r>
            <a:r>
              <a:rPr lang="en-US" altLang="en-US" b="1">
                <a:cs typeface="Times New Roman" panose="02020603050405020304" pitchFamily="18" charset="0"/>
              </a:rPr>
              <a:t> </a:t>
            </a:r>
            <a:endParaRPr lang="tr-TR" altLang="en-US" b="1"/>
          </a:p>
          <a:p>
            <a:pPr eaLnBrk="1" hangingPunct="1">
              <a:buFontTx/>
              <a:buNone/>
            </a:pPr>
            <a:r>
              <a:rPr lang="en-US" altLang="en-US" b="1">
                <a:cs typeface="Times New Roman" panose="02020603050405020304" pitchFamily="18" charset="0"/>
              </a:rPr>
              <a:t>Birden fazla drog ihtava eden ilaçlar</a:t>
            </a:r>
            <a:endParaRPr lang="cs-CZ" altLang="en-US" b="1"/>
          </a:p>
          <a:p>
            <a:pPr eaLnBrk="1" hangingPunct="1">
              <a:buFontTx/>
              <a:buNone/>
            </a:pPr>
            <a:endParaRPr lang="en-US" altLang="en-US"/>
          </a:p>
          <a:p>
            <a:pPr eaLnBrk="1" hangingPunct="1">
              <a:buFontTx/>
              <a:buBlip>
                <a:blip r:embed="rId3"/>
              </a:buBlip>
            </a:pPr>
            <a:r>
              <a:rPr lang="en-US" altLang="en-US" b="1">
                <a:solidFill>
                  <a:schemeClr val="accent2"/>
                </a:solidFill>
                <a:cs typeface="Times New Roman" panose="02020603050405020304" pitchFamily="18" charset="0"/>
              </a:rPr>
              <a:t>MÜFRED İLAÇLAR</a:t>
            </a:r>
            <a:endParaRPr lang="tr-TR" altLang="en-US" b="1">
              <a:solidFill>
                <a:schemeClr val="accent2"/>
              </a:solidFill>
            </a:endParaRPr>
          </a:p>
          <a:p>
            <a:pPr eaLnBrk="1" hangingPunct="1">
              <a:buFontTx/>
              <a:buNone/>
            </a:pPr>
            <a:r>
              <a:rPr lang="en-US" altLang="en-US" b="1">
                <a:cs typeface="Times New Roman" panose="02020603050405020304" pitchFamily="18" charset="0"/>
              </a:rPr>
              <a:t>Tek drog ihtiva eden ilaçlar</a:t>
            </a:r>
            <a:endParaRPr lang="en-US" altLang="en-US">
              <a:cs typeface="Times New Roman" panose="02020603050405020304" pitchFamily="18" charset="0"/>
            </a:endParaRPr>
          </a:p>
          <a:p>
            <a:pPr eaLnBrk="1" hangingPunct="1"/>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 calcmode="lin" valueType="num">
                                      <p:cBhvr additive="base">
                                        <p:cTn id="12" dur="5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6387">
                                            <p:txEl>
                                              <p:pRg st="1" end="1"/>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 calcmode="lin" valueType="num">
                                      <p:cBhvr additive="base">
                                        <p:cTn id="17" dur="5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6387">
                                            <p:txEl>
                                              <p:pRg st="2" end="2"/>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16387">
                                            <p:txEl>
                                              <p:pRg st="4" end="4"/>
                                            </p:txEl>
                                          </p:spTgt>
                                        </p:tgtEl>
                                        <p:attrNameLst>
                                          <p:attrName>style.visibility</p:attrName>
                                        </p:attrNameLst>
                                      </p:cBhvr>
                                      <p:to>
                                        <p:strVal val="visible"/>
                                      </p:to>
                                    </p:set>
                                    <p:anim calcmode="lin" valueType="num">
                                      <p:cBhvr additive="base">
                                        <p:cTn id="22" dur="500" fill="hold"/>
                                        <p:tgtEl>
                                          <p:spTgt spid="16387">
                                            <p:txEl>
                                              <p:pRg st="4" end="4"/>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6387">
                                            <p:txEl>
                                              <p:pRg st="4" end="4"/>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16387">
                                            <p:txEl>
                                              <p:pRg st="5" end="5"/>
                                            </p:txEl>
                                          </p:spTgt>
                                        </p:tgtEl>
                                        <p:attrNameLst>
                                          <p:attrName>style.visibility</p:attrName>
                                        </p:attrNameLst>
                                      </p:cBhvr>
                                      <p:to>
                                        <p:strVal val="visible"/>
                                      </p:to>
                                    </p:set>
                                    <p:anim calcmode="lin" valueType="num">
                                      <p:cBhvr additive="base">
                                        <p:cTn id="27" dur="500" fill="hold"/>
                                        <p:tgtEl>
                                          <p:spTgt spid="16387">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638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advAuto="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5" name="Rectangle 3">
            <a:extLst>
              <a:ext uri="{FF2B5EF4-FFF2-40B4-BE49-F238E27FC236}">
                <a16:creationId xmlns:a16="http://schemas.microsoft.com/office/drawing/2014/main" id="{F2EC80E8-5216-4678-93B9-E7655478F137}"/>
              </a:ext>
            </a:extLst>
          </p:cNvPr>
          <p:cNvSpPr>
            <a:spLocks noGrp="1" noChangeArrowheads="1"/>
          </p:cNvSpPr>
          <p:nvPr>
            <p:ph type="body" idx="1"/>
          </p:nvPr>
        </p:nvSpPr>
        <p:spPr>
          <a:xfrm>
            <a:off x="1315720" y="944880"/>
            <a:ext cx="8610600" cy="6172200"/>
          </a:xfrm>
          <a:extLst>
            <a:ext uri="{909E8E84-426E-40DD-AFC4-6F175D3DCCD1}">
              <a14:hiddenFill xmlns:a14="http://schemas.microsoft.com/office/drawing/2010/main">
                <a:solidFill>
                  <a:schemeClr val="accent2"/>
                </a:solidFill>
              </a14:hiddenFill>
            </a:ext>
          </a:extLst>
        </p:spPr>
        <p:txBody>
          <a:bodyPr/>
          <a:lstStyle/>
          <a:p>
            <a:pPr algn="just" eaLnBrk="1" hangingPunct="1">
              <a:buFontTx/>
              <a:buBlip>
                <a:blip r:embed="rId3"/>
              </a:buBlip>
            </a:pPr>
            <a:r>
              <a:rPr lang="en-US" altLang="en-US" b="1" dirty="0">
                <a:solidFill>
                  <a:schemeClr val="accent2"/>
                </a:solidFill>
                <a:cs typeface="Times New Roman" panose="02020603050405020304" pitchFamily="18" charset="0"/>
              </a:rPr>
              <a:t>TİRYAK</a:t>
            </a:r>
            <a:r>
              <a:rPr lang="cs-CZ" altLang="en-US" b="1" dirty="0">
                <a:solidFill>
                  <a:schemeClr val="accent2"/>
                </a:solidFill>
              </a:rPr>
              <a:t> </a:t>
            </a:r>
            <a:r>
              <a:rPr lang="tr-TR" altLang="en-US" b="1" dirty="0"/>
              <a:t>veya</a:t>
            </a:r>
            <a:r>
              <a:rPr lang="cs-CZ" altLang="en-US" b="1" dirty="0">
                <a:solidFill>
                  <a:schemeClr val="accent2"/>
                </a:solidFill>
              </a:rPr>
              <a:t> THERÍAC</a:t>
            </a:r>
            <a:r>
              <a:rPr lang="tr-TR" altLang="en-US" b="1" dirty="0">
                <a:solidFill>
                  <a:schemeClr val="accent2"/>
                </a:solidFill>
              </a:rPr>
              <a:t> diye </a:t>
            </a:r>
            <a:r>
              <a:rPr lang="tr-TR" altLang="en-US" b="1" dirty="0"/>
              <a:t>adlandırılan ilaç formülleri </a:t>
            </a:r>
            <a:r>
              <a:rPr lang="en-US" altLang="en-US" b="1" dirty="0">
                <a:cs typeface="Times New Roman" panose="02020603050405020304" pitchFamily="18" charset="0"/>
              </a:rPr>
              <a:t>70 </a:t>
            </a:r>
            <a:r>
              <a:rPr lang="tr-TR" altLang="en-US" b="1" dirty="0"/>
              <a:t>kadar </a:t>
            </a:r>
            <a:r>
              <a:rPr lang="en-US" altLang="en-US" b="1" dirty="0" err="1">
                <a:cs typeface="Times New Roman" panose="02020603050405020304" pitchFamily="18" charset="0"/>
              </a:rPr>
              <a:t>drog</a:t>
            </a:r>
            <a:r>
              <a:rPr lang="en-US" altLang="en-US" b="1" dirty="0">
                <a:cs typeface="Times New Roman" panose="02020603050405020304" pitchFamily="18" charset="0"/>
              </a:rPr>
              <a:t> </a:t>
            </a:r>
            <a:r>
              <a:rPr lang="en-US" altLang="en-US" b="1" dirty="0" err="1">
                <a:cs typeface="Times New Roman" panose="02020603050405020304" pitchFamily="18" charset="0"/>
              </a:rPr>
              <a:t>ihtiva</a:t>
            </a:r>
            <a:r>
              <a:rPr lang="en-US" altLang="en-US" b="1" dirty="0">
                <a:cs typeface="Times New Roman" panose="02020603050405020304" pitchFamily="18" charset="0"/>
              </a:rPr>
              <a:t> </a:t>
            </a:r>
            <a:r>
              <a:rPr lang="en-US" altLang="en-US" b="1" dirty="0" err="1">
                <a:cs typeface="Times New Roman" panose="02020603050405020304" pitchFamily="18" charset="0"/>
              </a:rPr>
              <a:t>eden</a:t>
            </a:r>
            <a:r>
              <a:rPr lang="en-US" altLang="en-US" b="1" dirty="0">
                <a:cs typeface="Times New Roman" panose="02020603050405020304" pitchFamily="18" charset="0"/>
              </a:rPr>
              <a:t> </a:t>
            </a:r>
            <a:r>
              <a:rPr lang="en-US" altLang="en-US" b="1" dirty="0" err="1">
                <a:cs typeface="Times New Roman" panose="02020603050405020304" pitchFamily="18" charset="0"/>
              </a:rPr>
              <a:t>ilaçlar</a:t>
            </a:r>
            <a:r>
              <a:rPr lang="tr-TR" altLang="en-US" b="1" dirty="0" err="1"/>
              <a:t>dır</a:t>
            </a:r>
            <a:r>
              <a:rPr lang="tr-TR" altLang="en-US" b="1" dirty="0"/>
              <a:t>. Bunların kökeni </a:t>
            </a:r>
            <a:r>
              <a:rPr lang="tr-TR" altLang="en-US" b="1" dirty="0" err="1"/>
              <a:t>Pontos</a:t>
            </a:r>
            <a:r>
              <a:rPr lang="tr-TR" altLang="en-US" b="1" dirty="0"/>
              <a:t> Kralı </a:t>
            </a:r>
            <a:r>
              <a:rPr lang="tr-TR" altLang="en-US" b="1" dirty="0" err="1">
                <a:solidFill>
                  <a:srgbClr val="FF0066"/>
                </a:solidFill>
              </a:rPr>
              <a:t>Mithridates</a:t>
            </a:r>
            <a:r>
              <a:rPr lang="tr-TR" altLang="en-US" b="1" dirty="0" err="1"/>
              <a:t>’in</a:t>
            </a:r>
            <a:r>
              <a:rPr lang="tr-TR" altLang="en-US" b="1" dirty="0"/>
              <a:t> yaptığı panzehir olarak kullanılan </a:t>
            </a:r>
            <a:r>
              <a:rPr lang="tr-TR" altLang="en-US" b="1" dirty="0" err="1">
                <a:solidFill>
                  <a:srgbClr val="FF0066"/>
                </a:solidFill>
              </a:rPr>
              <a:t>Mithridaticum</a:t>
            </a:r>
            <a:r>
              <a:rPr lang="tr-TR" altLang="en-US" b="1" dirty="0">
                <a:solidFill>
                  <a:srgbClr val="FF0066"/>
                </a:solidFill>
              </a:rPr>
              <a:t>’</a:t>
            </a:r>
            <a:r>
              <a:rPr lang="tr-TR" altLang="en-US" b="1" dirty="0"/>
              <a:t> </a:t>
            </a:r>
            <a:r>
              <a:rPr lang="tr-TR" altLang="en-US" b="1" dirty="0" err="1"/>
              <a:t>lara</a:t>
            </a:r>
            <a:r>
              <a:rPr lang="tr-TR" altLang="en-US" b="1" dirty="0"/>
              <a:t> kadar uzanmaktadır.</a:t>
            </a:r>
          </a:p>
          <a:p>
            <a:pPr algn="just" eaLnBrk="1" hangingPunct="1">
              <a:buFontTx/>
              <a:buBlip>
                <a:blip r:embed="rId3"/>
              </a:buBlip>
            </a:pPr>
            <a:r>
              <a:rPr lang="tr-TR" altLang="en-US" b="1" dirty="0"/>
              <a:t>Daha sonra bu terkibe bazı droglar eklenerek Tiryaklar oluşturulmuştur. 1837 tarihli Fransız Kodeksinde verilen tiryak formülünde 71 drog bulunmaktadır.</a:t>
            </a:r>
          </a:p>
          <a:p>
            <a:pPr algn="just" eaLnBrk="1" hangingPunct="1">
              <a:buFontTx/>
              <a:buBlip>
                <a:blip r:embed="rId3"/>
              </a:buBlip>
            </a:pPr>
            <a:r>
              <a:rPr lang="tr-TR" altLang="en-US" b="1" dirty="0"/>
              <a:t>İlk zamanlar hayvan sokmalarına karşı panzehir olarak kullanılan tiryak zamanla her derde deva </a:t>
            </a:r>
            <a:r>
              <a:rPr lang="tr-TR" altLang="en-US" b="1" dirty="0" err="1"/>
              <a:t>deva</a:t>
            </a:r>
            <a:r>
              <a:rPr lang="tr-TR" altLang="en-US" b="1" dirty="0"/>
              <a:t> bir ilaç olarak şöhret kazanmıştır.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additive="base">
                                        <p:cTn id="7" dur="5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435">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8435">
                                            <p:txEl>
                                              <p:pRg st="1" end="1"/>
                                            </p:txEl>
                                          </p:spTgt>
                                        </p:tgtEl>
                                        <p:attrNameLst>
                                          <p:attrName>style.visibility</p:attrName>
                                        </p:attrNameLst>
                                      </p:cBhvr>
                                      <p:to>
                                        <p:strVal val="visible"/>
                                      </p:to>
                                    </p:set>
                                    <p:anim calcmode="lin" valueType="num">
                                      <p:cBhvr additive="base">
                                        <p:cTn id="12" dur="5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8435">
                                            <p:txEl>
                                              <p:pRg st="1" end="1"/>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8435">
                                            <p:txEl>
                                              <p:pRg st="2" end="2"/>
                                            </p:txEl>
                                          </p:spTgt>
                                        </p:tgtEl>
                                        <p:attrNameLst>
                                          <p:attrName>style.visibility</p:attrName>
                                        </p:attrNameLst>
                                      </p:cBhvr>
                                      <p:to>
                                        <p:strVal val="visible"/>
                                      </p:to>
                                    </p:set>
                                    <p:anim calcmode="lin" valueType="num">
                                      <p:cBhvr additive="base">
                                        <p:cTn id="17" dur="500" fill="hold"/>
                                        <p:tgtEl>
                                          <p:spTgt spid="1843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843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advAuto="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5875" name="Rectangle 1027">
            <a:extLst>
              <a:ext uri="{FF2B5EF4-FFF2-40B4-BE49-F238E27FC236}">
                <a16:creationId xmlns:a16="http://schemas.microsoft.com/office/drawing/2014/main" id="{83B5D9C6-7CC6-4966-AF70-0EEE600006CB}"/>
              </a:ext>
            </a:extLst>
          </p:cNvPr>
          <p:cNvSpPr>
            <a:spLocks noGrp="1" noChangeArrowheads="1"/>
          </p:cNvSpPr>
          <p:nvPr>
            <p:ph type="body" idx="1"/>
          </p:nvPr>
        </p:nvSpPr>
        <p:spPr>
          <a:xfrm>
            <a:off x="2209800" y="457200"/>
            <a:ext cx="7772400" cy="5638800"/>
          </a:xfrm>
        </p:spPr>
        <p:txBody>
          <a:bodyPr/>
          <a:lstStyle/>
          <a:p>
            <a:pPr algn="just" eaLnBrk="1" hangingPunct="1">
              <a:lnSpc>
                <a:spcPct val="90000"/>
              </a:lnSpc>
              <a:buFontTx/>
              <a:buBlip>
                <a:blip r:embed="rId2"/>
              </a:buBlip>
            </a:pPr>
            <a:r>
              <a:rPr lang="tr-TR" altLang="en-US" b="1"/>
              <a:t>Avrupa’nın bazı şehirlerinde senenin belirli günlerinde özel törenler ile tiryak hazırlanarak eczanelere devredilirdi. </a:t>
            </a:r>
          </a:p>
          <a:p>
            <a:pPr algn="just" eaLnBrk="1" hangingPunct="1">
              <a:lnSpc>
                <a:spcPct val="90000"/>
              </a:lnSpc>
              <a:buFontTx/>
              <a:buBlip>
                <a:blip r:embed="rId2"/>
              </a:buBlip>
            </a:pPr>
            <a:r>
              <a:rPr lang="tr-TR" altLang="en-US" b="1"/>
              <a:t>Venedik uzun zaman bu karışımı hazırlama yetkisini elinde bulundurmuş ve burada hazırlanan tiryak “</a:t>
            </a:r>
            <a:r>
              <a:rPr lang="tr-TR" altLang="en-US" b="1">
                <a:solidFill>
                  <a:srgbClr val="FF0066"/>
                </a:solidFill>
              </a:rPr>
              <a:t>Theriaca Veneta</a:t>
            </a:r>
            <a:r>
              <a:rPr lang="tr-TR" altLang="en-US" b="1"/>
              <a:t>” ismiyle bir çok ülkeye ihraç edilmiştir.</a:t>
            </a:r>
          </a:p>
          <a:p>
            <a:pPr algn="just" eaLnBrk="1" hangingPunct="1">
              <a:lnSpc>
                <a:spcPct val="90000"/>
              </a:lnSpc>
              <a:buFontTx/>
              <a:buBlip>
                <a:blip r:embed="rId2"/>
              </a:buBlip>
            </a:pPr>
            <a:r>
              <a:rPr lang="tr-TR" altLang="en-US" b="1"/>
              <a:t>Kanuni Sultan Süleyman’ın annesi Hafize Sultan için Manisa’da yaptırılan darül-şifada başhekim Merkez Efendi tarafından yapılarak halka dağıtılan </a:t>
            </a:r>
            <a:r>
              <a:rPr lang="tr-TR" altLang="en-US" b="1">
                <a:solidFill>
                  <a:srgbClr val="FF0066"/>
                </a:solidFill>
              </a:rPr>
              <a:t>Mesir Macunu’</a:t>
            </a:r>
            <a:r>
              <a:rPr lang="tr-TR" altLang="en-US" b="1"/>
              <a:t>da bir nevi tiryak olup ilk formülünde 41 çeşit drog yer alırken bugün 10-12 drog bulunmaktadır.</a:t>
            </a: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5875">
                                            <p:txEl>
                                              <p:pRg st="0" end="0"/>
                                            </p:txEl>
                                          </p:spTgt>
                                        </p:tgtEl>
                                        <p:attrNameLst>
                                          <p:attrName>style.visibility</p:attrName>
                                        </p:attrNameLst>
                                      </p:cBhvr>
                                      <p:to>
                                        <p:strVal val="visible"/>
                                      </p:to>
                                    </p:set>
                                    <p:anim calcmode="lin" valueType="num">
                                      <p:cBhvr additive="base">
                                        <p:cTn id="7" dur="500" fill="hold"/>
                                        <p:tgtEl>
                                          <p:spTgt spid="3358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358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35875">
                                            <p:txEl>
                                              <p:pRg st="1" end="1"/>
                                            </p:txEl>
                                          </p:spTgt>
                                        </p:tgtEl>
                                        <p:attrNameLst>
                                          <p:attrName>style.visibility</p:attrName>
                                        </p:attrNameLst>
                                      </p:cBhvr>
                                      <p:to>
                                        <p:strVal val="visible"/>
                                      </p:to>
                                    </p:set>
                                    <p:anim calcmode="lin" valueType="num">
                                      <p:cBhvr additive="base">
                                        <p:cTn id="13" dur="500" fill="hold"/>
                                        <p:tgtEl>
                                          <p:spTgt spid="3358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358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35875">
                                            <p:txEl>
                                              <p:pRg st="2" end="2"/>
                                            </p:txEl>
                                          </p:spTgt>
                                        </p:tgtEl>
                                        <p:attrNameLst>
                                          <p:attrName>style.visibility</p:attrName>
                                        </p:attrNameLst>
                                      </p:cBhvr>
                                      <p:to>
                                        <p:strVal val="visible"/>
                                      </p:to>
                                    </p:set>
                                    <p:anim calcmode="lin" valueType="num">
                                      <p:cBhvr additive="base">
                                        <p:cTn id="19" dur="500" fill="hold"/>
                                        <p:tgtEl>
                                          <p:spTgt spid="3358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3587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5875"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1778" name="Rectangle 2">
            <a:extLst>
              <a:ext uri="{FF2B5EF4-FFF2-40B4-BE49-F238E27FC236}">
                <a16:creationId xmlns:a16="http://schemas.microsoft.com/office/drawing/2014/main" id="{669055FE-5FE2-4B1B-84D0-8B24A5A42F0B}"/>
              </a:ext>
            </a:extLst>
          </p:cNvPr>
          <p:cNvSpPr>
            <a:spLocks noGrp="1" noChangeArrowheads="1"/>
          </p:cNvSpPr>
          <p:nvPr>
            <p:ph type="title"/>
          </p:nvPr>
        </p:nvSpPr>
        <p:spPr>
          <a:xfrm>
            <a:off x="1620520" y="416560"/>
            <a:ext cx="7772400" cy="1143000"/>
          </a:xfrm>
        </p:spPr>
        <p:txBody>
          <a:bodyPr/>
          <a:lstStyle/>
          <a:p>
            <a:pPr eaLnBrk="1" hangingPunct="1"/>
            <a:r>
              <a:rPr lang="tr-TR" altLang="en-US" dirty="0">
                <a:solidFill>
                  <a:srgbClr val="3366FF"/>
                </a:solidFill>
              </a:rPr>
              <a:t>REÇETELER</a:t>
            </a:r>
            <a:endParaRPr lang="en-US" altLang="en-US" dirty="0">
              <a:solidFill>
                <a:srgbClr val="3366FF"/>
              </a:solidFill>
            </a:endParaRPr>
          </a:p>
        </p:txBody>
      </p:sp>
      <p:sp>
        <p:nvSpPr>
          <p:cNvPr id="331779" name="Rectangle 3">
            <a:extLst>
              <a:ext uri="{FF2B5EF4-FFF2-40B4-BE49-F238E27FC236}">
                <a16:creationId xmlns:a16="http://schemas.microsoft.com/office/drawing/2014/main" id="{0BCDC9A0-FC25-413A-AF58-66EFCB172FE6}"/>
              </a:ext>
            </a:extLst>
          </p:cNvPr>
          <p:cNvSpPr>
            <a:spLocks noGrp="1" noChangeArrowheads="1"/>
          </p:cNvSpPr>
          <p:nvPr>
            <p:ph type="body" idx="1"/>
          </p:nvPr>
        </p:nvSpPr>
        <p:spPr>
          <a:xfrm>
            <a:off x="1620520" y="1717040"/>
            <a:ext cx="8534400" cy="5029200"/>
          </a:xfrm>
        </p:spPr>
        <p:txBody>
          <a:bodyPr/>
          <a:lstStyle/>
          <a:p>
            <a:pPr algn="just" eaLnBrk="1" hangingPunct="1">
              <a:buClr>
                <a:srgbClr val="FF0066"/>
              </a:buClr>
              <a:buFont typeface="Wingdings" panose="05000000000000000000" pitchFamily="2" charset="2"/>
              <a:buChar char="Ø"/>
            </a:pPr>
            <a:r>
              <a:rPr lang="tr-TR" altLang="en-US" b="1" dirty="0"/>
              <a:t>Reçetenin başına kime ait olduğu</a:t>
            </a:r>
          </a:p>
          <a:p>
            <a:pPr algn="just" eaLnBrk="1" hangingPunct="1">
              <a:buClr>
                <a:srgbClr val="FF0066"/>
              </a:buClr>
              <a:buFont typeface="Wingdings" panose="05000000000000000000" pitchFamily="2" charset="2"/>
              <a:buChar char="Ø"/>
            </a:pPr>
            <a:r>
              <a:rPr lang="tr-TR" altLang="en-US" b="1" dirty="0"/>
              <a:t>Reçetenin altına kullanılacak miktar ve süre belirtilmekteydi,</a:t>
            </a:r>
          </a:p>
          <a:p>
            <a:pPr algn="just" eaLnBrk="1" hangingPunct="1">
              <a:buClr>
                <a:srgbClr val="FF0066"/>
              </a:buClr>
              <a:buFont typeface="Wingdings" panose="05000000000000000000" pitchFamily="2" charset="2"/>
              <a:buChar char="Ø"/>
            </a:pPr>
            <a:r>
              <a:rPr lang="tr-TR" altLang="en-US" b="1" dirty="0"/>
              <a:t>Reçetedeki drog isimleri Arapça, Türkçe veya Farsça, kullanılış şekli ve süresi ise Farsça olarak yazılmaktaydı.</a:t>
            </a:r>
            <a:endParaRPr lang="en-US" altLang="en-US" b="1" dirty="0"/>
          </a:p>
          <a:p>
            <a:pPr algn="just" eaLnBrk="1" hangingPunct="1">
              <a:buClr>
                <a:srgbClr val="FF0066"/>
              </a:buClr>
              <a:buFont typeface="Wingdings" panose="05000000000000000000" pitchFamily="2" charset="2"/>
              <a:buChar char="Ø"/>
            </a:pPr>
            <a:r>
              <a:rPr lang="tr-TR" altLang="en-US" b="1" dirty="0"/>
              <a:t>Drog miktarı </a:t>
            </a:r>
            <a:r>
              <a:rPr lang="tr-TR" altLang="en-US" b="1" dirty="0" err="1"/>
              <a:t>droğun</a:t>
            </a:r>
            <a:r>
              <a:rPr lang="tr-TR" altLang="en-US" b="1" dirty="0"/>
              <a:t> yanına değil, altına yazılmaktaydı,</a:t>
            </a:r>
          </a:p>
          <a:p>
            <a:pPr algn="just" eaLnBrk="1" hangingPunct="1">
              <a:buClr>
                <a:srgbClr val="FF0066"/>
              </a:buClr>
              <a:buFont typeface="Wingdings" panose="05000000000000000000" pitchFamily="2" charset="2"/>
              <a:buChar char="Ø"/>
            </a:pPr>
            <a:r>
              <a:rPr lang="tr-TR" altLang="en-US" b="1" dirty="0"/>
              <a:t>Alınacak ilaç miktarı rakam ile belirtilmekteydi,</a:t>
            </a:r>
          </a:p>
          <a:p>
            <a:pPr algn="just" eaLnBrk="1" hangingPunct="1">
              <a:buClr>
                <a:srgbClr val="FF0066"/>
              </a:buClr>
              <a:buFont typeface="Wingdings" panose="05000000000000000000" pitchFamily="2" charset="2"/>
              <a:buChar char="Ø"/>
            </a:pPr>
            <a:r>
              <a:rPr lang="tr-TR" altLang="en-US" b="1" dirty="0"/>
              <a:t>Reçetedeki ölçü birimi harf ile gösterilmekteydi,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31778"/>
                                        </p:tgtEl>
                                        <p:attrNameLst>
                                          <p:attrName>style.visibility</p:attrName>
                                        </p:attrNameLst>
                                      </p:cBhvr>
                                      <p:to>
                                        <p:strVal val="visible"/>
                                      </p:to>
                                    </p:set>
                                    <p:anim calcmode="lin" valueType="num">
                                      <p:cBhvr>
                                        <p:cTn id="7" dur="500" fill="hold"/>
                                        <p:tgtEl>
                                          <p:spTgt spid="331778"/>
                                        </p:tgtEl>
                                        <p:attrNameLst>
                                          <p:attrName>ppt_w</p:attrName>
                                        </p:attrNameLst>
                                      </p:cBhvr>
                                      <p:tavLst>
                                        <p:tav tm="0">
                                          <p:val>
                                            <p:fltVal val="0"/>
                                          </p:val>
                                        </p:tav>
                                        <p:tav tm="100000">
                                          <p:val>
                                            <p:strVal val="#ppt_w"/>
                                          </p:val>
                                        </p:tav>
                                      </p:tavLst>
                                    </p:anim>
                                    <p:anim calcmode="lin" valueType="num">
                                      <p:cBhvr>
                                        <p:cTn id="8" dur="500" fill="hold"/>
                                        <p:tgtEl>
                                          <p:spTgt spid="331778"/>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31779">
                                            <p:txEl>
                                              <p:pRg st="0" end="0"/>
                                            </p:txEl>
                                          </p:spTgt>
                                        </p:tgtEl>
                                        <p:attrNameLst>
                                          <p:attrName>style.visibility</p:attrName>
                                        </p:attrNameLst>
                                      </p:cBhvr>
                                      <p:to>
                                        <p:strVal val="visible"/>
                                      </p:to>
                                    </p:set>
                                    <p:anim calcmode="lin" valueType="num">
                                      <p:cBhvr additive="base">
                                        <p:cTn id="13" dur="500" fill="hold"/>
                                        <p:tgtEl>
                                          <p:spTgt spid="33177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31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31779">
                                            <p:txEl>
                                              <p:pRg st="1" end="1"/>
                                            </p:txEl>
                                          </p:spTgt>
                                        </p:tgtEl>
                                        <p:attrNameLst>
                                          <p:attrName>style.visibility</p:attrName>
                                        </p:attrNameLst>
                                      </p:cBhvr>
                                      <p:to>
                                        <p:strVal val="visible"/>
                                      </p:to>
                                    </p:set>
                                    <p:anim calcmode="lin" valueType="num">
                                      <p:cBhvr additive="base">
                                        <p:cTn id="19" dur="500" fill="hold"/>
                                        <p:tgtEl>
                                          <p:spTgt spid="33177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317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31779">
                                            <p:txEl>
                                              <p:pRg st="2" end="2"/>
                                            </p:txEl>
                                          </p:spTgt>
                                        </p:tgtEl>
                                        <p:attrNameLst>
                                          <p:attrName>style.visibility</p:attrName>
                                        </p:attrNameLst>
                                      </p:cBhvr>
                                      <p:to>
                                        <p:strVal val="visible"/>
                                      </p:to>
                                    </p:set>
                                    <p:anim calcmode="lin" valueType="num">
                                      <p:cBhvr additive="base">
                                        <p:cTn id="25" dur="500" fill="hold"/>
                                        <p:tgtEl>
                                          <p:spTgt spid="33177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317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31779">
                                            <p:txEl>
                                              <p:pRg st="3" end="3"/>
                                            </p:txEl>
                                          </p:spTgt>
                                        </p:tgtEl>
                                        <p:attrNameLst>
                                          <p:attrName>style.visibility</p:attrName>
                                        </p:attrNameLst>
                                      </p:cBhvr>
                                      <p:to>
                                        <p:strVal val="visible"/>
                                      </p:to>
                                    </p:set>
                                    <p:anim calcmode="lin" valueType="num">
                                      <p:cBhvr additive="base">
                                        <p:cTn id="31" dur="500" fill="hold"/>
                                        <p:tgtEl>
                                          <p:spTgt spid="33177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317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31779">
                                            <p:txEl>
                                              <p:pRg st="4" end="4"/>
                                            </p:txEl>
                                          </p:spTgt>
                                        </p:tgtEl>
                                        <p:attrNameLst>
                                          <p:attrName>style.visibility</p:attrName>
                                        </p:attrNameLst>
                                      </p:cBhvr>
                                      <p:to>
                                        <p:strVal val="visible"/>
                                      </p:to>
                                    </p:set>
                                    <p:anim calcmode="lin" valueType="num">
                                      <p:cBhvr additive="base">
                                        <p:cTn id="37" dur="500" fill="hold"/>
                                        <p:tgtEl>
                                          <p:spTgt spid="33177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317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31779">
                                            <p:txEl>
                                              <p:pRg st="5" end="5"/>
                                            </p:txEl>
                                          </p:spTgt>
                                        </p:tgtEl>
                                        <p:attrNameLst>
                                          <p:attrName>style.visibility</p:attrName>
                                        </p:attrNameLst>
                                      </p:cBhvr>
                                      <p:to>
                                        <p:strVal val="visible"/>
                                      </p:to>
                                    </p:set>
                                    <p:anim calcmode="lin" valueType="num">
                                      <p:cBhvr additive="base">
                                        <p:cTn id="43" dur="500" fill="hold"/>
                                        <p:tgtEl>
                                          <p:spTgt spid="331779">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3177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1778" grpId="0" autoUpdateAnimBg="0"/>
      <p:bldP spid="331779"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9218906F-4B6A-4D4A-B2F0-A23B0A2D899C}"/>
              </a:ext>
            </a:extLst>
          </p:cNvPr>
          <p:cNvSpPr>
            <a:spLocks noGrp="1" noChangeArrowheads="1"/>
          </p:cNvSpPr>
          <p:nvPr>
            <p:ph type="title"/>
          </p:nvPr>
        </p:nvSpPr>
        <p:spPr>
          <a:xfrm>
            <a:off x="2209800" y="304800"/>
            <a:ext cx="7772400" cy="1143000"/>
          </a:xfrm>
        </p:spPr>
        <p:txBody>
          <a:bodyPr/>
          <a:lstStyle/>
          <a:p>
            <a:pPr eaLnBrk="1" hangingPunct="1"/>
            <a:r>
              <a:rPr lang="en-US" altLang="en-US" sz="3600" b="1">
                <a:cs typeface="Times New Roman" panose="02020603050405020304" pitchFamily="18" charset="0"/>
              </a:rPr>
              <a:t>OSMANLILAR DÖNEMİNDE KULLANILAN ÖLÇÜ BİRİMLERİ</a:t>
            </a:r>
            <a:endParaRPr lang="tr-TR" altLang="en-US" sz="3600" b="1">
              <a:cs typeface="Times New Roman" panose="02020603050405020304" pitchFamily="18" charset="0"/>
            </a:endParaRPr>
          </a:p>
        </p:txBody>
      </p:sp>
      <p:sp>
        <p:nvSpPr>
          <p:cNvPr id="11267" name="Rectangle 3">
            <a:extLst>
              <a:ext uri="{FF2B5EF4-FFF2-40B4-BE49-F238E27FC236}">
                <a16:creationId xmlns:a16="http://schemas.microsoft.com/office/drawing/2014/main" id="{5919E524-0EFB-4AAD-BE10-AE7B624A98F8}"/>
              </a:ext>
            </a:extLst>
          </p:cNvPr>
          <p:cNvSpPr>
            <a:spLocks noGrp="1" noChangeArrowheads="1"/>
          </p:cNvSpPr>
          <p:nvPr>
            <p:ph type="body" idx="1"/>
          </p:nvPr>
        </p:nvSpPr>
        <p:spPr>
          <a:xfrm>
            <a:off x="2209800" y="1676400"/>
            <a:ext cx="7772400" cy="4419600"/>
          </a:xfrm>
          <a:extLst>
            <a:ext uri="{909E8E84-426E-40DD-AFC4-6F175D3DCCD1}">
              <a14:hiddenFill xmlns:a14="http://schemas.microsoft.com/office/drawing/2010/main">
                <a:solidFill>
                  <a:schemeClr val="accent2"/>
                </a:solidFill>
              </a14:hiddenFill>
            </a:ext>
          </a:extLst>
        </p:spPr>
        <p:txBody>
          <a:bodyPr>
            <a:normAutofit fontScale="92500" lnSpcReduction="10000"/>
          </a:bodyPr>
          <a:lstStyle/>
          <a:p>
            <a:pPr eaLnBrk="1" hangingPunct="1">
              <a:lnSpc>
                <a:spcPct val="90000"/>
              </a:lnSpc>
              <a:buFontTx/>
              <a:buBlip>
                <a:blip r:embed="rId2"/>
              </a:buBlip>
            </a:pPr>
            <a:r>
              <a:rPr lang="tr-TR" altLang="en-US" b="1">
                <a:solidFill>
                  <a:srgbClr val="3366FF"/>
                </a:solidFill>
              </a:rPr>
              <a:t>Vukkiyye</a:t>
            </a:r>
            <a:r>
              <a:rPr lang="tr-TR" altLang="en-US" b="1"/>
              <a:t>: 12 Dirhem</a:t>
            </a:r>
          </a:p>
          <a:p>
            <a:pPr eaLnBrk="1" hangingPunct="1">
              <a:lnSpc>
                <a:spcPct val="90000"/>
              </a:lnSpc>
              <a:buFontTx/>
              <a:buBlip>
                <a:blip r:embed="rId2"/>
              </a:buBlip>
            </a:pPr>
            <a:r>
              <a:rPr lang="tr-TR" altLang="en-US" b="1">
                <a:solidFill>
                  <a:srgbClr val="3366FF"/>
                </a:solidFill>
              </a:rPr>
              <a:t>Miskal</a:t>
            </a:r>
            <a:r>
              <a:rPr lang="tr-TR" altLang="en-US" b="1"/>
              <a:t>: 1.5 Dirhem</a:t>
            </a:r>
          </a:p>
          <a:p>
            <a:pPr eaLnBrk="1" hangingPunct="1">
              <a:lnSpc>
                <a:spcPct val="90000"/>
              </a:lnSpc>
              <a:buFontTx/>
              <a:buBlip>
                <a:blip r:embed="rId2"/>
              </a:buBlip>
            </a:pPr>
            <a:r>
              <a:rPr lang="tr-TR" altLang="en-US" b="1">
                <a:solidFill>
                  <a:srgbClr val="3366FF"/>
                </a:solidFill>
              </a:rPr>
              <a:t>Dirhem</a:t>
            </a:r>
            <a:r>
              <a:rPr lang="tr-TR" altLang="en-US" b="1"/>
              <a:t>: 4 Denk</a:t>
            </a:r>
          </a:p>
          <a:p>
            <a:pPr eaLnBrk="1" hangingPunct="1">
              <a:lnSpc>
                <a:spcPct val="90000"/>
              </a:lnSpc>
              <a:buFontTx/>
              <a:buBlip>
                <a:blip r:embed="rId2"/>
              </a:buBlip>
            </a:pPr>
            <a:r>
              <a:rPr lang="tr-TR" altLang="en-US" b="1">
                <a:solidFill>
                  <a:srgbClr val="3366FF"/>
                </a:solidFill>
              </a:rPr>
              <a:t>Denk</a:t>
            </a:r>
            <a:r>
              <a:rPr lang="tr-TR" altLang="en-US" b="1"/>
              <a:t>: 4 Kırat</a:t>
            </a:r>
          </a:p>
          <a:p>
            <a:pPr eaLnBrk="1" hangingPunct="1">
              <a:lnSpc>
                <a:spcPct val="90000"/>
              </a:lnSpc>
              <a:buFontTx/>
              <a:buBlip>
                <a:blip r:embed="rId2"/>
              </a:buBlip>
            </a:pPr>
            <a:r>
              <a:rPr lang="tr-TR" altLang="en-US" b="1">
                <a:solidFill>
                  <a:srgbClr val="3366FF"/>
                </a:solidFill>
              </a:rPr>
              <a:t>Kırat</a:t>
            </a:r>
            <a:r>
              <a:rPr lang="tr-TR" altLang="en-US" b="1"/>
              <a:t>: 4 Buğday</a:t>
            </a:r>
          </a:p>
          <a:p>
            <a:pPr eaLnBrk="1" hangingPunct="1">
              <a:lnSpc>
                <a:spcPct val="90000"/>
              </a:lnSpc>
              <a:buFontTx/>
              <a:buBlip>
                <a:blip r:embed="rId2"/>
              </a:buBlip>
            </a:pPr>
            <a:r>
              <a:rPr lang="tr-TR" altLang="en-US" b="1">
                <a:solidFill>
                  <a:srgbClr val="3366FF"/>
                </a:solidFill>
              </a:rPr>
              <a:t>Buğday</a:t>
            </a:r>
            <a:r>
              <a:rPr lang="tr-TR" altLang="en-US" b="1"/>
              <a:t>: 4 Fitil</a:t>
            </a:r>
          </a:p>
          <a:p>
            <a:pPr eaLnBrk="1" hangingPunct="1">
              <a:lnSpc>
                <a:spcPct val="90000"/>
              </a:lnSpc>
              <a:buFontTx/>
              <a:buBlip>
                <a:blip r:embed="rId2"/>
              </a:buBlip>
            </a:pPr>
            <a:r>
              <a:rPr lang="tr-TR" altLang="en-US" b="1">
                <a:solidFill>
                  <a:srgbClr val="3366FF"/>
                </a:solidFill>
              </a:rPr>
              <a:t>Fitil</a:t>
            </a:r>
            <a:r>
              <a:rPr lang="tr-TR" altLang="en-US" b="1"/>
              <a:t>: 4 Nakire</a:t>
            </a:r>
          </a:p>
          <a:p>
            <a:pPr eaLnBrk="1" hangingPunct="1">
              <a:lnSpc>
                <a:spcPct val="90000"/>
              </a:lnSpc>
              <a:buFontTx/>
              <a:buBlip>
                <a:blip r:embed="rId2"/>
              </a:buBlip>
            </a:pPr>
            <a:r>
              <a:rPr lang="tr-TR" altLang="en-US" b="1">
                <a:solidFill>
                  <a:srgbClr val="3366FF"/>
                </a:solidFill>
              </a:rPr>
              <a:t>Nakire</a:t>
            </a:r>
            <a:r>
              <a:rPr lang="tr-TR" altLang="en-US" b="1"/>
              <a:t>: 2 Kıtmir</a:t>
            </a:r>
          </a:p>
          <a:p>
            <a:pPr eaLnBrk="1" hangingPunct="1">
              <a:lnSpc>
                <a:spcPct val="90000"/>
              </a:lnSpc>
              <a:buFontTx/>
              <a:buBlip>
                <a:blip r:embed="rId2"/>
              </a:buBlip>
            </a:pPr>
            <a:r>
              <a:rPr lang="tr-TR" altLang="en-US" b="1">
                <a:solidFill>
                  <a:srgbClr val="3366FF"/>
                </a:solidFill>
              </a:rPr>
              <a:t>Kıtmir</a:t>
            </a:r>
            <a:r>
              <a:rPr lang="tr-TR" altLang="en-US" b="1"/>
              <a:t>: 2 Zerre</a:t>
            </a:r>
            <a:endParaRPr lang="en-US" altLang="en-US" b="1"/>
          </a:p>
          <a:p>
            <a:pPr eaLnBrk="1" hangingPunct="1">
              <a:lnSpc>
                <a:spcPct val="90000"/>
              </a:lnSpc>
              <a:buFontTx/>
              <a:buNone/>
            </a:pPr>
            <a:r>
              <a:rPr lang="en-US" altLang="en-US" sz="2400" b="1">
                <a:cs typeface="Times New Roman" panose="02020603050405020304" pitchFamily="18" charset="0"/>
              </a:rPr>
              <a:t>			</a:t>
            </a:r>
            <a:endParaRPr lang="tr-TR" altLang="en-US" sz="2400" b="1"/>
          </a:p>
          <a:p>
            <a:pPr eaLnBrk="1" hangingPunct="1">
              <a:lnSpc>
                <a:spcPct val="90000"/>
              </a:lnSpc>
              <a:buFontTx/>
              <a:buNone/>
            </a:pPr>
            <a:endParaRPr lang="en-US" altLang="en-US" sz="2400" b="1">
              <a:cs typeface="Times New Roman" panose="02020603050405020304" pitchFamily="18" charset="0"/>
            </a:endParaRPr>
          </a:p>
          <a:p>
            <a:pPr eaLnBrk="1" hangingPunct="1">
              <a:lnSpc>
                <a:spcPct val="90000"/>
              </a:lnSpc>
              <a:buFontTx/>
              <a:buNone/>
            </a:pPr>
            <a:endParaRPr lang="en-US" altLang="en-US" sz="24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500" fill="hold"/>
                                        <p:tgtEl>
                                          <p:spTgt spid="11266"/>
                                        </p:tgtEl>
                                        <p:attrNameLst>
                                          <p:attrName>ppt_x</p:attrName>
                                        </p:attrNameLst>
                                      </p:cBhvr>
                                      <p:tavLst>
                                        <p:tav tm="0">
                                          <p:val>
                                            <p:strVal val="1+#ppt_w/2"/>
                                          </p:val>
                                        </p:tav>
                                        <p:tav tm="100000">
                                          <p:val>
                                            <p:strVal val="#ppt_x"/>
                                          </p:val>
                                        </p:tav>
                                      </p:tavLst>
                                    </p:anim>
                                    <p:anim calcmode="lin" valueType="num">
                                      <p:cBhvr additive="base">
                                        <p:cTn id="8" dur="500" fill="hold"/>
                                        <p:tgtEl>
                                          <p:spTgt spid="1126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1267">
                                            <p:txEl>
                                              <p:pRg st="0" end="0"/>
                                            </p:txEl>
                                          </p:spTgt>
                                        </p:tgtEl>
                                        <p:attrNameLst>
                                          <p:attrName>style.visibility</p:attrName>
                                        </p:attrNameLst>
                                      </p:cBhvr>
                                      <p:to>
                                        <p:strVal val="visible"/>
                                      </p:to>
                                    </p:set>
                                    <p:anim calcmode="lin" valueType="num">
                                      <p:cBhvr additive="base">
                                        <p:cTn id="12" dur="5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1267">
                                            <p:txEl>
                                              <p:pRg st="0" end="0"/>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1267">
                                            <p:txEl>
                                              <p:pRg st="1" end="1"/>
                                            </p:txEl>
                                          </p:spTgt>
                                        </p:tgtEl>
                                        <p:attrNameLst>
                                          <p:attrName>style.visibility</p:attrName>
                                        </p:attrNameLst>
                                      </p:cBhvr>
                                      <p:to>
                                        <p:strVal val="visible"/>
                                      </p:to>
                                    </p:set>
                                    <p:anim calcmode="lin" valueType="num">
                                      <p:cBhvr additive="base">
                                        <p:cTn id="17"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1267">
                                            <p:txEl>
                                              <p:pRg st="1" end="1"/>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11267">
                                            <p:txEl>
                                              <p:pRg st="2" end="2"/>
                                            </p:txEl>
                                          </p:spTgt>
                                        </p:tgtEl>
                                        <p:attrNameLst>
                                          <p:attrName>style.visibility</p:attrName>
                                        </p:attrNameLst>
                                      </p:cBhvr>
                                      <p:to>
                                        <p:strVal val="visible"/>
                                      </p:to>
                                    </p:set>
                                    <p:anim calcmode="lin" valueType="num">
                                      <p:cBhvr additive="base">
                                        <p:cTn id="22" dur="5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1267">
                                            <p:txEl>
                                              <p:pRg st="2" end="2"/>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11267">
                                            <p:txEl>
                                              <p:pRg st="3" end="3"/>
                                            </p:txEl>
                                          </p:spTgt>
                                        </p:tgtEl>
                                        <p:attrNameLst>
                                          <p:attrName>style.visibility</p:attrName>
                                        </p:attrNameLst>
                                      </p:cBhvr>
                                      <p:to>
                                        <p:strVal val="visible"/>
                                      </p:to>
                                    </p:set>
                                    <p:anim calcmode="lin" valueType="num">
                                      <p:cBhvr additive="base">
                                        <p:cTn id="27" dur="500" fill="hold"/>
                                        <p:tgtEl>
                                          <p:spTgt spid="11267">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1267">
                                            <p:txEl>
                                              <p:pRg st="3" end="3"/>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11267">
                                            <p:txEl>
                                              <p:pRg st="4" end="4"/>
                                            </p:txEl>
                                          </p:spTgt>
                                        </p:tgtEl>
                                        <p:attrNameLst>
                                          <p:attrName>style.visibility</p:attrName>
                                        </p:attrNameLst>
                                      </p:cBhvr>
                                      <p:to>
                                        <p:strVal val="visible"/>
                                      </p:to>
                                    </p:set>
                                    <p:anim calcmode="lin" valueType="num">
                                      <p:cBhvr additive="base">
                                        <p:cTn id="32" dur="500" fill="hold"/>
                                        <p:tgtEl>
                                          <p:spTgt spid="11267">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1267">
                                            <p:txEl>
                                              <p:pRg st="4" end="4"/>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11267">
                                            <p:txEl>
                                              <p:pRg st="5" end="5"/>
                                            </p:txEl>
                                          </p:spTgt>
                                        </p:tgtEl>
                                        <p:attrNameLst>
                                          <p:attrName>style.visibility</p:attrName>
                                        </p:attrNameLst>
                                      </p:cBhvr>
                                      <p:to>
                                        <p:strVal val="visible"/>
                                      </p:to>
                                    </p:set>
                                    <p:anim calcmode="lin" valueType="num">
                                      <p:cBhvr additive="base">
                                        <p:cTn id="37" dur="500" fill="hold"/>
                                        <p:tgtEl>
                                          <p:spTgt spid="1126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267">
                                            <p:txEl>
                                              <p:pRg st="5" end="5"/>
                                            </p:txEl>
                                          </p:spTgt>
                                        </p:tgtEl>
                                        <p:attrNameLst>
                                          <p:attrName>ppt_y</p:attrName>
                                        </p:attrNameLst>
                                      </p:cBhvr>
                                      <p:tavLst>
                                        <p:tav tm="0">
                                          <p:val>
                                            <p:strVal val="1+#ppt_h/2"/>
                                          </p:val>
                                        </p:tav>
                                        <p:tav tm="100000">
                                          <p:val>
                                            <p:strVal val="#ppt_y"/>
                                          </p:val>
                                        </p:tav>
                                      </p:tavLst>
                                    </p:anim>
                                  </p:childTnLst>
                                </p:cTn>
                              </p:par>
                            </p:childTnLst>
                          </p:cTn>
                        </p:par>
                        <p:par>
                          <p:cTn id="39" fill="hold" nodeType="afterGroup">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11267">
                                            <p:txEl>
                                              <p:pRg st="6" end="6"/>
                                            </p:txEl>
                                          </p:spTgt>
                                        </p:tgtEl>
                                        <p:attrNameLst>
                                          <p:attrName>style.visibility</p:attrName>
                                        </p:attrNameLst>
                                      </p:cBhvr>
                                      <p:to>
                                        <p:strVal val="visible"/>
                                      </p:to>
                                    </p:set>
                                    <p:anim calcmode="lin" valueType="num">
                                      <p:cBhvr additive="base">
                                        <p:cTn id="42" dur="500" fill="hold"/>
                                        <p:tgtEl>
                                          <p:spTgt spid="11267">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1267">
                                            <p:txEl>
                                              <p:pRg st="6" end="6"/>
                                            </p:txEl>
                                          </p:spTgt>
                                        </p:tgtEl>
                                        <p:attrNameLst>
                                          <p:attrName>ppt_y</p:attrName>
                                        </p:attrNameLst>
                                      </p:cBhvr>
                                      <p:tavLst>
                                        <p:tav tm="0">
                                          <p:val>
                                            <p:strVal val="1+#ppt_h/2"/>
                                          </p:val>
                                        </p:tav>
                                        <p:tav tm="100000">
                                          <p:val>
                                            <p:strVal val="#ppt_y"/>
                                          </p:val>
                                        </p:tav>
                                      </p:tavLst>
                                    </p:anim>
                                  </p:childTnLst>
                                </p:cTn>
                              </p:par>
                            </p:childTnLst>
                          </p:cTn>
                        </p:par>
                        <p:par>
                          <p:cTn id="44" fill="hold" nodeType="afterGroup">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11267">
                                            <p:txEl>
                                              <p:pRg st="7" end="7"/>
                                            </p:txEl>
                                          </p:spTgt>
                                        </p:tgtEl>
                                        <p:attrNameLst>
                                          <p:attrName>style.visibility</p:attrName>
                                        </p:attrNameLst>
                                      </p:cBhvr>
                                      <p:to>
                                        <p:strVal val="visible"/>
                                      </p:to>
                                    </p:set>
                                    <p:anim calcmode="lin" valueType="num">
                                      <p:cBhvr additive="base">
                                        <p:cTn id="47" dur="500" fill="hold"/>
                                        <p:tgtEl>
                                          <p:spTgt spid="11267">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1267">
                                            <p:txEl>
                                              <p:pRg st="7" end="7"/>
                                            </p:txEl>
                                          </p:spTgt>
                                        </p:tgtEl>
                                        <p:attrNameLst>
                                          <p:attrName>ppt_y</p:attrName>
                                        </p:attrNameLst>
                                      </p:cBhvr>
                                      <p:tavLst>
                                        <p:tav tm="0">
                                          <p:val>
                                            <p:strVal val="1+#ppt_h/2"/>
                                          </p:val>
                                        </p:tav>
                                        <p:tav tm="100000">
                                          <p:val>
                                            <p:strVal val="#ppt_y"/>
                                          </p:val>
                                        </p:tav>
                                      </p:tavLst>
                                    </p:anim>
                                  </p:childTnLst>
                                </p:cTn>
                              </p:par>
                            </p:childTnLst>
                          </p:cTn>
                        </p:par>
                        <p:par>
                          <p:cTn id="49" fill="hold" nodeType="afterGroup">
                            <p:stCondLst>
                              <p:cond delay="4500"/>
                            </p:stCondLst>
                            <p:childTnLst>
                              <p:par>
                                <p:cTn id="50" presetID="2" presetClass="entr" presetSubtype="4" fill="hold" grpId="0" nodeType="afterEffect">
                                  <p:stCondLst>
                                    <p:cond delay="0"/>
                                  </p:stCondLst>
                                  <p:childTnLst>
                                    <p:set>
                                      <p:cBhvr>
                                        <p:cTn id="51" dur="1" fill="hold">
                                          <p:stCondLst>
                                            <p:cond delay="0"/>
                                          </p:stCondLst>
                                        </p:cTn>
                                        <p:tgtEl>
                                          <p:spTgt spid="11267">
                                            <p:txEl>
                                              <p:pRg st="8" end="8"/>
                                            </p:txEl>
                                          </p:spTgt>
                                        </p:tgtEl>
                                        <p:attrNameLst>
                                          <p:attrName>style.visibility</p:attrName>
                                        </p:attrNameLst>
                                      </p:cBhvr>
                                      <p:to>
                                        <p:strVal val="visible"/>
                                      </p:to>
                                    </p:set>
                                    <p:anim calcmode="lin" valueType="num">
                                      <p:cBhvr additive="base">
                                        <p:cTn id="52" dur="500" fill="hold"/>
                                        <p:tgtEl>
                                          <p:spTgt spid="11267">
                                            <p:txEl>
                                              <p:pRg st="8" end="8"/>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11267">
                                            <p:txEl>
                                              <p:pRg st="8" end="8"/>
                                            </p:txEl>
                                          </p:spTgt>
                                        </p:tgtEl>
                                        <p:attrNameLst>
                                          <p:attrName>ppt_y</p:attrName>
                                        </p:attrNameLst>
                                      </p:cBhvr>
                                      <p:tavLst>
                                        <p:tav tm="0">
                                          <p:val>
                                            <p:strVal val="1+#ppt_h/2"/>
                                          </p:val>
                                        </p:tav>
                                        <p:tav tm="100000">
                                          <p:val>
                                            <p:strVal val="#ppt_y"/>
                                          </p:val>
                                        </p:tav>
                                      </p:tavLst>
                                    </p:anim>
                                  </p:childTnLst>
                                </p:cTn>
                              </p:par>
                            </p:childTnLst>
                          </p:cTn>
                        </p:par>
                        <p:par>
                          <p:cTn id="54" fill="hold" nodeType="afterGroup">
                            <p:stCondLst>
                              <p:cond delay="5000"/>
                            </p:stCondLst>
                            <p:childTnLst>
                              <p:par>
                                <p:cTn id="55" presetID="2" presetClass="entr" presetSubtype="4" fill="hold" grpId="0" nodeType="afterEffect">
                                  <p:stCondLst>
                                    <p:cond delay="0"/>
                                  </p:stCondLst>
                                  <p:childTnLst>
                                    <p:set>
                                      <p:cBhvr>
                                        <p:cTn id="56" dur="1" fill="hold">
                                          <p:stCondLst>
                                            <p:cond delay="0"/>
                                          </p:stCondLst>
                                        </p:cTn>
                                        <p:tgtEl>
                                          <p:spTgt spid="11267">
                                            <p:txEl>
                                              <p:pRg st="9" end="9"/>
                                            </p:txEl>
                                          </p:spTgt>
                                        </p:tgtEl>
                                        <p:attrNameLst>
                                          <p:attrName>style.visibility</p:attrName>
                                        </p:attrNameLst>
                                      </p:cBhvr>
                                      <p:to>
                                        <p:strVal val="visible"/>
                                      </p:to>
                                    </p:set>
                                    <p:anim calcmode="lin" valueType="num">
                                      <p:cBhvr additive="base">
                                        <p:cTn id="57" dur="500" fill="hold"/>
                                        <p:tgtEl>
                                          <p:spTgt spid="11267">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126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utoUpdateAnimBg="0"/>
      <p:bldP spid="11267" grpId="0" build="p" autoUpdateAnimBg="0" advAuto="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8467" name="Rectangle 3">
            <a:extLst>
              <a:ext uri="{FF2B5EF4-FFF2-40B4-BE49-F238E27FC236}">
                <a16:creationId xmlns:a16="http://schemas.microsoft.com/office/drawing/2014/main" id="{50CFF4B6-F436-4FBE-9A08-6F4548880229}"/>
              </a:ext>
            </a:extLst>
          </p:cNvPr>
          <p:cNvSpPr>
            <a:spLocks noGrp="1" noChangeArrowheads="1"/>
          </p:cNvSpPr>
          <p:nvPr>
            <p:ph type="body" idx="1"/>
          </p:nvPr>
        </p:nvSpPr>
        <p:spPr>
          <a:xfrm>
            <a:off x="2209800" y="304800"/>
            <a:ext cx="7772400" cy="5791200"/>
          </a:xfrm>
        </p:spPr>
        <p:txBody>
          <a:bodyPr/>
          <a:lstStyle/>
          <a:p>
            <a:pPr eaLnBrk="1" hangingPunct="1">
              <a:buFontTx/>
              <a:buBlip>
                <a:blip r:embed="rId2"/>
              </a:buBlip>
            </a:pPr>
            <a:r>
              <a:rPr lang="en-US" altLang="en-US" sz="2400" b="1">
                <a:cs typeface="Times New Roman" panose="02020603050405020304" pitchFamily="18" charset="0"/>
              </a:rPr>
              <a:t>OSMANLILAR DÖNEMİNDE KULLANILAN ÖLÇÜ BİRİMLERİ</a:t>
            </a:r>
            <a:r>
              <a:rPr lang="tr-TR" altLang="en-US" sz="2400" b="1">
                <a:cs typeface="Times New Roman" panose="02020603050405020304" pitchFamily="18" charset="0"/>
              </a:rPr>
              <a:t>NİN BUGÜNKÜ KARŞILIĞI</a:t>
            </a:r>
            <a:endParaRPr lang="tr-TR" altLang="en-US" sz="2400" b="1">
              <a:solidFill>
                <a:srgbClr val="3366FF"/>
              </a:solidFill>
            </a:endParaRPr>
          </a:p>
          <a:p>
            <a:pPr eaLnBrk="1" hangingPunct="1">
              <a:buFontTx/>
              <a:buBlip>
                <a:blip r:embed="rId2"/>
              </a:buBlip>
            </a:pPr>
            <a:r>
              <a:rPr lang="tr-TR" altLang="en-US" b="1">
                <a:solidFill>
                  <a:srgbClr val="3366FF"/>
                </a:solidFill>
              </a:rPr>
              <a:t>Miskal</a:t>
            </a:r>
            <a:r>
              <a:rPr lang="tr-TR" altLang="en-US" b="1"/>
              <a:t>: 4,8 gram</a:t>
            </a:r>
          </a:p>
          <a:p>
            <a:pPr eaLnBrk="1" hangingPunct="1">
              <a:buFontTx/>
              <a:buBlip>
                <a:blip r:embed="rId2"/>
              </a:buBlip>
            </a:pPr>
            <a:r>
              <a:rPr lang="tr-TR" altLang="en-US" b="1">
                <a:solidFill>
                  <a:srgbClr val="3366FF"/>
                </a:solidFill>
              </a:rPr>
              <a:t>Dirhem</a:t>
            </a:r>
            <a:r>
              <a:rPr lang="tr-TR" altLang="en-US" b="1"/>
              <a:t>: 3,20 gram</a:t>
            </a:r>
          </a:p>
          <a:p>
            <a:pPr eaLnBrk="1" hangingPunct="1">
              <a:buFontTx/>
              <a:buBlip>
                <a:blip r:embed="rId2"/>
              </a:buBlip>
            </a:pPr>
            <a:r>
              <a:rPr lang="tr-TR" altLang="en-US" b="1">
                <a:solidFill>
                  <a:srgbClr val="3366FF"/>
                </a:solidFill>
              </a:rPr>
              <a:t>Denk</a:t>
            </a:r>
            <a:r>
              <a:rPr lang="tr-TR" altLang="en-US" b="1"/>
              <a:t>: 0,80 gram</a:t>
            </a:r>
          </a:p>
          <a:p>
            <a:pPr eaLnBrk="1" hangingPunct="1">
              <a:buFontTx/>
              <a:buBlip>
                <a:blip r:embed="rId2"/>
              </a:buBlip>
            </a:pPr>
            <a:r>
              <a:rPr lang="tr-TR" altLang="en-US" b="1">
                <a:solidFill>
                  <a:srgbClr val="3366FF"/>
                </a:solidFill>
              </a:rPr>
              <a:t>Kırat</a:t>
            </a:r>
            <a:r>
              <a:rPr lang="tr-TR" altLang="en-US" b="1"/>
              <a:t>: 0,20 gram</a:t>
            </a:r>
          </a:p>
          <a:p>
            <a:pPr eaLnBrk="1" hangingPunct="1">
              <a:buFontTx/>
              <a:buBlip>
                <a:blip r:embed="rId2"/>
              </a:buBlip>
            </a:pPr>
            <a:r>
              <a:rPr lang="tr-TR" altLang="en-US" b="1">
                <a:solidFill>
                  <a:srgbClr val="3366FF"/>
                </a:solidFill>
              </a:rPr>
              <a:t>Buğday</a:t>
            </a:r>
            <a:r>
              <a:rPr lang="tr-TR" altLang="en-US" b="1"/>
              <a:t>: 0,05 gram</a:t>
            </a:r>
          </a:p>
          <a:p>
            <a:pPr eaLnBrk="1" hangingPunct="1">
              <a:buFontTx/>
              <a:buBlip>
                <a:blip r:embed="rId2"/>
              </a:buBlip>
            </a:pPr>
            <a:r>
              <a:rPr lang="tr-TR" altLang="en-US" b="1">
                <a:solidFill>
                  <a:srgbClr val="3366FF"/>
                </a:solidFill>
              </a:rPr>
              <a:t>Kef</a:t>
            </a:r>
            <a:r>
              <a:rPr lang="tr-TR" altLang="en-US" b="1"/>
              <a:t>: Avuç</a:t>
            </a:r>
          </a:p>
          <a:p>
            <a:pPr eaLnBrk="1" hangingPunct="1">
              <a:buFontTx/>
              <a:buBlip>
                <a:blip r:embed="rId2"/>
              </a:buBlip>
            </a:pPr>
            <a:r>
              <a:rPr lang="tr-TR" altLang="en-US" b="1">
                <a:solidFill>
                  <a:srgbClr val="3366FF"/>
                </a:solidFill>
              </a:rPr>
              <a:t>Kabza</a:t>
            </a:r>
            <a:r>
              <a:rPr lang="tr-TR" altLang="en-US" b="1"/>
              <a:t>: Tutam</a:t>
            </a:r>
          </a:p>
          <a:p>
            <a:pPr eaLnBrk="1" hangingPunct="1">
              <a:buFontTx/>
              <a:buBlip>
                <a:blip r:embed="rId2"/>
              </a:buBlip>
            </a:pPr>
            <a:r>
              <a:rPr lang="tr-TR" altLang="en-US" b="1">
                <a:solidFill>
                  <a:srgbClr val="3366FF"/>
                </a:solidFill>
              </a:rPr>
              <a:t>Kıyye-i aşari=Kıyye-i cedide</a:t>
            </a:r>
            <a:r>
              <a:rPr lang="tr-TR" altLang="en-US" b="1"/>
              <a:t>: Kilogram</a:t>
            </a:r>
          </a:p>
          <a:p>
            <a:pPr eaLnBrk="1" hangingPunct="1">
              <a:buFontTx/>
              <a:buBlip>
                <a:blip r:embed="rId2"/>
              </a:buBlip>
            </a:pPr>
            <a:r>
              <a:rPr lang="tr-TR" altLang="en-US" b="1">
                <a:solidFill>
                  <a:srgbClr val="3366FF"/>
                </a:solidFill>
              </a:rPr>
              <a:t>Okka</a:t>
            </a:r>
            <a:r>
              <a:rPr lang="tr-TR" altLang="en-US" b="1"/>
              <a:t>: 400 Dirhem: 1283 gram</a:t>
            </a:r>
            <a:endParaRPr lang="en-US" altLang="en-US"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18467">
                                            <p:txEl>
                                              <p:pRg st="0" end="0"/>
                                            </p:txEl>
                                          </p:spTgt>
                                        </p:tgtEl>
                                        <p:attrNameLst>
                                          <p:attrName>style.visibility</p:attrName>
                                        </p:attrNameLst>
                                      </p:cBhvr>
                                      <p:to>
                                        <p:strVal val="visible"/>
                                      </p:to>
                                    </p:set>
                                    <p:anim calcmode="lin" valueType="num">
                                      <p:cBhvr additive="base">
                                        <p:cTn id="7" dur="500" fill="hold"/>
                                        <p:tgtEl>
                                          <p:spTgt spid="3184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8467">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18467">
                                            <p:txEl>
                                              <p:pRg st="1" end="1"/>
                                            </p:txEl>
                                          </p:spTgt>
                                        </p:tgtEl>
                                        <p:attrNameLst>
                                          <p:attrName>style.visibility</p:attrName>
                                        </p:attrNameLst>
                                      </p:cBhvr>
                                      <p:to>
                                        <p:strVal val="visible"/>
                                      </p:to>
                                    </p:set>
                                    <p:anim calcmode="lin" valueType="num">
                                      <p:cBhvr additive="base">
                                        <p:cTn id="12" dur="500" fill="hold"/>
                                        <p:tgtEl>
                                          <p:spTgt spid="318467">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18467">
                                            <p:txEl>
                                              <p:pRg st="1" end="1"/>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18467">
                                            <p:txEl>
                                              <p:pRg st="2" end="2"/>
                                            </p:txEl>
                                          </p:spTgt>
                                        </p:tgtEl>
                                        <p:attrNameLst>
                                          <p:attrName>style.visibility</p:attrName>
                                        </p:attrNameLst>
                                      </p:cBhvr>
                                      <p:to>
                                        <p:strVal val="visible"/>
                                      </p:to>
                                    </p:set>
                                    <p:anim calcmode="lin" valueType="num">
                                      <p:cBhvr additive="base">
                                        <p:cTn id="17" dur="500" fill="hold"/>
                                        <p:tgtEl>
                                          <p:spTgt spid="31846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18467">
                                            <p:txEl>
                                              <p:pRg st="2" end="2"/>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18467">
                                            <p:txEl>
                                              <p:pRg st="3" end="3"/>
                                            </p:txEl>
                                          </p:spTgt>
                                        </p:tgtEl>
                                        <p:attrNameLst>
                                          <p:attrName>style.visibility</p:attrName>
                                        </p:attrNameLst>
                                      </p:cBhvr>
                                      <p:to>
                                        <p:strVal val="visible"/>
                                      </p:to>
                                    </p:set>
                                    <p:anim calcmode="lin" valueType="num">
                                      <p:cBhvr additive="base">
                                        <p:cTn id="22" dur="500" fill="hold"/>
                                        <p:tgtEl>
                                          <p:spTgt spid="318467">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18467">
                                            <p:txEl>
                                              <p:pRg st="3" end="3"/>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318467">
                                            <p:txEl>
                                              <p:pRg st="4" end="4"/>
                                            </p:txEl>
                                          </p:spTgt>
                                        </p:tgtEl>
                                        <p:attrNameLst>
                                          <p:attrName>style.visibility</p:attrName>
                                        </p:attrNameLst>
                                      </p:cBhvr>
                                      <p:to>
                                        <p:strVal val="visible"/>
                                      </p:to>
                                    </p:set>
                                    <p:anim calcmode="lin" valueType="num">
                                      <p:cBhvr additive="base">
                                        <p:cTn id="27" dur="500" fill="hold"/>
                                        <p:tgtEl>
                                          <p:spTgt spid="318467">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18467">
                                            <p:txEl>
                                              <p:pRg st="4" end="4"/>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318467">
                                            <p:txEl>
                                              <p:pRg st="5" end="5"/>
                                            </p:txEl>
                                          </p:spTgt>
                                        </p:tgtEl>
                                        <p:attrNameLst>
                                          <p:attrName>style.visibility</p:attrName>
                                        </p:attrNameLst>
                                      </p:cBhvr>
                                      <p:to>
                                        <p:strVal val="visible"/>
                                      </p:to>
                                    </p:set>
                                    <p:anim calcmode="lin" valueType="num">
                                      <p:cBhvr additive="base">
                                        <p:cTn id="32" dur="500" fill="hold"/>
                                        <p:tgtEl>
                                          <p:spTgt spid="318467">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18467">
                                            <p:txEl>
                                              <p:pRg st="5" end="5"/>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318467">
                                            <p:txEl>
                                              <p:pRg st="6" end="6"/>
                                            </p:txEl>
                                          </p:spTgt>
                                        </p:tgtEl>
                                        <p:attrNameLst>
                                          <p:attrName>style.visibility</p:attrName>
                                        </p:attrNameLst>
                                      </p:cBhvr>
                                      <p:to>
                                        <p:strVal val="visible"/>
                                      </p:to>
                                    </p:set>
                                    <p:anim calcmode="lin" valueType="num">
                                      <p:cBhvr additive="base">
                                        <p:cTn id="37" dur="500" fill="hold"/>
                                        <p:tgtEl>
                                          <p:spTgt spid="318467">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18467">
                                            <p:txEl>
                                              <p:pRg st="6" end="6"/>
                                            </p:txEl>
                                          </p:spTgt>
                                        </p:tgtEl>
                                        <p:attrNameLst>
                                          <p:attrName>ppt_y</p:attrName>
                                        </p:attrNameLst>
                                      </p:cBhvr>
                                      <p:tavLst>
                                        <p:tav tm="0">
                                          <p:val>
                                            <p:strVal val="1+#ppt_h/2"/>
                                          </p:val>
                                        </p:tav>
                                        <p:tav tm="100000">
                                          <p:val>
                                            <p:strVal val="#ppt_y"/>
                                          </p:val>
                                        </p:tav>
                                      </p:tavLst>
                                    </p:anim>
                                  </p:childTnLst>
                                </p:cTn>
                              </p:par>
                            </p:childTnLst>
                          </p:cTn>
                        </p:par>
                        <p:par>
                          <p:cTn id="39" fill="hold" nodeType="afterGroup">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318467">
                                            <p:txEl>
                                              <p:pRg st="7" end="7"/>
                                            </p:txEl>
                                          </p:spTgt>
                                        </p:tgtEl>
                                        <p:attrNameLst>
                                          <p:attrName>style.visibility</p:attrName>
                                        </p:attrNameLst>
                                      </p:cBhvr>
                                      <p:to>
                                        <p:strVal val="visible"/>
                                      </p:to>
                                    </p:set>
                                    <p:anim calcmode="lin" valueType="num">
                                      <p:cBhvr additive="base">
                                        <p:cTn id="42" dur="500" fill="hold"/>
                                        <p:tgtEl>
                                          <p:spTgt spid="318467">
                                            <p:txEl>
                                              <p:pRg st="7" end="7"/>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18467">
                                            <p:txEl>
                                              <p:pRg st="7" end="7"/>
                                            </p:txEl>
                                          </p:spTgt>
                                        </p:tgtEl>
                                        <p:attrNameLst>
                                          <p:attrName>ppt_y</p:attrName>
                                        </p:attrNameLst>
                                      </p:cBhvr>
                                      <p:tavLst>
                                        <p:tav tm="0">
                                          <p:val>
                                            <p:strVal val="1+#ppt_h/2"/>
                                          </p:val>
                                        </p:tav>
                                        <p:tav tm="100000">
                                          <p:val>
                                            <p:strVal val="#ppt_y"/>
                                          </p:val>
                                        </p:tav>
                                      </p:tavLst>
                                    </p:anim>
                                  </p:childTnLst>
                                </p:cTn>
                              </p:par>
                            </p:childTnLst>
                          </p:cTn>
                        </p:par>
                        <p:par>
                          <p:cTn id="44" fill="hold" nodeType="afterGroup">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318467">
                                            <p:txEl>
                                              <p:pRg st="8" end="8"/>
                                            </p:txEl>
                                          </p:spTgt>
                                        </p:tgtEl>
                                        <p:attrNameLst>
                                          <p:attrName>style.visibility</p:attrName>
                                        </p:attrNameLst>
                                      </p:cBhvr>
                                      <p:to>
                                        <p:strVal val="visible"/>
                                      </p:to>
                                    </p:set>
                                    <p:anim calcmode="lin" valueType="num">
                                      <p:cBhvr additive="base">
                                        <p:cTn id="47" dur="500" fill="hold"/>
                                        <p:tgtEl>
                                          <p:spTgt spid="318467">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18467">
                                            <p:txEl>
                                              <p:pRg st="8" end="8"/>
                                            </p:txEl>
                                          </p:spTgt>
                                        </p:tgtEl>
                                        <p:attrNameLst>
                                          <p:attrName>ppt_y</p:attrName>
                                        </p:attrNameLst>
                                      </p:cBhvr>
                                      <p:tavLst>
                                        <p:tav tm="0">
                                          <p:val>
                                            <p:strVal val="1+#ppt_h/2"/>
                                          </p:val>
                                        </p:tav>
                                        <p:tav tm="100000">
                                          <p:val>
                                            <p:strVal val="#ppt_y"/>
                                          </p:val>
                                        </p:tav>
                                      </p:tavLst>
                                    </p:anim>
                                  </p:childTnLst>
                                </p:cTn>
                              </p:par>
                            </p:childTnLst>
                          </p:cTn>
                        </p:par>
                        <p:par>
                          <p:cTn id="49" fill="hold" nodeType="afterGroup">
                            <p:stCondLst>
                              <p:cond delay="4500"/>
                            </p:stCondLst>
                            <p:childTnLst>
                              <p:par>
                                <p:cTn id="50" presetID="2" presetClass="entr" presetSubtype="4" fill="hold" grpId="0" nodeType="afterEffect">
                                  <p:stCondLst>
                                    <p:cond delay="0"/>
                                  </p:stCondLst>
                                  <p:childTnLst>
                                    <p:set>
                                      <p:cBhvr>
                                        <p:cTn id="51" dur="1" fill="hold">
                                          <p:stCondLst>
                                            <p:cond delay="0"/>
                                          </p:stCondLst>
                                        </p:cTn>
                                        <p:tgtEl>
                                          <p:spTgt spid="318467">
                                            <p:txEl>
                                              <p:pRg st="9" end="9"/>
                                            </p:txEl>
                                          </p:spTgt>
                                        </p:tgtEl>
                                        <p:attrNameLst>
                                          <p:attrName>style.visibility</p:attrName>
                                        </p:attrNameLst>
                                      </p:cBhvr>
                                      <p:to>
                                        <p:strVal val="visible"/>
                                      </p:to>
                                    </p:set>
                                    <p:anim calcmode="lin" valueType="num">
                                      <p:cBhvr additive="base">
                                        <p:cTn id="52" dur="500" fill="hold"/>
                                        <p:tgtEl>
                                          <p:spTgt spid="318467">
                                            <p:txEl>
                                              <p:pRg st="9" end="9"/>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1846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467" grpId="0" build="p" autoUpdateAnimBg="0" advAuto="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İçerik Yer Tutucusu 2">
            <a:extLst>
              <a:ext uri="{FF2B5EF4-FFF2-40B4-BE49-F238E27FC236}">
                <a16:creationId xmlns:a16="http://schemas.microsoft.com/office/drawing/2014/main" id="{97310C02-2C0D-4250-89C6-2132A2B28E0F}"/>
              </a:ext>
            </a:extLst>
          </p:cNvPr>
          <p:cNvSpPr>
            <a:spLocks noGrp="1" noChangeArrowheads="1"/>
          </p:cNvSpPr>
          <p:nvPr>
            <p:ph idx="1"/>
          </p:nvPr>
        </p:nvSpPr>
        <p:spPr/>
        <p:txBody>
          <a:bodyPr/>
          <a:lstStyle/>
          <a:p>
            <a:r>
              <a:rPr lang="en-US" altLang="en-US" b="1">
                <a:solidFill>
                  <a:schemeClr val="accent2"/>
                </a:solidFill>
                <a:cs typeface="Times New Roman" panose="02020603050405020304" pitchFamily="18" charset="0"/>
              </a:rPr>
              <a:t>“AKTARLAR ve KÖKÇÜLER</a:t>
            </a:r>
            <a:r>
              <a:rPr lang="tr-TR" altLang="en-US" b="1">
                <a:solidFill>
                  <a:schemeClr val="accent2"/>
                </a:solidFill>
              </a:rPr>
              <a:t> </a:t>
            </a:r>
            <a:r>
              <a:rPr lang="en-US" altLang="en-US" b="1">
                <a:solidFill>
                  <a:schemeClr val="accent2"/>
                </a:solidFill>
                <a:cs typeface="Times New Roman" panose="02020603050405020304" pitchFamily="18" charset="0"/>
              </a:rPr>
              <a:t>NİZANNAMESİ”</a:t>
            </a:r>
            <a:r>
              <a:rPr lang="en-US" altLang="en-US" b="1">
                <a:cs typeface="Times New Roman" panose="02020603050405020304" pitchFamily="18" charset="0"/>
              </a:rPr>
              <a:t> (1884)</a:t>
            </a:r>
            <a:r>
              <a:rPr lang="tr-TR" altLang="en-US" b="1">
                <a:cs typeface="Times New Roman" panose="02020603050405020304" pitchFamily="18" charset="0"/>
              </a:rPr>
              <a:t> 2. önemli yasa, aktarlar yayılıyor ve uyuşturucu reçetesi hazırlıyorlar. Zehirli droglar ve diğer drogları birbirinden ayırmıyorlar. </a:t>
            </a:r>
          </a:p>
          <a:p>
            <a:r>
              <a:rPr lang="tr-TR" altLang="en-US" b="1">
                <a:cs typeface="Times New Roman" panose="02020603050405020304" pitchFamily="18" charset="0"/>
              </a:rPr>
              <a:t>Aktarların ilaç yapmaları yasaklanıyor.</a:t>
            </a:r>
            <a:endParaRPr lang="en-US" altLang="en-US">
              <a:cs typeface="Times New Roman" panose="02020603050405020304" pitchFamily="18" charset="0"/>
            </a:endParaRPr>
          </a:p>
          <a:p>
            <a:endParaRPr lang="tr-TR" altLang="tr-T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9" name="Rectangle 3">
            <a:extLst>
              <a:ext uri="{FF2B5EF4-FFF2-40B4-BE49-F238E27FC236}">
                <a16:creationId xmlns:a16="http://schemas.microsoft.com/office/drawing/2014/main" id="{B74AF2D8-196B-4358-959C-5E4DF706D4D6}"/>
              </a:ext>
            </a:extLst>
          </p:cNvPr>
          <p:cNvSpPr>
            <a:spLocks noGrp="1" noChangeArrowheads="1"/>
          </p:cNvSpPr>
          <p:nvPr>
            <p:ph type="body" idx="1"/>
          </p:nvPr>
        </p:nvSpPr>
        <p:spPr>
          <a:xfrm>
            <a:off x="2135188" y="981076"/>
            <a:ext cx="7847012" cy="4886325"/>
          </a:xfrm>
          <a:extLst>
            <a:ext uri="{909E8E84-426E-40DD-AFC4-6F175D3DCCD1}">
              <a14:hiddenFill xmlns:a14="http://schemas.microsoft.com/office/drawing/2010/main">
                <a:solidFill>
                  <a:schemeClr val="accent2"/>
                </a:solidFill>
              </a14:hiddenFill>
            </a:ext>
          </a:extLst>
        </p:spPr>
        <p:txBody>
          <a:bodyPr/>
          <a:lstStyle/>
          <a:p>
            <a:pPr eaLnBrk="1" hangingPunct="1">
              <a:buFontTx/>
              <a:buBlip>
                <a:blip r:embed="rId3"/>
              </a:buBlip>
              <a:defRPr/>
            </a:pPr>
            <a:r>
              <a:rPr lang="tr-TR" altLang="en-US" b="1" dirty="0">
                <a:solidFill>
                  <a:schemeClr val="accent2"/>
                </a:solidFill>
                <a:cs typeface="Times New Roman" panose="02020603050405020304" pitchFamily="18" charset="0"/>
              </a:rPr>
              <a:t>İlaç Şekilleri</a:t>
            </a:r>
          </a:p>
          <a:p>
            <a:pPr marL="0" indent="0">
              <a:buNone/>
              <a:defRPr/>
            </a:pPr>
            <a:endParaRPr lang="tr-TR" altLang="en-US" b="1" dirty="0">
              <a:solidFill>
                <a:schemeClr val="accent2"/>
              </a:solidFill>
              <a:cs typeface="Times New Roman" panose="02020603050405020304" pitchFamily="18" charset="0"/>
            </a:endParaRPr>
          </a:p>
          <a:p>
            <a:pPr eaLnBrk="1" hangingPunct="1">
              <a:buFontTx/>
              <a:buBlip>
                <a:blip r:embed="rId3"/>
              </a:buBlip>
              <a:defRPr/>
            </a:pPr>
            <a:r>
              <a:rPr lang="en-US" altLang="en-US" b="1" dirty="0">
                <a:solidFill>
                  <a:schemeClr val="accent2"/>
                </a:solidFill>
                <a:cs typeface="Times New Roman" panose="02020603050405020304" pitchFamily="18" charset="0"/>
              </a:rPr>
              <a:t>KURS</a:t>
            </a:r>
            <a:r>
              <a:rPr lang="en-US" altLang="en-US" b="1" dirty="0">
                <a:cs typeface="Times New Roman" panose="02020603050405020304" pitchFamily="18" charset="0"/>
              </a:rPr>
              <a:t>:PASTİL 	</a:t>
            </a:r>
            <a:endParaRPr lang="tr-TR" altLang="en-US" b="1" dirty="0"/>
          </a:p>
          <a:p>
            <a:pPr eaLnBrk="1" hangingPunct="1">
              <a:buFontTx/>
              <a:buNone/>
              <a:defRPr/>
            </a:pPr>
            <a:r>
              <a:rPr lang="en-US" altLang="en-US" b="1" dirty="0">
                <a:cs typeface="Times New Roman" panose="02020603050405020304" pitchFamily="18" charset="0"/>
              </a:rPr>
              <a:t>	</a:t>
            </a:r>
            <a:endParaRPr lang="cs-CZ" altLang="en-US" b="1" dirty="0"/>
          </a:p>
          <a:p>
            <a:pPr eaLnBrk="1" hangingPunct="1">
              <a:buFontTx/>
              <a:buBlip>
                <a:blip r:embed="rId3"/>
              </a:buBlip>
              <a:defRPr/>
            </a:pPr>
            <a:r>
              <a:rPr lang="en-US" altLang="en-US" b="1" dirty="0">
                <a:solidFill>
                  <a:schemeClr val="accent2"/>
                </a:solidFill>
                <a:cs typeface="Times New Roman" panose="02020603050405020304" pitchFamily="18" charset="0"/>
              </a:rPr>
              <a:t>TENZU KURSLARI</a:t>
            </a:r>
            <a:endParaRPr lang="tr-TR" altLang="en-US" b="1" dirty="0"/>
          </a:p>
          <a:p>
            <a:pPr eaLnBrk="1" hangingPunct="1">
              <a:buFontTx/>
              <a:buNone/>
              <a:defRPr/>
            </a:pPr>
            <a:r>
              <a:rPr lang="tr-TR" altLang="en-US" b="1" dirty="0"/>
              <a:t>    </a:t>
            </a:r>
            <a:r>
              <a:rPr lang="en-US" altLang="en-US" b="1" dirty="0">
                <a:cs typeface="Times New Roman" panose="02020603050405020304" pitchFamily="18" charset="0"/>
              </a:rPr>
              <a:t>40 </a:t>
            </a:r>
            <a:r>
              <a:rPr lang="en-US" altLang="en-US" b="1" dirty="0" err="1">
                <a:cs typeface="Times New Roman" panose="02020603050405020304" pitchFamily="18" charset="0"/>
              </a:rPr>
              <a:t>Drog</a:t>
            </a:r>
            <a:r>
              <a:rPr lang="en-US" altLang="en-US" b="1" dirty="0">
                <a:cs typeface="Times New Roman" panose="02020603050405020304" pitchFamily="18" charset="0"/>
              </a:rPr>
              <a:t> </a:t>
            </a:r>
            <a:r>
              <a:rPr lang="en-US" altLang="en-US" b="1" dirty="0" err="1">
                <a:cs typeface="Times New Roman" panose="02020603050405020304" pitchFamily="18" charset="0"/>
              </a:rPr>
              <a:t>ihtiva</a:t>
            </a:r>
            <a:r>
              <a:rPr lang="en-US" altLang="en-US" b="1" dirty="0">
                <a:cs typeface="Times New Roman" panose="02020603050405020304" pitchFamily="18" charset="0"/>
              </a:rPr>
              <a:t> </a:t>
            </a:r>
            <a:r>
              <a:rPr lang="en-US" altLang="en-US" b="1" dirty="0" err="1">
                <a:cs typeface="Times New Roman" panose="02020603050405020304" pitchFamily="18" charset="0"/>
              </a:rPr>
              <a:t>ede</a:t>
            </a:r>
            <a:r>
              <a:rPr lang="tr-TR" altLang="en-US" b="1" dirty="0"/>
              <a:t>n ilaç formülleri</a:t>
            </a:r>
            <a:endParaRPr lang="en-US"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additive="base">
                                        <p:cTn id="7" dur="500" fill="hold"/>
                                        <p:tgtEl>
                                          <p:spTgt spid="1945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459">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9459">
                                            <p:txEl>
                                              <p:pRg st="2" end="2"/>
                                            </p:txEl>
                                          </p:spTgt>
                                        </p:tgtEl>
                                        <p:attrNameLst>
                                          <p:attrName>style.visibility</p:attrName>
                                        </p:attrNameLst>
                                      </p:cBhvr>
                                      <p:to>
                                        <p:strVal val="visible"/>
                                      </p:to>
                                    </p:set>
                                    <p:anim calcmode="lin" valueType="num">
                                      <p:cBhvr additive="base">
                                        <p:cTn id="12" dur="500" fill="hold"/>
                                        <p:tgtEl>
                                          <p:spTgt spid="19459">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9459">
                                            <p:txEl>
                                              <p:pRg st="2" end="2"/>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9459">
                                            <p:txEl>
                                              <p:pRg st="3" end="3"/>
                                            </p:txEl>
                                          </p:spTgt>
                                        </p:tgtEl>
                                        <p:attrNameLst>
                                          <p:attrName>style.visibility</p:attrName>
                                        </p:attrNameLst>
                                      </p:cBhvr>
                                      <p:to>
                                        <p:strVal val="visible"/>
                                      </p:to>
                                    </p:set>
                                    <p:anim calcmode="lin" valueType="num">
                                      <p:cBhvr additive="base">
                                        <p:cTn id="17" dur="500" fill="hold"/>
                                        <p:tgtEl>
                                          <p:spTgt spid="19459">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9459">
                                            <p:txEl>
                                              <p:pRg st="3" end="3"/>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19459">
                                            <p:txEl>
                                              <p:pRg st="4" end="4"/>
                                            </p:txEl>
                                          </p:spTgt>
                                        </p:tgtEl>
                                        <p:attrNameLst>
                                          <p:attrName>style.visibility</p:attrName>
                                        </p:attrNameLst>
                                      </p:cBhvr>
                                      <p:to>
                                        <p:strVal val="visible"/>
                                      </p:to>
                                    </p:set>
                                    <p:anim calcmode="lin" valueType="num">
                                      <p:cBhvr additive="base">
                                        <p:cTn id="22" dur="500" fill="hold"/>
                                        <p:tgtEl>
                                          <p:spTgt spid="19459">
                                            <p:txEl>
                                              <p:pRg st="4" end="4"/>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9459">
                                            <p:txEl>
                                              <p:pRg st="4" end="4"/>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19459">
                                            <p:txEl>
                                              <p:pRg st="5" end="5"/>
                                            </p:txEl>
                                          </p:spTgt>
                                        </p:tgtEl>
                                        <p:attrNameLst>
                                          <p:attrName>style.visibility</p:attrName>
                                        </p:attrNameLst>
                                      </p:cBhvr>
                                      <p:to>
                                        <p:strVal val="visible"/>
                                      </p:to>
                                    </p:set>
                                    <p:anim calcmode="lin" valueType="num">
                                      <p:cBhvr additive="base">
                                        <p:cTn id="27" dur="500" fill="hold"/>
                                        <p:tgtEl>
                                          <p:spTgt spid="19459">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945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advAuto="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1380" name="Picture 4">
            <a:extLst>
              <a:ext uri="{FF2B5EF4-FFF2-40B4-BE49-F238E27FC236}">
                <a16:creationId xmlns:a16="http://schemas.microsoft.com/office/drawing/2014/main" id="{D60E27CC-8200-4853-B198-C928F6232F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5983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81" name="Rectangle 5">
            <a:extLst>
              <a:ext uri="{FF2B5EF4-FFF2-40B4-BE49-F238E27FC236}">
                <a16:creationId xmlns:a16="http://schemas.microsoft.com/office/drawing/2014/main" id="{CFC76372-8F1D-477E-A6ED-B44B75C48843}"/>
              </a:ext>
            </a:extLst>
          </p:cNvPr>
          <p:cNvSpPr>
            <a:spLocks noGrp="1" noChangeArrowheads="1"/>
          </p:cNvSpPr>
          <p:nvPr>
            <p:ph type="title"/>
          </p:nvPr>
        </p:nvSpPr>
        <p:spPr>
          <a:xfrm>
            <a:off x="2286000" y="5867400"/>
            <a:ext cx="7772400" cy="990600"/>
          </a:xfrm>
        </p:spPr>
        <p:txBody>
          <a:bodyPr/>
          <a:lstStyle/>
          <a:p>
            <a:pPr eaLnBrk="1" hangingPunct="1"/>
            <a:r>
              <a:rPr lang="tr-TR" altLang="en-US" sz="3200" b="1"/>
              <a:t>Topkapı Sarayı Eczanesi’nde kullanılan tenzü kalıpları</a:t>
            </a:r>
            <a:endParaRPr lang="en-US" altLang="en-US" sz="32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6" fill="hold" nodeType="afterEffect">
                                  <p:stCondLst>
                                    <p:cond delay="0"/>
                                  </p:stCondLst>
                                  <p:childTnLst>
                                    <p:set>
                                      <p:cBhvr>
                                        <p:cTn id="6" dur="1" fill="hold">
                                          <p:stCondLst>
                                            <p:cond delay="0"/>
                                          </p:stCondLst>
                                        </p:cTn>
                                        <p:tgtEl>
                                          <p:spTgt spid="101380"/>
                                        </p:tgtEl>
                                        <p:attrNameLst>
                                          <p:attrName>style.visibility</p:attrName>
                                        </p:attrNameLst>
                                      </p:cBhvr>
                                      <p:to>
                                        <p:strVal val="visible"/>
                                      </p:to>
                                    </p:set>
                                    <p:animEffect transition="in" filter="barn(inHorizontal)">
                                      <p:cBhvr>
                                        <p:cTn id="7" dur="500"/>
                                        <p:tgtEl>
                                          <p:spTgt spid="101380"/>
                                        </p:tgtEl>
                                      </p:cBhvr>
                                    </p:animEffect>
                                  </p:childTnLst>
                                </p:cTn>
                              </p:par>
                            </p:childTnLst>
                          </p:cTn>
                        </p:par>
                        <p:par>
                          <p:cTn id="8" fill="hold" nodeType="afterGroup">
                            <p:stCondLst>
                              <p:cond delay="500"/>
                            </p:stCondLst>
                            <p:childTnLst>
                              <p:par>
                                <p:cTn id="9" presetID="9" presetClass="entr" presetSubtype="0" fill="hold" grpId="0" nodeType="afterEffect">
                                  <p:stCondLst>
                                    <p:cond delay="1000"/>
                                  </p:stCondLst>
                                  <p:childTnLst>
                                    <p:set>
                                      <p:cBhvr>
                                        <p:cTn id="10" dur="1" fill="hold">
                                          <p:stCondLst>
                                            <p:cond delay="0"/>
                                          </p:stCondLst>
                                        </p:cTn>
                                        <p:tgtEl>
                                          <p:spTgt spid="101381"/>
                                        </p:tgtEl>
                                        <p:attrNameLst>
                                          <p:attrName>style.visibility</p:attrName>
                                        </p:attrNameLst>
                                      </p:cBhvr>
                                      <p:to>
                                        <p:strVal val="visible"/>
                                      </p:to>
                                    </p:set>
                                    <p:animEffect transition="in" filter="dissolve">
                                      <p:cBhvr>
                                        <p:cTn id="11" dur="500"/>
                                        <p:tgtEl>
                                          <p:spTgt spid="1013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81"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2" name="Rectangle 4">
            <a:extLst>
              <a:ext uri="{FF2B5EF4-FFF2-40B4-BE49-F238E27FC236}">
                <a16:creationId xmlns:a16="http://schemas.microsoft.com/office/drawing/2014/main" id="{D78A717E-9AFA-44CC-AD3A-1971A2AFE0A6}"/>
              </a:ext>
            </a:extLst>
          </p:cNvPr>
          <p:cNvSpPr>
            <a:spLocks noGrp="1" noChangeArrowheads="1"/>
          </p:cNvSpPr>
          <p:nvPr>
            <p:ph type="title"/>
          </p:nvPr>
        </p:nvSpPr>
        <p:spPr>
          <a:xfrm>
            <a:off x="2286000" y="1676400"/>
            <a:ext cx="7772400" cy="2362200"/>
          </a:xfrm>
        </p:spPr>
        <p:txBody>
          <a:bodyPr/>
          <a:lstStyle/>
          <a:p>
            <a:pPr eaLnBrk="1" hangingPunct="1"/>
            <a:r>
              <a:rPr lang="en-US" altLang="en-US" sz="4800" b="1">
                <a:cs typeface="Times New Roman" panose="02020603050405020304" pitchFamily="18" charset="0"/>
              </a:rPr>
              <a:t>SARAY ECZAHANELERİ</a:t>
            </a:r>
            <a:br>
              <a:rPr lang="en-US" altLang="en-US">
                <a:cs typeface="Times New Roman" panose="02020603050405020304" pitchFamily="18" charset="0"/>
              </a:rPr>
            </a:br>
            <a:br>
              <a:rPr lang="en-US" altLang="en-US"/>
            </a:b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iterate type="lt">
                                    <p:tmPct val="100000"/>
                                  </p:iterate>
                                  <p:childTnLst>
                                    <p:set>
                                      <p:cBhvr>
                                        <p:cTn id="6" dur="1" fill="hold">
                                          <p:stCondLst>
                                            <p:cond delay="0"/>
                                          </p:stCondLst>
                                        </p:cTn>
                                        <p:tgtEl>
                                          <p:spTgt spid="17412"/>
                                        </p:tgtEl>
                                        <p:attrNameLst>
                                          <p:attrName>style.visibility</p:attrName>
                                        </p:attrNameLst>
                                      </p:cBhvr>
                                      <p:to>
                                        <p:strVal val="visible"/>
                                      </p:to>
                                    </p:set>
                                    <p:anim calcmode="lin" valueType="num">
                                      <p:cBhvr additive="base">
                                        <p:cTn id="7" dur="75" fill="hold"/>
                                        <p:tgtEl>
                                          <p:spTgt spid="17412"/>
                                        </p:tgtEl>
                                        <p:attrNameLst>
                                          <p:attrName>ppt_x</p:attrName>
                                        </p:attrNameLst>
                                      </p:cBhvr>
                                      <p:tavLst>
                                        <p:tav tm="0">
                                          <p:val>
                                            <p:strVal val="#ppt_x"/>
                                          </p:val>
                                        </p:tav>
                                        <p:tav tm="100000">
                                          <p:val>
                                            <p:strVal val="#ppt_x"/>
                                          </p:val>
                                        </p:tav>
                                      </p:tavLst>
                                    </p:anim>
                                    <p:anim calcmode="lin" valueType="num">
                                      <p:cBhvr additive="base">
                                        <p:cTn id="8" dur="75" fill="hold"/>
                                        <p:tgtEl>
                                          <p:spTgt spid="174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67AAE1D-2CBE-46B6-AB55-84C0DC7510ED}"/>
              </a:ext>
            </a:extLst>
          </p:cNvPr>
          <p:cNvSpPr>
            <a:spLocks noGrp="1"/>
          </p:cNvSpPr>
          <p:nvPr>
            <p:ph idx="1"/>
          </p:nvPr>
        </p:nvSpPr>
        <p:spPr>
          <a:xfrm>
            <a:off x="838200" y="487680"/>
            <a:ext cx="10515600" cy="5689283"/>
          </a:xfrm>
        </p:spPr>
        <p:txBody>
          <a:bodyPr/>
          <a:lstStyle/>
          <a:p>
            <a:r>
              <a:rPr lang="tr-TR" dirty="0">
                <a:solidFill>
                  <a:srgbClr val="FF0000"/>
                </a:solidFill>
              </a:rPr>
              <a:t>İLAÇ HAZIRLAMA TEKNİKLERİ</a:t>
            </a:r>
          </a:p>
          <a:p>
            <a:r>
              <a:rPr lang="tr-TR" dirty="0"/>
              <a:t>Ateşe gömerek pişirme</a:t>
            </a:r>
          </a:p>
          <a:p>
            <a:r>
              <a:rPr lang="tr-TR" dirty="0"/>
              <a:t>Kaynatma</a:t>
            </a:r>
          </a:p>
          <a:p>
            <a:r>
              <a:rPr lang="tr-TR" dirty="0"/>
              <a:t>Kaynatarak köpük elde etme</a:t>
            </a:r>
          </a:p>
          <a:p>
            <a:r>
              <a:rPr lang="tr-TR" dirty="0"/>
              <a:t>Gölgede kurutma</a:t>
            </a:r>
          </a:p>
          <a:p>
            <a:r>
              <a:rPr lang="tr-TR" dirty="0"/>
              <a:t>Uçurma</a:t>
            </a:r>
          </a:p>
          <a:p>
            <a:r>
              <a:rPr lang="tr-TR" dirty="0"/>
              <a:t>Sıcak külde pişirme</a:t>
            </a:r>
          </a:p>
          <a:p>
            <a:r>
              <a:rPr lang="tr-TR" dirty="0"/>
              <a:t>Hafif ateşte ısıtma</a:t>
            </a:r>
          </a:p>
          <a:p>
            <a:endParaRPr lang="tr-TR" dirty="0"/>
          </a:p>
          <a:p>
            <a:endParaRPr lang="tr-TR" dirty="0"/>
          </a:p>
        </p:txBody>
      </p:sp>
    </p:spTree>
    <p:extLst>
      <p:ext uri="{BB962C8B-B14F-4D97-AF65-F5344CB8AC3E}">
        <p14:creationId xmlns:p14="http://schemas.microsoft.com/office/powerpoint/2010/main" val="24987999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3" name="Rectangle 3">
            <a:extLst>
              <a:ext uri="{FF2B5EF4-FFF2-40B4-BE49-F238E27FC236}">
                <a16:creationId xmlns:a16="http://schemas.microsoft.com/office/drawing/2014/main" id="{273B7E83-6105-459F-B3AE-09E956607AE7}"/>
              </a:ext>
            </a:extLst>
          </p:cNvPr>
          <p:cNvSpPr>
            <a:spLocks noGrp="1" noChangeArrowheads="1"/>
          </p:cNvSpPr>
          <p:nvPr>
            <p:ph type="body" idx="1"/>
          </p:nvPr>
        </p:nvSpPr>
        <p:spPr>
          <a:xfrm>
            <a:off x="2209800" y="457200"/>
            <a:ext cx="8077200" cy="5638800"/>
          </a:xfrm>
          <a:extLst>
            <a:ext uri="{909E8E84-426E-40DD-AFC4-6F175D3DCCD1}">
              <a14:hiddenFill xmlns:a14="http://schemas.microsoft.com/office/drawing/2010/main">
                <a:solidFill>
                  <a:schemeClr val="accent2"/>
                </a:solidFill>
              </a14:hiddenFill>
            </a:ext>
          </a:extLst>
        </p:spPr>
        <p:txBody>
          <a:bodyPr/>
          <a:lstStyle/>
          <a:p>
            <a:pPr eaLnBrk="1" hangingPunct="1">
              <a:buFontTx/>
              <a:buBlip>
                <a:blip r:embed="rId3"/>
              </a:buBlip>
            </a:pPr>
            <a:r>
              <a:rPr lang="en-US" altLang="en-US" b="1">
                <a:cs typeface="Times New Roman" panose="02020603050405020304" pitchFamily="18" charset="0"/>
              </a:rPr>
              <a:t>Bugünkü anlamda ilk eczahane 1870 yılında Sultan Abdülaziz döneminde</a:t>
            </a:r>
            <a:r>
              <a:rPr lang="tr-TR" altLang="en-US" b="1"/>
              <a:t> açılmıştır</a:t>
            </a:r>
            <a:endParaRPr lang="cs-CZ" altLang="en-US" b="1"/>
          </a:p>
          <a:p>
            <a:pPr eaLnBrk="1" hangingPunct="1">
              <a:buFontTx/>
              <a:buBlip>
                <a:blip r:embed="rId3"/>
              </a:buBlip>
            </a:pPr>
            <a:endParaRPr lang="cs-CZ" altLang="en-US" b="1"/>
          </a:p>
          <a:p>
            <a:pPr eaLnBrk="1" hangingPunct="1">
              <a:buFontTx/>
              <a:buBlip>
                <a:blip r:embed="rId3"/>
              </a:buBlip>
            </a:pPr>
            <a:r>
              <a:rPr lang="en-US" altLang="en-US" b="1">
                <a:cs typeface="Times New Roman" panose="02020603050405020304" pitchFamily="18" charset="0"/>
              </a:rPr>
              <a:t>TOPKAPI SARAYINDA</a:t>
            </a:r>
            <a:endParaRPr lang="en-US" altLang="en-US">
              <a:cs typeface="Times New Roman" panose="02020603050405020304" pitchFamily="18" charset="0"/>
            </a:endParaRPr>
          </a:p>
          <a:p>
            <a:pPr eaLnBrk="1" hangingPunct="1">
              <a:buFontTx/>
              <a:buNone/>
            </a:pPr>
            <a:endParaRPr lang="en-US" altLang="en-US">
              <a:cs typeface="Times New Roman" panose="02020603050405020304" pitchFamily="18" charset="0"/>
            </a:endParaRPr>
          </a:p>
          <a:p>
            <a:pPr lvl="1" eaLnBrk="1" hangingPunct="1">
              <a:buFontTx/>
              <a:buBlip>
                <a:blip r:embed="rId4"/>
              </a:buBlip>
            </a:pPr>
            <a:r>
              <a:rPr lang="en-US" altLang="en-US" b="1">
                <a:solidFill>
                  <a:schemeClr val="accent2"/>
                </a:solidFill>
                <a:cs typeface="Times New Roman" panose="02020603050405020304" pitchFamily="18" charset="0"/>
              </a:rPr>
              <a:t>KULE </a:t>
            </a:r>
            <a:r>
              <a:rPr lang="en-US" altLang="en-US" b="1">
                <a:solidFill>
                  <a:srgbClr val="000000"/>
                </a:solidFill>
                <a:cs typeface="Times New Roman" panose="02020603050405020304" pitchFamily="18" charset="0"/>
              </a:rPr>
              <a:t>veya</a:t>
            </a:r>
            <a:r>
              <a:rPr lang="en-US" altLang="en-US" b="1">
                <a:solidFill>
                  <a:schemeClr val="accent2"/>
                </a:solidFill>
                <a:cs typeface="Times New Roman" panose="02020603050405020304" pitchFamily="18" charset="0"/>
              </a:rPr>
              <a:t> BAŞLALA KULESİ</a:t>
            </a:r>
            <a:r>
              <a:rPr lang="tr-TR" altLang="en-US" b="1">
                <a:solidFill>
                  <a:schemeClr val="accent2"/>
                </a:solidFill>
              </a:rPr>
              <a:t> </a:t>
            </a:r>
            <a:r>
              <a:rPr lang="en-US" altLang="en-US" b="1">
                <a:solidFill>
                  <a:srgbClr val="FF0066"/>
                </a:solidFill>
                <a:cs typeface="Times New Roman" panose="02020603050405020304" pitchFamily="18" charset="0"/>
              </a:rPr>
              <a:t>(MABEYN-İ  HÜMAYUN ECZAHANESİ)</a:t>
            </a:r>
            <a:r>
              <a:rPr lang="tr-TR" altLang="en-US" b="1">
                <a:solidFill>
                  <a:srgbClr val="FF0066"/>
                </a:solidFill>
                <a:cs typeface="Times New Roman" panose="02020603050405020304" pitchFamily="18" charset="0"/>
              </a:rPr>
              <a:t> sadece padişaha ve cariyelere ilaç hazırlardı</a:t>
            </a:r>
            <a:endParaRPr lang="en-US" altLang="en-US">
              <a:solidFill>
                <a:srgbClr val="FF0066"/>
              </a:solidFill>
              <a:cs typeface="Times New Roman" panose="02020603050405020304" pitchFamily="18" charset="0"/>
            </a:endParaRPr>
          </a:p>
          <a:p>
            <a:pPr lvl="1" eaLnBrk="1" hangingPunct="1">
              <a:buFontTx/>
              <a:buBlip>
                <a:blip r:embed="rId4"/>
              </a:buBlip>
            </a:pPr>
            <a:r>
              <a:rPr lang="en-US" altLang="en-US" b="1">
                <a:solidFill>
                  <a:schemeClr val="accent2"/>
                </a:solidFill>
                <a:cs typeface="Times New Roman" panose="02020603050405020304" pitchFamily="18" charset="0"/>
              </a:rPr>
              <a:t>HAS ODA</a:t>
            </a:r>
            <a:r>
              <a:rPr lang="tr-TR" altLang="en-US" b="1">
                <a:solidFill>
                  <a:schemeClr val="accent2"/>
                </a:solidFill>
                <a:cs typeface="Times New Roman" panose="02020603050405020304" pitchFamily="18" charset="0"/>
              </a:rPr>
              <a:t> </a:t>
            </a:r>
            <a:r>
              <a:rPr lang="tr-TR" altLang="en-US" b="1">
                <a:solidFill>
                  <a:srgbClr val="FF0000"/>
                </a:solidFill>
                <a:cs typeface="Times New Roman" panose="02020603050405020304" pitchFamily="18" charset="0"/>
              </a:rPr>
              <a:t>diğer çalışanlara ilaç hazırlama</a:t>
            </a:r>
            <a:endParaRPr lang="en-US" altLang="en-US">
              <a:solidFill>
                <a:srgbClr val="FF0000"/>
              </a:solidFill>
              <a:cs typeface="Times New Roman" panose="02020603050405020304" pitchFamily="18" charset="0"/>
            </a:endParaRPr>
          </a:p>
          <a:p>
            <a:pPr lvl="1" eaLnBrk="1" hangingPunct="1">
              <a:buFontTx/>
              <a:buBlip>
                <a:blip r:embed="rId4"/>
              </a:buBlip>
            </a:pPr>
            <a:r>
              <a:rPr lang="en-US" altLang="en-US" b="1">
                <a:solidFill>
                  <a:schemeClr val="accent2"/>
                </a:solidFill>
                <a:cs typeface="Times New Roman" panose="02020603050405020304" pitchFamily="18" charset="0"/>
              </a:rPr>
              <a:t>KİLER KOĞUŞU NÖBETÇİBAŞI </a:t>
            </a:r>
            <a:r>
              <a:rPr lang="en-US" altLang="en-US" b="1">
                <a:solidFill>
                  <a:srgbClr val="FF0066"/>
                </a:solidFill>
                <a:cs typeface="Times New Roman" panose="02020603050405020304" pitchFamily="18" charset="0"/>
              </a:rPr>
              <a:t>(Ecza Dolabı)</a:t>
            </a:r>
            <a:endParaRPr lang="en-US" altLang="en-US">
              <a:solidFill>
                <a:srgbClr val="FF0066"/>
              </a:solidFill>
              <a:cs typeface="Times New Roman" panose="02020603050405020304" pitchFamily="18" charset="0"/>
            </a:endParaRPr>
          </a:p>
          <a:p>
            <a:pPr lvl="1" eaLnBrk="1" hangingPunct="1">
              <a:buFontTx/>
              <a:buBlip>
                <a:blip r:embed="rId4"/>
              </a:buBlip>
            </a:pPr>
            <a:r>
              <a:rPr lang="en-US" altLang="en-US" b="1">
                <a:solidFill>
                  <a:schemeClr val="accent2"/>
                </a:solidFill>
                <a:cs typeface="Times New Roman" panose="02020603050405020304" pitchFamily="18" charset="0"/>
              </a:rPr>
              <a:t>HELVAHANE</a:t>
            </a:r>
            <a:r>
              <a:rPr lang="tr-TR" altLang="en-US" b="1">
                <a:solidFill>
                  <a:schemeClr val="accent2"/>
                </a:solidFill>
                <a:cs typeface="Times New Roman" panose="02020603050405020304" pitchFamily="18" charset="0"/>
              </a:rPr>
              <a:t> </a:t>
            </a:r>
            <a:r>
              <a:rPr lang="tr-TR" altLang="en-US" b="1">
                <a:solidFill>
                  <a:srgbClr val="FF0000"/>
                </a:solidFill>
                <a:cs typeface="Times New Roman" panose="02020603050405020304" pitchFamily="18" charset="0"/>
              </a:rPr>
              <a:t>mutfak kısmında, şerbetler macunlar yapılıyor.</a:t>
            </a:r>
            <a:endParaRPr lang="en-US" altLang="en-US">
              <a:solidFill>
                <a:srgbClr val="FF0000"/>
              </a:solidFill>
              <a:cs typeface="Times New Roman" panose="02020603050405020304" pitchFamily="18" charset="0"/>
            </a:endParaRPr>
          </a:p>
          <a:p>
            <a:pPr eaLnBrk="1" hangingPunct="1"/>
            <a:endParaRPr lang="en-US" altLang="en-US">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 calcmode="lin" valueType="num">
                                      <p:cBhvr additive="base">
                                        <p:cTn id="7" dur="500" fill="hold"/>
                                        <p:tgtEl>
                                          <p:spTgt spid="204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483">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0483">
                                            <p:txEl>
                                              <p:pRg st="2" end="2"/>
                                            </p:txEl>
                                          </p:spTgt>
                                        </p:tgtEl>
                                        <p:attrNameLst>
                                          <p:attrName>style.visibility</p:attrName>
                                        </p:attrNameLst>
                                      </p:cBhvr>
                                      <p:to>
                                        <p:strVal val="visible"/>
                                      </p:to>
                                    </p:set>
                                    <p:anim calcmode="lin" valueType="num">
                                      <p:cBhvr additive="base">
                                        <p:cTn id="12" dur="500" fill="hold"/>
                                        <p:tgtEl>
                                          <p:spTgt spid="2048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0483">
                                            <p:txEl>
                                              <p:pRg st="2" end="2"/>
                                            </p:txEl>
                                          </p:spTgt>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20483">
                                            <p:txEl>
                                              <p:pRg st="4" end="4"/>
                                            </p:txEl>
                                          </p:spTgt>
                                        </p:tgtEl>
                                        <p:attrNameLst>
                                          <p:attrName>style.visibility</p:attrName>
                                        </p:attrNameLst>
                                      </p:cBhvr>
                                      <p:to>
                                        <p:strVal val="visible"/>
                                      </p:to>
                                    </p:set>
                                    <p:anim calcmode="lin" valueType="num">
                                      <p:cBhvr additive="base">
                                        <p:cTn id="16" dur="500" fill="hold"/>
                                        <p:tgtEl>
                                          <p:spTgt spid="20483">
                                            <p:txEl>
                                              <p:pRg st="4" end="4"/>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20483">
                                            <p:txEl>
                                              <p:pRg st="4" end="4"/>
                                            </p:txEl>
                                          </p:spTgt>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20483">
                                            <p:txEl>
                                              <p:pRg st="5" end="5"/>
                                            </p:txEl>
                                          </p:spTgt>
                                        </p:tgtEl>
                                        <p:attrNameLst>
                                          <p:attrName>style.visibility</p:attrName>
                                        </p:attrNameLst>
                                      </p:cBhvr>
                                      <p:to>
                                        <p:strVal val="visible"/>
                                      </p:to>
                                    </p:set>
                                    <p:anim calcmode="lin" valueType="num">
                                      <p:cBhvr additive="base">
                                        <p:cTn id="20" dur="500" fill="hold"/>
                                        <p:tgtEl>
                                          <p:spTgt spid="20483">
                                            <p:txEl>
                                              <p:pRg st="5" end="5"/>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0483">
                                            <p:txEl>
                                              <p:pRg st="5" end="5"/>
                                            </p:txEl>
                                          </p:spTgt>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20483">
                                            <p:txEl>
                                              <p:pRg st="6" end="6"/>
                                            </p:txEl>
                                          </p:spTgt>
                                        </p:tgtEl>
                                        <p:attrNameLst>
                                          <p:attrName>style.visibility</p:attrName>
                                        </p:attrNameLst>
                                      </p:cBhvr>
                                      <p:to>
                                        <p:strVal val="visible"/>
                                      </p:to>
                                    </p:set>
                                    <p:anim calcmode="lin" valueType="num">
                                      <p:cBhvr additive="base">
                                        <p:cTn id="24" dur="500" fill="hold"/>
                                        <p:tgtEl>
                                          <p:spTgt spid="20483">
                                            <p:txEl>
                                              <p:pRg st="6" end="6"/>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0483">
                                            <p:txEl>
                                              <p:pRg st="6" end="6"/>
                                            </p:txEl>
                                          </p:spTgt>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20483">
                                            <p:txEl>
                                              <p:pRg st="7" end="7"/>
                                            </p:txEl>
                                          </p:spTgt>
                                        </p:tgtEl>
                                        <p:attrNameLst>
                                          <p:attrName>style.visibility</p:attrName>
                                        </p:attrNameLst>
                                      </p:cBhvr>
                                      <p:to>
                                        <p:strVal val="visible"/>
                                      </p:to>
                                    </p:set>
                                    <p:anim calcmode="lin" valueType="num">
                                      <p:cBhvr additive="base">
                                        <p:cTn id="28" dur="500" fill="hold"/>
                                        <p:tgtEl>
                                          <p:spTgt spid="20483">
                                            <p:txEl>
                                              <p:pRg st="7" end="7"/>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048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advAuto="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7" name="Rectangle 3">
            <a:extLst>
              <a:ext uri="{FF2B5EF4-FFF2-40B4-BE49-F238E27FC236}">
                <a16:creationId xmlns:a16="http://schemas.microsoft.com/office/drawing/2014/main" id="{50AA047D-EE63-46AA-991F-5630DE9E1300}"/>
              </a:ext>
            </a:extLst>
          </p:cNvPr>
          <p:cNvSpPr>
            <a:spLocks noGrp="1" noChangeArrowheads="1"/>
          </p:cNvSpPr>
          <p:nvPr>
            <p:ph type="body" idx="1"/>
          </p:nvPr>
        </p:nvSpPr>
        <p:spPr>
          <a:xfrm>
            <a:off x="2209800" y="838200"/>
            <a:ext cx="7772400" cy="4343400"/>
          </a:xfrm>
          <a:extLst>
            <a:ext uri="{909E8E84-426E-40DD-AFC4-6F175D3DCCD1}">
              <a14:hiddenFill xmlns:a14="http://schemas.microsoft.com/office/drawing/2010/main">
                <a:solidFill>
                  <a:schemeClr val="accent2"/>
                </a:solidFill>
              </a14:hiddenFill>
            </a:ext>
          </a:extLst>
        </p:spPr>
        <p:txBody>
          <a:bodyPr/>
          <a:lstStyle/>
          <a:p>
            <a:pPr eaLnBrk="1" hangingPunct="1">
              <a:buFontTx/>
              <a:buBlip>
                <a:blip r:embed="rId2"/>
              </a:buBlip>
            </a:pPr>
            <a:r>
              <a:rPr lang="en-US" altLang="en-US" b="1">
                <a:solidFill>
                  <a:schemeClr val="accent2"/>
                </a:solidFill>
                <a:cs typeface="Times New Roman" panose="02020603050405020304" pitchFamily="18" charset="0"/>
              </a:rPr>
              <a:t>HOFFMAN</a:t>
            </a:r>
            <a:r>
              <a:rPr lang="en-US" altLang="en-US" b="1">
                <a:cs typeface="Times New Roman" panose="02020603050405020304" pitchFamily="18" charset="0"/>
              </a:rPr>
              <a:t> (Sarayda gerçek anlamda ilk eczacı)</a:t>
            </a:r>
            <a:r>
              <a:rPr lang="tr-TR" altLang="en-US" b="1"/>
              <a:t> </a:t>
            </a:r>
            <a:r>
              <a:rPr lang="en-US" altLang="en-US" b="1">
                <a:cs typeface="Times New Roman" panose="02020603050405020304" pitchFamily="18" charset="0"/>
              </a:rPr>
              <a:t>(1835)</a:t>
            </a:r>
            <a:endParaRPr lang="en-US" altLang="en-US">
              <a:cs typeface="Times New Roman" panose="02020603050405020304" pitchFamily="18" charset="0"/>
            </a:endParaRPr>
          </a:p>
          <a:p>
            <a:pPr eaLnBrk="1" hangingPunct="1">
              <a:buFontTx/>
              <a:buBlip>
                <a:blip r:embed="rId2"/>
              </a:buBlip>
            </a:pPr>
            <a:r>
              <a:rPr lang="en-US" altLang="en-US" b="1">
                <a:solidFill>
                  <a:schemeClr val="accent2"/>
                </a:solidFill>
                <a:cs typeface="Times New Roman" panose="02020603050405020304" pitchFamily="18" charset="0"/>
              </a:rPr>
              <a:t>PANAYOT</a:t>
            </a:r>
            <a:r>
              <a:rPr lang="en-US" altLang="en-US" b="1">
                <a:cs typeface="Times New Roman" panose="02020603050405020304" pitchFamily="18" charset="0"/>
              </a:rPr>
              <a:t>, </a:t>
            </a:r>
            <a:r>
              <a:rPr lang="en-US" altLang="en-US" b="1">
                <a:solidFill>
                  <a:schemeClr val="accent2"/>
                </a:solidFill>
                <a:cs typeface="Times New Roman" panose="02020603050405020304" pitchFamily="18" charset="0"/>
              </a:rPr>
              <a:t>ALEKO</a:t>
            </a:r>
            <a:r>
              <a:rPr lang="tr-TR" altLang="en-US" b="1"/>
              <a:t>, </a:t>
            </a:r>
            <a:r>
              <a:rPr lang="en-US" altLang="en-US" b="1">
                <a:solidFill>
                  <a:schemeClr val="accent2"/>
                </a:solidFill>
                <a:cs typeface="Times New Roman" panose="02020603050405020304" pitchFamily="18" charset="0"/>
              </a:rPr>
              <a:t>İSTAMAT</a:t>
            </a:r>
            <a:r>
              <a:rPr lang="tr-TR" altLang="en-US" b="1">
                <a:solidFill>
                  <a:schemeClr val="accent2"/>
                </a:solidFill>
              </a:rPr>
              <a:t> </a:t>
            </a:r>
            <a:r>
              <a:rPr lang="en-US" altLang="en-US" b="1">
                <a:cs typeface="Times New Roman" panose="02020603050405020304" pitchFamily="18" charset="0"/>
              </a:rPr>
              <a:t>(Hoffman’ın yanında çalışan eczacılar)</a:t>
            </a:r>
            <a:endParaRPr lang="en-US" altLang="en-US">
              <a:cs typeface="Times New Roman" panose="02020603050405020304" pitchFamily="18" charset="0"/>
            </a:endParaRPr>
          </a:p>
          <a:p>
            <a:pPr eaLnBrk="1" hangingPunct="1">
              <a:buFontTx/>
              <a:buBlip>
                <a:blip r:embed="rId2"/>
              </a:buBlip>
            </a:pPr>
            <a:r>
              <a:rPr lang="en-US" altLang="en-US" b="1">
                <a:solidFill>
                  <a:schemeClr val="accent2"/>
                </a:solidFill>
                <a:cs typeface="Times New Roman" panose="02020603050405020304" pitchFamily="18" charset="0"/>
              </a:rPr>
              <a:t>BEKİR BEY</a:t>
            </a:r>
            <a:r>
              <a:rPr lang="en-US" altLang="en-US" b="1">
                <a:cs typeface="Times New Roman" panose="02020603050405020304" pitchFamily="18" charset="0"/>
              </a:rPr>
              <a:t> (Sarayda gerçek  anlamda ilk Türk Eczacısı)</a:t>
            </a:r>
            <a:r>
              <a:rPr lang="en-US" altLang="en-US" b="1">
                <a:solidFill>
                  <a:schemeClr val="bg1"/>
                </a:solidFill>
                <a:cs typeface="Times New Roman" panose="02020603050405020304" pitchFamily="18" charset="0"/>
              </a:rPr>
              <a:t>  </a:t>
            </a:r>
            <a:endParaRPr lang="en-US" altLang="en-US">
              <a:solidFill>
                <a:schemeClr val="bg1"/>
              </a:solidFill>
              <a:cs typeface="Times New Roman" panose="02020603050405020304" pitchFamily="18" charset="0"/>
            </a:endParaRPr>
          </a:p>
          <a:p>
            <a:pPr eaLnBrk="1" hangingPunct="1">
              <a:buFontTx/>
              <a:buNone/>
            </a:pPr>
            <a:endParaRPr lang="en-US" altLang="en-US">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additive="base">
                                        <p:cTn id="7" dur="500" fill="hold"/>
                                        <p:tgtEl>
                                          <p:spTgt spid="215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 calcmode="lin" valueType="num">
                                      <p:cBhvr additive="base">
                                        <p:cTn id="12"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 calcmode="lin" valueType="num">
                                      <p:cBhvr additive="base">
                                        <p:cTn id="17"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advAuto="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1" name="Rectangle 3">
            <a:extLst>
              <a:ext uri="{FF2B5EF4-FFF2-40B4-BE49-F238E27FC236}">
                <a16:creationId xmlns:a16="http://schemas.microsoft.com/office/drawing/2014/main" id="{2D41BBE3-DF39-40EB-A2E1-58C8C5E58110}"/>
              </a:ext>
            </a:extLst>
          </p:cNvPr>
          <p:cNvSpPr>
            <a:spLocks noGrp="1" noChangeArrowheads="1"/>
          </p:cNvSpPr>
          <p:nvPr>
            <p:ph type="body" idx="1"/>
          </p:nvPr>
        </p:nvSpPr>
        <p:spPr>
          <a:xfrm>
            <a:off x="1905000" y="914400"/>
            <a:ext cx="8382000" cy="4419600"/>
          </a:xfrm>
          <a:extLst>
            <a:ext uri="{909E8E84-426E-40DD-AFC4-6F175D3DCCD1}">
              <a14:hiddenFill xmlns:a14="http://schemas.microsoft.com/office/drawing/2010/main">
                <a:solidFill>
                  <a:schemeClr val="accent2"/>
                </a:solidFill>
              </a14:hiddenFill>
            </a:ext>
          </a:extLst>
        </p:spPr>
        <p:txBody>
          <a:bodyPr/>
          <a:lstStyle/>
          <a:p>
            <a:pPr eaLnBrk="1" hangingPunct="1">
              <a:buFontTx/>
              <a:buNone/>
            </a:pPr>
            <a:r>
              <a:rPr lang="en-US" altLang="en-US" b="1">
                <a:solidFill>
                  <a:schemeClr val="accent2"/>
                </a:solidFill>
                <a:cs typeface="Times New Roman" panose="02020603050405020304" pitchFamily="18" charset="0"/>
              </a:rPr>
              <a:t>SARAY HEKİMBAŞLARINA VERİLEN İSİMLER</a:t>
            </a:r>
            <a:endParaRPr lang="tr-TR" altLang="en-US" b="1">
              <a:solidFill>
                <a:schemeClr val="accent2"/>
              </a:solidFill>
            </a:endParaRPr>
          </a:p>
          <a:p>
            <a:pPr eaLnBrk="1" hangingPunct="1">
              <a:buFontTx/>
              <a:buNone/>
            </a:pPr>
            <a:endParaRPr lang="en-US" altLang="en-US">
              <a:solidFill>
                <a:schemeClr val="accent2"/>
              </a:solidFill>
            </a:endParaRPr>
          </a:p>
          <a:p>
            <a:pPr eaLnBrk="1" hangingPunct="1">
              <a:buFontTx/>
              <a:buBlip>
                <a:blip r:embed="rId2"/>
              </a:buBlip>
            </a:pPr>
            <a:r>
              <a:rPr lang="en-US" altLang="en-US" b="1">
                <a:cs typeface="Times New Roman" panose="02020603050405020304" pitchFamily="18" charset="0"/>
              </a:rPr>
              <a:t>HEKİMBAŞI EFENDİ</a:t>
            </a:r>
          </a:p>
          <a:p>
            <a:pPr eaLnBrk="1" hangingPunct="1">
              <a:buFontTx/>
              <a:buBlip>
                <a:blip r:embed="rId2"/>
              </a:buBlip>
            </a:pPr>
            <a:r>
              <a:rPr lang="en-US" altLang="en-US" b="1">
                <a:cs typeface="Times New Roman" panose="02020603050405020304" pitchFamily="18" charset="0"/>
              </a:rPr>
              <a:t>SERTABİB-İ SULTANİ</a:t>
            </a:r>
          </a:p>
          <a:p>
            <a:pPr eaLnBrk="1" hangingPunct="1">
              <a:buFontTx/>
              <a:buBlip>
                <a:blip r:embed="rId2"/>
              </a:buBlip>
            </a:pPr>
            <a:r>
              <a:rPr lang="en-US" altLang="en-US" b="1">
                <a:cs typeface="Times New Roman" panose="02020603050405020304" pitchFamily="18" charset="0"/>
              </a:rPr>
              <a:t>SERTABİB-İ HAZRET-İ ŞEHRİYARİ</a:t>
            </a:r>
          </a:p>
          <a:p>
            <a:pPr eaLnBrk="1" hangingPunct="1">
              <a:buFontTx/>
              <a:buBlip>
                <a:blip r:embed="rId2"/>
              </a:buBlip>
            </a:pPr>
            <a:r>
              <a:rPr lang="en-US" altLang="en-US" b="1">
                <a:cs typeface="Times New Roman" panose="02020603050405020304" pitchFamily="18" charset="0"/>
              </a:rPr>
              <a:t>ŞEH-ÜL ETİBBA  </a:t>
            </a:r>
          </a:p>
          <a:p>
            <a:pPr eaLnBrk="1" hangingPunct="1">
              <a:buFontTx/>
              <a:buBlip>
                <a:blip r:embed="rId2"/>
              </a:buBlip>
            </a:pPr>
            <a:r>
              <a:rPr lang="en-US" altLang="en-US" b="1">
                <a:cs typeface="Times New Roman" panose="02020603050405020304" pitchFamily="18" charset="0"/>
              </a:rPr>
              <a:t>REİS-ÜL ETİBBA</a:t>
            </a:r>
          </a:p>
          <a:p>
            <a:pPr eaLnBrk="1" hangingPunct="1"/>
            <a:endParaRPr lang="en-US" altLang="en-US"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2531">
                                            <p:txEl>
                                              <p:pRg st="2" end="2"/>
                                            </p:txEl>
                                          </p:spTgt>
                                        </p:tgtEl>
                                        <p:attrNameLst>
                                          <p:attrName>style.visibility</p:attrName>
                                        </p:attrNameLst>
                                      </p:cBhvr>
                                      <p:to>
                                        <p:strVal val="visible"/>
                                      </p:to>
                                    </p:set>
                                    <p:anim calcmode="lin" valueType="num">
                                      <p:cBhvr additive="base">
                                        <p:cTn id="12" dur="500" fill="hold"/>
                                        <p:tgtEl>
                                          <p:spTgt spid="22531">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2531">
                                            <p:txEl>
                                              <p:pRg st="2" end="2"/>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22531">
                                            <p:txEl>
                                              <p:pRg st="3" end="3"/>
                                            </p:txEl>
                                          </p:spTgt>
                                        </p:tgtEl>
                                        <p:attrNameLst>
                                          <p:attrName>style.visibility</p:attrName>
                                        </p:attrNameLst>
                                      </p:cBhvr>
                                      <p:to>
                                        <p:strVal val="visible"/>
                                      </p:to>
                                    </p:set>
                                    <p:anim calcmode="lin" valueType="num">
                                      <p:cBhvr additive="base">
                                        <p:cTn id="17" dur="500" fill="hold"/>
                                        <p:tgtEl>
                                          <p:spTgt spid="22531">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2531">
                                            <p:txEl>
                                              <p:pRg st="3" end="3"/>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22531">
                                            <p:txEl>
                                              <p:pRg st="4" end="4"/>
                                            </p:txEl>
                                          </p:spTgt>
                                        </p:tgtEl>
                                        <p:attrNameLst>
                                          <p:attrName>style.visibility</p:attrName>
                                        </p:attrNameLst>
                                      </p:cBhvr>
                                      <p:to>
                                        <p:strVal val="visible"/>
                                      </p:to>
                                    </p:set>
                                    <p:anim calcmode="lin" valueType="num">
                                      <p:cBhvr additive="base">
                                        <p:cTn id="22" dur="500" fill="hold"/>
                                        <p:tgtEl>
                                          <p:spTgt spid="22531">
                                            <p:txEl>
                                              <p:pRg st="4" end="4"/>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2531">
                                            <p:txEl>
                                              <p:pRg st="4" end="4"/>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22531">
                                            <p:txEl>
                                              <p:pRg st="5" end="5"/>
                                            </p:txEl>
                                          </p:spTgt>
                                        </p:tgtEl>
                                        <p:attrNameLst>
                                          <p:attrName>style.visibility</p:attrName>
                                        </p:attrNameLst>
                                      </p:cBhvr>
                                      <p:to>
                                        <p:strVal val="visible"/>
                                      </p:to>
                                    </p:set>
                                    <p:anim calcmode="lin" valueType="num">
                                      <p:cBhvr additive="base">
                                        <p:cTn id="27" dur="500" fill="hold"/>
                                        <p:tgtEl>
                                          <p:spTgt spid="22531">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2531">
                                            <p:txEl>
                                              <p:pRg st="5" end="5"/>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22531">
                                            <p:txEl>
                                              <p:pRg st="6" end="6"/>
                                            </p:txEl>
                                          </p:spTgt>
                                        </p:tgtEl>
                                        <p:attrNameLst>
                                          <p:attrName>style.visibility</p:attrName>
                                        </p:attrNameLst>
                                      </p:cBhvr>
                                      <p:to>
                                        <p:strVal val="visible"/>
                                      </p:to>
                                    </p:set>
                                    <p:anim calcmode="lin" valueType="num">
                                      <p:cBhvr additive="base">
                                        <p:cTn id="32" dur="500" fill="hold"/>
                                        <p:tgtEl>
                                          <p:spTgt spid="22531">
                                            <p:txEl>
                                              <p:pRg st="6" end="6"/>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253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advAuto="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5" name="Rectangle 3">
            <a:extLst>
              <a:ext uri="{FF2B5EF4-FFF2-40B4-BE49-F238E27FC236}">
                <a16:creationId xmlns:a16="http://schemas.microsoft.com/office/drawing/2014/main" id="{CE940B5D-4F99-4A21-AA62-A00EB3FB68D7}"/>
              </a:ext>
            </a:extLst>
          </p:cNvPr>
          <p:cNvSpPr>
            <a:spLocks noGrp="1" noChangeArrowheads="1"/>
          </p:cNvSpPr>
          <p:nvPr>
            <p:ph type="body" idx="1"/>
          </p:nvPr>
        </p:nvSpPr>
        <p:spPr>
          <a:extLst>
            <a:ext uri="{909E8E84-426E-40DD-AFC4-6F175D3DCCD1}">
              <a14:hiddenFill xmlns:a14="http://schemas.microsoft.com/office/drawing/2010/main">
                <a:solidFill>
                  <a:schemeClr val="accent2"/>
                </a:solidFill>
              </a14:hiddenFill>
            </a:ext>
          </a:extLst>
        </p:spPr>
        <p:txBody>
          <a:bodyPr/>
          <a:lstStyle/>
          <a:p>
            <a:pPr eaLnBrk="1" hangingPunct="1">
              <a:buFontTx/>
              <a:buBlip>
                <a:blip r:embed="rId2"/>
              </a:buBlip>
            </a:pPr>
            <a:r>
              <a:rPr lang="en-US" altLang="en-US" b="1">
                <a:cs typeface="Times New Roman" panose="02020603050405020304" pitchFamily="18" charset="0"/>
              </a:rPr>
              <a:t>SARAYDA İLK BİLİNEN HEKİMBAŞI</a:t>
            </a:r>
            <a:r>
              <a:rPr lang="en-US" altLang="en-US" b="1">
                <a:solidFill>
                  <a:schemeClr val="accent2"/>
                </a:solidFill>
                <a:cs typeface="Times New Roman" panose="02020603050405020304" pitchFamily="18" charset="0"/>
              </a:rPr>
              <a:t> KUDBETTİN AHMET</a:t>
            </a:r>
            <a:endParaRPr lang="en-US" altLang="en-US">
              <a:solidFill>
                <a:schemeClr val="accent2"/>
              </a:solidFill>
              <a:cs typeface="Times New Roman" panose="02020603050405020304" pitchFamily="18" charset="0"/>
            </a:endParaRPr>
          </a:p>
          <a:p>
            <a:pPr eaLnBrk="1" hangingPunct="1"/>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 calcmode="lin" valueType="num">
                                      <p:cBhvr additive="base">
                                        <p:cTn id="7" dur="500" fill="hold"/>
                                        <p:tgtEl>
                                          <p:spTgt spid="235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55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autoUpdateAnimBg="0" advAuto="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9" name="Rectangle 3">
            <a:extLst>
              <a:ext uri="{FF2B5EF4-FFF2-40B4-BE49-F238E27FC236}">
                <a16:creationId xmlns:a16="http://schemas.microsoft.com/office/drawing/2014/main" id="{35211E98-1FC5-44C1-9078-0F695EE758FF}"/>
              </a:ext>
            </a:extLst>
          </p:cNvPr>
          <p:cNvSpPr>
            <a:spLocks noGrp="1" noChangeArrowheads="1"/>
          </p:cNvSpPr>
          <p:nvPr>
            <p:ph type="body" idx="1"/>
          </p:nvPr>
        </p:nvSpPr>
        <p:spPr>
          <a:xfrm>
            <a:off x="1524000" y="1143000"/>
            <a:ext cx="9144000" cy="4114800"/>
          </a:xfrm>
          <a:extLst>
            <a:ext uri="{909E8E84-426E-40DD-AFC4-6F175D3DCCD1}">
              <a14:hiddenFill xmlns:a14="http://schemas.microsoft.com/office/drawing/2010/main">
                <a:solidFill>
                  <a:schemeClr val="accent2"/>
                </a:solidFill>
              </a14:hiddenFill>
            </a:ext>
          </a:extLst>
        </p:spPr>
        <p:txBody>
          <a:bodyPr/>
          <a:lstStyle/>
          <a:p>
            <a:pPr eaLnBrk="1" hangingPunct="1">
              <a:buFontTx/>
              <a:buBlip>
                <a:blip r:embed="rId2"/>
              </a:buBlip>
            </a:pPr>
            <a:r>
              <a:rPr lang="en-US" altLang="en-US" b="1">
                <a:cs typeface="Times New Roman" panose="02020603050405020304" pitchFamily="18" charset="0"/>
              </a:rPr>
              <a:t>SARAYDA BAŞ ECZACIYA VERİLEN İSİMLER</a:t>
            </a:r>
            <a:endParaRPr lang="tr-TR" altLang="en-US" b="1"/>
          </a:p>
          <a:p>
            <a:pPr eaLnBrk="1" hangingPunct="1">
              <a:buFontTx/>
              <a:buNone/>
            </a:pPr>
            <a:endParaRPr lang="en-US" altLang="en-US"/>
          </a:p>
          <a:p>
            <a:pPr lvl="1" eaLnBrk="1" hangingPunct="1">
              <a:buFontTx/>
              <a:buBlip>
                <a:blip r:embed="rId3"/>
              </a:buBlip>
            </a:pPr>
            <a:r>
              <a:rPr lang="tr-TR" altLang="en-US" b="1">
                <a:solidFill>
                  <a:schemeClr val="accent2"/>
                </a:solidFill>
              </a:rPr>
              <a:t>  </a:t>
            </a:r>
            <a:r>
              <a:rPr lang="en-US" altLang="en-US" b="1">
                <a:solidFill>
                  <a:schemeClr val="accent2"/>
                </a:solidFill>
                <a:cs typeface="Times New Roman" panose="02020603050405020304" pitchFamily="18" charset="0"/>
              </a:rPr>
              <a:t>SARAY SER ECZACISI</a:t>
            </a:r>
            <a:endParaRPr lang="en-US" altLang="en-US">
              <a:solidFill>
                <a:schemeClr val="accent2"/>
              </a:solidFill>
              <a:cs typeface="Times New Roman" panose="02020603050405020304" pitchFamily="18" charset="0"/>
            </a:endParaRPr>
          </a:p>
          <a:p>
            <a:pPr lvl="1" eaLnBrk="1" hangingPunct="1">
              <a:buFontTx/>
              <a:buBlip>
                <a:blip r:embed="rId3"/>
              </a:buBlip>
            </a:pPr>
            <a:r>
              <a:rPr lang="tr-TR" altLang="en-US" b="1">
                <a:solidFill>
                  <a:schemeClr val="accent2"/>
                </a:solidFill>
              </a:rPr>
              <a:t>  </a:t>
            </a:r>
            <a:r>
              <a:rPr lang="en-US" altLang="en-US" b="1">
                <a:solidFill>
                  <a:schemeClr val="accent2"/>
                </a:solidFill>
                <a:cs typeface="Times New Roman" panose="02020603050405020304" pitchFamily="18" charset="0"/>
              </a:rPr>
              <a:t>ECZANE-İ HÜMAYUN SER</a:t>
            </a:r>
            <a:r>
              <a:rPr lang="tr-TR" altLang="en-US" b="1">
                <a:solidFill>
                  <a:schemeClr val="accent2"/>
                </a:solidFill>
              </a:rPr>
              <a:t> </a:t>
            </a:r>
            <a:r>
              <a:rPr lang="en-US" altLang="en-US" b="1">
                <a:solidFill>
                  <a:schemeClr val="accent2"/>
                </a:solidFill>
                <a:cs typeface="Times New Roman" panose="02020603050405020304" pitchFamily="18" charset="0"/>
              </a:rPr>
              <a:t>ECZACISI</a:t>
            </a:r>
            <a:endParaRPr lang="en-US" altLang="en-US">
              <a:solidFill>
                <a:schemeClr val="accent2"/>
              </a:solidFill>
              <a:cs typeface="Times New Roman" panose="02020603050405020304" pitchFamily="18" charset="0"/>
            </a:endParaRPr>
          </a:p>
          <a:p>
            <a:pPr eaLnBrk="1" hangingPunct="1">
              <a:buFontTx/>
              <a:buNone/>
            </a:pPr>
            <a:endParaRPr lang="en-US" altLang="en-US">
              <a:cs typeface="Times New Roman" panose="02020603050405020304" pitchFamily="18" charset="0"/>
            </a:endParaRPr>
          </a:p>
          <a:p>
            <a:pPr eaLnBrk="1" hangingPunct="1">
              <a:buFontTx/>
              <a:buBlip>
                <a:blip r:embed="rId2"/>
              </a:buBlip>
            </a:pPr>
            <a:r>
              <a:rPr lang="en-US" altLang="en-US" b="1">
                <a:cs typeface="Times New Roman" panose="02020603050405020304" pitchFamily="18" charset="0"/>
              </a:rPr>
              <a:t>Eczacılara ise </a:t>
            </a:r>
            <a:r>
              <a:rPr lang="en-US" altLang="en-US" b="1">
                <a:solidFill>
                  <a:schemeClr val="accent2"/>
                </a:solidFill>
                <a:cs typeface="Times New Roman" panose="02020603050405020304" pitchFamily="18" charset="0"/>
              </a:rPr>
              <a:t>İSPENÇİYAR</a:t>
            </a:r>
            <a:r>
              <a:rPr lang="en-US" altLang="en-US" b="1">
                <a:cs typeface="Times New Roman" panose="02020603050405020304" pitchFamily="18" charset="0"/>
              </a:rPr>
              <a:t> denilmektedir.</a:t>
            </a:r>
            <a:endParaRPr lang="en-US" altLang="en-US">
              <a:cs typeface="Times New Roman" panose="02020603050405020304" pitchFamily="18" charset="0"/>
            </a:endParaRPr>
          </a:p>
          <a:p>
            <a:pPr eaLnBrk="1" hangingPunct="1"/>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4579">
                                            <p:txEl>
                                              <p:pRg st="2" end="2"/>
                                            </p:txEl>
                                          </p:spTgt>
                                        </p:tgtEl>
                                        <p:attrNameLst>
                                          <p:attrName>style.visibility</p:attrName>
                                        </p:attrNameLst>
                                      </p:cBhvr>
                                      <p:to>
                                        <p:strVal val="visible"/>
                                      </p:to>
                                    </p:set>
                                    <p:anim calcmode="lin" valueType="num">
                                      <p:cBhvr additive="base">
                                        <p:cTn id="11"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4579">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4579">
                                            <p:txEl>
                                              <p:pRg st="3" end="3"/>
                                            </p:txEl>
                                          </p:spTgt>
                                        </p:tgtEl>
                                        <p:attrNameLst>
                                          <p:attrName>style.visibility</p:attrName>
                                        </p:attrNameLst>
                                      </p:cBhvr>
                                      <p:to>
                                        <p:strVal val="visible"/>
                                      </p:to>
                                    </p:set>
                                    <p:anim calcmode="lin" valueType="num">
                                      <p:cBhvr additive="base">
                                        <p:cTn id="15" dur="500" fill="hold"/>
                                        <p:tgtEl>
                                          <p:spTgt spid="24579">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4579">
                                            <p:txEl>
                                              <p:pRg st="3" end="3"/>
                                            </p:txEl>
                                          </p:spTgt>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500"/>
                            </p:stCondLst>
                            <p:childTnLst>
                              <p:par>
                                <p:cTn id="18" presetID="2" presetClass="entr" presetSubtype="4" fill="hold" grpId="0" nodeType="afterEffect">
                                  <p:stCondLst>
                                    <p:cond delay="0"/>
                                  </p:stCondLst>
                                  <p:childTnLst>
                                    <p:set>
                                      <p:cBhvr>
                                        <p:cTn id="19" dur="1" fill="hold">
                                          <p:stCondLst>
                                            <p:cond delay="0"/>
                                          </p:stCondLst>
                                        </p:cTn>
                                        <p:tgtEl>
                                          <p:spTgt spid="24579">
                                            <p:txEl>
                                              <p:pRg st="5" end="5"/>
                                            </p:txEl>
                                          </p:spTgt>
                                        </p:tgtEl>
                                        <p:attrNameLst>
                                          <p:attrName>style.visibility</p:attrName>
                                        </p:attrNameLst>
                                      </p:cBhvr>
                                      <p:to>
                                        <p:strVal val="visible"/>
                                      </p:to>
                                    </p:set>
                                    <p:anim calcmode="lin" valueType="num">
                                      <p:cBhvr additive="base">
                                        <p:cTn id="20" dur="500" fill="hold"/>
                                        <p:tgtEl>
                                          <p:spTgt spid="24579">
                                            <p:txEl>
                                              <p:pRg st="5" end="5"/>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457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advAuto="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3" name="Rectangle 3">
            <a:extLst>
              <a:ext uri="{FF2B5EF4-FFF2-40B4-BE49-F238E27FC236}">
                <a16:creationId xmlns:a16="http://schemas.microsoft.com/office/drawing/2014/main" id="{ADDE6753-8FBD-4183-A218-829BBBCBD8CA}"/>
              </a:ext>
            </a:extLst>
          </p:cNvPr>
          <p:cNvSpPr>
            <a:spLocks noGrp="1" noChangeArrowheads="1"/>
          </p:cNvSpPr>
          <p:nvPr>
            <p:ph type="body" idx="1"/>
          </p:nvPr>
        </p:nvSpPr>
        <p:spPr>
          <a:xfrm>
            <a:off x="2209800" y="0"/>
            <a:ext cx="8001000" cy="6858000"/>
          </a:xfrm>
          <a:extLst>
            <a:ext uri="{909E8E84-426E-40DD-AFC4-6F175D3DCCD1}">
              <a14:hiddenFill xmlns:a14="http://schemas.microsoft.com/office/drawing/2010/main">
                <a:solidFill>
                  <a:schemeClr val="accent2"/>
                </a:solidFill>
              </a14:hiddenFill>
            </a:ext>
          </a:extLst>
        </p:spPr>
        <p:txBody>
          <a:bodyPr/>
          <a:lstStyle/>
          <a:p>
            <a:pPr eaLnBrk="1" hangingPunct="1">
              <a:buFontTx/>
              <a:buNone/>
            </a:pPr>
            <a:r>
              <a:rPr lang="en-US" altLang="en-US" b="1">
                <a:solidFill>
                  <a:schemeClr val="accent2"/>
                </a:solidFill>
                <a:cs typeface="Times New Roman" panose="02020603050405020304" pitchFamily="18" charset="0"/>
              </a:rPr>
              <a:t>SARAY ECZACILARININ GÖREVLERİ</a:t>
            </a:r>
            <a:endParaRPr lang="en-US" altLang="en-US">
              <a:solidFill>
                <a:schemeClr val="accent2"/>
              </a:solidFill>
              <a:cs typeface="Times New Roman" panose="02020603050405020304" pitchFamily="18" charset="0"/>
            </a:endParaRPr>
          </a:p>
          <a:p>
            <a:pPr eaLnBrk="1" hangingPunct="1">
              <a:buFontTx/>
              <a:buBlip>
                <a:blip r:embed="rId2"/>
              </a:buBlip>
            </a:pPr>
            <a:r>
              <a:rPr lang="en-US" altLang="en-US" b="1">
                <a:cs typeface="Times New Roman" panose="02020603050405020304" pitchFamily="18" charset="0"/>
              </a:rPr>
              <a:t>Padişahın ve saray mensuplarının hastalarına ilaçlar hazırlamak</a:t>
            </a:r>
            <a:endParaRPr lang="en-US" altLang="en-US">
              <a:cs typeface="Times New Roman" panose="02020603050405020304" pitchFamily="18" charset="0"/>
            </a:endParaRPr>
          </a:p>
          <a:p>
            <a:pPr eaLnBrk="1" hangingPunct="1">
              <a:buFontTx/>
              <a:buBlip>
                <a:blip r:embed="rId2"/>
              </a:buBlip>
            </a:pPr>
            <a:r>
              <a:rPr lang="en-US" altLang="en-US" b="1">
                <a:cs typeface="Times New Roman" panose="02020603050405020304" pitchFamily="18" charset="0"/>
              </a:rPr>
              <a:t>Sarayın sabun, şampuan ve diğer kozm</a:t>
            </a:r>
            <a:r>
              <a:rPr lang="tr-TR" altLang="en-US" b="1"/>
              <a:t>e</a:t>
            </a:r>
            <a:r>
              <a:rPr lang="en-US" altLang="en-US" b="1">
                <a:cs typeface="Times New Roman" panose="02020603050405020304" pitchFamily="18" charset="0"/>
              </a:rPr>
              <a:t>tik ihtiyacını tesbit ederek hazırlamak</a:t>
            </a:r>
            <a:endParaRPr lang="en-US" altLang="en-US">
              <a:cs typeface="Times New Roman" panose="02020603050405020304" pitchFamily="18" charset="0"/>
            </a:endParaRPr>
          </a:p>
          <a:p>
            <a:pPr eaLnBrk="1" hangingPunct="1">
              <a:buFontTx/>
              <a:buBlip>
                <a:blip r:embed="rId2"/>
              </a:buBlip>
            </a:pPr>
            <a:r>
              <a:rPr lang="en-US" altLang="en-US" b="1">
                <a:cs typeface="Times New Roman" panose="02020603050405020304" pitchFamily="18" charset="0"/>
              </a:rPr>
              <a:t>İlaç yapmak için drog miktarlarını tesbit ederek satın alınmasını sağlamak</a:t>
            </a:r>
            <a:endParaRPr lang="en-US" altLang="en-US">
              <a:cs typeface="Times New Roman" panose="02020603050405020304" pitchFamily="18" charset="0"/>
            </a:endParaRPr>
          </a:p>
          <a:p>
            <a:pPr eaLnBrk="1" hangingPunct="1">
              <a:buFontTx/>
              <a:buBlip>
                <a:blip r:embed="rId2"/>
              </a:buBlip>
            </a:pPr>
            <a:r>
              <a:rPr lang="en-US" altLang="en-US" b="1">
                <a:cs typeface="Times New Roman" panose="02020603050405020304" pitchFamily="18" charset="0"/>
              </a:rPr>
              <a:t>Satın alınarak saraya getirilen drogların saklanmasını temin etmek</a:t>
            </a:r>
            <a:endParaRPr lang="en-US" altLang="en-US">
              <a:cs typeface="Times New Roman" panose="02020603050405020304" pitchFamily="18" charset="0"/>
            </a:endParaRPr>
          </a:p>
          <a:p>
            <a:pPr eaLnBrk="1" hangingPunct="1">
              <a:buFontTx/>
              <a:buBlip>
                <a:blip r:embed="rId2"/>
              </a:buBlip>
            </a:pPr>
            <a:r>
              <a:rPr lang="en-US" altLang="en-US" b="1">
                <a:cs typeface="Times New Roman" panose="02020603050405020304" pitchFamily="18" charset="0"/>
              </a:rPr>
              <a:t>Sarayın mum ihtiyacını tesbit ederek yapmak</a:t>
            </a:r>
            <a:endParaRPr lang="en-US" altLang="en-US">
              <a:cs typeface="Times New Roman" panose="02020603050405020304" pitchFamily="18" charset="0"/>
            </a:endParaRPr>
          </a:p>
          <a:p>
            <a:pPr eaLnBrk="1" hangingPunct="1">
              <a:buFontTx/>
              <a:buBlip>
                <a:blip r:embed="rId2"/>
              </a:buBlip>
            </a:pPr>
            <a:r>
              <a:rPr lang="en-US" altLang="en-US" b="1">
                <a:cs typeface="Times New Roman" panose="02020603050405020304" pitchFamily="18" charset="0"/>
              </a:rPr>
              <a:t>Çeşitli renk ve kokuda şekerler hazırlamak</a:t>
            </a:r>
            <a:endParaRPr lang="en-US" altLang="en-US">
              <a:cs typeface="Times New Roman" panose="02020603050405020304" pitchFamily="18" charset="0"/>
            </a:endParaRPr>
          </a:p>
          <a:p>
            <a:pPr eaLnBrk="1" hangingPunct="1">
              <a:buFontTx/>
              <a:buBlip>
                <a:blip r:embed="rId2"/>
              </a:buBlip>
            </a:pPr>
            <a:r>
              <a:rPr lang="en-US" altLang="en-US" b="1">
                <a:cs typeface="Times New Roman" panose="02020603050405020304" pitchFamily="18" charset="0"/>
              </a:rPr>
              <a:t>Nisan yağmurlarını toplayarak padişah ve yakınlarına takdim etmek</a:t>
            </a:r>
            <a:endParaRPr lang="en-US" altLang="en-US">
              <a:cs typeface="Times New Roman" panose="02020603050405020304" pitchFamily="18" charset="0"/>
            </a:endParaRPr>
          </a:p>
          <a:p>
            <a:pPr eaLnBrk="1" hangingPunct="1"/>
            <a:endParaRPr lang="en-US" altLang="en-US"/>
          </a:p>
        </p:txBody>
      </p:sp>
      <p:sp>
        <p:nvSpPr>
          <p:cNvPr id="25604" name="Rectangle 4">
            <a:extLst>
              <a:ext uri="{FF2B5EF4-FFF2-40B4-BE49-F238E27FC236}">
                <a16:creationId xmlns:a16="http://schemas.microsoft.com/office/drawing/2014/main" id="{2D87831D-7F3B-4CE5-B0B5-F2EC2DF504D6}"/>
              </a:ext>
            </a:extLst>
          </p:cNvPr>
          <p:cNvSpPr>
            <a:spLocks noChangeArrowheads="1"/>
          </p:cNvSpPr>
          <p:nvPr/>
        </p:nvSpPr>
        <p:spPr bwMode="auto">
          <a:xfrm>
            <a:off x="2057400" y="457200"/>
            <a:ext cx="8610600" cy="76200"/>
          </a:xfrm>
          <a:prstGeom prst="rect">
            <a:avLst/>
          </a:prstGeom>
          <a:solidFill>
            <a:srgbClr val="00FF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5604"/>
                                        </p:tgtEl>
                                        <p:attrNameLst>
                                          <p:attrName>style.visibility</p:attrName>
                                        </p:attrNameLst>
                                      </p:cBhvr>
                                      <p:to>
                                        <p:strVal val="visible"/>
                                      </p:to>
                                    </p:set>
                                    <p:anim calcmode="lin" valueType="num">
                                      <p:cBhvr additive="base">
                                        <p:cTn id="7" dur="500" fill="hold"/>
                                        <p:tgtEl>
                                          <p:spTgt spid="25604"/>
                                        </p:tgtEl>
                                        <p:attrNameLst>
                                          <p:attrName>ppt_x</p:attrName>
                                        </p:attrNameLst>
                                      </p:cBhvr>
                                      <p:tavLst>
                                        <p:tav tm="0">
                                          <p:val>
                                            <p:strVal val="1+#ppt_w/2"/>
                                          </p:val>
                                        </p:tav>
                                        <p:tav tm="100000">
                                          <p:val>
                                            <p:strVal val="#ppt_x"/>
                                          </p:val>
                                        </p:tav>
                                      </p:tavLst>
                                    </p:anim>
                                    <p:anim calcmode="lin" valueType="num">
                                      <p:cBhvr additive="base">
                                        <p:cTn id="8" dur="500" fill="hold"/>
                                        <p:tgtEl>
                                          <p:spTgt spid="2560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5603">
                                            <p:txEl>
                                              <p:pRg st="0" end="0"/>
                                            </p:txEl>
                                          </p:spTgt>
                                        </p:tgtEl>
                                        <p:attrNameLst>
                                          <p:attrName>style.visibility</p:attrName>
                                        </p:attrNameLst>
                                      </p:cBhvr>
                                      <p:to>
                                        <p:strVal val="visible"/>
                                      </p:to>
                                    </p:set>
                                    <p:anim calcmode="lin" valueType="num">
                                      <p:cBhvr additive="base">
                                        <p:cTn id="12" dur="500" fill="hold"/>
                                        <p:tgtEl>
                                          <p:spTgt spid="2560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5603">
                                            <p:txEl>
                                              <p:pRg st="0" end="0"/>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25603">
                                            <p:txEl>
                                              <p:pRg st="1" end="1"/>
                                            </p:txEl>
                                          </p:spTgt>
                                        </p:tgtEl>
                                        <p:attrNameLst>
                                          <p:attrName>style.visibility</p:attrName>
                                        </p:attrNameLst>
                                      </p:cBhvr>
                                      <p:to>
                                        <p:strVal val="visible"/>
                                      </p:to>
                                    </p:set>
                                    <p:anim calcmode="lin" valueType="num">
                                      <p:cBhvr additive="base">
                                        <p:cTn id="17" dur="500" fill="hold"/>
                                        <p:tgtEl>
                                          <p:spTgt spid="2560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5603">
                                            <p:txEl>
                                              <p:pRg st="1" end="1"/>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25603">
                                            <p:txEl>
                                              <p:pRg st="2" end="2"/>
                                            </p:txEl>
                                          </p:spTgt>
                                        </p:tgtEl>
                                        <p:attrNameLst>
                                          <p:attrName>style.visibility</p:attrName>
                                        </p:attrNameLst>
                                      </p:cBhvr>
                                      <p:to>
                                        <p:strVal val="visible"/>
                                      </p:to>
                                    </p:set>
                                    <p:anim calcmode="lin" valueType="num">
                                      <p:cBhvr additive="base">
                                        <p:cTn id="22" dur="500" fill="hold"/>
                                        <p:tgtEl>
                                          <p:spTgt spid="2560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5603">
                                            <p:txEl>
                                              <p:pRg st="2" end="2"/>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25603">
                                            <p:txEl>
                                              <p:pRg st="3" end="3"/>
                                            </p:txEl>
                                          </p:spTgt>
                                        </p:tgtEl>
                                        <p:attrNameLst>
                                          <p:attrName>style.visibility</p:attrName>
                                        </p:attrNameLst>
                                      </p:cBhvr>
                                      <p:to>
                                        <p:strVal val="visible"/>
                                      </p:to>
                                    </p:set>
                                    <p:anim calcmode="lin" valueType="num">
                                      <p:cBhvr additive="base">
                                        <p:cTn id="27" dur="500" fill="hold"/>
                                        <p:tgtEl>
                                          <p:spTgt spid="2560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5603">
                                            <p:txEl>
                                              <p:pRg st="3" end="3"/>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25603">
                                            <p:txEl>
                                              <p:pRg st="4" end="4"/>
                                            </p:txEl>
                                          </p:spTgt>
                                        </p:tgtEl>
                                        <p:attrNameLst>
                                          <p:attrName>style.visibility</p:attrName>
                                        </p:attrNameLst>
                                      </p:cBhvr>
                                      <p:to>
                                        <p:strVal val="visible"/>
                                      </p:to>
                                    </p:set>
                                    <p:anim calcmode="lin" valueType="num">
                                      <p:cBhvr additive="base">
                                        <p:cTn id="32" dur="500" fill="hold"/>
                                        <p:tgtEl>
                                          <p:spTgt spid="2560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5603">
                                            <p:txEl>
                                              <p:pRg st="4" end="4"/>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25603">
                                            <p:txEl>
                                              <p:pRg st="5" end="5"/>
                                            </p:txEl>
                                          </p:spTgt>
                                        </p:tgtEl>
                                        <p:attrNameLst>
                                          <p:attrName>style.visibility</p:attrName>
                                        </p:attrNameLst>
                                      </p:cBhvr>
                                      <p:to>
                                        <p:strVal val="visible"/>
                                      </p:to>
                                    </p:set>
                                    <p:anim calcmode="lin" valueType="num">
                                      <p:cBhvr additive="base">
                                        <p:cTn id="37" dur="500" fill="hold"/>
                                        <p:tgtEl>
                                          <p:spTgt spid="2560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5603">
                                            <p:txEl>
                                              <p:pRg st="5" end="5"/>
                                            </p:txEl>
                                          </p:spTgt>
                                        </p:tgtEl>
                                        <p:attrNameLst>
                                          <p:attrName>ppt_y</p:attrName>
                                        </p:attrNameLst>
                                      </p:cBhvr>
                                      <p:tavLst>
                                        <p:tav tm="0">
                                          <p:val>
                                            <p:strVal val="1+#ppt_h/2"/>
                                          </p:val>
                                        </p:tav>
                                        <p:tav tm="100000">
                                          <p:val>
                                            <p:strVal val="#ppt_y"/>
                                          </p:val>
                                        </p:tav>
                                      </p:tavLst>
                                    </p:anim>
                                  </p:childTnLst>
                                </p:cTn>
                              </p:par>
                            </p:childTnLst>
                          </p:cTn>
                        </p:par>
                        <p:par>
                          <p:cTn id="39" fill="hold" nodeType="afterGroup">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25603">
                                            <p:txEl>
                                              <p:pRg st="6" end="6"/>
                                            </p:txEl>
                                          </p:spTgt>
                                        </p:tgtEl>
                                        <p:attrNameLst>
                                          <p:attrName>style.visibility</p:attrName>
                                        </p:attrNameLst>
                                      </p:cBhvr>
                                      <p:to>
                                        <p:strVal val="visible"/>
                                      </p:to>
                                    </p:set>
                                    <p:anim calcmode="lin" valueType="num">
                                      <p:cBhvr additive="base">
                                        <p:cTn id="42" dur="500" fill="hold"/>
                                        <p:tgtEl>
                                          <p:spTgt spid="2560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25603">
                                            <p:txEl>
                                              <p:pRg st="6" end="6"/>
                                            </p:txEl>
                                          </p:spTgt>
                                        </p:tgtEl>
                                        <p:attrNameLst>
                                          <p:attrName>ppt_y</p:attrName>
                                        </p:attrNameLst>
                                      </p:cBhvr>
                                      <p:tavLst>
                                        <p:tav tm="0">
                                          <p:val>
                                            <p:strVal val="1+#ppt_h/2"/>
                                          </p:val>
                                        </p:tav>
                                        <p:tav tm="100000">
                                          <p:val>
                                            <p:strVal val="#ppt_y"/>
                                          </p:val>
                                        </p:tav>
                                      </p:tavLst>
                                    </p:anim>
                                  </p:childTnLst>
                                </p:cTn>
                              </p:par>
                            </p:childTnLst>
                          </p:cTn>
                        </p:par>
                        <p:par>
                          <p:cTn id="44" fill="hold" nodeType="afterGroup">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25603">
                                            <p:txEl>
                                              <p:pRg st="7" end="7"/>
                                            </p:txEl>
                                          </p:spTgt>
                                        </p:tgtEl>
                                        <p:attrNameLst>
                                          <p:attrName>style.visibility</p:attrName>
                                        </p:attrNameLst>
                                      </p:cBhvr>
                                      <p:to>
                                        <p:strVal val="visible"/>
                                      </p:to>
                                    </p:set>
                                    <p:anim calcmode="lin" valueType="num">
                                      <p:cBhvr additive="base">
                                        <p:cTn id="47" dur="500" fill="hold"/>
                                        <p:tgtEl>
                                          <p:spTgt spid="2560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560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autoUpdateAnimBg="0" advAuto="0"/>
      <p:bldP spid="25604"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EA890B97-1C9B-4133-83AC-195A7C38EA56}"/>
              </a:ext>
            </a:extLst>
          </p:cNvPr>
          <p:cNvSpPr>
            <a:spLocks noGrp="1" noChangeArrowheads="1"/>
          </p:cNvSpPr>
          <p:nvPr>
            <p:ph type="title"/>
          </p:nvPr>
        </p:nvSpPr>
        <p:spPr>
          <a:xfrm>
            <a:off x="2133600" y="457200"/>
            <a:ext cx="7772400" cy="1066800"/>
          </a:xfrm>
        </p:spPr>
        <p:txBody>
          <a:bodyPr/>
          <a:lstStyle/>
          <a:p>
            <a:pPr eaLnBrk="1" hangingPunct="1"/>
            <a:r>
              <a:rPr lang="tr-TR" altLang="en-US" sz="3200" b="1">
                <a:solidFill>
                  <a:schemeClr val="accent2"/>
                </a:solidFill>
              </a:rPr>
              <a:t>SARAY İLAÇLARI</a:t>
            </a:r>
          </a:p>
        </p:txBody>
      </p:sp>
      <p:sp>
        <p:nvSpPr>
          <p:cNvPr id="26627" name="Rectangle 3">
            <a:extLst>
              <a:ext uri="{FF2B5EF4-FFF2-40B4-BE49-F238E27FC236}">
                <a16:creationId xmlns:a16="http://schemas.microsoft.com/office/drawing/2014/main" id="{9860C8B4-EF47-49B2-9C8E-13C94894C1CD}"/>
              </a:ext>
            </a:extLst>
          </p:cNvPr>
          <p:cNvSpPr>
            <a:spLocks noGrp="1" noChangeArrowheads="1"/>
          </p:cNvSpPr>
          <p:nvPr>
            <p:ph type="body" idx="1"/>
          </p:nvPr>
        </p:nvSpPr>
        <p:spPr>
          <a:xfrm>
            <a:off x="2209800" y="1219200"/>
            <a:ext cx="7086600" cy="4953000"/>
          </a:xfrm>
          <a:extLst>
            <a:ext uri="{909E8E84-426E-40DD-AFC4-6F175D3DCCD1}">
              <a14:hiddenFill xmlns:a14="http://schemas.microsoft.com/office/drawing/2010/main">
                <a:solidFill>
                  <a:schemeClr val="accent2"/>
                </a:solidFill>
              </a14:hiddenFill>
            </a:ext>
          </a:extLst>
        </p:spPr>
        <p:txBody>
          <a:bodyPr/>
          <a:lstStyle/>
          <a:p>
            <a:pPr eaLnBrk="1" hangingPunct="1">
              <a:buFontTx/>
              <a:buNone/>
            </a:pPr>
            <a:r>
              <a:rPr lang="cs-CZ" altLang="en-US" sz="2400" b="1"/>
              <a:t>	</a:t>
            </a:r>
          </a:p>
          <a:p>
            <a:pPr eaLnBrk="1" hangingPunct="1">
              <a:buClr>
                <a:srgbClr val="FF0000"/>
              </a:buClr>
              <a:buFont typeface="Wingdings" panose="05000000000000000000" pitchFamily="2" charset="2"/>
              <a:buBlip>
                <a:blip r:embed="rId3"/>
              </a:buBlip>
            </a:pPr>
            <a:r>
              <a:rPr lang="en-US" altLang="en-US" b="1">
                <a:cs typeface="Times New Roman" panose="02020603050405020304" pitchFamily="18" charset="0"/>
              </a:rPr>
              <a:t>AMBER KURSU</a:t>
            </a:r>
            <a:endParaRPr lang="tr-TR" altLang="en-US" b="1"/>
          </a:p>
          <a:p>
            <a:pPr eaLnBrk="1" hangingPunct="1">
              <a:buClr>
                <a:srgbClr val="FF0000"/>
              </a:buClr>
              <a:buFont typeface="Wingdings" panose="05000000000000000000" pitchFamily="2" charset="2"/>
              <a:buBlip>
                <a:blip r:embed="rId3"/>
              </a:buBlip>
            </a:pPr>
            <a:r>
              <a:rPr lang="en-US" altLang="en-US" b="1">
                <a:cs typeface="Times New Roman" panose="02020603050405020304" pitchFamily="18" charset="0"/>
              </a:rPr>
              <a:t>BAHAR SUYU</a:t>
            </a:r>
            <a:endParaRPr lang="tr-TR" altLang="en-US" b="1"/>
          </a:p>
          <a:p>
            <a:pPr eaLnBrk="1" hangingPunct="1">
              <a:buClr>
                <a:srgbClr val="FF0000"/>
              </a:buClr>
              <a:buFont typeface="Wingdings" panose="05000000000000000000" pitchFamily="2" charset="2"/>
              <a:buBlip>
                <a:blip r:embed="rId3"/>
              </a:buBlip>
            </a:pPr>
            <a:r>
              <a:rPr lang="en-US" altLang="en-US" b="1">
                <a:cs typeface="Times New Roman" panose="02020603050405020304" pitchFamily="18" charset="0"/>
              </a:rPr>
              <a:t>HAZNE YAĞI</a:t>
            </a:r>
            <a:endParaRPr lang="tr-TR" altLang="en-US" b="1"/>
          </a:p>
          <a:p>
            <a:pPr eaLnBrk="1" hangingPunct="1">
              <a:buClr>
                <a:srgbClr val="FF0000"/>
              </a:buClr>
              <a:buFont typeface="Wingdings" panose="05000000000000000000" pitchFamily="2" charset="2"/>
              <a:buBlip>
                <a:blip r:embed="rId3"/>
              </a:buBlip>
            </a:pPr>
            <a:r>
              <a:rPr lang="en-US" altLang="en-US" b="1">
                <a:cs typeface="Times New Roman" panose="02020603050405020304" pitchFamily="18" charset="0"/>
              </a:rPr>
              <a:t>MACUN-I DEVA-İ MİSK</a:t>
            </a:r>
            <a:endParaRPr lang="tr-TR" altLang="en-US" b="1"/>
          </a:p>
          <a:p>
            <a:pPr eaLnBrk="1" hangingPunct="1">
              <a:buClr>
                <a:srgbClr val="FF0000"/>
              </a:buClr>
              <a:buFont typeface="Wingdings" panose="05000000000000000000" pitchFamily="2" charset="2"/>
              <a:buBlip>
                <a:blip r:embed="rId3"/>
              </a:buBlip>
            </a:pPr>
            <a:r>
              <a:rPr lang="en-US" altLang="en-US" b="1">
                <a:cs typeface="Times New Roman" panose="02020603050405020304" pitchFamily="18" charset="0"/>
              </a:rPr>
              <a:t>MACUN-I KIRMIZ</a:t>
            </a:r>
            <a:endParaRPr lang="tr-TR" altLang="en-US" b="1"/>
          </a:p>
          <a:p>
            <a:pPr eaLnBrk="1" hangingPunct="1">
              <a:buClr>
                <a:srgbClr val="FF0000"/>
              </a:buClr>
              <a:buFont typeface="Wingdings" panose="05000000000000000000" pitchFamily="2" charset="2"/>
              <a:buBlip>
                <a:blip r:embed="rId3"/>
              </a:buBlip>
            </a:pPr>
            <a:r>
              <a:rPr lang="en-US" altLang="en-US" b="1">
                <a:cs typeface="Times New Roman" panose="02020603050405020304" pitchFamily="18" charset="0"/>
              </a:rPr>
              <a:t>NEVRUZİYE</a:t>
            </a:r>
            <a:endParaRPr lang="en-US" altLang="en-US">
              <a:cs typeface="Times New Roman" panose="02020603050405020304" pitchFamily="18" charset="0"/>
            </a:endParaRPr>
          </a:p>
          <a:p>
            <a:pPr eaLnBrk="1" hangingPunct="1"/>
            <a:endParaRPr lang="tr-TR" altLang="en-US"/>
          </a:p>
        </p:txBody>
      </p:sp>
      <p:sp>
        <p:nvSpPr>
          <p:cNvPr id="26628" name="Rectangle 4">
            <a:extLst>
              <a:ext uri="{FF2B5EF4-FFF2-40B4-BE49-F238E27FC236}">
                <a16:creationId xmlns:a16="http://schemas.microsoft.com/office/drawing/2014/main" id="{63FEDA04-E3D1-4103-8361-B2F3D7DD5C14}"/>
              </a:ext>
            </a:extLst>
          </p:cNvPr>
          <p:cNvSpPr>
            <a:spLocks noChangeArrowheads="1"/>
          </p:cNvSpPr>
          <p:nvPr/>
        </p:nvSpPr>
        <p:spPr bwMode="auto">
          <a:xfrm>
            <a:off x="2209800" y="1295400"/>
            <a:ext cx="8458200" cy="76200"/>
          </a:xfrm>
          <a:prstGeom prst="rect">
            <a:avLst/>
          </a:prstGeom>
          <a:solidFill>
            <a:srgbClr val="00FF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additive="base">
                                        <p:cTn id="7" dur="500" fill="hold"/>
                                        <p:tgtEl>
                                          <p:spTgt spid="26626"/>
                                        </p:tgtEl>
                                        <p:attrNameLst>
                                          <p:attrName>ppt_x</p:attrName>
                                        </p:attrNameLst>
                                      </p:cBhvr>
                                      <p:tavLst>
                                        <p:tav tm="0">
                                          <p:val>
                                            <p:strVal val="0-#ppt_w/2"/>
                                          </p:val>
                                        </p:tav>
                                        <p:tav tm="100000">
                                          <p:val>
                                            <p:strVal val="#ppt_x"/>
                                          </p:val>
                                        </p:tav>
                                      </p:tavLst>
                                    </p:anim>
                                    <p:anim calcmode="lin" valueType="num">
                                      <p:cBhvr additive="base">
                                        <p:cTn id="8" dur="500" fill="hold"/>
                                        <p:tgtEl>
                                          <p:spTgt spid="2662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26628"/>
                                        </p:tgtEl>
                                        <p:attrNameLst>
                                          <p:attrName>style.visibility</p:attrName>
                                        </p:attrNameLst>
                                      </p:cBhvr>
                                      <p:to>
                                        <p:strVal val="visible"/>
                                      </p:to>
                                    </p:set>
                                    <p:anim calcmode="lin" valueType="num">
                                      <p:cBhvr additive="base">
                                        <p:cTn id="12" dur="500" fill="hold"/>
                                        <p:tgtEl>
                                          <p:spTgt spid="26628"/>
                                        </p:tgtEl>
                                        <p:attrNameLst>
                                          <p:attrName>ppt_x</p:attrName>
                                        </p:attrNameLst>
                                      </p:cBhvr>
                                      <p:tavLst>
                                        <p:tav tm="0">
                                          <p:val>
                                            <p:strVal val="1+#ppt_w/2"/>
                                          </p:val>
                                        </p:tav>
                                        <p:tav tm="100000">
                                          <p:val>
                                            <p:strVal val="#ppt_x"/>
                                          </p:val>
                                        </p:tav>
                                      </p:tavLst>
                                    </p:anim>
                                    <p:anim calcmode="lin" valueType="num">
                                      <p:cBhvr additive="base">
                                        <p:cTn id="13" dur="500" fill="hold"/>
                                        <p:tgtEl>
                                          <p:spTgt spid="26628"/>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26627">
                                            <p:txEl>
                                              <p:pRg st="0" end="0"/>
                                            </p:txEl>
                                          </p:spTgt>
                                        </p:tgtEl>
                                        <p:attrNameLst>
                                          <p:attrName>style.visibility</p:attrName>
                                        </p:attrNameLst>
                                      </p:cBhvr>
                                      <p:to>
                                        <p:strVal val="visible"/>
                                      </p:to>
                                    </p:set>
                                    <p:anim calcmode="lin" valueType="num">
                                      <p:cBhvr additive="base">
                                        <p:cTn id="17"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6627">
                                            <p:txEl>
                                              <p:pRg st="0" end="0"/>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26627">
                                            <p:txEl>
                                              <p:pRg st="1" end="1"/>
                                            </p:txEl>
                                          </p:spTgt>
                                        </p:tgtEl>
                                        <p:attrNameLst>
                                          <p:attrName>style.visibility</p:attrName>
                                        </p:attrNameLst>
                                      </p:cBhvr>
                                      <p:to>
                                        <p:strVal val="visible"/>
                                      </p:to>
                                    </p:set>
                                    <p:anim calcmode="lin" valueType="num">
                                      <p:cBhvr additive="base">
                                        <p:cTn id="22" dur="500" fill="hold"/>
                                        <p:tgtEl>
                                          <p:spTgt spid="26627">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6627">
                                            <p:txEl>
                                              <p:pRg st="1" end="1"/>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26627">
                                            <p:txEl>
                                              <p:pRg st="2" end="2"/>
                                            </p:txEl>
                                          </p:spTgt>
                                        </p:tgtEl>
                                        <p:attrNameLst>
                                          <p:attrName>style.visibility</p:attrName>
                                        </p:attrNameLst>
                                      </p:cBhvr>
                                      <p:to>
                                        <p:strVal val="visible"/>
                                      </p:to>
                                    </p:set>
                                    <p:anim calcmode="lin" valueType="num">
                                      <p:cBhvr additive="base">
                                        <p:cTn id="27" dur="500" fill="hold"/>
                                        <p:tgtEl>
                                          <p:spTgt spid="26627">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6627">
                                            <p:txEl>
                                              <p:pRg st="2" end="2"/>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26627">
                                            <p:txEl>
                                              <p:pRg st="3" end="3"/>
                                            </p:txEl>
                                          </p:spTgt>
                                        </p:tgtEl>
                                        <p:attrNameLst>
                                          <p:attrName>style.visibility</p:attrName>
                                        </p:attrNameLst>
                                      </p:cBhvr>
                                      <p:to>
                                        <p:strVal val="visible"/>
                                      </p:to>
                                    </p:set>
                                    <p:anim calcmode="lin" valueType="num">
                                      <p:cBhvr additive="base">
                                        <p:cTn id="32" dur="500" fill="hold"/>
                                        <p:tgtEl>
                                          <p:spTgt spid="26627">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6627">
                                            <p:txEl>
                                              <p:pRg st="3" end="3"/>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26627">
                                            <p:txEl>
                                              <p:pRg st="4" end="4"/>
                                            </p:txEl>
                                          </p:spTgt>
                                        </p:tgtEl>
                                        <p:attrNameLst>
                                          <p:attrName>style.visibility</p:attrName>
                                        </p:attrNameLst>
                                      </p:cBhvr>
                                      <p:to>
                                        <p:strVal val="visible"/>
                                      </p:to>
                                    </p:set>
                                    <p:anim calcmode="lin" valueType="num">
                                      <p:cBhvr additive="base">
                                        <p:cTn id="37" dur="500" fill="hold"/>
                                        <p:tgtEl>
                                          <p:spTgt spid="26627">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6627">
                                            <p:txEl>
                                              <p:pRg st="4" end="4"/>
                                            </p:txEl>
                                          </p:spTgt>
                                        </p:tgtEl>
                                        <p:attrNameLst>
                                          <p:attrName>ppt_y</p:attrName>
                                        </p:attrNameLst>
                                      </p:cBhvr>
                                      <p:tavLst>
                                        <p:tav tm="0">
                                          <p:val>
                                            <p:strVal val="1+#ppt_h/2"/>
                                          </p:val>
                                        </p:tav>
                                        <p:tav tm="100000">
                                          <p:val>
                                            <p:strVal val="#ppt_y"/>
                                          </p:val>
                                        </p:tav>
                                      </p:tavLst>
                                    </p:anim>
                                  </p:childTnLst>
                                </p:cTn>
                              </p:par>
                            </p:childTnLst>
                          </p:cTn>
                        </p:par>
                        <p:par>
                          <p:cTn id="39" fill="hold" nodeType="afterGroup">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26627">
                                            <p:txEl>
                                              <p:pRg st="5" end="5"/>
                                            </p:txEl>
                                          </p:spTgt>
                                        </p:tgtEl>
                                        <p:attrNameLst>
                                          <p:attrName>style.visibility</p:attrName>
                                        </p:attrNameLst>
                                      </p:cBhvr>
                                      <p:to>
                                        <p:strVal val="visible"/>
                                      </p:to>
                                    </p:set>
                                    <p:anim calcmode="lin" valueType="num">
                                      <p:cBhvr additive="base">
                                        <p:cTn id="42" dur="500" fill="hold"/>
                                        <p:tgtEl>
                                          <p:spTgt spid="26627">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26627">
                                            <p:txEl>
                                              <p:pRg st="5" end="5"/>
                                            </p:txEl>
                                          </p:spTgt>
                                        </p:tgtEl>
                                        <p:attrNameLst>
                                          <p:attrName>ppt_y</p:attrName>
                                        </p:attrNameLst>
                                      </p:cBhvr>
                                      <p:tavLst>
                                        <p:tav tm="0">
                                          <p:val>
                                            <p:strVal val="1+#ppt_h/2"/>
                                          </p:val>
                                        </p:tav>
                                        <p:tav tm="100000">
                                          <p:val>
                                            <p:strVal val="#ppt_y"/>
                                          </p:val>
                                        </p:tav>
                                      </p:tavLst>
                                    </p:anim>
                                  </p:childTnLst>
                                </p:cTn>
                              </p:par>
                            </p:childTnLst>
                          </p:cTn>
                        </p:par>
                        <p:par>
                          <p:cTn id="44" fill="hold" nodeType="afterGroup">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26627">
                                            <p:txEl>
                                              <p:pRg st="6" end="6"/>
                                            </p:txEl>
                                          </p:spTgt>
                                        </p:tgtEl>
                                        <p:attrNameLst>
                                          <p:attrName>style.visibility</p:attrName>
                                        </p:attrNameLst>
                                      </p:cBhvr>
                                      <p:to>
                                        <p:strVal val="visible"/>
                                      </p:to>
                                    </p:set>
                                    <p:anim calcmode="lin" valueType="num">
                                      <p:cBhvr additive="base">
                                        <p:cTn id="47" dur="500" fill="hold"/>
                                        <p:tgtEl>
                                          <p:spTgt spid="26627">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662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autoUpdateAnimBg="0"/>
      <p:bldP spid="26627" grpId="0" build="p" autoUpdateAnimBg="0" advAuto="0"/>
      <p:bldP spid="26628"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1683" name="Picture 3">
            <a:extLst>
              <a:ext uri="{FF2B5EF4-FFF2-40B4-BE49-F238E27FC236}">
                <a16:creationId xmlns:a16="http://schemas.microsoft.com/office/drawing/2014/main" id="{82781FFC-ACFB-49A8-A896-897A869C31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3670"/>
          <a:stretch>
            <a:fillRect/>
          </a:stretch>
        </p:blipFill>
        <p:spPr bwMode="auto">
          <a:xfrm>
            <a:off x="1524000" y="1"/>
            <a:ext cx="9144000" cy="687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84" name="Rectangle 4">
            <a:extLst>
              <a:ext uri="{FF2B5EF4-FFF2-40B4-BE49-F238E27FC236}">
                <a16:creationId xmlns:a16="http://schemas.microsoft.com/office/drawing/2014/main" id="{26D88453-1BD3-4A85-BCFA-3A8B840B5147}"/>
              </a:ext>
            </a:extLst>
          </p:cNvPr>
          <p:cNvSpPr>
            <a:spLocks noGrp="1" noChangeArrowheads="1"/>
          </p:cNvSpPr>
          <p:nvPr>
            <p:ph type="title"/>
          </p:nvPr>
        </p:nvSpPr>
        <p:spPr>
          <a:xfrm>
            <a:off x="1524000" y="1524000"/>
            <a:ext cx="9144000" cy="990600"/>
          </a:xfrm>
        </p:spPr>
        <p:txBody>
          <a:bodyPr/>
          <a:lstStyle/>
          <a:p>
            <a:pPr eaLnBrk="1" hangingPunct="1"/>
            <a:r>
              <a:rPr lang="tr-TR" altLang="en-US" sz="3200" b="1"/>
              <a:t>Avrupa Yapımı ilaç kavanozları</a:t>
            </a:r>
            <a:br>
              <a:rPr lang="tr-TR" altLang="en-US" sz="3200" b="1"/>
            </a:br>
            <a:r>
              <a:rPr lang="tr-TR" altLang="en-US" sz="3200" b="1"/>
              <a:t>(Ethem Pertev Eczanesi’ne ait).</a:t>
            </a:r>
            <a:endParaRPr lang="en-US" altLang="en-US" sz="32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71683"/>
                                        </p:tgtEl>
                                        <p:attrNameLst>
                                          <p:attrName>style.visibility</p:attrName>
                                        </p:attrNameLst>
                                      </p:cBhvr>
                                      <p:to>
                                        <p:strVal val="visible"/>
                                      </p:to>
                                    </p:set>
                                    <p:animEffect transition="in" filter="strips(downRight)">
                                      <p:cBhvr>
                                        <p:cTn id="7" dur="500"/>
                                        <p:tgtEl>
                                          <p:spTgt spid="71683"/>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71684"/>
                                        </p:tgtEl>
                                        <p:attrNameLst>
                                          <p:attrName>style.visibility</p:attrName>
                                        </p:attrNameLst>
                                      </p:cBhvr>
                                      <p:to>
                                        <p:strVal val="visible"/>
                                      </p:to>
                                    </p:set>
                                    <p:animEffect transition="in" filter="dissolve">
                                      <p:cBhvr>
                                        <p:cTn id="11" dur="500"/>
                                        <p:tgtEl>
                                          <p:spTgt spid="716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4"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7524" name="Picture 4">
            <a:extLst>
              <a:ext uri="{FF2B5EF4-FFF2-40B4-BE49-F238E27FC236}">
                <a16:creationId xmlns:a16="http://schemas.microsoft.com/office/drawing/2014/main" id="{BB3896C9-827D-4B20-BF1E-3FBBBB1018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338" r="917"/>
          <a:stretch>
            <a:fillRect/>
          </a:stretch>
        </p:blipFill>
        <p:spPr bwMode="auto">
          <a:xfrm>
            <a:off x="152400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7525" name="Rectangle 5">
            <a:extLst>
              <a:ext uri="{FF2B5EF4-FFF2-40B4-BE49-F238E27FC236}">
                <a16:creationId xmlns:a16="http://schemas.microsoft.com/office/drawing/2014/main" id="{81A1970A-25F3-41EE-83A5-388FFCEA7757}"/>
              </a:ext>
            </a:extLst>
          </p:cNvPr>
          <p:cNvSpPr>
            <a:spLocks noGrp="1" noChangeArrowheads="1"/>
          </p:cNvSpPr>
          <p:nvPr>
            <p:ph type="title"/>
          </p:nvPr>
        </p:nvSpPr>
        <p:spPr>
          <a:xfrm>
            <a:off x="2895600" y="304800"/>
            <a:ext cx="7772400" cy="1143000"/>
          </a:xfrm>
        </p:spPr>
        <p:txBody>
          <a:bodyPr/>
          <a:lstStyle/>
          <a:p>
            <a:pPr eaLnBrk="1" hangingPunct="1"/>
            <a:r>
              <a:rPr lang="tr-TR" altLang="en-US" sz="3200" b="1">
                <a:solidFill>
                  <a:schemeClr val="bg1"/>
                </a:solidFill>
              </a:rPr>
              <a:t>Bitkisel drogların muhafaza edildiği tahta kutular</a:t>
            </a:r>
            <a:r>
              <a:rPr lang="tr-TR" altLang="en-US"/>
              <a:t> </a:t>
            </a: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107524"/>
                                        </p:tgtEl>
                                        <p:attrNameLst>
                                          <p:attrName>style.visibility</p:attrName>
                                        </p:attrNameLst>
                                      </p:cBhvr>
                                      <p:to>
                                        <p:strVal val="visible"/>
                                      </p:to>
                                    </p:set>
                                    <p:animEffect transition="in" filter="strips(downRight)">
                                      <p:cBhvr>
                                        <p:cTn id="7" dur="500"/>
                                        <p:tgtEl>
                                          <p:spTgt spid="107524"/>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07525"/>
                                        </p:tgtEl>
                                        <p:attrNameLst>
                                          <p:attrName>style.visibility</p:attrName>
                                        </p:attrNameLst>
                                      </p:cBhvr>
                                      <p:to>
                                        <p:strVal val="visible"/>
                                      </p:to>
                                    </p:set>
                                    <p:animEffect transition="in" filter="dissolve">
                                      <p:cBhvr>
                                        <p:cTn id="11" dur="500"/>
                                        <p:tgtEl>
                                          <p:spTgt spid="107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5"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39618" name="Picture 2">
            <a:extLst>
              <a:ext uri="{FF2B5EF4-FFF2-40B4-BE49-F238E27FC236}">
                <a16:creationId xmlns:a16="http://schemas.microsoft.com/office/drawing/2014/main" id="{A9426009-C83C-41E5-8DCB-67223EAB50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689"/>
          <a:stretch>
            <a:fillRect/>
          </a:stretch>
        </p:blipFill>
        <p:spPr bwMode="auto">
          <a:xfrm>
            <a:off x="2057401" y="0"/>
            <a:ext cx="396081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9619" name="Rectangle 3">
            <a:extLst>
              <a:ext uri="{FF2B5EF4-FFF2-40B4-BE49-F238E27FC236}">
                <a16:creationId xmlns:a16="http://schemas.microsoft.com/office/drawing/2014/main" id="{0B8B83F4-3EF6-457C-A7DA-6A75D61E39E7}"/>
              </a:ext>
            </a:extLst>
          </p:cNvPr>
          <p:cNvSpPr>
            <a:spLocks noGrp="1" noChangeArrowheads="1"/>
          </p:cNvSpPr>
          <p:nvPr>
            <p:ph type="title"/>
          </p:nvPr>
        </p:nvSpPr>
        <p:spPr>
          <a:xfrm>
            <a:off x="6649720" y="1178560"/>
            <a:ext cx="4800600" cy="2743200"/>
          </a:xfrm>
        </p:spPr>
        <p:txBody>
          <a:bodyPr/>
          <a:lstStyle/>
          <a:p>
            <a:pPr eaLnBrk="1" hangingPunct="1"/>
            <a:r>
              <a:rPr lang="tr-TR" altLang="en-US" sz="3200" b="1" dirty="0"/>
              <a:t>Hamidiye </a:t>
            </a:r>
            <a:r>
              <a:rPr lang="tr-TR" altLang="en-US" sz="3200" b="1" dirty="0" err="1"/>
              <a:t>Etfal</a:t>
            </a:r>
            <a:r>
              <a:rPr lang="tr-TR" altLang="en-US" sz="3200" b="1" dirty="0"/>
              <a:t> Hastanesi’nin eczanesi için Yıldız Sarayı Çini </a:t>
            </a:r>
            <a:r>
              <a:rPr lang="tr-TR" altLang="en-US" sz="3200" b="1" dirty="0" err="1"/>
              <a:t>Atelyesi’nde</a:t>
            </a:r>
            <a:r>
              <a:rPr lang="tr-TR" altLang="en-US" sz="3200" b="1" dirty="0"/>
              <a:t> yapılan ilaç kavanozu (1898)</a:t>
            </a:r>
            <a:endParaRPr lang="en-US" altLang="en-US" sz="32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afterEffect">
                                  <p:stCondLst>
                                    <p:cond delay="0"/>
                                  </p:stCondLst>
                                  <p:childTnLst>
                                    <p:set>
                                      <p:cBhvr>
                                        <p:cTn id="6" dur="1" fill="hold">
                                          <p:stCondLst>
                                            <p:cond delay="0"/>
                                          </p:stCondLst>
                                        </p:cTn>
                                        <p:tgtEl>
                                          <p:spTgt spid="239618"/>
                                        </p:tgtEl>
                                        <p:attrNameLst>
                                          <p:attrName>style.visibility</p:attrName>
                                        </p:attrNameLst>
                                      </p:cBhvr>
                                      <p:to>
                                        <p:strVal val="visible"/>
                                      </p:to>
                                    </p:set>
                                    <p:animEffect transition="in" filter="box(in)">
                                      <p:cBhvr>
                                        <p:cTn id="7" dur="500"/>
                                        <p:tgtEl>
                                          <p:spTgt spid="239618"/>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39619"/>
                                        </p:tgtEl>
                                        <p:attrNameLst>
                                          <p:attrName>style.visibility</p:attrName>
                                        </p:attrNameLst>
                                      </p:cBhvr>
                                      <p:to>
                                        <p:strVal val="visible"/>
                                      </p:to>
                                    </p:set>
                                    <p:animEffect transition="in" filter="dissolve">
                                      <p:cBhvr>
                                        <p:cTn id="11" dur="500"/>
                                        <p:tgtEl>
                                          <p:spTgt spid="2396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19"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20B5A89-689F-46D9-8C35-3F26E7225525}"/>
              </a:ext>
            </a:extLst>
          </p:cNvPr>
          <p:cNvSpPr>
            <a:spLocks noGrp="1"/>
          </p:cNvSpPr>
          <p:nvPr>
            <p:ph idx="1"/>
          </p:nvPr>
        </p:nvSpPr>
        <p:spPr>
          <a:xfrm>
            <a:off x="838200" y="467360"/>
            <a:ext cx="10515600" cy="5709603"/>
          </a:xfrm>
        </p:spPr>
        <p:txBody>
          <a:bodyPr>
            <a:normAutofit lnSpcReduction="10000"/>
          </a:bodyPr>
          <a:lstStyle/>
          <a:p>
            <a:r>
              <a:rPr lang="tr-TR" dirty="0">
                <a:solidFill>
                  <a:srgbClr val="FF0000"/>
                </a:solidFill>
              </a:rPr>
              <a:t>ALETLER</a:t>
            </a:r>
          </a:p>
          <a:p>
            <a:r>
              <a:rPr lang="tr-TR" dirty="0"/>
              <a:t>Elek</a:t>
            </a:r>
          </a:p>
          <a:p>
            <a:r>
              <a:rPr lang="tr-TR" dirty="0"/>
              <a:t>Havan</a:t>
            </a:r>
          </a:p>
          <a:p>
            <a:r>
              <a:rPr lang="tr-TR" dirty="0"/>
              <a:t>Ateş kabı</a:t>
            </a:r>
          </a:p>
          <a:p>
            <a:r>
              <a:rPr lang="tr-TR" dirty="0"/>
              <a:t>Ağırlık ölçüleri</a:t>
            </a:r>
          </a:p>
          <a:p>
            <a:r>
              <a:rPr lang="tr-TR" dirty="0"/>
              <a:t>Bakır kap</a:t>
            </a:r>
          </a:p>
          <a:p>
            <a:r>
              <a:rPr lang="tr-TR" dirty="0"/>
              <a:t>Kaynatma kabı</a:t>
            </a:r>
          </a:p>
          <a:p>
            <a:r>
              <a:rPr lang="tr-TR" dirty="0"/>
              <a:t>Süzme kabı</a:t>
            </a:r>
          </a:p>
          <a:p>
            <a:r>
              <a:rPr lang="tr-TR" dirty="0"/>
              <a:t>Kıyma tahtası</a:t>
            </a:r>
          </a:p>
          <a:p>
            <a:r>
              <a:rPr lang="tr-TR" dirty="0"/>
              <a:t>Değirmen</a:t>
            </a:r>
          </a:p>
          <a:p>
            <a:r>
              <a:rPr lang="tr-TR" dirty="0"/>
              <a:t>Kaşık</a:t>
            </a:r>
          </a:p>
          <a:p>
            <a:r>
              <a:rPr lang="tr-TR" dirty="0"/>
              <a:t>Torba</a:t>
            </a:r>
          </a:p>
        </p:txBody>
      </p:sp>
    </p:spTree>
    <p:extLst>
      <p:ext uri="{BB962C8B-B14F-4D97-AF65-F5344CB8AC3E}">
        <p14:creationId xmlns:p14="http://schemas.microsoft.com/office/powerpoint/2010/main" val="22965234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9403639-E4E4-439E-A6CA-14A21DC19A42}"/>
              </a:ext>
            </a:extLst>
          </p:cNvPr>
          <p:cNvSpPr>
            <a:spLocks noGrp="1"/>
          </p:cNvSpPr>
          <p:nvPr>
            <p:ph type="title"/>
          </p:nvPr>
        </p:nvSpPr>
        <p:spPr>
          <a:xfrm>
            <a:off x="838200" y="365125"/>
            <a:ext cx="10515600" cy="5964555"/>
          </a:xfrm>
        </p:spPr>
        <p:txBody>
          <a:bodyPr/>
          <a:lstStyle/>
          <a:p>
            <a:r>
              <a:rPr lang="tr-TR" b="1" dirty="0"/>
              <a:t>HASTANE ECZANELERİ</a:t>
            </a:r>
            <a:br>
              <a:rPr lang="tr-TR" b="1" dirty="0"/>
            </a:br>
            <a:br>
              <a:rPr lang="tr-TR" dirty="0"/>
            </a:br>
            <a:r>
              <a:rPr lang="tr-TR" dirty="0"/>
              <a:t>Selçuklular döneminden beri Anadolu hastanelerinde eczane bulunmaktadır. Osmanlı döneminde de, hastane eczaneleri ve yeterince eczacılar, sadece yatan hastalara değil, ayaktan tedavi görenlere de ilaçlarını hazırlamak üzere göre görev alırlardı.</a:t>
            </a:r>
            <a:br>
              <a:rPr lang="tr-TR" dirty="0"/>
            </a:br>
            <a:endParaRPr lang="tr-TR" dirty="0"/>
          </a:p>
        </p:txBody>
      </p:sp>
    </p:spTree>
    <p:extLst>
      <p:ext uri="{BB962C8B-B14F-4D97-AF65-F5344CB8AC3E}">
        <p14:creationId xmlns:p14="http://schemas.microsoft.com/office/powerpoint/2010/main" val="29449040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F7B6FB-1298-4482-89EC-EDB4D4C3D45D}"/>
              </a:ext>
            </a:extLst>
          </p:cNvPr>
          <p:cNvSpPr>
            <a:spLocks noGrp="1"/>
          </p:cNvSpPr>
          <p:nvPr>
            <p:ph type="title"/>
          </p:nvPr>
        </p:nvSpPr>
        <p:spPr>
          <a:xfrm>
            <a:off x="838200" y="365125"/>
            <a:ext cx="10515600" cy="5964555"/>
          </a:xfrm>
        </p:spPr>
        <p:txBody>
          <a:bodyPr>
            <a:normAutofit/>
          </a:bodyPr>
          <a:lstStyle/>
          <a:p>
            <a:r>
              <a:rPr lang="tr-TR" b="1" dirty="0"/>
              <a:t>ASKER ECZACILIĞI</a:t>
            </a:r>
            <a:br>
              <a:rPr lang="tr-TR" dirty="0"/>
            </a:br>
            <a:r>
              <a:rPr lang="tr-TR" dirty="0"/>
              <a:t>Asker hastanelerinin </a:t>
            </a:r>
            <a:r>
              <a:rPr lang="tr-TR" dirty="0" err="1"/>
              <a:t>eczanelerinde,hastaların</a:t>
            </a:r>
            <a:r>
              <a:rPr lang="tr-TR" dirty="0"/>
              <a:t> </a:t>
            </a:r>
            <a:r>
              <a:rPr lang="tr-TR" dirty="0" err="1"/>
              <a:t>ilaç,laboratuvar</a:t>
            </a:r>
            <a:r>
              <a:rPr lang="tr-TR" dirty="0"/>
              <a:t> ve ameliyathanelerinin alet ve malzeme ihtiyacını karşılarlardı.</a:t>
            </a:r>
          </a:p>
        </p:txBody>
      </p:sp>
    </p:spTree>
    <p:extLst>
      <p:ext uri="{BB962C8B-B14F-4D97-AF65-F5344CB8AC3E}">
        <p14:creationId xmlns:p14="http://schemas.microsoft.com/office/powerpoint/2010/main" val="21982449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AFD4F3-7717-46C1-8E27-711BAF88F25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85E0359-D197-49E8-8A21-8D295A741114}"/>
              </a:ext>
            </a:extLst>
          </p:cNvPr>
          <p:cNvSpPr>
            <a:spLocks noGrp="1"/>
          </p:cNvSpPr>
          <p:nvPr>
            <p:ph idx="1"/>
          </p:nvPr>
        </p:nvSpPr>
        <p:spPr/>
        <p:txBody>
          <a:bodyPr/>
          <a:lstStyle/>
          <a:p>
            <a:r>
              <a:rPr lang="tr-TR" dirty="0"/>
              <a:t>Turhan </a:t>
            </a:r>
            <a:r>
              <a:rPr lang="tr-TR" dirty="0" err="1"/>
              <a:t>Baytop</a:t>
            </a:r>
            <a:r>
              <a:rPr lang="tr-TR" dirty="0"/>
              <a:t>, Türk Eczacılık Tarihi, Yayına hazırlayan Afife Mat, İstanbul üniversitesi Eczacılık Fakültesi Yayın No: 78,2001, İstanbul, </a:t>
            </a:r>
          </a:p>
        </p:txBody>
      </p:sp>
    </p:spTree>
    <p:extLst>
      <p:ext uri="{BB962C8B-B14F-4D97-AF65-F5344CB8AC3E}">
        <p14:creationId xmlns:p14="http://schemas.microsoft.com/office/powerpoint/2010/main" val="2328822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A67B880-BFFD-4037-82B2-6C3D41923DFA}"/>
              </a:ext>
            </a:extLst>
          </p:cNvPr>
          <p:cNvSpPr>
            <a:spLocks noGrp="1"/>
          </p:cNvSpPr>
          <p:nvPr>
            <p:ph idx="1"/>
          </p:nvPr>
        </p:nvSpPr>
        <p:spPr>
          <a:xfrm>
            <a:off x="838200" y="548640"/>
            <a:ext cx="10515600" cy="5628323"/>
          </a:xfrm>
        </p:spPr>
        <p:txBody>
          <a:bodyPr/>
          <a:lstStyle/>
          <a:p>
            <a:r>
              <a:rPr lang="tr-TR" dirty="0">
                <a:solidFill>
                  <a:srgbClr val="FF0000"/>
                </a:solidFill>
              </a:rPr>
              <a:t>ÖLÇÜLER</a:t>
            </a:r>
          </a:p>
          <a:p>
            <a:r>
              <a:rPr lang="tr-TR" dirty="0"/>
              <a:t>Özel ağırlık ve hacım ölçüleri kullanılıyordu</a:t>
            </a:r>
          </a:p>
          <a:p>
            <a:r>
              <a:rPr lang="tr-TR" dirty="0"/>
              <a:t>Kaşık</a:t>
            </a:r>
          </a:p>
          <a:p>
            <a:r>
              <a:rPr lang="tr-TR" dirty="0"/>
              <a:t>Bıçak ucu</a:t>
            </a:r>
          </a:p>
          <a:p>
            <a:r>
              <a:rPr lang="tr-TR" dirty="0"/>
              <a:t>Mercimek kadar</a:t>
            </a:r>
          </a:p>
          <a:p>
            <a:r>
              <a:rPr lang="tr-TR" dirty="0"/>
              <a:t>Büyük bir kap</a:t>
            </a:r>
          </a:p>
        </p:txBody>
      </p:sp>
    </p:spTree>
    <p:extLst>
      <p:ext uri="{BB962C8B-B14F-4D97-AF65-F5344CB8AC3E}">
        <p14:creationId xmlns:p14="http://schemas.microsoft.com/office/powerpoint/2010/main" val="443284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8FB40B4-21D7-4E1B-A904-86F604E6F257}"/>
              </a:ext>
            </a:extLst>
          </p:cNvPr>
          <p:cNvSpPr>
            <a:spLocks noGrp="1"/>
          </p:cNvSpPr>
          <p:nvPr>
            <p:ph idx="1"/>
          </p:nvPr>
        </p:nvSpPr>
        <p:spPr>
          <a:xfrm>
            <a:off x="838200" y="548640"/>
            <a:ext cx="10515600" cy="5628323"/>
          </a:xfrm>
        </p:spPr>
        <p:txBody>
          <a:bodyPr/>
          <a:lstStyle/>
          <a:p>
            <a:r>
              <a:rPr lang="tr-TR" dirty="0">
                <a:solidFill>
                  <a:srgbClr val="FF0000"/>
                </a:solidFill>
              </a:rPr>
              <a:t>DROGLAR</a:t>
            </a:r>
          </a:p>
          <a:p>
            <a:r>
              <a:rPr lang="tr-TR" dirty="0"/>
              <a:t>60 Bitkisel</a:t>
            </a:r>
          </a:p>
          <a:p>
            <a:r>
              <a:rPr lang="tr-TR" dirty="0"/>
              <a:t>70 Hayvansal</a:t>
            </a:r>
          </a:p>
          <a:p>
            <a:r>
              <a:rPr lang="tr-TR" dirty="0"/>
              <a:t>10 Mineral kaynaklı droglar</a:t>
            </a:r>
          </a:p>
          <a:p>
            <a:endParaRPr lang="tr-TR" dirty="0"/>
          </a:p>
        </p:txBody>
      </p:sp>
    </p:spTree>
    <p:extLst>
      <p:ext uri="{BB962C8B-B14F-4D97-AF65-F5344CB8AC3E}">
        <p14:creationId xmlns:p14="http://schemas.microsoft.com/office/powerpoint/2010/main" val="1727461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EE84FD7-19E8-4AEA-8068-4DBCE0A43569}"/>
              </a:ext>
            </a:extLst>
          </p:cNvPr>
          <p:cNvSpPr>
            <a:spLocks noGrp="1"/>
          </p:cNvSpPr>
          <p:nvPr>
            <p:ph idx="1"/>
          </p:nvPr>
        </p:nvSpPr>
        <p:spPr>
          <a:xfrm>
            <a:off x="838200" y="579120"/>
            <a:ext cx="10515600" cy="5597843"/>
          </a:xfrm>
        </p:spPr>
        <p:txBody>
          <a:bodyPr/>
          <a:lstStyle/>
          <a:p>
            <a:r>
              <a:rPr lang="tr-TR" dirty="0">
                <a:solidFill>
                  <a:srgbClr val="FF0000"/>
                </a:solidFill>
              </a:rPr>
              <a:t>HASTALIK NEDENLERİ</a:t>
            </a:r>
          </a:p>
          <a:p>
            <a:r>
              <a:rPr lang="tr-TR" dirty="0"/>
              <a:t>Cin ve periler</a:t>
            </a:r>
          </a:p>
          <a:p>
            <a:r>
              <a:rPr lang="tr-TR" dirty="0">
                <a:solidFill>
                  <a:srgbClr val="FF0000"/>
                </a:solidFill>
              </a:rPr>
              <a:t>TEDAVİ</a:t>
            </a:r>
          </a:p>
          <a:p>
            <a:r>
              <a:rPr lang="tr-TR" dirty="0"/>
              <a:t>ilaç</a:t>
            </a:r>
          </a:p>
          <a:p>
            <a:r>
              <a:rPr lang="tr-TR" dirty="0"/>
              <a:t>Ruhi hastalıklarda muska</a:t>
            </a:r>
          </a:p>
          <a:p>
            <a:endParaRPr lang="tr-TR" dirty="0"/>
          </a:p>
        </p:txBody>
      </p:sp>
    </p:spTree>
    <p:extLst>
      <p:ext uri="{BB962C8B-B14F-4D97-AF65-F5344CB8AC3E}">
        <p14:creationId xmlns:p14="http://schemas.microsoft.com/office/powerpoint/2010/main" val="168436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FC9CBEB-645A-4500-9208-FE702670CD19}"/>
              </a:ext>
            </a:extLst>
          </p:cNvPr>
          <p:cNvSpPr>
            <a:spLocks noGrp="1"/>
          </p:cNvSpPr>
          <p:nvPr>
            <p:ph idx="1"/>
          </p:nvPr>
        </p:nvSpPr>
        <p:spPr>
          <a:xfrm>
            <a:off x="838200" y="579120"/>
            <a:ext cx="10515600" cy="5597843"/>
          </a:xfrm>
        </p:spPr>
        <p:txBody>
          <a:bodyPr/>
          <a:lstStyle/>
          <a:p>
            <a:r>
              <a:rPr lang="tr-TR" dirty="0">
                <a:solidFill>
                  <a:srgbClr val="FF0000"/>
                </a:solidFill>
              </a:rPr>
              <a:t>ECZACILIK VE TIPLA İLGİLİ İSİMLER</a:t>
            </a:r>
          </a:p>
          <a:p>
            <a:r>
              <a:rPr lang="tr-TR" dirty="0"/>
              <a:t>OTACI: Hekim, ilaç yapan</a:t>
            </a:r>
          </a:p>
          <a:p>
            <a:r>
              <a:rPr lang="tr-TR" dirty="0"/>
              <a:t>EM: İlaç</a:t>
            </a:r>
          </a:p>
          <a:p>
            <a:r>
              <a:rPr lang="tr-TR" dirty="0"/>
              <a:t>EMCİ: İlaç hazırlayan (eczacı)</a:t>
            </a:r>
          </a:p>
          <a:p>
            <a:endParaRPr lang="tr-TR" dirty="0"/>
          </a:p>
        </p:txBody>
      </p:sp>
    </p:spTree>
    <p:extLst>
      <p:ext uri="{BB962C8B-B14F-4D97-AF65-F5344CB8AC3E}">
        <p14:creationId xmlns:p14="http://schemas.microsoft.com/office/powerpoint/2010/main" val="3021198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195C387-FB01-43BE-BAB7-A45C551C30AF}"/>
              </a:ext>
            </a:extLst>
          </p:cNvPr>
          <p:cNvSpPr>
            <a:spLocks noGrp="1"/>
          </p:cNvSpPr>
          <p:nvPr>
            <p:ph type="title"/>
          </p:nvPr>
        </p:nvSpPr>
        <p:spPr/>
        <p:txBody>
          <a:bodyPr/>
          <a:lstStyle/>
          <a:p>
            <a:r>
              <a:rPr lang="tr-TR" dirty="0"/>
              <a:t>ANADOLU SELÇUKLU DÖNEMİ (1071-1308)</a:t>
            </a:r>
          </a:p>
        </p:txBody>
      </p:sp>
      <p:sp>
        <p:nvSpPr>
          <p:cNvPr id="3" name="İçerik Yer Tutucusu 2">
            <a:extLst>
              <a:ext uri="{FF2B5EF4-FFF2-40B4-BE49-F238E27FC236}">
                <a16:creationId xmlns:a16="http://schemas.microsoft.com/office/drawing/2014/main" id="{2A69F39A-B402-4E60-9197-A1B705723815}"/>
              </a:ext>
            </a:extLst>
          </p:cNvPr>
          <p:cNvSpPr>
            <a:spLocks noGrp="1"/>
          </p:cNvSpPr>
          <p:nvPr>
            <p:ph idx="1"/>
          </p:nvPr>
        </p:nvSpPr>
        <p:spPr/>
        <p:txBody>
          <a:bodyPr/>
          <a:lstStyle/>
          <a:p>
            <a:pPr marL="0" indent="0">
              <a:buClr>
                <a:schemeClr val="hlink"/>
              </a:buClr>
              <a:buNone/>
            </a:pPr>
            <a:r>
              <a:rPr lang="tr-TR" altLang="en-US" b="1" dirty="0"/>
              <a:t>Anadolu Selçukluları Döneminde Açılan Sağlık Tesisleri</a:t>
            </a:r>
            <a:endParaRPr lang="tr-TR" altLang="en-US" b="1" dirty="0">
              <a:solidFill>
                <a:schemeClr val="accent2"/>
              </a:solidFill>
            </a:endParaRPr>
          </a:p>
          <a:p>
            <a:pPr>
              <a:buClr>
                <a:schemeClr val="hlink"/>
              </a:buClr>
              <a:buBlip>
                <a:blip r:embed="rId2"/>
              </a:buBlip>
            </a:pPr>
            <a:r>
              <a:rPr lang="tr-TR" altLang="en-US" b="1" dirty="0" err="1">
                <a:solidFill>
                  <a:schemeClr val="accent2"/>
                </a:solidFill>
              </a:rPr>
              <a:t>Darül</a:t>
            </a:r>
            <a:r>
              <a:rPr lang="tr-TR" altLang="en-US" b="1" dirty="0">
                <a:solidFill>
                  <a:schemeClr val="accent2"/>
                </a:solidFill>
              </a:rPr>
              <a:t>-şifa</a:t>
            </a:r>
          </a:p>
          <a:p>
            <a:pPr>
              <a:buBlip>
                <a:blip r:embed="rId2"/>
              </a:buBlip>
            </a:pPr>
            <a:r>
              <a:rPr lang="tr-TR" altLang="en-US" b="1" dirty="0" err="1">
                <a:solidFill>
                  <a:schemeClr val="accent2"/>
                </a:solidFill>
              </a:rPr>
              <a:t>Darül</a:t>
            </a:r>
            <a:r>
              <a:rPr lang="tr-TR" altLang="en-US" b="1" dirty="0">
                <a:solidFill>
                  <a:schemeClr val="accent2"/>
                </a:solidFill>
              </a:rPr>
              <a:t>-afiye</a:t>
            </a:r>
          </a:p>
          <a:p>
            <a:pPr>
              <a:buBlip>
                <a:blip r:embed="rId2"/>
              </a:buBlip>
            </a:pPr>
            <a:r>
              <a:rPr lang="tr-TR" altLang="en-US" b="1" dirty="0" err="1">
                <a:solidFill>
                  <a:schemeClr val="accent2"/>
                </a:solidFill>
              </a:rPr>
              <a:t>Bimaristan</a:t>
            </a:r>
            <a:endParaRPr lang="tr-TR" altLang="en-US" b="1" dirty="0">
              <a:solidFill>
                <a:schemeClr val="accent2"/>
              </a:solidFill>
            </a:endParaRPr>
          </a:p>
          <a:p>
            <a:pPr>
              <a:buBlip>
                <a:blip r:embed="rId2"/>
              </a:buBlip>
            </a:pPr>
            <a:r>
              <a:rPr lang="tr-TR" altLang="en-US" b="1" dirty="0" err="1">
                <a:solidFill>
                  <a:schemeClr val="accent2"/>
                </a:solidFill>
              </a:rPr>
              <a:t>Maristan</a:t>
            </a:r>
            <a:endParaRPr lang="tr-TR" altLang="en-US" b="1" dirty="0">
              <a:solidFill>
                <a:schemeClr val="accent2"/>
              </a:solidFill>
            </a:endParaRPr>
          </a:p>
          <a:p>
            <a:pPr>
              <a:buBlip>
                <a:blip r:embed="rId2"/>
              </a:buBlip>
            </a:pPr>
            <a:r>
              <a:rPr lang="tr-TR" altLang="en-US" b="1" dirty="0" err="1">
                <a:solidFill>
                  <a:schemeClr val="accent2"/>
                </a:solidFill>
              </a:rPr>
              <a:t>Darülsıhha</a:t>
            </a:r>
            <a:endParaRPr lang="tr-TR" dirty="0"/>
          </a:p>
        </p:txBody>
      </p:sp>
    </p:spTree>
    <p:extLst>
      <p:ext uri="{BB962C8B-B14F-4D97-AF65-F5344CB8AC3E}">
        <p14:creationId xmlns:p14="http://schemas.microsoft.com/office/powerpoint/2010/main" val="423526756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TotalTime>
  <Words>1554</Words>
  <Application>Microsoft Office PowerPoint</Application>
  <PresentationFormat>Geniş ekran</PresentationFormat>
  <Paragraphs>215</Paragraphs>
  <Slides>42</Slides>
  <Notes>6</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42</vt:i4>
      </vt:variant>
    </vt:vector>
  </HeadingPairs>
  <TitlesOfParts>
    <vt:vector size="48" baseType="lpstr">
      <vt:lpstr>Arial</vt:lpstr>
      <vt:lpstr>Calibri</vt:lpstr>
      <vt:lpstr>Calibri Light</vt:lpstr>
      <vt:lpstr>Times New Roman</vt:lpstr>
      <vt:lpstr>Wingdings</vt:lpstr>
      <vt:lpstr>Office Teması</vt:lpstr>
      <vt:lpstr> TÜRKLER’DE  ECZACILIK</vt:lpstr>
      <vt:lpstr>ORTAÇAĞ ASYA TÜRKLERİ DÖNEMİ  (Türk-Uygurlar) </vt:lpstr>
      <vt:lpstr>PowerPoint Sunusu</vt:lpstr>
      <vt:lpstr>PowerPoint Sunusu</vt:lpstr>
      <vt:lpstr>PowerPoint Sunusu</vt:lpstr>
      <vt:lpstr>PowerPoint Sunusu</vt:lpstr>
      <vt:lpstr>PowerPoint Sunusu</vt:lpstr>
      <vt:lpstr>PowerPoint Sunusu</vt:lpstr>
      <vt:lpstr>ANADOLU SELÇUKLU DÖNEMİ (1071-1308)</vt:lpstr>
      <vt:lpstr>Anadolu Selçukluları’nda Darül-Şifalar</vt:lpstr>
      <vt:lpstr>İLAÇLAR VE ECZACILIK Selçuklular döneminde, eczacılığın babası olarak bilinen  El-Reyhan Biruni (973-1051) İlk kez eczacı tanımı yapmıştır.  İbn-El Baytar (1197-1248), Anadolunun tıbbi bitkilerini konu alan eser bulunmaktadır.  Yakub bin İshak El-Kindi: Uçucu yağ aromatik sular ve pomad yapımı ile ilgili ve bazı drogların (misk, amber, safran,Kafur gibi) benzerlerinin hazırlanması yöntemlerini konu alan eseri bulunmaktadır. İlk eczane Selçuklular döneminde açılmıştır. </vt:lpstr>
      <vt:lpstr>PowerPoint Sunusu</vt:lpstr>
      <vt:lpstr>PowerPoint Sunusu</vt:lpstr>
      <vt:lpstr>OSMANLILAR DÖNEMİ ECZACILIK UYGULAMALARI</vt:lpstr>
      <vt:lpstr>PowerPoint Sunusu</vt:lpstr>
      <vt:lpstr>PowerPoint Sunusu</vt:lpstr>
      <vt:lpstr>PowerPoint Sunusu</vt:lpstr>
      <vt:lpstr>PowerPoint Sunusu</vt:lpstr>
      <vt:lpstr>PowerPoint Sunusu</vt:lpstr>
      <vt:lpstr>PowerPoint Sunusu</vt:lpstr>
      <vt:lpstr>PowerPoint Sunusu</vt:lpstr>
      <vt:lpstr>PowerPoint Sunusu</vt:lpstr>
      <vt:lpstr>REÇETELER</vt:lpstr>
      <vt:lpstr>OSMANLILAR DÖNEMİNDE KULLANILAN ÖLÇÜ BİRİMLERİ</vt:lpstr>
      <vt:lpstr>PowerPoint Sunusu</vt:lpstr>
      <vt:lpstr>PowerPoint Sunusu</vt:lpstr>
      <vt:lpstr>PowerPoint Sunusu</vt:lpstr>
      <vt:lpstr>Topkapı Sarayı Eczanesi’nde kullanılan tenzü kalıpları</vt:lpstr>
      <vt:lpstr>SARAY ECZAHANELERİ  </vt:lpstr>
      <vt:lpstr>PowerPoint Sunusu</vt:lpstr>
      <vt:lpstr>PowerPoint Sunusu</vt:lpstr>
      <vt:lpstr>PowerPoint Sunusu</vt:lpstr>
      <vt:lpstr>PowerPoint Sunusu</vt:lpstr>
      <vt:lpstr>PowerPoint Sunusu</vt:lpstr>
      <vt:lpstr>PowerPoint Sunusu</vt:lpstr>
      <vt:lpstr>SARAY İLAÇLARI</vt:lpstr>
      <vt:lpstr>Avrupa Yapımı ilaç kavanozları (Ethem Pertev Eczanesi’ne ait).</vt:lpstr>
      <vt:lpstr>Bitkisel drogların muhafaza edildiği tahta kutular </vt:lpstr>
      <vt:lpstr>Hamidiye Etfal Hastanesi’nin eczanesi için Yıldız Sarayı Çini Atelyesi’nde yapılan ilaç kavanozu (1898)</vt:lpstr>
      <vt:lpstr>HASTANE ECZANELERİ  Selçuklular döneminden beri Anadolu hastanelerinde eczane bulunmaktadır. Osmanlı döneminde de, hastane eczaneleri ve yeterince eczacılar, sadece yatan hastalara değil, ayaktan tedavi görenlere de ilaçlarını hazırlamak üzere göre görev alırlardı. </vt:lpstr>
      <vt:lpstr>ASKER ECZACILIĞI Asker hastanelerinin eczanelerinde,hastaların ilaç,laboratuvar ve ameliyathanelerinin alet ve malzeme ihtiyacını karşılarlardı.</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TÜRKLER’DE  ECZACILIK</dc:title>
  <dc:creator>Gizem Gulpinar</dc:creator>
  <cp:lastModifiedBy>Gizem Gulpinar</cp:lastModifiedBy>
  <cp:revision>51</cp:revision>
  <dcterms:created xsi:type="dcterms:W3CDTF">2022-11-06T13:02:13Z</dcterms:created>
  <dcterms:modified xsi:type="dcterms:W3CDTF">2022-11-06T17:38:45Z</dcterms:modified>
</cp:coreProperties>
</file>