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 id="517" r:id="rId14"/>
    <p:sldId id="268" r:id="rId15"/>
    <p:sldId id="518" r:id="rId16"/>
    <p:sldId id="269" r:id="rId17"/>
    <p:sldId id="270" r:id="rId18"/>
    <p:sldId id="271" r:id="rId19"/>
    <p:sldId id="478" r:id="rId20"/>
    <p:sldId id="479" r:id="rId21"/>
    <p:sldId id="480" r:id="rId22"/>
    <p:sldId id="481" r:id="rId23"/>
    <p:sldId id="476" r:id="rId24"/>
    <p:sldId id="477" r:id="rId25"/>
    <p:sldId id="463" r:id="rId26"/>
    <p:sldId id="515" r:id="rId27"/>
    <p:sldId id="273" r:id="rId28"/>
    <p:sldId id="350" r:id="rId29"/>
    <p:sldId id="516" r:id="rId30"/>
    <p:sldId id="274" r:id="rId31"/>
    <p:sldId id="275" r:id="rId32"/>
    <p:sldId id="276" r:id="rId33"/>
    <p:sldId id="277" r:id="rId34"/>
    <p:sldId id="278" r:id="rId35"/>
    <p:sldId id="279" r:id="rId36"/>
    <p:sldId id="280" r:id="rId37"/>
    <p:sldId id="321" r:id="rId38"/>
    <p:sldId id="356" r:id="rId39"/>
    <p:sldId id="413" r:id="rId40"/>
    <p:sldId id="519" r:id="rId41"/>
    <p:sldId id="520" r:id="rId42"/>
    <p:sldId id="272"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073E3-47D8-418E-B9A4-9B271CA07CB8}" type="datetimeFigureOut">
              <a:rPr lang="tr-TR" smtClean="0"/>
              <a:t>6.11.2022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4ABD3-5105-4BDC-95C6-20CF9C457FD8}" type="slidenum">
              <a:rPr lang="tr-TR" smtClean="0"/>
              <a:t>‹#›</a:t>
            </a:fld>
            <a:endParaRPr lang="tr-TR"/>
          </a:p>
        </p:txBody>
      </p:sp>
    </p:spTree>
    <p:extLst>
      <p:ext uri="{BB962C8B-B14F-4D97-AF65-F5344CB8AC3E}">
        <p14:creationId xmlns:p14="http://schemas.microsoft.com/office/powerpoint/2010/main" val="1171205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yt Görüntüsü Yer Tutucusu 1">
            <a:extLst>
              <a:ext uri="{FF2B5EF4-FFF2-40B4-BE49-F238E27FC236}">
                <a16:creationId xmlns:a16="http://schemas.microsoft.com/office/drawing/2014/main" id="{BE862930-A964-484E-A0FD-FE71B5D8EE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 Yer Tutucusu 2">
            <a:extLst>
              <a:ext uri="{FF2B5EF4-FFF2-40B4-BE49-F238E27FC236}">
                <a16:creationId xmlns:a16="http://schemas.microsoft.com/office/drawing/2014/main" id="{5DBEDE8A-EA12-46D6-94C7-4E14CCF560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0180" name="Slayt Numarası Yer Tutucusu 3">
            <a:extLst>
              <a:ext uri="{FF2B5EF4-FFF2-40B4-BE49-F238E27FC236}">
                <a16:creationId xmlns:a16="http://schemas.microsoft.com/office/drawing/2014/main" id="{F5BDB429-88C0-46DE-AD20-B688FC2754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fld id="{DC196401-FEBA-4A5C-B686-D652FC2F03AF}" type="slidenum">
              <a:rPr lang="en-US" altLang="en-US" sz="1200" smtClean="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ayt Görüntüsü Yer Tutucusu 1">
            <a:extLst>
              <a:ext uri="{FF2B5EF4-FFF2-40B4-BE49-F238E27FC236}">
                <a16:creationId xmlns:a16="http://schemas.microsoft.com/office/drawing/2014/main" id="{E3CED876-C605-4B00-B077-7F47321B11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 Yer Tutucusu 2">
            <a:extLst>
              <a:ext uri="{FF2B5EF4-FFF2-40B4-BE49-F238E27FC236}">
                <a16:creationId xmlns:a16="http://schemas.microsoft.com/office/drawing/2014/main" id="{5262E26F-81D9-4FD2-AAA1-4BCC444602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ayt Numarası Yer Tutucusu 3">
            <a:extLst>
              <a:ext uri="{FF2B5EF4-FFF2-40B4-BE49-F238E27FC236}">
                <a16:creationId xmlns:a16="http://schemas.microsoft.com/office/drawing/2014/main" id="{14CEF151-5F7A-448C-AF58-3AD56176EE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fld id="{2A767547-B364-477E-B200-8357825C9619}" type="slidenum">
              <a:rPr lang="en-US" altLang="en-US" sz="1200" smtClean="0"/>
              <a:pPr/>
              <a:t>20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ayt Görüntüsü Yer Tutucusu 1">
            <a:extLst>
              <a:ext uri="{FF2B5EF4-FFF2-40B4-BE49-F238E27FC236}">
                <a16:creationId xmlns:a16="http://schemas.microsoft.com/office/drawing/2014/main" id="{F5F30417-2A58-4F64-B927-61562A0B18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 Yer Tutucusu 2">
            <a:extLst>
              <a:ext uri="{FF2B5EF4-FFF2-40B4-BE49-F238E27FC236}">
                <a16:creationId xmlns:a16="http://schemas.microsoft.com/office/drawing/2014/main" id="{018D0BC7-8829-4728-A834-3E6FC0A9D4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Tiryak uzun yıllar Venedik denetiminde. Orada yapılıp diğer ülkelere sevk ediliyor.</a:t>
            </a:r>
            <a:endParaRPr lang="en-US" altLang="en-US"/>
          </a:p>
        </p:txBody>
      </p:sp>
      <p:sp>
        <p:nvSpPr>
          <p:cNvPr id="56324" name="Slayt Numarası Yer Tutucusu 3">
            <a:extLst>
              <a:ext uri="{FF2B5EF4-FFF2-40B4-BE49-F238E27FC236}">
                <a16:creationId xmlns:a16="http://schemas.microsoft.com/office/drawing/2014/main" id="{E4D1516E-2B7C-428B-B1E3-2BA8624D29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fld id="{051DEECE-FC96-4B6E-B9E4-BB003DCEC6DA}" type="slidenum">
              <a:rPr lang="en-US" altLang="en-US" sz="1200" smtClean="0"/>
              <a:pPr/>
              <a:t>21</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a:extLst>
              <a:ext uri="{FF2B5EF4-FFF2-40B4-BE49-F238E27FC236}">
                <a16:creationId xmlns:a16="http://schemas.microsoft.com/office/drawing/2014/main" id="{93DE90F6-0385-431B-B523-C94701DF8B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a:extLst>
              <a:ext uri="{FF2B5EF4-FFF2-40B4-BE49-F238E27FC236}">
                <a16:creationId xmlns:a16="http://schemas.microsoft.com/office/drawing/2014/main" id="{319B59DA-4244-4054-B387-56335AB0F3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ayt Numarası Yer Tutucusu 3">
            <a:extLst>
              <a:ext uri="{FF2B5EF4-FFF2-40B4-BE49-F238E27FC236}">
                <a16:creationId xmlns:a16="http://schemas.microsoft.com/office/drawing/2014/main" id="{7EFBB888-361F-4A10-AD05-FF01B0264F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fld id="{6700BBBF-B5A3-46AD-9E63-C82D592C3DB5}" type="slidenum">
              <a:rPr lang="en-US" altLang="en-US" sz="1200" smtClean="0"/>
              <a:pPr/>
              <a:t>27</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yt Görüntüsü Yer Tutucusu 1">
            <a:extLst>
              <a:ext uri="{FF2B5EF4-FFF2-40B4-BE49-F238E27FC236}">
                <a16:creationId xmlns:a16="http://schemas.microsoft.com/office/drawing/2014/main" id="{199D1264-7117-4D34-85B7-CA0E41521B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 Yer Tutucusu 2">
            <a:extLst>
              <a:ext uri="{FF2B5EF4-FFF2-40B4-BE49-F238E27FC236}">
                <a16:creationId xmlns:a16="http://schemas.microsoft.com/office/drawing/2014/main" id="{02848CA8-B752-49A7-91B8-CC5F5E6DF8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ayt Numarası Yer Tutucusu 3">
            <a:extLst>
              <a:ext uri="{FF2B5EF4-FFF2-40B4-BE49-F238E27FC236}">
                <a16:creationId xmlns:a16="http://schemas.microsoft.com/office/drawing/2014/main" id="{E6FB0FE0-E51D-431E-9204-423E9F4608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fld id="{994D32ED-C06A-4857-9E9E-1BBE4D1F1414}" type="slidenum">
              <a:rPr lang="en-US" altLang="en-US" sz="1200" smtClean="0"/>
              <a:pPr/>
              <a:t>30</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ayt Görüntüsü Yer Tutucusu 1">
            <a:extLst>
              <a:ext uri="{FF2B5EF4-FFF2-40B4-BE49-F238E27FC236}">
                <a16:creationId xmlns:a16="http://schemas.microsoft.com/office/drawing/2014/main" id="{B34973FE-8D23-48FF-9950-7B89B0A3A2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 Yer Tutucusu 2">
            <a:extLst>
              <a:ext uri="{FF2B5EF4-FFF2-40B4-BE49-F238E27FC236}">
                <a16:creationId xmlns:a16="http://schemas.microsoft.com/office/drawing/2014/main" id="{A54B45FC-74BD-4522-963F-E34B5B96FB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Bazı ilaçlar sadece saray ecz de yapılıyor.</a:t>
            </a:r>
            <a:endParaRPr lang="en-US" altLang="en-US"/>
          </a:p>
        </p:txBody>
      </p:sp>
      <p:sp>
        <p:nvSpPr>
          <p:cNvPr id="78852" name="Slayt Numarası Yer Tutucusu 3">
            <a:extLst>
              <a:ext uri="{FF2B5EF4-FFF2-40B4-BE49-F238E27FC236}">
                <a16:creationId xmlns:a16="http://schemas.microsoft.com/office/drawing/2014/main" id="{2B9655D8-569A-4FDE-8177-10B6EE426C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fld id="{18920A9E-F684-4D73-9460-DA343A30C60C}" type="slidenum">
              <a:rPr lang="en-US" altLang="en-US" sz="1200" smtClean="0"/>
              <a:pPr/>
              <a:t>36</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A081923-9E75-4031-B02B-284133DAF21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D4EAA1E-415B-4417-BE23-65DDC55559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D5CDD8B-C01E-468E-AF61-98D7257F8E82}"/>
              </a:ext>
            </a:extLst>
          </p:cNvPr>
          <p:cNvSpPr>
            <a:spLocks noGrp="1"/>
          </p:cNvSpPr>
          <p:nvPr>
            <p:ph type="dt" sz="half" idx="10"/>
          </p:nvPr>
        </p:nvSpPr>
        <p:spPr/>
        <p:txBody>
          <a:bodyPr/>
          <a:lstStyle/>
          <a:p>
            <a:fld id="{33A61E9C-4274-4660-AD8F-651432947678}" type="datetimeFigureOut">
              <a:rPr lang="tr-TR" smtClean="0"/>
              <a:t>6.11.2022</a:t>
            </a:fld>
            <a:endParaRPr lang="tr-TR"/>
          </a:p>
        </p:txBody>
      </p:sp>
      <p:sp>
        <p:nvSpPr>
          <p:cNvPr id="5" name="Alt Bilgi Yer Tutucusu 4">
            <a:extLst>
              <a:ext uri="{FF2B5EF4-FFF2-40B4-BE49-F238E27FC236}">
                <a16:creationId xmlns:a16="http://schemas.microsoft.com/office/drawing/2014/main" id="{ED191AF9-490A-444A-B54F-42EB6296DF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C7DC6D1-EBA0-4AEC-8ECF-DCCD23928FB6}"/>
              </a:ext>
            </a:extLst>
          </p:cNvPr>
          <p:cNvSpPr>
            <a:spLocks noGrp="1"/>
          </p:cNvSpPr>
          <p:nvPr>
            <p:ph type="sldNum" sz="quarter" idx="12"/>
          </p:nvPr>
        </p:nvSpPr>
        <p:spPr/>
        <p:txBody>
          <a:bodyPr/>
          <a:lstStyle/>
          <a:p>
            <a:fld id="{C2264A2D-9C7C-466B-9A96-3B2B9E5BD64A}" type="slidenum">
              <a:rPr lang="tr-TR" smtClean="0"/>
              <a:t>‹#›</a:t>
            </a:fld>
            <a:endParaRPr lang="tr-TR"/>
          </a:p>
        </p:txBody>
      </p:sp>
    </p:spTree>
    <p:extLst>
      <p:ext uri="{BB962C8B-B14F-4D97-AF65-F5344CB8AC3E}">
        <p14:creationId xmlns:p14="http://schemas.microsoft.com/office/powerpoint/2010/main" val="1220121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B40B082-EB11-4808-990E-CCDBECF10CE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965EDDD-DB38-4818-8D00-8F85F2528255}"/>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26DB85A-E3CF-4B66-9433-E9EE2BA04A08}"/>
              </a:ext>
            </a:extLst>
          </p:cNvPr>
          <p:cNvSpPr>
            <a:spLocks noGrp="1"/>
          </p:cNvSpPr>
          <p:nvPr>
            <p:ph type="dt" sz="half" idx="10"/>
          </p:nvPr>
        </p:nvSpPr>
        <p:spPr/>
        <p:txBody>
          <a:bodyPr/>
          <a:lstStyle/>
          <a:p>
            <a:fld id="{33A61E9C-4274-4660-AD8F-651432947678}" type="datetimeFigureOut">
              <a:rPr lang="tr-TR" smtClean="0"/>
              <a:t>6.11.2022</a:t>
            </a:fld>
            <a:endParaRPr lang="tr-TR"/>
          </a:p>
        </p:txBody>
      </p:sp>
      <p:sp>
        <p:nvSpPr>
          <p:cNvPr id="5" name="Alt Bilgi Yer Tutucusu 4">
            <a:extLst>
              <a:ext uri="{FF2B5EF4-FFF2-40B4-BE49-F238E27FC236}">
                <a16:creationId xmlns:a16="http://schemas.microsoft.com/office/drawing/2014/main" id="{A90EF975-92C4-4603-8E75-31AA3620938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AFA75B7-ECDF-49DA-A342-2CA30DC1B839}"/>
              </a:ext>
            </a:extLst>
          </p:cNvPr>
          <p:cNvSpPr>
            <a:spLocks noGrp="1"/>
          </p:cNvSpPr>
          <p:nvPr>
            <p:ph type="sldNum" sz="quarter" idx="12"/>
          </p:nvPr>
        </p:nvSpPr>
        <p:spPr/>
        <p:txBody>
          <a:bodyPr/>
          <a:lstStyle/>
          <a:p>
            <a:fld id="{C2264A2D-9C7C-466B-9A96-3B2B9E5BD64A}" type="slidenum">
              <a:rPr lang="tr-TR" smtClean="0"/>
              <a:t>‹#›</a:t>
            </a:fld>
            <a:endParaRPr lang="tr-TR"/>
          </a:p>
        </p:txBody>
      </p:sp>
    </p:spTree>
    <p:extLst>
      <p:ext uri="{BB962C8B-B14F-4D97-AF65-F5344CB8AC3E}">
        <p14:creationId xmlns:p14="http://schemas.microsoft.com/office/powerpoint/2010/main" val="133714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5D1C3D6-9272-4C79-BEB8-5B60AEBAE3B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1F2C850-DD84-4CD1-A9A8-F38DC9FB721E}"/>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51CBA7A-D9E7-4896-B7F7-3822D4E356FE}"/>
              </a:ext>
            </a:extLst>
          </p:cNvPr>
          <p:cNvSpPr>
            <a:spLocks noGrp="1"/>
          </p:cNvSpPr>
          <p:nvPr>
            <p:ph type="dt" sz="half" idx="10"/>
          </p:nvPr>
        </p:nvSpPr>
        <p:spPr/>
        <p:txBody>
          <a:bodyPr/>
          <a:lstStyle/>
          <a:p>
            <a:fld id="{33A61E9C-4274-4660-AD8F-651432947678}" type="datetimeFigureOut">
              <a:rPr lang="tr-TR" smtClean="0"/>
              <a:t>6.11.2022</a:t>
            </a:fld>
            <a:endParaRPr lang="tr-TR"/>
          </a:p>
        </p:txBody>
      </p:sp>
      <p:sp>
        <p:nvSpPr>
          <p:cNvPr id="5" name="Alt Bilgi Yer Tutucusu 4">
            <a:extLst>
              <a:ext uri="{FF2B5EF4-FFF2-40B4-BE49-F238E27FC236}">
                <a16:creationId xmlns:a16="http://schemas.microsoft.com/office/drawing/2014/main" id="{CEDC45E3-E3D7-47E9-87FB-A424354DDA0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8A638CB-461A-46D2-BCC2-FDB7495AC0F0}"/>
              </a:ext>
            </a:extLst>
          </p:cNvPr>
          <p:cNvSpPr>
            <a:spLocks noGrp="1"/>
          </p:cNvSpPr>
          <p:nvPr>
            <p:ph type="sldNum" sz="quarter" idx="12"/>
          </p:nvPr>
        </p:nvSpPr>
        <p:spPr/>
        <p:txBody>
          <a:bodyPr/>
          <a:lstStyle/>
          <a:p>
            <a:fld id="{C2264A2D-9C7C-466B-9A96-3B2B9E5BD64A}" type="slidenum">
              <a:rPr lang="tr-TR" smtClean="0"/>
              <a:t>‹#›</a:t>
            </a:fld>
            <a:endParaRPr lang="tr-TR"/>
          </a:p>
        </p:txBody>
      </p:sp>
    </p:spTree>
    <p:extLst>
      <p:ext uri="{BB962C8B-B14F-4D97-AF65-F5344CB8AC3E}">
        <p14:creationId xmlns:p14="http://schemas.microsoft.com/office/powerpoint/2010/main" val="357032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954B6B3-826B-4736-9A6A-2F8735E4E45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7B16E4C-C1EF-4F46-9919-1B5E5FCB7FD0}"/>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5BEC10B-9062-4097-B4C8-2A71B4195735}"/>
              </a:ext>
            </a:extLst>
          </p:cNvPr>
          <p:cNvSpPr>
            <a:spLocks noGrp="1"/>
          </p:cNvSpPr>
          <p:nvPr>
            <p:ph type="dt" sz="half" idx="10"/>
          </p:nvPr>
        </p:nvSpPr>
        <p:spPr/>
        <p:txBody>
          <a:bodyPr/>
          <a:lstStyle/>
          <a:p>
            <a:fld id="{33A61E9C-4274-4660-AD8F-651432947678}" type="datetimeFigureOut">
              <a:rPr lang="tr-TR" smtClean="0"/>
              <a:t>6.11.2022</a:t>
            </a:fld>
            <a:endParaRPr lang="tr-TR"/>
          </a:p>
        </p:txBody>
      </p:sp>
      <p:sp>
        <p:nvSpPr>
          <p:cNvPr id="5" name="Alt Bilgi Yer Tutucusu 4">
            <a:extLst>
              <a:ext uri="{FF2B5EF4-FFF2-40B4-BE49-F238E27FC236}">
                <a16:creationId xmlns:a16="http://schemas.microsoft.com/office/drawing/2014/main" id="{9C1E599E-510A-4457-8AE9-FFA8FD9BDC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BD6696D-BD04-41CE-93D2-BE1454A03AFB}"/>
              </a:ext>
            </a:extLst>
          </p:cNvPr>
          <p:cNvSpPr>
            <a:spLocks noGrp="1"/>
          </p:cNvSpPr>
          <p:nvPr>
            <p:ph type="sldNum" sz="quarter" idx="12"/>
          </p:nvPr>
        </p:nvSpPr>
        <p:spPr/>
        <p:txBody>
          <a:bodyPr/>
          <a:lstStyle/>
          <a:p>
            <a:fld id="{C2264A2D-9C7C-466B-9A96-3B2B9E5BD64A}" type="slidenum">
              <a:rPr lang="tr-TR" smtClean="0"/>
              <a:t>‹#›</a:t>
            </a:fld>
            <a:endParaRPr lang="tr-TR"/>
          </a:p>
        </p:txBody>
      </p:sp>
    </p:spTree>
    <p:extLst>
      <p:ext uri="{BB962C8B-B14F-4D97-AF65-F5344CB8AC3E}">
        <p14:creationId xmlns:p14="http://schemas.microsoft.com/office/powerpoint/2010/main" val="316904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0950B7D-559F-4384-A466-93DE8DB1D2F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DEC0CA1-760B-4BB6-BE17-6F26CC2AEE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9B00EC8C-D8F7-4238-9CA7-D5D0EE8D4A12}"/>
              </a:ext>
            </a:extLst>
          </p:cNvPr>
          <p:cNvSpPr>
            <a:spLocks noGrp="1"/>
          </p:cNvSpPr>
          <p:nvPr>
            <p:ph type="dt" sz="half" idx="10"/>
          </p:nvPr>
        </p:nvSpPr>
        <p:spPr/>
        <p:txBody>
          <a:bodyPr/>
          <a:lstStyle/>
          <a:p>
            <a:fld id="{33A61E9C-4274-4660-AD8F-651432947678}" type="datetimeFigureOut">
              <a:rPr lang="tr-TR" smtClean="0"/>
              <a:t>6.11.2022</a:t>
            </a:fld>
            <a:endParaRPr lang="tr-TR"/>
          </a:p>
        </p:txBody>
      </p:sp>
      <p:sp>
        <p:nvSpPr>
          <p:cNvPr id="5" name="Alt Bilgi Yer Tutucusu 4">
            <a:extLst>
              <a:ext uri="{FF2B5EF4-FFF2-40B4-BE49-F238E27FC236}">
                <a16:creationId xmlns:a16="http://schemas.microsoft.com/office/drawing/2014/main" id="{73C63F2D-E9EA-40D1-9152-7E4E10B22D5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5803A86-1098-4278-9528-5CC0560DBD4C}"/>
              </a:ext>
            </a:extLst>
          </p:cNvPr>
          <p:cNvSpPr>
            <a:spLocks noGrp="1"/>
          </p:cNvSpPr>
          <p:nvPr>
            <p:ph type="sldNum" sz="quarter" idx="12"/>
          </p:nvPr>
        </p:nvSpPr>
        <p:spPr/>
        <p:txBody>
          <a:bodyPr/>
          <a:lstStyle/>
          <a:p>
            <a:fld id="{C2264A2D-9C7C-466B-9A96-3B2B9E5BD64A}" type="slidenum">
              <a:rPr lang="tr-TR" smtClean="0"/>
              <a:t>‹#›</a:t>
            </a:fld>
            <a:endParaRPr lang="tr-TR"/>
          </a:p>
        </p:txBody>
      </p:sp>
    </p:spTree>
    <p:extLst>
      <p:ext uri="{BB962C8B-B14F-4D97-AF65-F5344CB8AC3E}">
        <p14:creationId xmlns:p14="http://schemas.microsoft.com/office/powerpoint/2010/main" val="2951181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8CF4C6A-3469-43E7-B75E-90B97CD36B0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2D5E8C0-28E7-4CE9-A3E2-4EDBC0EB98D8}"/>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1468BE0-91C4-45D9-BF96-7CB4DDA83B72}"/>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092219A-F410-495C-8A54-18612EE39866}"/>
              </a:ext>
            </a:extLst>
          </p:cNvPr>
          <p:cNvSpPr>
            <a:spLocks noGrp="1"/>
          </p:cNvSpPr>
          <p:nvPr>
            <p:ph type="dt" sz="half" idx="10"/>
          </p:nvPr>
        </p:nvSpPr>
        <p:spPr/>
        <p:txBody>
          <a:bodyPr/>
          <a:lstStyle/>
          <a:p>
            <a:fld id="{33A61E9C-4274-4660-AD8F-651432947678}" type="datetimeFigureOut">
              <a:rPr lang="tr-TR" smtClean="0"/>
              <a:t>6.11.2022</a:t>
            </a:fld>
            <a:endParaRPr lang="tr-TR"/>
          </a:p>
        </p:txBody>
      </p:sp>
      <p:sp>
        <p:nvSpPr>
          <p:cNvPr id="6" name="Alt Bilgi Yer Tutucusu 5">
            <a:extLst>
              <a:ext uri="{FF2B5EF4-FFF2-40B4-BE49-F238E27FC236}">
                <a16:creationId xmlns:a16="http://schemas.microsoft.com/office/drawing/2014/main" id="{114E7AF8-58C4-4289-A976-108028209E9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06FD8C6-3471-4AB6-8FA9-6436AB23C835}"/>
              </a:ext>
            </a:extLst>
          </p:cNvPr>
          <p:cNvSpPr>
            <a:spLocks noGrp="1"/>
          </p:cNvSpPr>
          <p:nvPr>
            <p:ph type="sldNum" sz="quarter" idx="12"/>
          </p:nvPr>
        </p:nvSpPr>
        <p:spPr/>
        <p:txBody>
          <a:bodyPr/>
          <a:lstStyle/>
          <a:p>
            <a:fld id="{C2264A2D-9C7C-466B-9A96-3B2B9E5BD64A}" type="slidenum">
              <a:rPr lang="tr-TR" smtClean="0"/>
              <a:t>‹#›</a:t>
            </a:fld>
            <a:endParaRPr lang="tr-TR"/>
          </a:p>
        </p:txBody>
      </p:sp>
    </p:spTree>
    <p:extLst>
      <p:ext uri="{BB962C8B-B14F-4D97-AF65-F5344CB8AC3E}">
        <p14:creationId xmlns:p14="http://schemas.microsoft.com/office/powerpoint/2010/main" val="37086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EE5C10-41B2-475C-B4C5-07565C1E676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1929D7A-F827-43EC-96A3-EA731B260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1F46666A-1527-4A6F-B394-7C5E302EBFDF}"/>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31191E1-B0DA-4AB4-80F1-9B644198D4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D36E7283-9388-4EA3-88AB-0EC93A10ED58}"/>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B54ACEA-67E0-4242-95F4-76B9ECCCB37E}"/>
              </a:ext>
            </a:extLst>
          </p:cNvPr>
          <p:cNvSpPr>
            <a:spLocks noGrp="1"/>
          </p:cNvSpPr>
          <p:nvPr>
            <p:ph type="dt" sz="half" idx="10"/>
          </p:nvPr>
        </p:nvSpPr>
        <p:spPr/>
        <p:txBody>
          <a:bodyPr/>
          <a:lstStyle/>
          <a:p>
            <a:fld id="{33A61E9C-4274-4660-AD8F-651432947678}" type="datetimeFigureOut">
              <a:rPr lang="tr-TR" smtClean="0"/>
              <a:t>6.11.2022</a:t>
            </a:fld>
            <a:endParaRPr lang="tr-TR"/>
          </a:p>
        </p:txBody>
      </p:sp>
      <p:sp>
        <p:nvSpPr>
          <p:cNvPr id="8" name="Alt Bilgi Yer Tutucusu 7">
            <a:extLst>
              <a:ext uri="{FF2B5EF4-FFF2-40B4-BE49-F238E27FC236}">
                <a16:creationId xmlns:a16="http://schemas.microsoft.com/office/drawing/2014/main" id="{776406BB-7D0D-4EE9-BE4E-D39D6B3B316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0DF5899-D36C-4544-BB9C-279C629D12BD}"/>
              </a:ext>
            </a:extLst>
          </p:cNvPr>
          <p:cNvSpPr>
            <a:spLocks noGrp="1"/>
          </p:cNvSpPr>
          <p:nvPr>
            <p:ph type="sldNum" sz="quarter" idx="12"/>
          </p:nvPr>
        </p:nvSpPr>
        <p:spPr/>
        <p:txBody>
          <a:bodyPr/>
          <a:lstStyle/>
          <a:p>
            <a:fld id="{C2264A2D-9C7C-466B-9A96-3B2B9E5BD64A}" type="slidenum">
              <a:rPr lang="tr-TR" smtClean="0"/>
              <a:t>‹#›</a:t>
            </a:fld>
            <a:endParaRPr lang="tr-TR"/>
          </a:p>
        </p:txBody>
      </p:sp>
    </p:spTree>
    <p:extLst>
      <p:ext uri="{BB962C8B-B14F-4D97-AF65-F5344CB8AC3E}">
        <p14:creationId xmlns:p14="http://schemas.microsoft.com/office/powerpoint/2010/main" val="622403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29028FB-703D-4591-88A9-B9AEE86A0ED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443CC35-F01F-49E6-BDB7-1F40CA4AFDE9}"/>
              </a:ext>
            </a:extLst>
          </p:cNvPr>
          <p:cNvSpPr>
            <a:spLocks noGrp="1"/>
          </p:cNvSpPr>
          <p:nvPr>
            <p:ph type="dt" sz="half" idx="10"/>
          </p:nvPr>
        </p:nvSpPr>
        <p:spPr/>
        <p:txBody>
          <a:bodyPr/>
          <a:lstStyle/>
          <a:p>
            <a:fld id="{33A61E9C-4274-4660-AD8F-651432947678}" type="datetimeFigureOut">
              <a:rPr lang="tr-TR" smtClean="0"/>
              <a:t>6.11.2022</a:t>
            </a:fld>
            <a:endParaRPr lang="tr-TR"/>
          </a:p>
        </p:txBody>
      </p:sp>
      <p:sp>
        <p:nvSpPr>
          <p:cNvPr id="4" name="Alt Bilgi Yer Tutucusu 3">
            <a:extLst>
              <a:ext uri="{FF2B5EF4-FFF2-40B4-BE49-F238E27FC236}">
                <a16:creationId xmlns:a16="http://schemas.microsoft.com/office/drawing/2014/main" id="{39591881-12F5-4DCC-A3FE-3D39F506314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04C9CFC-E62D-4F70-893E-9EF1DC7A14E8}"/>
              </a:ext>
            </a:extLst>
          </p:cNvPr>
          <p:cNvSpPr>
            <a:spLocks noGrp="1"/>
          </p:cNvSpPr>
          <p:nvPr>
            <p:ph type="sldNum" sz="quarter" idx="12"/>
          </p:nvPr>
        </p:nvSpPr>
        <p:spPr/>
        <p:txBody>
          <a:bodyPr/>
          <a:lstStyle/>
          <a:p>
            <a:fld id="{C2264A2D-9C7C-466B-9A96-3B2B9E5BD64A}" type="slidenum">
              <a:rPr lang="tr-TR" smtClean="0"/>
              <a:t>‹#›</a:t>
            </a:fld>
            <a:endParaRPr lang="tr-TR"/>
          </a:p>
        </p:txBody>
      </p:sp>
    </p:spTree>
    <p:extLst>
      <p:ext uri="{BB962C8B-B14F-4D97-AF65-F5344CB8AC3E}">
        <p14:creationId xmlns:p14="http://schemas.microsoft.com/office/powerpoint/2010/main" val="74859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6338112-3E01-490C-A5AA-5E97D29C0000}"/>
              </a:ext>
            </a:extLst>
          </p:cNvPr>
          <p:cNvSpPr>
            <a:spLocks noGrp="1"/>
          </p:cNvSpPr>
          <p:nvPr>
            <p:ph type="dt" sz="half" idx="10"/>
          </p:nvPr>
        </p:nvSpPr>
        <p:spPr/>
        <p:txBody>
          <a:bodyPr/>
          <a:lstStyle/>
          <a:p>
            <a:fld id="{33A61E9C-4274-4660-AD8F-651432947678}" type="datetimeFigureOut">
              <a:rPr lang="tr-TR" smtClean="0"/>
              <a:t>6.11.2022</a:t>
            </a:fld>
            <a:endParaRPr lang="tr-TR"/>
          </a:p>
        </p:txBody>
      </p:sp>
      <p:sp>
        <p:nvSpPr>
          <p:cNvPr id="3" name="Alt Bilgi Yer Tutucusu 2">
            <a:extLst>
              <a:ext uri="{FF2B5EF4-FFF2-40B4-BE49-F238E27FC236}">
                <a16:creationId xmlns:a16="http://schemas.microsoft.com/office/drawing/2014/main" id="{2CC67F18-AEC8-4189-8734-62799D45AAF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BADE2A8-B310-4B85-BB22-A20AEEF4C2CB}"/>
              </a:ext>
            </a:extLst>
          </p:cNvPr>
          <p:cNvSpPr>
            <a:spLocks noGrp="1"/>
          </p:cNvSpPr>
          <p:nvPr>
            <p:ph type="sldNum" sz="quarter" idx="12"/>
          </p:nvPr>
        </p:nvSpPr>
        <p:spPr/>
        <p:txBody>
          <a:bodyPr/>
          <a:lstStyle/>
          <a:p>
            <a:fld id="{C2264A2D-9C7C-466B-9A96-3B2B9E5BD64A}" type="slidenum">
              <a:rPr lang="tr-TR" smtClean="0"/>
              <a:t>‹#›</a:t>
            </a:fld>
            <a:endParaRPr lang="tr-TR"/>
          </a:p>
        </p:txBody>
      </p:sp>
    </p:spTree>
    <p:extLst>
      <p:ext uri="{BB962C8B-B14F-4D97-AF65-F5344CB8AC3E}">
        <p14:creationId xmlns:p14="http://schemas.microsoft.com/office/powerpoint/2010/main" val="152918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24E74F-1711-4AE1-8486-8FFE12D9E24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1EA6024-73A5-4FDF-939F-E2CA97E2EC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DF16AF5-F16F-4565-BED4-94A90F86E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55B79A94-E27D-4B94-84E0-8B571EEC30DA}"/>
              </a:ext>
            </a:extLst>
          </p:cNvPr>
          <p:cNvSpPr>
            <a:spLocks noGrp="1"/>
          </p:cNvSpPr>
          <p:nvPr>
            <p:ph type="dt" sz="half" idx="10"/>
          </p:nvPr>
        </p:nvSpPr>
        <p:spPr/>
        <p:txBody>
          <a:bodyPr/>
          <a:lstStyle/>
          <a:p>
            <a:fld id="{33A61E9C-4274-4660-AD8F-651432947678}" type="datetimeFigureOut">
              <a:rPr lang="tr-TR" smtClean="0"/>
              <a:t>6.11.2022</a:t>
            </a:fld>
            <a:endParaRPr lang="tr-TR"/>
          </a:p>
        </p:txBody>
      </p:sp>
      <p:sp>
        <p:nvSpPr>
          <p:cNvPr id="6" name="Alt Bilgi Yer Tutucusu 5">
            <a:extLst>
              <a:ext uri="{FF2B5EF4-FFF2-40B4-BE49-F238E27FC236}">
                <a16:creationId xmlns:a16="http://schemas.microsoft.com/office/drawing/2014/main" id="{302E6728-1AFE-4886-9660-D878D085A92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72C752E-FE0D-47AB-B466-D79A815867D0}"/>
              </a:ext>
            </a:extLst>
          </p:cNvPr>
          <p:cNvSpPr>
            <a:spLocks noGrp="1"/>
          </p:cNvSpPr>
          <p:nvPr>
            <p:ph type="sldNum" sz="quarter" idx="12"/>
          </p:nvPr>
        </p:nvSpPr>
        <p:spPr/>
        <p:txBody>
          <a:bodyPr/>
          <a:lstStyle/>
          <a:p>
            <a:fld id="{C2264A2D-9C7C-466B-9A96-3B2B9E5BD64A}" type="slidenum">
              <a:rPr lang="tr-TR" smtClean="0"/>
              <a:t>‹#›</a:t>
            </a:fld>
            <a:endParaRPr lang="tr-TR"/>
          </a:p>
        </p:txBody>
      </p:sp>
    </p:spTree>
    <p:extLst>
      <p:ext uri="{BB962C8B-B14F-4D97-AF65-F5344CB8AC3E}">
        <p14:creationId xmlns:p14="http://schemas.microsoft.com/office/powerpoint/2010/main" val="324331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BC5F5FB-5061-4875-B1D9-FA808F96F8B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3D49588-9854-49CF-8D1D-6522996282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D23308D-73B9-4FE9-90EE-25B871AE7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C8E76D08-2EFF-446D-8D3E-03115B07A834}"/>
              </a:ext>
            </a:extLst>
          </p:cNvPr>
          <p:cNvSpPr>
            <a:spLocks noGrp="1"/>
          </p:cNvSpPr>
          <p:nvPr>
            <p:ph type="dt" sz="half" idx="10"/>
          </p:nvPr>
        </p:nvSpPr>
        <p:spPr/>
        <p:txBody>
          <a:bodyPr/>
          <a:lstStyle/>
          <a:p>
            <a:fld id="{33A61E9C-4274-4660-AD8F-651432947678}" type="datetimeFigureOut">
              <a:rPr lang="tr-TR" smtClean="0"/>
              <a:t>6.11.2022</a:t>
            </a:fld>
            <a:endParaRPr lang="tr-TR"/>
          </a:p>
        </p:txBody>
      </p:sp>
      <p:sp>
        <p:nvSpPr>
          <p:cNvPr id="6" name="Alt Bilgi Yer Tutucusu 5">
            <a:extLst>
              <a:ext uri="{FF2B5EF4-FFF2-40B4-BE49-F238E27FC236}">
                <a16:creationId xmlns:a16="http://schemas.microsoft.com/office/drawing/2014/main" id="{A9E6778D-555B-48A6-B28D-C81C239DB9D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95A9F65-4511-4B1B-B15A-20925EA76226}"/>
              </a:ext>
            </a:extLst>
          </p:cNvPr>
          <p:cNvSpPr>
            <a:spLocks noGrp="1"/>
          </p:cNvSpPr>
          <p:nvPr>
            <p:ph type="sldNum" sz="quarter" idx="12"/>
          </p:nvPr>
        </p:nvSpPr>
        <p:spPr/>
        <p:txBody>
          <a:bodyPr/>
          <a:lstStyle/>
          <a:p>
            <a:fld id="{C2264A2D-9C7C-466B-9A96-3B2B9E5BD64A}" type="slidenum">
              <a:rPr lang="tr-TR" smtClean="0"/>
              <a:t>‹#›</a:t>
            </a:fld>
            <a:endParaRPr lang="tr-TR"/>
          </a:p>
        </p:txBody>
      </p:sp>
    </p:spTree>
    <p:extLst>
      <p:ext uri="{BB962C8B-B14F-4D97-AF65-F5344CB8AC3E}">
        <p14:creationId xmlns:p14="http://schemas.microsoft.com/office/powerpoint/2010/main" val="640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5212EA3-BA78-4797-8667-F606B7DFFD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4B86B69-83F2-444E-9F0B-2110235E8B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E6E50C8-8AE0-48CF-A8C0-FB1E5D5B20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61E9C-4274-4660-AD8F-651432947678}" type="datetimeFigureOut">
              <a:rPr lang="tr-TR" smtClean="0"/>
              <a:t>6.11.2022</a:t>
            </a:fld>
            <a:endParaRPr lang="tr-TR"/>
          </a:p>
        </p:txBody>
      </p:sp>
      <p:sp>
        <p:nvSpPr>
          <p:cNvPr id="5" name="Alt Bilgi Yer Tutucusu 4">
            <a:extLst>
              <a:ext uri="{FF2B5EF4-FFF2-40B4-BE49-F238E27FC236}">
                <a16:creationId xmlns:a16="http://schemas.microsoft.com/office/drawing/2014/main" id="{E1EE969E-2C12-4003-A58F-32F8D6327F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FC2A8C0-F913-485A-8669-05B926BB34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64A2D-9C7C-466B-9A96-3B2B9E5BD64A}" type="slidenum">
              <a:rPr lang="tr-TR" smtClean="0"/>
              <a:t>‹#›</a:t>
            </a:fld>
            <a:endParaRPr lang="tr-TR"/>
          </a:p>
        </p:txBody>
      </p:sp>
    </p:spTree>
    <p:extLst>
      <p:ext uri="{BB962C8B-B14F-4D97-AF65-F5344CB8AC3E}">
        <p14:creationId xmlns:p14="http://schemas.microsoft.com/office/powerpoint/2010/main" val="1840077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75AAC68-7E47-4FA0-A519-D23EE8BDC7C7}"/>
              </a:ext>
            </a:extLst>
          </p:cNvPr>
          <p:cNvSpPr>
            <a:spLocks noGrp="1"/>
          </p:cNvSpPr>
          <p:nvPr>
            <p:ph type="ctrTitle"/>
          </p:nvPr>
        </p:nvSpPr>
        <p:spPr/>
        <p:txBody>
          <a:bodyPr/>
          <a:lstStyle/>
          <a:p>
            <a:r>
              <a:rPr lang="tr-TR" dirty="0"/>
              <a:t>	TÜRKLER’DE  ECZACILIK</a:t>
            </a:r>
          </a:p>
        </p:txBody>
      </p:sp>
      <p:sp>
        <p:nvSpPr>
          <p:cNvPr id="3" name="Alt Başlık 2">
            <a:extLst>
              <a:ext uri="{FF2B5EF4-FFF2-40B4-BE49-F238E27FC236}">
                <a16:creationId xmlns:a16="http://schemas.microsoft.com/office/drawing/2014/main" id="{76DC4A01-135E-4CA6-B203-913490FF3AB1}"/>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2760591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6" name="Rectangle 14">
            <a:extLst>
              <a:ext uri="{FF2B5EF4-FFF2-40B4-BE49-F238E27FC236}">
                <a16:creationId xmlns:a16="http://schemas.microsoft.com/office/drawing/2014/main" id="{E0325BD6-2836-447D-8E65-2E56466604D2}"/>
              </a:ext>
            </a:extLst>
          </p:cNvPr>
          <p:cNvSpPr>
            <a:spLocks noChangeArrowheads="1"/>
          </p:cNvSpPr>
          <p:nvPr/>
        </p:nvSpPr>
        <p:spPr bwMode="auto">
          <a:xfrm>
            <a:off x="2895600" y="685801"/>
            <a:ext cx="7772400" cy="6391275"/>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p>
        </p:txBody>
      </p:sp>
      <p:sp>
        <p:nvSpPr>
          <p:cNvPr id="3087" name="Rectangle 15">
            <a:extLst>
              <a:ext uri="{FF2B5EF4-FFF2-40B4-BE49-F238E27FC236}">
                <a16:creationId xmlns:a16="http://schemas.microsoft.com/office/drawing/2014/main" id="{4EE5FA73-AC23-4BEC-AC2E-0F3807FC37FC}"/>
              </a:ext>
            </a:extLst>
          </p:cNvPr>
          <p:cNvSpPr>
            <a:spLocks noChangeArrowheads="1"/>
          </p:cNvSpPr>
          <p:nvPr/>
        </p:nvSpPr>
        <p:spPr bwMode="auto">
          <a:xfrm>
            <a:off x="2819400" y="685800"/>
            <a:ext cx="7848600" cy="58674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Clr>
                <a:srgbClr val="FF0066"/>
              </a:buClr>
              <a:buFontTx/>
              <a:buNone/>
            </a:pPr>
            <a:r>
              <a:rPr lang="en-US" altLang="en-US">
                <a:cs typeface="Times New Roman" panose="02020603050405020304" pitchFamily="18" charset="0"/>
              </a:rPr>
              <a:t>E</a:t>
            </a:r>
            <a:r>
              <a:rPr lang="tr-TR" altLang="en-US"/>
              <a:t>mineddin</a:t>
            </a:r>
            <a:r>
              <a:rPr lang="en-US" altLang="en-US">
                <a:cs typeface="Times New Roman" panose="02020603050405020304" pitchFamily="18" charset="0"/>
              </a:rPr>
              <a:t> darü</a:t>
            </a:r>
            <a:r>
              <a:rPr lang="tr-TR" altLang="en-US"/>
              <a:t>l-</a:t>
            </a:r>
            <a:r>
              <a:rPr lang="en-US" altLang="en-US">
                <a:cs typeface="Times New Roman" panose="02020603050405020304" pitchFamily="18" charset="0"/>
              </a:rPr>
              <a:t>ş</a:t>
            </a:r>
            <a:r>
              <a:rPr lang="tr-TR" altLang="en-US"/>
              <a:t>i</a:t>
            </a:r>
            <a:r>
              <a:rPr lang="en-US" altLang="en-US">
                <a:cs typeface="Times New Roman" panose="02020603050405020304" pitchFamily="18" charset="0"/>
              </a:rPr>
              <a:t>fa</a:t>
            </a:r>
            <a:r>
              <a:rPr lang="tr-TR" altLang="en-US"/>
              <a:t>sı</a:t>
            </a:r>
            <a:r>
              <a:rPr lang="en-US" altLang="en-US">
                <a:cs typeface="Times New Roman" panose="02020603050405020304" pitchFamily="18" charset="0"/>
              </a:rPr>
              <a:t>  (</a:t>
            </a:r>
            <a:r>
              <a:rPr lang="en-US" altLang="en-US" sz="2400">
                <a:cs typeface="Times New Roman" panose="02020603050405020304" pitchFamily="18" charset="0"/>
              </a:rPr>
              <a:t>M</a:t>
            </a:r>
            <a:r>
              <a:rPr lang="tr-TR" altLang="en-US" sz="2400"/>
              <a:t>ARDİN</a:t>
            </a:r>
            <a:r>
              <a:rPr lang="en-US" altLang="en-US">
                <a:cs typeface="Times New Roman" panose="02020603050405020304" pitchFamily="18" charset="0"/>
              </a:rPr>
              <a:t>)</a:t>
            </a:r>
          </a:p>
          <a:p>
            <a:pPr eaLnBrk="1" hangingPunct="1">
              <a:lnSpc>
                <a:spcPct val="90000"/>
              </a:lnSpc>
              <a:buFontTx/>
              <a:buNone/>
            </a:pPr>
            <a:r>
              <a:rPr lang="en-US" altLang="en-US">
                <a:cs typeface="Times New Roman" panose="02020603050405020304" pitchFamily="18" charset="0"/>
              </a:rPr>
              <a:t>G</a:t>
            </a:r>
            <a:r>
              <a:rPr lang="tr-TR" altLang="en-US"/>
              <a:t>evher</a:t>
            </a:r>
            <a:r>
              <a:rPr lang="en-US" altLang="en-US">
                <a:cs typeface="Times New Roman" panose="02020603050405020304" pitchFamily="18" charset="0"/>
              </a:rPr>
              <a:t> N</a:t>
            </a:r>
            <a:r>
              <a:rPr lang="tr-TR" altLang="en-US"/>
              <a:t>esibe</a:t>
            </a:r>
            <a:r>
              <a:rPr lang="en-US" altLang="en-US">
                <a:cs typeface="Times New Roman" panose="02020603050405020304" pitchFamily="18" charset="0"/>
              </a:rPr>
              <a:t> da</a:t>
            </a:r>
            <a:r>
              <a:rPr lang="tr-TR" altLang="en-US"/>
              <a:t>r</a:t>
            </a:r>
            <a:r>
              <a:rPr lang="en-US" altLang="en-US">
                <a:cs typeface="Times New Roman" panose="02020603050405020304" pitchFamily="18" charset="0"/>
              </a:rPr>
              <a:t>ü</a:t>
            </a:r>
            <a:r>
              <a:rPr lang="tr-TR" altLang="en-US"/>
              <a:t>l-</a:t>
            </a:r>
            <a:r>
              <a:rPr lang="en-US" altLang="en-US">
                <a:cs typeface="Times New Roman" panose="02020603050405020304" pitchFamily="18" charset="0"/>
              </a:rPr>
              <a:t>ş</a:t>
            </a:r>
            <a:r>
              <a:rPr lang="tr-TR" altLang="en-US"/>
              <a:t>i</a:t>
            </a:r>
            <a:r>
              <a:rPr lang="en-US" altLang="en-US">
                <a:cs typeface="Times New Roman" panose="02020603050405020304" pitchFamily="18" charset="0"/>
              </a:rPr>
              <a:t>fa</a:t>
            </a:r>
            <a:r>
              <a:rPr lang="tr-TR" altLang="en-US"/>
              <a:t>sı</a:t>
            </a:r>
            <a:r>
              <a:rPr lang="en-US" altLang="en-US">
                <a:cs typeface="Times New Roman" panose="02020603050405020304" pitchFamily="18" charset="0"/>
              </a:rPr>
              <a:t> ve t</a:t>
            </a:r>
            <a:r>
              <a:rPr lang="tr-TR" altLang="en-US"/>
              <a:t>ı</a:t>
            </a:r>
            <a:r>
              <a:rPr lang="en-US" altLang="en-US">
                <a:cs typeface="Times New Roman" panose="02020603050405020304" pitchFamily="18" charset="0"/>
              </a:rPr>
              <a:t>p medreses</a:t>
            </a:r>
            <a:r>
              <a:rPr lang="tr-TR" altLang="en-US"/>
              <a:t>i</a:t>
            </a:r>
          </a:p>
          <a:p>
            <a:pPr eaLnBrk="1" hangingPunct="1">
              <a:lnSpc>
                <a:spcPct val="90000"/>
              </a:lnSpc>
              <a:buFontTx/>
              <a:buNone/>
            </a:pPr>
            <a:r>
              <a:rPr lang="en-US" altLang="en-US" sz="2400">
                <a:cs typeface="Times New Roman" panose="02020603050405020304" pitchFamily="18" charset="0"/>
              </a:rPr>
              <a:t>(</a:t>
            </a:r>
            <a:r>
              <a:rPr lang="tr-TR" altLang="en-US" sz="2400"/>
              <a:t>KAYSERİ</a:t>
            </a:r>
            <a:r>
              <a:rPr lang="en-US" altLang="en-US" sz="2400">
                <a:cs typeface="Times New Roman" panose="02020603050405020304" pitchFamily="18" charset="0"/>
              </a:rPr>
              <a:t>)(1206)</a:t>
            </a:r>
          </a:p>
          <a:p>
            <a:pPr eaLnBrk="1" hangingPunct="1">
              <a:lnSpc>
                <a:spcPct val="90000"/>
              </a:lnSpc>
              <a:buFontTx/>
              <a:buNone/>
            </a:pPr>
            <a:r>
              <a:rPr lang="en-US" altLang="en-US">
                <a:cs typeface="Times New Roman" panose="02020603050405020304" pitchFamily="18" charset="0"/>
              </a:rPr>
              <a:t>T</a:t>
            </a:r>
            <a:r>
              <a:rPr lang="tr-TR" altLang="en-US"/>
              <a:t>u</a:t>
            </a:r>
            <a:r>
              <a:rPr lang="en-US" altLang="en-US">
                <a:cs typeface="Times New Roman" panose="02020603050405020304" pitchFamily="18" charset="0"/>
              </a:rPr>
              <a:t>ran mel</a:t>
            </a:r>
            <a:r>
              <a:rPr lang="tr-TR" altLang="en-US"/>
              <a:t>i</a:t>
            </a:r>
            <a:r>
              <a:rPr lang="en-US" altLang="en-US">
                <a:cs typeface="Times New Roman" panose="02020603050405020304" pitchFamily="18" charset="0"/>
              </a:rPr>
              <a:t>k darü</a:t>
            </a:r>
            <a:r>
              <a:rPr lang="tr-TR" altLang="en-US"/>
              <a:t>l-</a:t>
            </a:r>
            <a:r>
              <a:rPr lang="en-US" altLang="en-US">
                <a:cs typeface="Times New Roman" panose="02020603050405020304" pitchFamily="18" charset="0"/>
              </a:rPr>
              <a:t>ş</a:t>
            </a:r>
            <a:r>
              <a:rPr lang="tr-TR" altLang="en-US"/>
              <a:t>i</a:t>
            </a:r>
            <a:r>
              <a:rPr lang="en-US" altLang="en-US">
                <a:cs typeface="Times New Roman" panose="02020603050405020304" pitchFamily="18" charset="0"/>
              </a:rPr>
              <a:t>fa</a:t>
            </a:r>
            <a:r>
              <a:rPr lang="tr-TR" altLang="en-US"/>
              <a:t>sı</a:t>
            </a:r>
            <a:r>
              <a:rPr lang="en-US" altLang="en-US">
                <a:cs typeface="Times New Roman" panose="02020603050405020304" pitchFamily="18" charset="0"/>
              </a:rPr>
              <a:t> </a:t>
            </a:r>
            <a:r>
              <a:rPr lang="en-US" altLang="en-US" sz="2400">
                <a:cs typeface="Times New Roman" panose="02020603050405020304" pitchFamily="18" charset="0"/>
              </a:rPr>
              <a:t>(DİVRİĞİ)</a:t>
            </a:r>
          </a:p>
          <a:p>
            <a:pPr eaLnBrk="1" hangingPunct="1">
              <a:lnSpc>
                <a:spcPct val="90000"/>
              </a:lnSpc>
              <a:buFontTx/>
              <a:buNone/>
            </a:pPr>
            <a:r>
              <a:rPr lang="en-US" altLang="en-US">
                <a:cs typeface="Times New Roman" panose="02020603050405020304" pitchFamily="18" charset="0"/>
              </a:rPr>
              <a:t>İzzett</a:t>
            </a:r>
            <a:r>
              <a:rPr lang="tr-TR" altLang="en-US"/>
              <a:t>i</a:t>
            </a:r>
            <a:r>
              <a:rPr lang="en-US" altLang="en-US">
                <a:cs typeface="Times New Roman" panose="02020603050405020304" pitchFamily="18" charset="0"/>
              </a:rPr>
              <a:t>n keykavus darü</a:t>
            </a:r>
            <a:r>
              <a:rPr lang="tr-TR" altLang="en-US"/>
              <a:t>l-</a:t>
            </a:r>
            <a:r>
              <a:rPr lang="en-US" altLang="en-US">
                <a:cs typeface="Times New Roman" panose="02020603050405020304" pitchFamily="18" charset="0"/>
              </a:rPr>
              <a:t>ş</a:t>
            </a:r>
            <a:r>
              <a:rPr lang="tr-TR" altLang="en-US"/>
              <a:t>i</a:t>
            </a:r>
            <a:r>
              <a:rPr lang="en-US" altLang="en-US">
                <a:cs typeface="Times New Roman" panose="02020603050405020304" pitchFamily="18" charset="0"/>
              </a:rPr>
              <a:t>fa</a:t>
            </a:r>
            <a:r>
              <a:rPr lang="tr-TR" altLang="en-US"/>
              <a:t>sı</a:t>
            </a:r>
            <a:r>
              <a:rPr lang="en-US" altLang="en-US">
                <a:cs typeface="Times New Roman" panose="02020603050405020304" pitchFamily="18" charset="0"/>
              </a:rPr>
              <a:t> </a:t>
            </a:r>
            <a:r>
              <a:rPr lang="en-US" altLang="en-US" sz="2400">
                <a:cs typeface="Times New Roman" panose="02020603050405020304" pitchFamily="18" charset="0"/>
              </a:rPr>
              <a:t>(SİVAS)</a:t>
            </a:r>
          </a:p>
          <a:p>
            <a:pPr eaLnBrk="1" hangingPunct="1">
              <a:lnSpc>
                <a:spcPct val="90000"/>
              </a:lnSpc>
              <a:buFontTx/>
              <a:buNone/>
            </a:pPr>
            <a:r>
              <a:rPr lang="en-US" altLang="en-US">
                <a:cs typeface="Times New Roman" panose="02020603050405020304" pitchFamily="18" charset="0"/>
              </a:rPr>
              <a:t>C</a:t>
            </a:r>
            <a:r>
              <a:rPr lang="tr-TR" altLang="en-US"/>
              <a:t>emalettin</a:t>
            </a:r>
            <a:r>
              <a:rPr lang="en-US" altLang="en-US">
                <a:cs typeface="Times New Roman" panose="02020603050405020304" pitchFamily="18" charset="0"/>
              </a:rPr>
              <a:t> F</a:t>
            </a:r>
            <a:r>
              <a:rPr lang="tr-TR" altLang="en-US"/>
              <a:t>erruh</a:t>
            </a:r>
            <a:r>
              <a:rPr lang="en-US" altLang="en-US">
                <a:cs typeface="Times New Roman" panose="02020603050405020304" pitchFamily="18" charset="0"/>
              </a:rPr>
              <a:t> darü</a:t>
            </a:r>
            <a:r>
              <a:rPr lang="tr-TR" altLang="en-US"/>
              <a:t>l-</a:t>
            </a:r>
            <a:r>
              <a:rPr lang="en-US" altLang="en-US">
                <a:cs typeface="Times New Roman" panose="02020603050405020304" pitchFamily="18" charset="0"/>
              </a:rPr>
              <a:t>ş</a:t>
            </a:r>
            <a:r>
              <a:rPr lang="tr-TR" altLang="en-US"/>
              <a:t>i</a:t>
            </a:r>
            <a:r>
              <a:rPr lang="en-US" altLang="en-US">
                <a:cs typeface="Times New Roman" panose="02020603050405020304" pitchFamily="18" charset="0"/>
              </a:rPr>
              <a:t>fa</a:t>
            </a:r>
            <a:r>
              <a:rPr lang="tr-TR" altLang="en-US"/>
              <a:t>sı</a:t>
            </a:r>
            <a:r>
              <a:rPr lang="en-US" altLang="en-US">
                <a:cs typeface="Times New Roman" panose="02020603050405020304" pitchFamily="18" charset="0"/>
              </a:rPr>
              <a:t> </a:t>
            </a:r>
            <a:r>
              <a:rPr lang="en-US" altLang="en-US" sz="2400">
                <a:cs typeface="Times New Roman" panose="02020603050405020304" pitchFamily="18" charset="0"/>
              </a:rPr>
              <a:t>(ÇANKIRI)</a:t>
            </a:r>
          </a:p>
          <a:p>
            <a:pPr eaLnBrk="1" hangingPunct="1">
              <a:lnSpc>
                <a:spcPct val="90000"/>
              </a:lnSpc>
              <a:buFontTx/>
              <a:buNone/>
            </a:pPr>
            <a:r>
              <a:rPr lang="en-US" altLang="en-US">
                <a:cs typeface="Times New Roman" panose="02020603050405020304" pitchFamily="18" charset="0"/>
              </a:rPr>
              <a:t>P</a:t>
            </a:r>
            <a:r>
              <a:rPr lang="tr-TR" altLang="en-US"/>
              <a:t>ervane</a:t>
            </a:r>
            <a:r>
              <a:rPr lang="en-US" altLang="en-US">
                <a:cs typeface="Times New Roman" panose="02020603050405020304" pitchFamily="18" charset="0"/>
              </a:rPr>
              <a:t>oğlu al</a:t>
            </a:r>
            <a:r>
              <a:rPr lang="tr-TR" altLang="en-US"/>
              <a:t>i</a:t>
            </a:r>
            <a:r>
              <a:rPr lang="en-US" altLang="en-US">
                <a:cs typeface="Times New Roman" panose="02020603050405020304" pitchFamily="18" charset="0"/>
              </a:rPr>
              <a:t> darü</a:t>
            </a:r>
            <a:r>
              <a:rPr lang="tr-TR" altLang="en-US"/>
              <a:t>l-</a:t>
            </a:r>
            <a:r>
              <a:rPr lang="en-US" altLang="en-US">
                <a:cs typeface="Times New Roman" panose="02020603050405020304" pitchFamily="18" charset="0"/>
              </a:rPr>
              <a:t>ş</a:t>
            </a:r>
            <a:r>
              <a:rPr lang="tr-TR" altLang="en-US"/>
              <a:t>i</a:t>
            </a:r>
            <a:r>
              <a:rPr lang="en-US" altLang="en-US">
                <a:cs typeface="Times New Roman" panose="02020603050405020304" pitchFamily="18" charset="0"/>
              </a:rPr>
              <a:t>fa</a:t>
            </a:r>
            <a:r>
              <a:rPr lang="tr-TR" altLang="en-US"/>
              <a:t>sı</a:t>
            </a:r>
            <a:r>
              <a:rPr lang="en-US" altLang="en-US">
                <a:cs typeface="Times New Roman" panose="02020603050405020304" pitchFamily="18" charset="0"/>
              </a:rPr>
              <a:t> </a:t>
            </a:r>
            <a:r>
              <a:rPr lang="en-US" altLang="en-US" sz="2400">
                <a:cs typeface="Times New Roman" panose="02020603050405020304" pitchFamily="18" charset="0"/>
              </a:rPr>
              <a:t>(KASTAMON</a:t>
            </a:r>
            <a:r>
              <a:rPr lang="tr-TR" altLang="en-US" sz="2400"/>
              <a:t>U</a:t>
            </a:r>
            <a:r>
              <a:rPr lang="en-US" altLang="en-US" sz="2400">
                <a:cs typeface="Times New Roman" panose="02020603050405020304" pitchFamily="18" charset="0"/>
              </a:rPr>
              <a:t>)</a:t>
            </a:r>
          </a:p>
          <a:p>
            <a:pPr eaLnBrk="1" hangingPunct="1">
              <a:lnSpc>
                <a:spcPct val="90000"/>
              </a:lnSpc>
              <a:buFontTx/>
              <a:buNone/>
            </a:pPr>
            <a:r>
              <a:rPr lang="en-US" altLang="en-US">
                <a:cs typeface="Times New Roman" panose="02020603050405020304" pitchFamily="18" charset="0"/>
              </a:rPr>
              <a:t>Gökmedrese darü</a:t>
            </a:r>
            <a:r>
              <a:rPr lang="tr-TR" altLang="en-US"/>
              <a:t>l-</a:t>
            </a:r>
            <a:r>
              <a:rPr lang="en-US" altLang="en-US">
                <a:cs typeface="Times New Roman" panose="02020603050405020304" pitchFamily="18" charset="0"/>
              </a:rPr>
              <a:t>ş</a:t>
            </a:r>
            <a:r>
              <a:rPr lang="tr-TR" altLang="en-US"/>
              <a:t>i</a:t>
            </a:r>
            <a:r>
              <a:rPr lang="en-US" altLang="en-US">
                <a:cs typeface="Times New Roman" panose="02020603050405020304" pitchFamily="18" charset="0"/>
              </a:rPr>
              <a:t>fa</a:t>
            </a:r>
            <a:r>
              <a:rPr lang="tr-TR" altLang="en-US"/>
              <a:t>sı</a:t>
            </a:r>
            <a:r>
              <a:rPr lang="en-US" altLang="en-US">
                <a:cs typeface="Times New Roman" panose="02020603050405020304" pitchFamily="18" charset="0"/>
              </a:rPr>
              <a:t> </a:t>
            </a:r>
            <a:r>
              <a:rPr lang="en-US" altLang="en-US" sz="2400">
                <a:cs typeface="Times New Roman" panose="02020603050405020304" pitchFamily="18" charset="0"/>
              </a:rPr>
              <a:t>(TOKAT)</a:t>
            </a:r>
          </a:p>
          <a:p>
            <a:pPr eaLnBrk="1" hangingPunct="1">
              <a:lnSpc>
                <a:spcPct val="90000"/>
              </a:lnSpc>
              <a:buFontTx/>
              <a:buNone/>
            </a:pPr>
            <a:r>
              <a:rPr lang="en-US" altLang="en-US">
                <a:cs typeface="Times New Roman" panose="02020603050405020304" pitchFamily="18" charset="0"/>
              </a:rPr>
              <a:t>A</a:t>
            </a:r>
            <a:r>
              <a:rPr lang="tr-TR" altLang="en-US"/>
              <a:t>m</a:t>
            </a:r>
            <a:r>
              <a:rPr lang="en-US" altLang="en-US">
                <a:cs typeface="Times New Roman" panose="02020603050405020304" pitchFamily="18" charset="0"/>
              </a:rPr>
              <a:t>ber b</a:t>
            </a:r>
            <a:r>
              <a:rPr lang="tr-TR" altLang="en-US"/>
              <a:t>i</a:t>
            </a:r>
            <a:r>
              <a:rPr lang="en-US" altLang="en-US">
                <a:cs typeface="Times New Roman" panose="02020603050405020304" pitchFamily="18" charset="0"/>
              </a:rPr>
              <a:t>n </a:t>
            </a:r>
            <a:r>
              <a:rPr lang="tr-TR" altLang="en-US"/>
              <a:t>A</a:t>
            </a:r>
            <a:r>
              <a:rPr lang="en-US" altLang="en-US">
                <a:cs typeface="Times New Roman" panose="02020603050405020304" pitchFamily="18" charset="0"/>
              </a:rPr>
              <a:t>bdullah darü</a:t>
            </a:r>
            <a:r>
              <a:rPr lang="tr-TR" altLang="en-US"/>
              <a:t>l-</a:t>
            </a:r>
            <a:r>
              <a:rPr lang="en-US" altLang="en-US">
                <a:cs typeface="Times New Roman" panose="02020603050405020304" pitchFamily="18" charset="0"/>
              </a:rPr>
              <a:t>ş</a:t>
            </a:r>
            <a:r>
              <a:rPr lang="tr-TR" altLang="en-US"/>
              <a:t>i</a:t>
            </a:r>
            <a:r>
              <a:rPr lang="en-US" altLang="en-US">
                <a:cs typeface="Times New Roman" panose="02020603050405020304" pitchFamily="18" charset="0"/>
              </a:rPr>
              <a:t>fa</a:t>
            </a:r>
            <a:r>
              <a:rPr lang="tr-TR" altLang="en-US"/>
              <a:t>sı</a:t>
            </a:r>
            <a:r>
              <a:rPr lang="en-US" altLang="en-US">
                <a:cs typeface="Times New Roman" panose="02020603050405020304" pitchFamily="18" charset="0"/>
              </a:rPr>
              <a:t> </a:t>
            </a:r>
            <a:r>
              <a:rPr lang="en-US" altLang="en-US" sz="2400">
                <a:cs typeface="Times New Roman" panose="02020603050405020304" pitchFamily="18" charset="0"/>
              </a:rPr>
              <a:t>(AM</a:t>
            </a:r>
            <a:r>
              <a:rPr lang="tr-TR" altLang="en-US" sz="2400"/>
              <a:t>ASYA)</a:t>
            </a:r>
            <a:endParaRPr lang="en-US" altLang="en-US" sz="2400">
              <a:cs typeface="Times New Roman" panose="02020603050405020304" pitchFamily="18" charset="0"/>
            </a:endParaRPr>
          </a:p>
        </p:txBody>
      </p:sp>
      <p:sp>
        <p:nvSpPr>
          <p:cNvPr id="3089" name="Rectangle 17">
            <a:extLst>
              <a:ext uri="{FF2B5EF4-FFF2-40B4-BE49-F238E27FC236}">
                <a16:creationId xmlns:a16="http://schemas.microsoft.com/office/drawing/2014/main" id="{00F1149D-9288-46C2-9C92-CA4B81C34DE5}"/>
              </a:ext>
            </a:extLst>
          </p:cNvPr>
          <p:cNvSpPr>
            <a:spLocks noChangeArrowheads="1"/>
          </p:cNvSpPr>
          <p:nvPr/>
        </p:nvSpPr>
        <p:spPr bwMode="auto">
          <a:xfrm>
            <a:off x="1524000" y="0"/>
            <a:ext cx="1371600" cy="6858000"/>
          </a:xfrm>
          <a:prstGeom prst="rect">
            <a:avLst/>
          </a:prstGeom>
          <a:solidFill>
            <a:srgbClr val="0000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p>
        </p:txBody>
      </p:sp>
      <p:pic>
        <p:nvPicPr>
          <p:cNvPr id="3090" name="Picture 18" descr="C:\Berk\Projects\sevgi_sar3\__yildiz.jpg">
            <a:extLst>
              <a:ext uri="{FF2B5EF4-FFF2-40B4-BE49-F238E27FC236}">
                <a16:creationId xmlns:a16="http://schemas.microsoft.com/office/drawing/2014/main" id="{9E823AF9-8A5B-450E-AB50-81A152660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685800"/>
            <a:ext cx="371475" cy="3825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91" name="Picture 19" descr="C:\Berk\Projects\sevgi_sar3\__yildiz.jpg">
            <a:extLst>
              <a:ext uri="{FF2B5EF4-FFF2-40B4-BE49-F238E27FC236}">
                <a16:creationId xmlns:a16="http://schemas.microsoft.com/office/drawing/2014/main" id="{B479120C-42C6-4D80-8230-95CECCE85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219200"/>
            <a:ext cx="3714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20" descr="C:\Berk\Projects\sevgi_sar3\__yildiz.jpg">
            <a:extLst>
              <a:ext uri="{FF2B5EF4-FFF2-40B4-BE49-F238E27FC236}">
                <a16:creationId xmlns:a16="http://schemas.microsoft.com/office/drawing/2014/main" id="{715880FC-5653-4510-A7AB-3847A3EDF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2209800"/>
            <a:ext cx="3714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1" descr="C:\Berk\Projects\sevgi_sar3\__yildiz.jpg">
            <a:extLst>
              <a:ext uri="{FF2B5EF4-FFF2-40B4-BE49-F238E27FC236}">
                <a16:creationId xmlns:a16="http://schemas.microsoft.com/office/drawing/2014/main" id="{2008F386-1ABD-45D6-B8EB-19C014209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2743200"/>
            <a:ext cx="3714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22" descr="C:\Berk\Projects\sevgi_sar3\__yildiz.jpg">
            <a:extLst>
              <a:ext uri="{FF2B5EF4-FFF2-40B4-BE49-F238E27FC236}">
                <a16:creationId xmlns:a16="http://schemas.microsoft.com/office/drawing/2014/main" id="{71E4B118-4C74-4AB5-B4F1-95C2B8A2DF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3276600"/>
            <a:ext cx="3714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23" descr="C:\Berk\Projects\sevgi_sar3\__yildiz.jpg">
            <a:extLst>
              <a:ext uri="{FF2B5EF4-FFF2-40B4-BE49-F238E27FC236}">
                <a16:creationId xmlns:a16="http://schemas.microsoft.com/office/drawing/2014/main" id="{4FF4AECD-0F39-4405-97C2-62ACE7C0B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3810000"/>
            <a:ext cx="3714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24" descr="C:\Berk\Projects\sevgi_sar3\__yildiz.jpg">
            <a:extLst>
              <a:ext uri="{FF2B5EF4-FFF2-40B4-BE49-F238E27FC236}">
                <a16:creationId xmlns:a16="http://schemas.microsoft.com/office/drawing/2014/main" id="{BF968D9D-4DF4-4919-905A-8655CC8D9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4343400"/>
            <a:ext cx="3714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25" descr="C:\Berk\Projects\sevgi_sar3\__yildiz.jpg">
            <a:extLst>
              <a:ext uri="{FF2B5EF4-FFF2-40B4-BE49-F238E27FC236}">
                <a16:creationId xmlns:a16="http://schemas.microsoft.com/office/drawing/2014/main" id="{4D8B7205-D6A0-40D3-9E0A-4FF534D19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4876800"/>
            <a:ext cx="3714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8" name="Rectangle 26">
            <a:extLst>
              <a:ext uri="{FF2B5EF4-FFF2-40B4-BE49-F238E27FC236}">
                <a16:creationId xmlns:a16="http://schemas.microsoft.com/office/drawing/2014/main" id="{8B5F03A2-FD8E-46D5-8CAD-4FA2A0307440}"/>
              </a:ext>
            </a:extLst>
          </p:cNvPr>
          <p:cNvSpPr>
            <a:spLocks noGrp="1" noChangeArrowheads="1"/>
          </p:cNvSpPr>
          <p:nvPr>
            <p:ph type="title"/>
          </p:nvPr>
        </p:nvSpPr>
        <p:spPr>
          <a:xfrm>
            <a:off x="2743200" y="0"/>
            <a:ext cx="7924800" cy="685800"/>
          </a:xfrm>
        </p:spPr>
        <p:txBody>
          <a:bodyPr/>
          <a:lstStyle/>
          <a:p>
            <a:pPr eaLnBrk="1" hangingPunct="1"/>
            <a:r>
              <a:rPr lang="tr-TR" altLang="en-US" sz="3200" b="1">
                <a:solidFill>
                  <a:srgbClr val="FF0000"/>
                </a:solidFill>
                <a:latin typeface="Arial" panose="020B0604020202020204" pitchFamily="34" charset="0"/>
              </a:rPr>
              <a:t>Anadolu Selçukluları’nda Darül-Şifalar</a:t>
            </a:r>
            <a:endParaRPr lang="en-US" altLang="en-US" sz="3200" b="1">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98"/>
                                        </p:tgtEl>
                                        <p:attrNameLst>
                                          <p:attrName>style.visibility</p:attrName>
                                        </p:attrNameLst>
                                      </p:cBhvr>
                                      <p:to>
                                        <p:strVal val="visible"/>
                                      </p:to>
                                    </p:set>
                                    <p:anim calcmode="lin" valueType="num">
                                      <p:cBhvr>
                                        <p:cTn id="7" dur="500" fill="hold"/>
                                        <p:tgtEl>
                                          <p:spTgt spid="3098"/>
                                        </p:tgtEl>
                                        <p:attrNameLst>
                                          <p:attrName>ppt_w</p:attrName>
                                        </p:attrNameLst>
                                      </p:cBhvr>
                                      <p:tavLst>
                                        <p:tav tm="0">
                                          <p:val>
                                            <p:fltVal val="0"/>
                                          </p:val>
                                        </p:tav>
                                        <p:tav tm="100000">
                                          <p:val>
                                            <p:strVal val="#ppt_w"/>
                                          </p:val>
                                        </p:tav>
                                      </p:tavLst>
                                    </p:anim>
                                    <p:anim calcmode="lin" valueType="num">
                                      <p:cBhvr>
                                        <p:cTn id="8" dur="500" fill="hold"/>
                                        <p:tgtEl>
                                          <p:spTgt spid="309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4" presetClass="entr" presetSubtype="5" fill="hold" grpId="0" nodeType="afterEffect">
                                  <p:stCondLst>
                                    <p:cond delay="0"/>
                                  </p:stCondLst>
                                  <p:childTnLst>
                                    <p:set>
                                      <p:cBhvr>
                                        <p:cTn id="11" dur="1" fill="hold">
                                          <p:stCondLst>
                                            <p:cond delay="0"/>
                                          </p:stCondLst>
                                        </p:cTn>
                                        <p:tgtEl>
                                          <p:spTgt spid="3086"/>
                                        </p:tgtEl>
                                        <p:attrNameLst>
                                          <p:attrName>style.visibility</p:attrName>
                                        </p:attrNameLst>
                                      </p:cBhvr>
                                      <p:to>
                                        <p:strVal val="visible"/>
                                      </p:to>
                                    </p:set>
                                    <p:animEffect transition="in" filter="randombar(vertical)">
                                      <p:cBhvr>
                                        <p:cTn id="12" dur="500"/>
                                        <p:tgtEl>
                                          <p:spTgt spid="3086"/>
                                        </p:tgtEl>
                                      </p:cBhvr>
                                    </p:animEffect>
                                  </p:childTnLst>
                                </p:cTn>
                              </p:par>
                            </p:childTnLst>
                          </p:cTn>
                        </p:par>
                        <p:par>
                          <p:cTn id="13" fill="hold" nodeType="afterGroup">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3089"/>
                                        </p:tgtEl>
                                        <p:attrNameLst>
                                          <p:attrName>style.visibility</p:attrName>
                                        </p:attrNameLst>
                                      </p:cBhvr>
                                      <p:to>
                                        <p:strVal val="visible"/>
                                      </p:to>
                                    </p:set>
                                    <p:animEffect transition="in" filter="randombar(vertical)">
                                      <p:cBhvr>
                                        <p:cTn id="16" dur="500"/>
                                        <p:tgtEl>
                                          <p:spTgt spid="3089"/>
                                        </p:tgtEl>
                                      </p:cBhvr>
                                    </p:animEffect>
                                  </p:childTnLst>
                                </p:cTn>
                              </p:par>
                            </p:childTnLst>
                          </p:cTn>
                        </p:par>
                        <p:par>
                          <p:cTn id="17" fill="hold" nodeType="afterGroup">
                            <p:stCondLst>
                              <p:cond delay="1500"/>
                            </p:stCondLst>
                            <p:childTnLst>
                              <p:par>
                                <p:cTn id="18" presetID="23" presetClass="entr" presetSubtype="16" fill="hold" nodeType="afterEffect">
                                  <p:stCondLst>
                                    <p:cond delay="0"/>
                                  </p:stCondLst>
                                  <p:childTnLst>
                                    <p:set>
                                      <p:cBhvr>
                                        <p:cTn id="19" dur="1" fill="hold">
                                          <p:stCondLst>
                                            <p:cond delay="0"/>
                                          </p:stCondLst>
                                        </p:cTn>
                                        <p:tgtEl>
                                          <p:spTgt spid="3090"/>
                                        </p:tgtEl>
                                        <p:attrNameLst>
                                          <p:attrName>style.visibility</p:attrName>
                                        </p:attrNameLst>
                                      </p:cBhvr>
                                      <p:to>
                                        <p:strVal val="visible"/>
                                      </p:to>
                                    </p:set>
                                    <p:anim calcmode="lin" valueType="num">
                                      <p:cBhvr>
                                        <p:cTn id="20" dur="500" fill="hold"/>
                                        <p:tgtEl>
                                          <p:spTgt spid="3090"/>
                                        </p:tgtEl>
                                        <p:attrNameLst>
                                          <p:attrName>ppt_w</p:attrName>
                                        </p:attrNameLst>
                                      </p:cBhvr>
                                      <p:tavLst>
                                        <p:tav tm="0">
                                          <p:val>
                                            <p:fltVal val="0"/>
                                          </p:val>
                                        </p:tav>
                                        <p:tav tm="100000">
                                          <p:val>
                                            <p:strVal val="#ppt_w"/>
                                          </p:val>
                                        </p:tav>
                                      </p:tavLst>
                                    </p:anim>
                                    <p:anim calcmode="lin" valueType="num">
                                      <p:cBhvr>
                                        <p:cTn id="21" dur="500" fill="hold"/>
                                        <p:tgtEl>
                                          <p:spTgt spid="3090"/>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000"/>
                            </p:stCondLst>
                            <p:childTnLst>
                              <p:par>
                                <p:cTn id="23" presetID="23" presetClass="entr" presetSubtype="16" fill="hold" nodeType="afterEffect">
                                  <p:stCondLst>
                                    <p:cond delay="0"/>
                                  </p:stCondLst>
                                  <p:childTnLst>
                                    <p:set>
                                      <p:cBhvr>
                                        <p:cTn id="24" dur="1" fill="hold">
                                          <p:stCondLst>
                                            <p:cond delay="0"/>
                                          </p:stCondLst>
                                        </p:cTn>
                                        <p:tgtEl>
                                          <p:spTgt spid="3091"/>
                                        </p:tgtEl>
                                        <p:attrNameLst>
                                          <p:attrName>style.visibility</p:attrName>
                                        </p:attrNameLst>
                                      </p:cBhvr>
                                      <p:to>
                                        <p:strVal val="visible"/>
                                      </p:to>
                                    </p:set>
                                    <p:anim calcmode="lin" valueType="num">
                                      <p:cBhvr>
                                        <p:cTn id="25" dur="500" fill="hold"/>
                                        <p:tgtEl>
                                          <p:spTgt spid="3091"/>
                                        </p:tgtEl>
                                        <p:attrNameLst>
                                          <p:attrName>ppt_w</p:attrName>
                                        </p:attrNameLst>
                                      </p:cBhvr>
                                      <p:tavLst>
                                        <p:tav tm="0">
                                          <p:val>
                                            <p:fltVal val="0"/>
                                          </p:val>
                                        </p:tav>
                                        <p:tav tm="100000">
                                          <p:val>
                                            <p:strVal val="#ppt_w"/>
                                          </p:val>
                                        </p:tav>
                                      </p:tavLst>
                                    </p:anim>
                                    <p:anim calcmode="lin" valueType="num">
                                      <p:cBhvr>
                                        <p:cTn id="26" dur="500" fill="hold"/>
                                        <p:tgtEl>
                                          <p:spTgt spid="3091"/>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500"/>
                            </p:stCondLst>
                            <p:childTnLst>
                              <p:par>
                                <p:cTn id="28" presetID="23" presetClass="entr" presetSubtype="16" fill="hold" nodeType="afterEffect">
                                  <p:stCondLst>
                                    <p:cond delay="0"/>
                                  </p:stCondLst>
                                  <p:childTnLst>
                                    <p:set>
                                      <p:cBhvr>
                                        <p:cTn id="29" dur="1" fill="hold">
                                          <p:stCondLst>
                                            <p:cond delay="0"/>
                                          </p:stCondLst>
                                        </p:cTn>
                                        <p:tgtEl>
                                          <p:spTgt spid="3092"/>
                                        </p:tgtEl>
                                        <p:attrNameLst>
                                          <p:attrName>style.visibility</p:attrName>
                                        </p:attrNameLst>
                                      </p:cBhvr>
                                      <p:to>
                                        <p:strVal val="visible"/>
                                      </p:to>
                                    </p:set>
                                    <p:anim calcmode="lin" valueType="num">
                                      <p:cBhvr>
                                        <p:cTn id="30" dur="500" fill="hold"/>
                                        <p:tgtEl>
                                          <p:spTgt spid="3092"/>
                                        </p:tgtEl>
                                        <p:attrNameLst>
                                          <p:attrName>ppt_w</p:attrName>
                                        </p:attrNameLst>
                                      </p:cBhvr>
                                      <p:tavLst>
                                        <p:tav tm="0">
                                          <p:val>
                                            <p:fltVal val="0"/>
                                          </p:val>
                                        </p:tav>
                                        <p:tav tm="100000">
                                          <p:val>
                                            <p:strVal val="#ppt_w"/>
                                          </p:val>
                                        </p:tav>
                                      </p:tavLst>
                                    </p:anim>
                                    <p:anim calcmode="lin" valueType="num">
                                      <p:cBhvr>
                                        <p:cTn id="31" dur="500" fill="hold"/>
                                        <p:tgtEl>
                                          <p:spTgt spid="3092"/>
                                        </p:tgtEl>
                                        <p:attrNameLst>
                                          <p:attrName>ppt_h</p:attrName>
                                        </p:attrNameLst>
                                      </p:cBhvr>
                                      <p:tavLst>
                                        <p:tav tm="0">
                                          <p:val>
                                            <p:fltVal val="0"/>
                                          </p:val>
                                        </p:tav>
                                        <p:tav tm="100000">
                                          <p:val>
                                            <p:strVal val="#ppt_h"/>
                                          </p:val>
                                        </p:tav>
                                      </p:tavLst>
                                    </p:anim>
                                  </p:childTnLst>
                                </p:cTn>
                              </p:par>
                            </p:childTnLst>
                          </p:cTn>
                        </p:par>
                        <p:par>
                          <p:cTn id="32" fill="hold" nodeType="afterGroup">
                            <p:stCondLst>
                              <p:cond delay="3000"/>
                            </p:stCondLst>
                            <p:childTnLst>
                              <p:par>
                                <p:cTn id="33" presetID="23" presetClass="entr" presetSubtype="16" fill="hold" nodeType="afterEffect">
                                  <p:stCondLst>
                                    <p:cond delay="0"/>
                                  </p:stCondLst>
                                  <p:childTnLst>
                                    <p:set>
                                      <p:cBhvr>
                                        <p:cTn id="34" dur="1" fill="hold">
                                          <p:stCondLst>
                                            <p:cond delay="0"/>
                                          </p:stCondLst>
                                        </p:cTn>
                                        <p:tgtEl>
                                          <p:spTgt spid="3093"/>
                                        </p:tgtEl>
                                        <p:attrNameLst>
                                          <p:attrName>style.visibility</p:attrName>
                                        </p:attrNameLst>
                                      </p:cBhvr>
                                      <p:to>
                                        <p:strVal val="visible"/>
                                      </p:to>
                                    </p:set>
                                    <p:anim calcmode="lin" valueType="num">
                                      <p:cBhvr>
                                        <p:cTn id="35" dur="500" fill="hold"/>
                                        <p:tgtEl>
                                          <p:spTgt spid="3093"/>
                                        </p:tgtEl>
                                        <p:attrNameLst>
                                          <p:attrName>ppt_w</p:attrName>
                                        </p:attrNameLst>
                                      </p:cBhvr>
                                      <p:tavLst>
                                        <p:tav tm="0">
                                          <p:val>
                                            <p:fltVal val="0"/>
                                          </p:val>
                                        </p:tav>
                                        <p:tav tm="100000">
                                          <p:val>
                                            <p:strVal val="#ppt_w"/>
                                          </p:val>
                                        </p:tav>
                                      </p:tavLst>
                                    </p:anim>
                                    <p:anim calcmode="lin" valueType="num">
                                      <p:cBhvr>
                                        <p:cTn id="36" dur="500" fill="hold"/>
                                        <p:tgtEl>
                                          <p:spTgt spid="3093"/>
                                        </p:tgtEl>
                                        <p:attrNameLst>
                                          <p:attrName>ppt_h</p:attrName>
                                        </p:attrNameLst>
                                      </p:cBhvr>
                                      <p:tavLst>
                                        <p:tav tm="0">
                                          <p:val>
                                            <p:fltVal val="0"/>
                                          </p:val>
                                        </p:tav>
                                        <p:tav tm="100000">
                                          <p:val>
                                            <p:strVal val="#ppt_h"/>
                                          </p:val>
                                        </p:tav>
                                      </p:tavLst>
                                    </p:anim>
                                  </p:childTnLst>
                                </p:cTn>
                              </p:par>
                            </p:childTnLst>
                          </p:cTn>
                        </p:par>
                        <p:par>
                          <p:cTn id="37" fill="hold" nodeType="afterGroup">
                            <p:stCondLst>
                              <p:cond delay="3500"/>
                            </p:stCondLst>
                            <p:childTnLst>
                              <p:par>
                                <p:cTn id="38" presetID="23" presetClass="entr" presetSubtype="16" fill="hold" nodeType="afterEffect">
                                  <p:stCondLst>
                                    <p:cond delay="0"/>
                                  </p:stCondLst>
                                  <p:childTnLst>
                                    <p:set>
                                      <p:cBhvr>
                                        <p:cTn id="39" dur="1" fill="hold">
                                          <p:stCondLst>
                                            <p:cond delay="0"/>
                                          </p:stCondLst>
                                        </p:cTn>
                                        <p:tgtEl>
                                          <p:spTgt spid="3094"/>
                                        </p:tgtEl>
                                        <p:attrNameLst>
                                          <p:attrName>style.visibility</p:attrName>
                                        </p:attrNameLst>
                                      </p:cBhvr>
                                      <p:to>
                                        <p:strVal val="visible"/>
                                      </p:to>
                                    </p:set>
                                    <p:anim calcmode="lin" valueType="num">
                                      <p:cBhvr>
                                        <p:cTn id="40" dur="500" fill="hold"/>
                                        <p:tgtEl>
                                          <p:spTgt spid="3094"/>
                                        </p:tgtEl>
                                        <p:attrNameLst>
                                          <p:attrName>ppt_w</p:attrName>
                                        </p:attrNameLst>
                                      </p:cBhvr>
                                      <p:tavLst>
                                        <p:tav tm="0">
                                          <p:val>
                                            <p:fltVal val="0"/>
                                          </p:val>
                                        </p:tav>
                                        <p:tav tm="100000">
                                          <p:val>
                                            <p:strVal val="#ppt_w"/>
                                          </p:val>
                                        </p:tav>
                                      </p:tavLst>
                                    </p:anim>
                                    <p:anim calcmode="lin" valueType="num">
                                      <p:cBhvr>
                                        <p:cTn id="41" dur="500" fill="hold"/>
                                        <p:tgtEl>
                                          <p:spTgt spid="3094"/>
                                        </p:tgtEl>
                                        <p:attrNameLst>
                                          <p:attrName>ppt_h</p:attrName>
                                        </p:attrNameLst>
                                      </p:cBhvr>
                                      <p:tavLst>
                                        <p:tav tm="0">
                                          <p:val>
                                            <p:fltVal val="0"/>
                                          </p:val>
                                        </p:tav>
                                        <p:tav tm="100000">
                                          <p:val>
                                            <p:strVal val="#ppt_h"/>
                                          </p:val>
                                        </p:tav>
                                      </p:tavLst>
                                    </p:anim>
                                  </p:childTnLst>
                                </p:cTn>
                              </p:par>
                            </p:childTnLst>
                          </p:cTn>
                        </p:par>
                        <p:par>
                          <p:cTn id="42" fill="hold" nodeType="afterGroup">
                            <p:stCondLst>
                              <p:cond delay="4000"/>
                            </p:stCondLst>
                            <p:childTnLst>
                              <p:par>
                                <p:cTn id="43" presetID="23" presetClass="entr" presetSubtype="16" fill="hold" nodeType="afterEffect">
                                  <p:stCondLst>
                                    <p:cond delay="0"/>
                                  </p:stCondLst>
                                  <p:childTnLst>
                                    <p:set>
                                      <p:cBhvr>
                                        <p:cTn id="44" dur="1" fill="hold">
                                          <p:stCondLst>
                                            <p:cond delay="0"/>
                                          </p:stCondLst>
                                        </p:cTn>
                                        <p:tgtEl>
                                          <p:spTgt spid="3095"/>
                                        </p:tgtEl>
                                        <p:attrNameLst>
                                          <p:attrName>style.visibility</p:attrName>
                                        </p:attrNameLst>
                                      </p:cBhvr>
                                      <p:to>
                                        <p:strVal val="visible"/>
                                      </p:to>
                                    </p:set>
                                    <p:anim calcmode="lin" valueType="num">
                                      <p:cBhvr>
                                        <p:cTn id="45" dur="500" fill="hold"/>
                                        <p:tgtEl>
                                          <p:spTgt spid="3095"/>
                                        </p:tgtEl>
                                        <p:attrNameLst>
                                          <p:attrName>ppt_w</p:attrName>
                                        </p:attrNameLst>
                                      </p:cBhvr>
                                      <p:tavLst>
                                        <p:tav tm="0">
                                          <p:val>
                                            <p:fltVal val="0"/>
                                          </p:val>
                                        </p:tav>
                                        <p:tav tm="100000">
                                          <p:val>
                                            <p:strVal val="#ppt_w"/>
                                          </p:val>
                                        </p:tav>
                                      </p:tavLst>
                                    </p:anim>
                                    <p:anim calcmode="lin" valueType="num">
                                      <p:cBhvr>
                                        <p:cTn id="46" dur="500" fill="hold"/>
                                        <p:tgtEl>
                                          <p:spTgt spid="3095"/>
                                        </p:tgtEl>
                                        <p:attrNameLst>
                                          <p:attrName>ppt_h</p:attrName>
                                        </p:attrNameLst>
                                      </p:cBhvr>
                                      <p:tavLst>
                                        <p:tav tm="0">
                                          <p:val>
                                            <p:fltVal val="0"/>
                                          </p:val>
                                        </p:tav>
                                        <p:tav tm="100000">
                                          <p:val>
                                            <p:strVal val="#ppt_h"/>
                                          </p:val>
                                        </p:tav>
                                      </p:tavLst>
                                    </p:anim>
                                  </p:childTnLst>
                                </p:cTn>
                              </p:par>
                            </p:childTnLst>
                          </p:cTn>
                        </p:par>
                        <p:par>
                          <p:cTn id="47" fill="hold" nodeType="afterGroup">
                            <p:stCondLst>
                              <p:cond delay="4500"/>
                            </p:stCondLst>
                            <p:childTnLst>
                              <p:par>
                                <p:cTn id="48" presetID="23" presetClass="entr" presetSubtype="16" fill="hold" nodeType="afterEffect">
                                  <p:stCondLst>
                                    <p:cond delay="0"/>
                                  </p:stCondLst>
                                  <p:childTnLst>
                                    <p:set>
                                      <p:cBhvr>
                                        <p:cTn id="49" dur="1" fill="hold">
                                          <p:stCondLst>
                                            <p:cond delay="0"/>
                                          </p:stCondLst>
                                        </p:cTn>
                                        <p:tgtEl>
                                          <p:spTgt spid="3096"/>
                                        </p:tgtEl>
                                        <p:attrNameLst>
                                          <p:attrName>style.visibility</p:attrName>
                                        </p:attrNameLst>
                                      </p:cBhvr>
                                      <p:to>
                                        <p:strVal val="visible"/>
                                      </p:to>
                                    </p:set>
                                    <p:anim calcmode="lin" valueType="num">
                                      <p:cBhvr>
                                        <p:cTn id="50" dur="500" fill="hold"/>
                                        <p:tgtEl>
                                          <p:spTgt spid="3096"/>
                                        </p:tgtEl>
                                        <p:attrNameLst>
                                          <p:attrName>ppt_w</p:attrName>
                                        </p:attrNameLst>
                                      </p:cBhvr>
                                      <p:tavLst>
                                        <p:tav tm="0">
                                          <p:val>
                                            <p:fltVal val="0"/>
                                          </p:val>
                                        </p:tav>
                                        <p:tav tm="100000">
                                          <p:val>
                                            <p:strVal val="#ppt_w"/>
                                          </p:val>
                                        </p:tav>
                                      </p:tavLst>
                                    </p:anim>
                                    <p:anim calcmode="lin" valueType="num">
                                      <p:cBhvr>
                                        <p:cTn id="51" dur="500" fill="hold"/>
                                        <p:tgtEl>
                                          <p:spTgt spid="3096"/>
                                        </p:tgtEl>
                                        <p:attrNameLst>
                                          <p:attrName>ppt_h</p:attrName>
                                        </p:attrNameLst>
                                      </p:cBhvr>
                                      <p:tavLst>
                                        <p:tav tm="0">
                                          <p:val>
                                            <p:fltVal val="0"/>
                                          </p:val>
                                        </p:tav>
                                        <p:tav tm="100000">
                                          <p:val>
                                            <p:strVal val="#ppt_h"/>
                                          </p:val>
                                        </p:tav>
                                      </p:tavLst>
                                    </p:anim>
                                  </p:childTnLst>
                                </p:cTn>
                              </p:par>
                            </p:childTnLst>
                          </p:cTn>
                        </p:par>
                        <p:par>
                          <p:cTn id="52" fill="hold" nodeType="afterGroup">
                            <p:stCondLst>
                              <p:cond delay="5000"/>
                            </p:stCondLst>
                            <p:childTnLst>
                              <p:par>
                                <p:cTn id="53" presetID="23" presetClass="entr" presetSubtype="16" fill="hold" nodeType="afterEffect">
                                  <p:stCondLst>
                                    <p:cond delay="0"/>
                                  </p:stCondLst>
                                  <p:childTnLst>
                                    <p:set>
                                      <p:cBhvr>
                                        <p:cTn id="54" dur="1" fill="hold">
                                          <p:stCondLst>
                                            <p:cond delay="0"/>
                                          </p:stCondLst>
                                        </p:cTn>
                                        <p:tgtEl>
                                          <p:spTgt spid="3097"/>
                                        </p:tgtEl>
                                        <p:attrNameLst>
                                          <p:attrName>style.visibility</p:attrName>
                                        </p:attrNameLst>
                                      </p:cBhvr>
                                      <p:to>
                                        <p:strVal val="visible"/>
                                      </p:to>
                                    </p:set>
                                    <p:anim calcmode="lin" valueType="num">
                                      <p:cBhvr>
                                        <p:cTn id="55" dur="500" fill="hold"/>
                                        <p:tgtEl>
                                          <p:spTgt spid="3097"/>
                                        </p:tgtEl>
                                        <p:attrNameLst>
                                          <p:attrName>ppt_w</p:attrName>
                                        </p:attrNameLst>
                                      </p:cBhvr>
                                      <p:tavLst>
                                        <p:tav tm="0">
                                          <p:val>
                                            <p:fltVal val="0"/>
                                          </p:val>
                                        </p:tav>
                                        <p:tav tm="100000">
                                          <p:val>
                                            <p:strVal val="#ppt_w"/>
                                          </p:val>
                                        </p:tav>
                                      </p:tavLst>
                                    </p:anim>
                                    <p:anim calcmode="lin" valueType="num">
                                      <p:cBhvr>
                                        <p:cTn id="56" dur="500" fill="hold"/>
                                        <p:tgtEl>
                                          <p:spTgt spid="3097"/>
                                        </p:tgtEl>
                                        <p:attrNameLst>
                                          <p:attrName>ppt_h</p:attrName>
                                        </p:attrNameLst>
                                      </p:cBhvr>
                                      <p:tavLst>
                                        <p:tav tm="0">
                                          <p:val>
                                            <p:fltVal val="0"/>
                                          </p:val>
                                        </p:tav>
                                        <p:tav tm="100000">
                                          <p:val>
                                            <p:strVal val="#ppt_h"/>
                                          </p:val>
                                        </p:tav>
                                      </p:tavLst>
                                    </p:anim>
                                  </p:childTnLst>
                                </p:cTn>
                              </p:par>
                            </p:childTnLst>
                          </p:cTn>
                        </p:par>
                        <p:par>
                          <p:cTn id="57" fill="hold" nodeType="afterGroup">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3087"/>
                                        </p:tgtEl>
                                        <p:attrNameLst>
                                          <p:attrName>style.visibility</p:attrName>
                                        </p:attrNameLst>
                                      </p:cBhvr>
                                      <p:to>
                                        <p:strVal val="visible"/>
                                      </p:to>
                                    </p:set>
                                    <p:anim calcmode="lin" valueType="num">
                                      <p:cBhvr additive="base">
                                        <p:cTn id="60" dur="500" fill="hold"/>
                                        <p:tgtEl>
                                          <p:spTgt spid="3087"/>
                                        </p:tgtEl>
                                        <p:attrNameLst>
                                          <p:attrName>ppt_x</p:attrName>
                                        </p:attrNameLst>
                                      </p:cBhvr>
                                      <p:tavLst>
                                        <p:tav tm="0">
                                          <p:val>
                                            <p:strVal val="0-#ppt_w/2"/>
                                          </p:val>
                                        </p:tav>
                                        <p:tav tm="100000">
                                          <p:val>
                                            <p:strVal val="#ppt_x"/>
                                          </p:val>
                                        </p:tav>
                                      </p:tavLst>
                                    </p:anim>
                                    <p:anim calcmode="lin" valueType="num">
                                      <p:cBhvr additive="base">
                                        <p:cTn id="61" dur="500" fill="hold"/>
                                        <p:tgtEl>
                                          <p:spTgt spid="30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animBg="1"/>
      <p:bldP spid="3087" grpId="0" autoUpdateAnimBg="0"/>
      <p:bldP spid="3089" grpId="0" animBg="1"/>
      <p:bldP spid="309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8519F36-768D-46AA-A399-3F3327602317}"/>
              </a:ext>
            </a:extLst>
          </p:cNvPr>
          <p:cNvSpPr>
            <a:spLocks noGrp="1"/>
          </p:cNvSpPr>
          <p:nvPr>
            <p:ph type="title"/>
          </p:nvPr>
        </p:nvSpPr>
        <p:spPr>
          <a:xfrm>
            <a:off x="838200" y="365125"/>
            <a:ext cx="10515600" cy="6106795"/>
          </a:xfrm>
        </p:spPr>
        <p:txBody>
          <a:bodyPr>
            <a:normAutofit/>
          </a:bodyPr>
          <a:lstStyle/>
          <a:p>
            <a:r>
              <a:rPr lang="tr-TR" dirty="0"/>
              <a:t>İLAÇLAR VE ECZACILIK</a:t>
            </a:r>
            <a:br>
              <a:rPr lang="tr-TR" dirty="0"/>
            </a:br>
            <a:r>
              <a:rPr lang="tr-TR" sz="2200" dirty="0"/>
              <a:t>Selçuklular döneminde, eczacılığın babası olarak bilinen</a:t>
            </a:r>
            <a:br>
              <a:rPr lang="tr-TR" sz="2200" dirty="0"/>
            </a:br>
            <a:br>
              <a:rPr lang="tr-TR" sz="2200" dirty="0"/>
            </a:br>
            <a:r>
              <a:rPr lang="tr-TR" sz="2200" b="1" dirty="0"/>
              <a:t>El-Reyhan </a:t>
            </a:r>
            <a:r>
              <a:rPr lang="tr-TR" sz="2200" b="1" dirty="0" err="1"/>
              <a:t>Biruni</a:t>
            </a:r>
            <a:r>
              <a:rPr lang="tr-TR" sz="2200" b="1" dirty="0"/>
              <a:t> </a:t>
            </a:r>
            <a:r>
              <a:rPr lang="tr-TR" sz="2200" dirty="0"/>
              <a:t>(973-1051)</a:t>
            </a:r>
            <a:br>
              <a:rPr lang="tr-TR" sz="2200" dirty="0"/>
            </a:br>
            <a:r>
              <a:rPr lang="tr-TR" sz="2200" dirty="0"/>
              <a:t>İlk kez eczacı tanımı yapmıştır.</a:t>
            </a:r>
            <a:br>
              <a:rPr lang="tr-TR" sz="2200" dirty="0"/>
            </a:br>
            <a:br>
              <a:rPr lang="tr-TR" sz="2200" dirty="0"/>
            </a:br>
            <a:r>
              <a:rPr lang="tr-TR" sz="2200" b="1" dirty="0" err="1"/>
              <a:t>İbn</a:t>
            </a:r>
            <a:r>
              <a:rPr lang="tr-TR" sz="2200" b="1" dirty="0"/>
              <a:t>-El Baytar </a:t>
            </a:r>
            <a:r>
              <a:rPr lang="tr-TR" sz="2200" dirty="0"/>
              <a:t>(1197-1248), </a:t>
            </a:r>
            <a:r>
              <a:rPr lang="tr-TR" sz="2200" dirty="0" err="1"/>
              <a:t>Anadolunun</a:t>
            </a:r>
            <a:r>
              <a:rPr lang="tr-TR" sz="2200" dirty="0"/>
              <a:t> tıbbi bitkilerini konu alan eser bulunmaktadır.</a:t>
            </a:r>
            <a:br>
              <a:rPr lang="tr-TR" sz="2200" dirty="0"/>
            </a:br>
            <a:br>
              <a:rPr lang="tr-TR" sz="2200" dirty="0"/>
            </a:br>
            <a:r>
              <a:rPr lang="tr-TR" sz="2200" b="1" dirty="0" err="1"/>
              <a:t>Yakub</a:t>
            </a:r>
            <a:r>
              <a:rPr lang="tr-TR" sz="2200" b="1" dirty="0"/>
              <a:t> bin İshak El-Kindi</a:t>
            </a:r>
            <a:r>
              <a:rPr lang="tr-TR" sz="2200" dirty="0"/>
              <a:t>: Uçucu yağ aromatik sular ve </a:t>
            </a:r>
            <a:r>
              <a:rPr lang="tr-TR" sz="2200" dirty="0" err="1"/>
              <a:t>pomad</a:t>
            </a:r>
            <a:r>
              <a:rPr lang="tr-TR" sz="2200" dirty="0"/>
              <a:t> yapımı ile ilgili ve bazı drogların (misk, amber, </a:t>
            </a:r>
            <a:r>
              <a:rPr lang="tr-TR" sz="2200" dirty="0" err="1"/>
              <a:t>safran,Kafur</a:t>
            </a:r>
            <a:r>
              <a:rPr lang="tr-TR" sz="2200" dirty="0"/>
              <a:t> gibi) benzerlerinin hazırlanması yöntemlerini konu alan eseri bulunmaktadır.</a:t>
            </a:r>
            <a:br>
              <a:rPr lang="tr-TR" sz="2200" dirty="0"/>
            </a:br>
            <a:r>
              <a:rPr lang="tr-TR" sz="2400" dirty="0"/>
              <a:t>İlk eczane Selçuklular döneminde açılmıştır.</a:t>
            </a:r>
            <a:br>
              <a:rPr lang="tr-TR" sz="2400" dirty="0"/>
            </a:br>
            <a:endParaRPr lang="tr-TR" sz="2200" dirty="0"/>
          </a:p>
        </p:txBody>
      </p:sp>
    </p:spTree>
    <p:extLst>
      <p:ext uri="{BB962C8B-B14F-4D97-AF65-F5344CB8AC3E}">
        <p14:creationId xmlns:p14="http://schemas.microsoft.com/office/powerpoint/2010/main" val="1284735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4BA9E1F-19CA-4838-BE7C-420FBFA5D443}"/>
              </a:ext>
            </a:extLst>
          </p:cNvPr>
          <p:cNvSpPr>
            <a:spLocks noGrp="1"/>
          </p:cNvSpPr>
          <p:nvPr>
            <p:ph idx="1"/>
          </p:nvPr>
        </p:nvSpPr>
        <p:spPr>
          <a:xfrm>
            <a:off x="711200" y="812800"/>
            <a:ext cx="10642600" cy="5364163"/>
          </a:xfrm>
        </p:spPr>
        <p:txBody>
          <a:bodyPr>
            <a:normAutofit lnSpcReduction="10000"/>
          </a:bodyPr>
          <a:lstStyle/>
          <a:p>
            <a:r>
              <a:rPr lang="tr-TR" b="1" dirty="0"/>
              <a:t>ALETLER</a:t>
            </a:r>
          </a:p>
          <a:p>
            <a:r>
              <a:rPr lang="tr-TR" dirty="0"/>
              <a:t>Havan</a:t>
            </a:r>
          </a:p>
          <a:p>
            <a:r>
              <a:rPr lang="tr-TR" dirty="0"/>
              <a:t>İmbik</a:t>
            </a:r>
          </a:p>
          <a:p>
            <a:r>
              <a:rPr lang="tr-TR" dirty="0"/>
              <a:t>Terazi</a:t>
            </a:r>
          </a:p>
          <a:p>
            <a:r>
              <a:rPr lang="tr-TR" b="1" dirty="0"/>
              <a:t>ÖLÇÜLER</a:t>
            </a:r>
          </a:p>
          <a:p>
            <a:r>
              <a:rPr lang="tr-TR" dirty="0"/>
              <a:t>Dirhem (3.148g)</a:t>
            </a:r>
          </a:p>
          <a:p>
            <a:r>
              <a:rPr lang="tr-TR" b="1" dirty="0"/>
              <a:t>DROGLAR</a:t>
            </a:r>
          </a:p>
          <a:p>
            <a:r>
              <a:rPr lang="tr-TR" b="1" dirty="0" err="1"/>
              <a:t>İbn</a:t>
            </a:r>
            <a:r>
              <a:rPr lang="tr-TR" b="1" dirty="0"/>
              <a:t>-Al Baytar; </a:t>
            </a:r>
            <a:r>
              <a:rPr lang="tr-TR" dirty="0"/>
              <a:t>Kitap-al Cami al Müfredat al-Adviye </a:t>
            </a:r>
            <a:r>
              <a:rPr lang="tr-TR" dirty="0" err="1"/>
              <a:t>vel-Agdiye</a:t>
            </a:r>
            <a:r>
              <a:rPr lang="tr-TR" dirty="0"/>
              <a:t> (</a:t>
            </a:r>
            <a:r>
              <a:rPr lang="tr-TR" dirty="0" err="1"/>
              <a:t>arapça</a:t>
            </a:r>
            <a:r>
              <a:rPr lang="tr-TR" dirty="0"/>
              <a:t>)</a:t>
            </a:r>
          </a:p>
          <a:p>
            <a:r>
              <a:rPr lang="tr-TR" dirty="0"/>
              <a:t>1400 drog içeren eser.</a:t>
            </a:r>
          </a:p>
          <a:p>
            <a:r>
              <a:rPr lang="tr-TR" dirty="0"/>
              <a:t>Daha sonra 14-17yy da Türkçe, Almanca, Fransızca ya çevrilmiş. Anadolu da yetişen çok sayıda tıbbi bitki içermesi nedeniyle Avrupa da </a:t>
            </a:r>
            <a:r>
              <a:rPr lang="tr-TR" dirty="0" err="1"/>
              <a:t>da</a:t>
            </a:r>
            <a:r>
              <a:rPr lang="tr-TR" dirty="0"/>
              <a:t> uzun yıllar kullanılmıştır.</a:t>
            </a:r>
          </a:p>
        </p:txBody>
      </p:sp>
    </p:spTree>
    <p:extLst>
      <p:ext uri="{BB962C8B-B14F-4D97-AF65-F5344CB8AC3E}">
        <p14:creationId xmlns:p14="http://schemas.microsoft.com/office/powerpoint/2010/main" val="1171901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531185E-E792-4661-871F-781BC2A0B8DD}"/>
              </a:ext>
            </a:extLst>
          </p:cNvPr>
          <p:cNvSpPr>
            <a:spLocks noGrp="1"/>
          </p:cNvSpPr>
          <p:nvPr>
            <p:ph idx="1"/>
          </p:nvPr>
        </p:nvSpPr>
        <p:spPr/>
        <p:txBody>
          <a:bodyPr/>
          <a:lstStyle/>
          <a:p>
            <a:pPr algn="just"/>
            <a:r>
              <a:rPr lang="tr-TR" dirty="0"/>
              <a:t>Anadolu da ilk eczaneler Selçuklular dönemi kurulan hastane eczanelerindeki eczanelerdir. Bunların ilki, 1206 da kurulan Gevher Nesibe Darüşşifasında açılan eczanedir. </a:t>
            </a:r>
          </a:p>
        </p:txBody>
      </p:sp>
    </p:spTree>
    <p:extLst>
      <p:ext uri="{BB962C8B-B14F-4D97-AF65-F5344CB8AC3E}">
        <p14:creationId xmlns:p14="http://schemas.microsoft.com/office/powerpoint/2010/main" val="1883504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400A212-93FE-48A5-89CD-B02259F6A3CE}"/>
              </a:ext>
            </a:extLst>
          </p:cNvPr>
          <p:cNvSpPr>
            <a:spLocks noGrp="1"/>
          </p:cNvSpPr>
          <p:nvPr>
            <p:ph type="title"/>
          </p:nvPr>
        </p:nvSpPr>
        <p:spPr/>
        <p:txBody>
          <a:bodyPr/>
          <a:lstStyle/>
          <a:p>
            <a:r>
              <a:rPr lang="tr-TR" b="1" dirty="0"/>
              <a:t>OSMANLILAR DÖNEMİ ECZACILIK UYGULAMALARI</a:t>
            </a:r>
          </a:p>
        </p:txBody>
      </p:sp>
      <p:sp>
        <p:nvSpPr>
          <p:cNvPr id="3" name="İçerik Yer Tutucusu 2">
            <a:extLst>
              <a:ext uri="{FF2B5EF4-FFF2-40B4-BE49-F238E27FC236}">
                <a16:creationId xmlns:a16="http://schemas.microsoft.com/office/drawing/2014/main" id="{B7D87B82-9087-40AE-B590-433302A36880}"/>
              </a:ext>
            </a:extLst>
          </p:cNvPr>
          <p:cNvSpPr>
            <a:spLocks noGrp="1"/>
          </p:cNvSpPr>
          <p:nvPr>
            <p:ph idx="1"/>
          </p:nvPr>
        </p:nvSpPr>
        <p:spPr/>
        <p:txBody>
          <a:bodyPr>
            <a:normAutofit/>
          </a:bodyPr>
          <a:lstStyle/>
          <a:p>
            <a:r>
              <a:rPr lang="tr-TR" dirty="0"/>
              <a:t>Osmanlı eczacılığı Selçuklu, dolayısı ile, İslam Eczacılığının bir devamıdır.</a:t>
            </a:r>
          </a:p>
          <a:p>
            <a:r>
              <a:rPr lang="tr-TR" dirty="0"/>
              <a:t>Osmanlılar, Anadolu’ya yerleştikten sonra Selçuklulardan kalma tedavi ve yardım kurumlarını muhafaza ettiler, bunun yanında Anadolu ve Rumeli’de yeni hastaneler ve tıbbi kurumlar inşa ettiler.</a:t>
            </a:r>
          </a:p>
          <a:p>
            <a:r>
              <a:rPr lang="tr-TR" dirty="0"/>
              <a:t>Bunlar 1399 da Sultan </a:t>
            </a:r>
            <a:r>
              <a:rPr lang="tr-TR" dirty="0" err="1"/>
              <a:t>Beyazıd</a:t>
            </a:r>
            <a:r>
              <a:rPr lang="tr-TR" dirty="0"/>
              <a:t> tarafından Bursa da Yıldırım </a:t>
            </a:r>
            <a:r>
              <a:rPr lang="tr-TR" dirty="0" err="1"/>
              <a:t>Darüşifasını</a:t>
            </a:r>
            <a:r>
              <a:rPr lang="tr-TR" dirty="0"/>
              <a:t> yaptırması ile başlar. Burada;</a:t>
            </a:r>
          </a:p>
          <a:p>
            <a:r>
              <a:rPr lang="tr-TR" b="1" dirty="0" err="1"/>
              <a:t>Saydalan</a:t>
            </a:r>
            <a:r>
              <a:rPr lang="tr-TR" dirty="0"/>
              <a:t> (Eczacı), </a:t>
            </a:r>
            <a:r>
              <a:rPr lang="tr-TR" b="1" dirty="0" err="1"/>
              <a:t>Şerbetiyan</a:t>
            </a:r>
            <a:r>
              <a:rPr lang="tr-TR" dirty="0"/>
              <a:t> (Şurup ve Şerbetçi),</a:t>
            </a:r>
            <a:r>
              <a:rPr lang="tr-TR" b="1" dirty="0" err="1"/>
              <a:t>Uşşaba</a:t>
            </a:r>
            <a:r>
              <a:rPr lang="tr-TR" dirty="0" err="1"/>
              <a:t>n</a:t>
            </a:r>
            <a:r>
              <a:rPr lang="tr-TR" dirty="0"/>
              <a:t> (İlaçları tanıyan toplayan, satın alan ve depolayan) ismi verilen şahısların ilaç dan sorumlu olduğu bilinmektedir.</a:t>
            </a:r>
          </a:p>
          <a:p>
            <a:pPr marL="0" indent="0">
              <a:buNone/>
            </a:pPr>
            <a:endParaRPr lang="tr-TR" dirty="0"/>
          </a:p>
        </p:txBody>
      </p:sp>
    </p:spTree>
    <p:extLst>
      <p:ext uri="{BB962C8B-B14F-4D97-AF65-F5344CB8AC3E}">
        <p14:creationId xmlns:p14="http://schemas.microsoft.com/office/powerpoint/2010/main" val="69379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4A6A507-49E7-4458-B4A4-11793CF403CF}"/>
              </a:ext>
            </a:extLst>
          </p:cNvPr>
          <p:cNvSpPr>
            <a:spLocks noGrp="1"/>
          </p:cNvSpPr>
          <p:nvPr>
            <p:ph idx="1"/>
          </p:nvPr>
        </p:nvSpPr>
        <p:spPr/>
        <p:txBody>
          <a:bodyPr/>
          <a:lstStyle/>
          <a:p>
            <a:pPr algn="just"/>
            <a:r>
              <a:rPr lang="tr-TR" dirty="0"/>
              <a:t>Fatih (1470), Süleymaniye (1555) ve Edirne (1486) Darüşşifasında ilaç ve macunları yapan kişilere </a:t>
            </a:r>
            <a:r>
              <a:rPr lang="tr-TR" dirty="0" err="1"/>
              <a:t>Aşşab</a:t>
            </a:r>
            <a:r>
              <a:rPr lang="tr-TR" dirty="0"/>
              <a:t>, Şerbetçi, </a:t>
            </a:r>
            <a:r>
              <a:rPr lang="tr-TR" dirty="0" err="1"/>
              <a:t>Edviyakup</a:t>
            </a:r>
            <a:r>
              <a:rPr lang="tr-TR" dirty="0"/>
              <a:t> gibi isimler verilirdi.</a:t>
            </a:r>
          </a:p>
          <a:p>
            <a:pPr algn="just"/>
            <a:endParaRPr lang="tr-TR" dirty="0"/>
          </a:p>
          <a:p>
            <a:pPr algn="just"/>
            <a:r>
              <a:rPr lang="tr-TR" dirty="0"/>
              <a:t>Süleymaniye Darüşşifasında, ilaç yapanların yanında eczacı kalfası, ilaç kalfası, ilaç </a:t>
            </a:r>
            <a:r>
              <a:rPr lang="tr-TR" dirty="0" err="1"/>
              <a:t>kilarcısı</a:t>
            </a:r>
            <a:r>
              <a:rPr lang="tr-TR" dirty="0"/>
              <a:t> ve ilaç vekilharcı gibi ilaç yapımında, muhafazasında, satın alınmasında görevli kişiler bulunmaktaydı.</a:t>
            </a:r>
          </a:p>
        </p:txBody>
      </p:sp>
    </p:spTree>
    <p:extLst>
      <p:ext uri="{BB962C8B-B14F-4D97-AF65-F5344CB8AC3E}">
        <p14:creationId xmlns:p14="http://schemas.microsoft.com/office/powerpoint/2010/main" val="3276014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ACCF9D9-BD7D-45AE-8F8B-3DD011D1050F}"/>
              </a:ext>
            </a:extLst>
          </p:cNvPr>
          <p:cNvSpPr>
            <a:spLocks noGrp="1"/>
          </p:cNvSpPr>
          <p:nvPr>
            <p:ph idx="1"/>
          </p:nvPr>
        </p:nvSpPr>
        <p:spPr>
          <a:xfrm>
            <a:off x="838200" y="386080"/>
            <a:ext cx="10515600" cy="5790883"/>
          </a:xfrm>
        </p:spPr>
        <p:txBody>
          <a:bodyPr>
            <a:normAutofit fontScale="92500" lnSpcReduction="10000"/>
          </a:bodyPr>
          <a:lstStyle/>
          <a:p>
            <a:r>
              <a:rPr lang="tr-TR" b="1" dirty="0"/>
              <a:t>Osmanlı imparatorluğu döneminde ilk Türkçe eserler;</a:t>
            </a:r>
          </a:p>
          <a:p>
            <a:r>
              <a:rPr lang="tr-TR" dirty="0"/>
              <a:t>(Çeviri, yarı toplama ve yarı telif)</a:t>
            </a:r>
          </a:p>
          <a:p>
            <a:r>
              <a:rPr lang="tr-TR" b="1" dirty="0"/>
              <a:t>Müfredat-</a:t>
            </a:r>
            <a:r>
              <a:rPr lang="tr-TR" b="1" dirty="0" err="1"/>
              <a:t>İbn</a:t>
            </a:r>
            <a:r>
              <a:rPr lang="tr-TR" b="1" dirty="0"/>
              <a:t> Baytar </a:t>
            </a:r>
            <a:r>
              <a:rPr lang="tr-TR" b="1" dirty="0" err="1"/>
              <a:t>ın</a:t>
            </a:r>
            <a:r>
              <a:rPr lang="tr-TR" b="1" dirty="0"/>
              <a:t> tercümesi</a:t>
            </a:r>
          </a:p>
          <a:p>
            <a:r>
              <a:rPr lang="tr-TR" b="1" dirty="0"/>
              <a:t>Geredeli İshak bin Murad</a:t>
            </a:r>
            <a:r>
              <a:rPr lang="tr-TR" dirty="0"/>
              <a:t>’ın eseri: Sade bir  dil kullanılarak ilk Türkçe yazılmış eser. </a:t>
            </a:r>
          </a:p>
          <a:p>
            <a:r>
              <a:rPr lang="tr-TR" dirty="0"/>
              <a:t>Tıbbi drogların, alfabetik listesi, drogların özellikleri, kullanım amaçları, zararları ve zarar görüldüğünde neler yapılacağını belirten bir eser.</a:t>
            </a:r>
          </a:p>
          <a:p>
            <a:r>
              <a:rPr lang="tr-TR" dirty="0" err="1"/>
              <a:t>Şerafeddin</a:t>
            </a:r>
            <a:r>
              <a:rPr lang="tr-TR" dirty="0"/>
              <a:t> bin İlyas Sabuncuoğlu (1385) eseri </a:t>
            </a:r>
            <a:r>
              <a:rPr lang="tr-TR" dirty="0" err="1"/>
              <a:t>Akrabadin</a:t>
            </a:r>
            <a:r>
              <a:rPr lang="tr-TR" dirty="0"/>
              <a:t>. Anadolu da kullanılan tıbbi bitkileri içeriyor.</a:t>
            </a:r>
          </a:p>
          <a:p>
            <a:r>
              <a:rPr lang="tr-TR" b="1" dirty="0" err="1"/>
              <a:t>Mücerrebname</a:t>
            </a:r>
            <a:r>
              <a:rPr lang="tr-TR" dirty="0"/>
              <a:t>; kullanılan ilaçlar ve sonuçları kanıta dayalı olarak yer almakta.</a:t>
            </a:r>
          </a:p>
          <a:p>
            <a:r>
              <a:rPr lang="tr-TR" dirty="0"/>
              <a:t>Yılan </a:t>
            </a:r>
            <a:r>
              <a:rPr lang="tr-TR" dirty="0" err="1"/>
              <a:t>zehirine</a:t>
            </a:r>
            <a:r>
              <a:rPr lang="tr-TR" dirty="0"/>
              <a:t> karşı, yaptığı Tiryak formülünü kendi ve horoz üzerindeki denemeleri. </a:t>
            </a:r>
          </a:p>
          <a:p>
            <a:r>
              <a:rPr lang="tr-TR" b="1" dirty="0" err="1"/>
              <a:t>Cerrahnama</a:t>
            </a:r>
            <a:r>
              <a:rPr lang="tr-TR" b="1" dirty="0"/>
              <a:t>; </a:t>
            </a:r>
            <a:r>
              <a:rPr lang="tr-TR" dirty="0"/>
              <a:t>Ameliyat ve </a:t>
            </a:r>
            <a:r>
              <a:rPr lang="tr-TR" dirty="0" err="1"/>
              <a:t>kulladığı</a:t>
            </a:r>
            <a:r>
              <a:rPr lang="tr-TR" dirty="0"/>
              <a:t> aletler resimleri ile tasvir edilmiş eser.</a:t>
            </a:r>
          </a:p>
        </p:txBody>
      </p:sp>
    </p:spTree>
    <p:extLst>
      <p:ext uri="{BB962C8B-B14F-4D97-AF65-F5344CB8AC3E}">
        <p14:creationId xmlns:p14="http://schemas.microsoft.com/office/powerpoint/2010/main" val="3371007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B5B0295-3DE6-4BB9-A4C8-11B9780EC219}"/>
              </a:ext>
            </a:extLst>
          </p:cNvPr>
          <p:cNvSpPr>
            <a:spLocks noGrp="1"/>
          </p:cNvSpPr>
          <p:nvPr>
            <p:ph idx="1"/>
          </p:nvPr>
        </p:nvSpPr>
        <p:spPr>
          <a:xfrm>
            <a:off x="660400" y="772160"/>
            <a:ext cx="10693400" cy="5201603"/>
          </a:xfrm>
        </p:spPr>
        <p:txBody>
          <a:bodyPr/>
          <a:lstStyle/>
          <a:p>
            <a:r>
              <a:rPr lang="tr-TR" b="1" dirty="0"/>
              <a:t>Mehmet Mübin Hüseyni </a:t>
            </a:r>
            <a:r>
              <a:rPr lang="tr-TR" b="1" dirty="0" err="1"/>
              <a:t>Tankabuni</a:t>
            </a:r>
            <a:r>
              <a:rPr lang="tr-TR" dirty="0"/>
              <a:t>, İlaç </a:t>
            </a:r>
            <a:r>
              <a:rPr lang="tr-TR" dirty="0" err="1"/>
              <a:t>formülasyon</a:t>
            </a:r>
            <a:r>
              <a:rPr lang="tr-TR" dirty="0"/>
              <a:t> ve tedavi kitabı Türkçe ye çevrilmiştir.</a:t>
            </a:r>
          </a:p>
          <a:p>
            <a:r>
              <a:rPr lang="tr-TR" dirty="0"/>
              <a:t>Beş bölümden oluşan kitabın üçüncü kısmı droglarla ilgilidir. Çok sayıda dile çevrilerek, Avrupa da dahil olmak üzere ders kitabı olarak okutulmuştur. 1681 yılında Paris de </a:t>
            </a:r>
            <a:r>
              <a:rPr lang="tr-TR" dirty="0" err="1"/>
              <a:t>Farmakope</a:t>
            </a:r>
            <a:r>
              <a:rPr lang="tr-TR" dirty="0"/>
              <a:t> olarak </a:t>
            </a:r>
            <a:r>
              <a:rPr lang="tr-TR" dirty="0" err="1"/>
              <a:t>latince</a:t>
            </a:r>
            <a:r>
              <a:rPr lang="tr-TR" dirty="0"/>
              <a:t> basılmıştır.</a:t>
            </a:r>
          </a:p>
        </p:txBody>
      </p:sp>
    </p:spTree>
    <p:extLst>
      <p:ext uri="{BB962C8B-B14F-4D97-AF65-F5344CB8AC3E}">
        <p14:creationId xmlns:p14="http://schemas.microsoft.com/office/powerpoint/2010/main" val="3294632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8C44ED1-2F26-424B-9A18-31DB38224637}"/>
              </a:ext>
            </a:extLst>
          </p:cNvPr>
          <p:cNvSpPr>
            <a:spLocks noGrp="1"/>
          </p:cNvSpPr>
          <p:nvPr>
            <p:ph idx="1"/>
          </p:nvPr>
        </p:nvSpPr>
        <p:spPr>
          <a:xfrm>
            <a:off x="838200" y="406400"/>
            <a:ext cx="10515600" cy="5770563"/>
          </a:xfrm>
        </p:spPr>
        <p:txBody>
          <a:bodyPr>
            <a:normAutofit/>
          </a:bodyPr>
          <a:lstStyle/>
          <a:p>
            <a:r>
              <a:rPr lang="tr-TR" b="1" dirty="0"/>
              <a:t>İLAÇLAR</a:t>
            </a:r>
          </a:p>
          <a:p>
            <a:r>
              <a:rPr lang="tr-TR" b="1" dirty="0"/>
              <a:t>Hekimlik-Eczacılık babadan oğula geçiyor.</a:t>
            </a:r>
          </a:p>
          <a:p>
            <a:r>
              <a:rPr lang="en-US" altLang="en-US" b="1" dirty="0">
                <a:solidFill>
                  <a:schemeClr val="accent2"/>
                </a:solidFill>
                <a:cs typeface="Times New Roman" panose="02020603050405020304" pitchFamily="18" charset="0"/>
              </a:rPr>
              <a:t>MÜTETABBİB</a:t>
            </a:r>
            <a:r>
              <a:rPr lang="tr-TR" altLang="en-US" b="1" dirty="0">
                <a:solidFill>
                  <a:schemeClr val="accent2"/>
                </a:solidFill>
                <a:cs typeface="Times New Roman" panose="02020603050405020304" pitchFamily="18" charset="0"/>
              </a:rPr>
              <a:t> (gerçek hekim olmayan mistik tedavi yapanlar, okunmuş kaptan su içirme muska </a:t>
            </a:r>
            <a:r>
              <a:rPr lang="tr-TR" altLang="en-US" b="1" dirty="0" err="1">
                <a:solidFill>
                  <a:schemeClr val="accent2"/>
                </a:solidFill>
                <a:cs typeface="Times New Roman" panose="02020603050405020304" pitchFamily="18" charset="0"/>
              </a:rPr>
              <a:t>vs</a:t>
            </a:r>
            <a:r>
              <a:rPr lang="tr-TR" altLang="en-US" b="1" dirty="0">
                <a:solidFill>
                  <a:schemeClr val="accent2"/>
                </a:solidFill>
                <a:cs typeface="Times New Roman" panose="02020603050405020304" pitchFamily="18" charset="0"/>
              </a:rPr>
              <a:t>) </a:t>
            </a:r>
          </a:p>
          <a:p>
            <a:r>
              <a:rPr lang="tr-TR" b="1" dirty="0"/>
              <a:t>Sultan Selim II (1573); Hekimbaşılar tarafından sınav, belge</a:t>
            </a:r>
          </a:p>
          <a:p>
            <a:r>
              <a:rPr lang="tr-TR" b="1" dirty="0"/>
              <a:t>Sultan Mustafa III, </a:t>
            </a:r>
          </a:p>
          <a:p>
            <a:r>
              <a:rPr lang="tr-TR" b="1" dirty="0"/>
              <a:t>Osmanlı Tıp Meclisi </a:t>
            </a:r>
            <a:r>
              <a:rPr lang="tr-TR" dirty="0"/>
              <a:t>Tıp ve Eczacılık Uygulamalarını düzenlemek amacıyla çıkarılan ilk tüzükler;</a:t>
            </a:r>
          </a:p>
          <a:p>
            <a:r>
              <a:rPr lang="tr-TR" b="1" dirty="0"/>
              <a:t>1861 Tababeti Belediye İcrasına Dair Nizamname</a:t>
            </a:r>
          </a:p>
          <a:p>
            <a:r>
              <a:rPr lang="tr-TR" b="1" dirty="0"/>
              <a:t>1861 </a:t>
            </a:r>
            <a:r>
              <a:rPr lang="tr-TR" b="1" dirty="0" err="1"/>
              <a:t>İspançiyarlık</a:t>
            </a:r>
            <a:r>
              <a:rPr lang="tr-TR" b="1" dirty="0"/>
              <a:t> sanatının icrasına dair Nizamname</a:t>
            </a:r>
          </a:p>
        </p:txBody>
      </p:sp>
    </p:spTree>
    <p:extLst>
      <p:ext uri="{BB962C8B-B14F-4D97-AF65-F5344CB8AC3E}">
        <p14:creationId xmlns:p14="http://schemas.microsoft.com/office/powerpoint/2010/main" val="789897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EC5B3D16-410F-408A-B4FB-6C7E46F5DC9C}"/>
              </a:ext>
            </a:extLst>
          </p:cNvPr>
          <p:cNvSpPr>
            <a:spLocks noGrp="1" noChangeArrowheads="1"/>
          </p:cNvSpPr>
          <p:nvPr>
            <p:ph type="body" idx="1"/>
          </p:nvPr>
        </p:nvSpPr>
        <p:spPr>
          <a:xfrm>
            <a:off x="1992313" y="990600"/>
            <a:ext cx="8229600" cy="5867400"/>
          </a:xfrm>
          <a:extLst>
            <a:ext uri="{909E8E84-426E-40DD-AFC4-6F175D3DCCD1}">
              <a14:hiddenFill xmlns:a14="http://schemas.microsoft.com/office/drawing/2010/main">
                <a:solidFill>
                  <a:schemeClr val="accent2"/>
                </a:solidFill>
              </a14:hiddenFill>
            </a:ext>
          </a:extLst>
        </p:spPr>
        <p:txBody>
          <a:bodyPr/>
          <a:lstStyle/>
          <a:p>
            <a:pPr algn="just" eaLnBrk="1" hangingPunct="1">
              <a:lnSpc>
                <a:spcPct val="90000"/>
              </a:lnSpc>
              <a:buFontTx/>
              <a:buBlip>
                <a:blip r:embed="rId3"/>
              </a:buBlip>
            </a:pPr>
            <a:r>
              <a:rPr lang="tr-TR" altLang="en-US" b="1" dirty="0"/>
              <a:t>Osmanlılar Döneminde</a:t>
            </a:r>
            <a:r>
              <a:rPr lang="tr-TR" altLang="en-US" b="1" dirty="0">
                <a:solidFill>
                  <a:schemeClr val="accent2"/>
                </a:solidFill>
              </a:rPr>
              <a:t> </a:t>
            </a:r>
            <a:r>
              <a:rPr lang="en-US" altLang="en-US" b="1" dirty="0">
                <a:solidFill>
                  <a:schemeClr val="accent2"/>
                </a:solidFill>
                <a:cs typeface="Times New Roman" panose="02020603050405020304" pitchFamily="18" charset="0"/>
              </a:rPr>
              <a:t>AKTAR</a:t>
            </a:r>
            <a:r>
              <a:rPr lang="en-US" altLang="en-US" b="1" dirty="0">
                <a:cs typeface="Times New Roman" panose="02020603050405020304" pitchFamily="18" charset="0"/>
              </a:rPr>
              <a:t> </a:t>
            </a:r>
            <a:r>
              <a:rPr lang="en-US" altLang="en-US" b="1" dirty="0" err="1">
                <a:cs typeface="Times New Roman" panose="02020603050405020304" pitchFamily="18" charset="0"/>
              </a:rPr>
              <a:t>veya</a:t>
            </a:r>
            <a:r>
              <a:rPr lang="en-US" altLang="en-US" b="1" dirty="0">
                <a:cs typeface="Times New Roman" panose="02020603050405020304" pitchFamily="18" charset="0"/>
              </a:rPr>
              <a:t> </a:t>
            </a:r>
            <a:r>
              <a:rPr lang="en-US" altLang="en-US" b="1" dirty="0">
                <a:solidFill>
                  <a:schemeClr val="accent2"/>
                </a:solidFill>
                <a:cs typeface="Times New Roman" panose="02020603050405020304" pitchFamily="18" charset="0"/>
              </a:rPr>
              <a:t>ATTAR</a:t>
            </a:r>
            <a:r>
              <a:rPr lang="tr-TR" altLang="en-US" b="1" dirty="0">
                <a:solidFill>
                  <a:schemeClr val="accent2"/>
                </a:solidFill>
              </a:rPr>
              <a:t> </a:t>
            </a:r>
            <a:r>
              <a:rPr lang="tr-TR" altLang="en-US" b="1" dirty="0"/>
              <a:t>denilen ilaç yapımıyla uğraşan kişilerin olduğu bilinmektedir. Bu kişilerin dükkanları daha çok Mısır Çarşısında toplanmıştır. </a:t>
            </a:r>
          </a:p>
          <a:p>
            <a:pPr algn="just" eaLnBrk="1" hangingPunct="1">
              <a:lnSpc>
                <a:spcPct val="90000"/>
              </a:lnSpc>
              <a:buFontTx/>
              <a:buBlip>
                <a:blip r:embed="rId3"/>
              </a:buBlip>
            </a:pPr>
            <a:r>
              <a:rPr lang="tr-TR" altLang="en-US" b="1" dirty="0"/>
              <a:t>Mısır Çarşısında 100 dükkandan 49 tanesi aktarlara aitti. Aktar dükkanları 2 kısımdan ibaretti. Dükkanın ön kısmında satış bölümü arka bölümünde ise depo ve imalat yaptıkları kısım bulunmaktaydı. Bazı dükkanların saçaklarında dükkanın kolaylıkla tanınmasını sağlayan bir sembol bulunurdu. </a:t>
            </a:r>
            <a:endParaRPr lang="en-US" altLang="en-US" b="1" dirty="0">
              <a:cs typeface="Times New Roman" panose="02020603050405020304" pitchFamily="18" charset="0"/>
            </a:endParaRPr>
          </a:p>
          <a:p>
            <a:pPr eaLnBrk="1" hangingPunct="1">
              <a:lnSpc>
                <a:spcPct val="90000"/>
              </a:lnSpc>
              <a:buFontTx/>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 calcmode="lin" valueType="num">
                                      <p:cBhvr additive="base">
                                        <p:cTn id="12"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03CEEB-5064-41B9-9160-3C11EA904CB1}"/>
              </a:ext>
            </a:extLst>
          </p:cNvPr>
          <p:cNvSpPr>
            <a:spLocks noGrp="1"/>
          </p:cNvSpPr>
          <p:nvPr>
            <p:ph type="title"/>
          </p:nvPr>
        </p:nvSpPr>
        <p:spPr/>
        <p:txBody>
          <a:bodyPr>
            <a:normAutofit fontScale="90000"/>
          </a:bodyPr>
          <a:lstStyle/>
          <a:p>
            <a:r>
              <a:rPr lang="tr-TR" b="1" dirty="0"/>
              <a:t>ORTAÇAĞ ASYA TÜRKLERİ DÖNEMİ  </a:t>
            </a:r>
            <a:r>
              <a:rPr lang="tr-TR" dirty="0"/>
              <a:t>(Türk-Uygurlar)</a:t>
            </a:r>
            <a:br>
              <a:rPr lang="tr-TR" dirty="0"/>
            </a:br>
            <a:endParaRPr lang="tr-TR" dirty="0"/>
          </a:p>
        </p:txBody>
      </p:sp>
      <p:sp>
        <p:nvSpPr>
          <p:cNvPr id="3" name="İçerik Yer Tutucusu 2">
            <a:extLst>
              <a:ext uri="{FF2B5EF4-FFF2-40B4-BE49-F238E27FC236}">
                <a16:creationId xmlns:a16="http://schemas.microsoft.com/office/drawing/2014/main" id="{C9E2C0CE-B060-46FB-AA8E-D9BD7F6B3BA0}"/>
              </a:ext>
            </a:extLst>
          </p:cNvPr>
          <p:cNvSpPr>
            <a:spLocks noGrp="1"/>
          </p:cNvSpPr>
          <p:nvPr>
            <p:ph idx="1"/>
          </p:nvPr>
        </p:nvSpPr>
        <p:spPr>
          <a:xfrm>
            <a:off x="838200" y="1026160"/>
            <a:ext cx="10515600" cy="5150803"/>
          </a:xfrm>
        </p:spPr>
        <p:txBody>
          <a:bodyPr>
            <a:normAutofit fontScale="92500" lnSpcReduction="10000"/>
          </a:bodyPr>
          <a:lstStyle/>
          <a:p>
            <a:r>
              <a:rPr lang="tr-TR" dirty="0">
                <a:solidFill>
                  <a:srgbClr val="FF0000"/>
                </a:solidFill>
              </a:rPr>
              <a:t>İLAÇ ŞEKİLLERİ</a:t>
            </a:r>
          </a:p>
          <a:p>
            <a:r>
              <a:rPr lang="tr-TR" dirty="0"/>
              <a:t>Merhem</a:t>
            </a:r>
          </a:p>
          <a:p>
            <a:r>
              <a:rPr lang="tr-TR" dirty="0" err="1"/>
              <a:t>İnfüzyon</a:t>
            </a:r>
            <a:endParaRPr lang="tr-TR" dirty="0"/>
          </a:p>
          <a:p>
            <a:r>
              <a:rPr lang="tr-TR" dirty="0" err="1"/>
              <a:t>Dekoksiyon</a:t>
            </a:r>
            <a:endParaRPr lang="tr-TR" dirty="0"/>
          </a:p>
          <a:p>
            <a:r>
              <a:rPr lang="tr-TR" dirty="0"/>
              <a:t>Toz</a:t>
            </a:r>
          </a:p>
          <a:p>
            <a:r>
              <a:rPr lang="tr-TR" dirty="0"/>
              <a:t>Usare (Özsu)</a:t>
            </a:r>
          </a:p>
          <a:p>
            <a:r>
              <a:rPr lang="tr-TR" dirty="0"/>
              <a:t>Macun</a:t>
            </a:r>
          </a:p>
          <a:p>
            <a:r>
              <a:rPr lang="tr-TR" dirty="0"/>
              <a:t>Hamur</a:t>
            </a:r>
          </a:p>
          <a:p>
            <a:r>
              <a:rPr lang="tr-TR" dirty="0"/>
              <a:t>Hap</a:t>
            </a:r>
          </a:p>
          <a:p>
            <a:r>
              <a:rPr lang="tr-TR" dirty="0"/>
              <a:t>Pastil</a:t>
            </a:r>
          </a:p>
          <a:p>
            <a:r>
              <a:rPr lang="tr-TR" dirty="0" err="1"/>
              <a:t>Supposituvar</a:t>
            </a:r>
            <a:endParaRPr lang="tr-TR" dirty="0"/>
          </a:p>
        </p:txBody>
      </p:sp>
    </p:spTree>
    <p:extLst>
      <p:ext uri="{BB962C8B-B14F-4D97-AF65-F5344CB8AC3E}">
        <p14:creationId xmlns:p14="http://schemas.microsoft.com/office/powerpoint/2010/main" val="3421226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3BF6CBEB-F139-4C4F-8B25-2DDE17F31556}"/>
              </a:ext>
            </a:extLst>
          </p:cNvPr>
          <p:cNvSpPr>
            <a:spLocks noGrp="1" noChangeArrowheads="1"/>
          </p:cNvSpPr>
          <p:nvPr>
            <p:ph type="body" idx="1"/>
          </p:nvPr>
        </p:nvSpPr>
        <p:spPr>
          <a:xfrm>
            <a:off x="2133600" y="1143000"/>
            <a:ext cx="7772400" cy="4114800"/>
          </a:xfrm>
          <a:extLst>
            <a:ext uri="{909E8E84-426E-40DD-AFC4-6F175D3DCCD1}">
              <a14:hiddenFill xmlns:a14="http://schemas.microsoft.com/office/drawing/2010/main">
                <a:solidFill>
                  <a:schemeClr val="accent2"/>
                </a:solidFill>
              </a14:hiddenFill>
            </a:ext>
          </a:extLst>
        </p:spPr>
        <p:txBody>
          <a:bodyPr/>
          <a:lstStyle/>
          <a:p>
            <a:pPr eaLnBrk="1" hangingPunct="1">
              <a:buFontTx/>
              <a:buNone/>
            </a:pPr>
            <a:r>
              <a:rPr lang="en-US" altLang="en-US" b="1">
                <a:cs typeface="Times New Roman" panose="02020603050405020304" pitchFamily="18" charset="0"/>
              </a:rPr>
              <a:t> </a:t>
            </a:r>
            <a:endParaRPr lang="en-US" altLang="en-US">
              <a:cs typeface="Times New Roman" panose="02020603050405020304" pitchFamily="18" charset="0"/>
            </a:endParaRPr>
          </a:p>
          <a:p>
            <a:pPr eaLnBrk="1" hangingPunct="1">
              <a:buFontTx/>
              <a:buBlip>
                <a:blip r:embed="rId3"/>
              </a:buBlip>
            </a:pPr>
            <a:r>
              <a:rPr lang="en-US" altLang="en-US" b="1">
                <a:solidFill>
                  <a:schemeClr val="accent2"/>
                </a:solidFill>
                <a:cs typeface="Times New Roman" panose="02020603050405020304" pitchFamily="18" charset="0"/>
              </a:rPr>
              <a:t>MÜRREKEP İLAÇLAR</a:t>
            </a:r>
            <a:r>
              <a:rPr lang="en-US" altLang="en-US" b="1">
                <a:cs typeface="Times New Roman" panose="02020603050405020304" pitchFamily="18" charset="0"/>
              </a:rPr>
              <a:t> </a:t>
            </a:r>
            <a:endParaRPr lang="tr-TR" altLang="en-US" b="1"/>
          </a:p>
          <a:p>
            <a:pPr eaLnBrk="1" hangingPunct="1">
              <a:buFontTx/>
              <a:buNone/>
            </a:pPr>
            <a:r>
              <a:rPr lang="en-US" altLang="en-US" b="1">
                <a:cs typeface="Times New Roman" panose="02020603050405020304" pitchFamily="18" charset="0"/>
              </a:rPr>
              <a:t>Birden fazla drog ihtava eden ilaçlar</a:t>
            </a:r>
            <a:endParaRPr lang="cs-CZ" altLang="en-US" b="1"/>
          </a:p>
          <a:p>
            <a:pPr eaLnBrk="1" hangingPunct="1">
              <a:buFontTx/>
              <a:buNone/>
            </a:pPr>
            <a:endParaRPr lang="en-US" altLang="en-US"/>
          </a:p>
          <a:p>
            <a:pPr eaLnBrk="1" hangingPunct="1">
              <a:buFontTx/>
              <a:buBlip>
                <a:blip r:embed="rId3"/>
              </a:buBlip>
            </a:pPr>
            <a:r>
              <a:rPr lang="en-US" altLang="en-US" b="1">
                <a:solidFill>
                  <a:schemeClr val="accent2"/>
                </a:solidFill>
                <a:cs typeface="Times New Roman" panose="02020603050405020304" pitchFamily="18" charset="0"/>
              </a:rPr>
              <a:t>MÜFRED İLAÇLAR</a:t>
            </a:r>
            <a:endParaRPr lang="tr-TR" altLang="en-US" b="1">
              <a:solidFill>
                <a:schemeClr val="accent2"/>
              </a:solidFill>
            </a:endParaRPr>
          </a:p>
          <a:p>
            <a:pPr eaLnBrk="1" hangingPunct="1">
              <a:buFontTx/>
              <a:buNone/>
            </a:pPr>
            <a:r>
              <a:rPr lang="en-US" altLang="en-US" b="1">
                <a:cs typeface="Times New Roman" panose="02020603050405020304" pitchFamily="18" charset="0"/>
              </a:rPr>
              <a:t>Tek drog ihtiva eden ilaçlar</a:t>
            </a:r>
            <a:endParaRPr lang="en-US" altLang="en-US">
              <a:cs typeface="Times New Roman" panose="02020603050405020304" pitchFamily="18" charset="0"/>
            </a:endParaRPr>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 calcmode="lin" valueType="num">
                                      <p:cBhvr additive="base">
                                        <p:cTn id="12"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 calcmode="lin" valueType="num">
                                      <p:cBhvr additive="base">
                                        <p:cTn id="1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 calcmode="lin" valueType="num">
                                      <p:cBhvr additive="base">
                                        <p:cTn id="22"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 calcmode="lin" valueType="num">
                                      <p:cBhvr additive="base">
                                        <p:cTn id="2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F2EC80E8-5216-4678-93B9-E7655478F137}"/>
              </a:ext>
            </a:extLst>
          </p:cNvPr>
          <p:cNvSpPr>
            <a:spLocks noGrp="1" noChangeArrowheads="1"/>
          </p:cNvSpPr>
          <p:nvPr>
            <p:ph type="body" idx="1"/>
          </p:nvPr>
        </p:nvSpPr>
        <p:spPr>
          <a:xfrm>
            <a:off x="1315720" y="944880"/>
            <a:ext cx="8610600" cy="6172200"/>
          </a:xfrm>
          <a:extLst>
            <a:ext uri="{909E8E84-426E-40DD-AFC4-6F175D3DCCD1}">
              <a14:hiddenFill xmlns:a14="http://schemas.microsoft.com/office/drawing/2010/main">
                <a:solidFill>
                  <a:schemeClr val="accent2"/>
                </a:solidFill>
              </a14:hiddenFill>
            </a:ext>
          </a:extLst>
        </p:spPr>
        <p:txBody>
          <a:bodyPr/>
          <a:lstStyle/>
          <a:p>
            <a:pPr algn="just" eaLnBrk="1" hangingPunct="1">
              <a:buFontTx/>
              <a:buBlip>
                <a:blip r:embed="rId3"/>
              </a:buBlip>
            </a:pPr>
            <a:r>
              <a:rPr lang="en-US" altLang="en-US" b="1" dirty="0">
                <a:solidFill>
                  <a:schemeClr val="accent2"/>
                </a:solidFill>
                <a:cs typeface="Times New Roman" panose="02020603050405020304" pitchFamily="18" charset="0"/>
              </a:rPr>
              <a:t>TİRYAK</a:t>
            </a:r>
            <a:r>
              <a:rPr lang="cs-CZ" altLang="en-US" b="1" dirty="0">
                <a:solidFill>
                  <a:schemeClr val="accent2"/>
                </a:solidFill>
              </a:rPr>
              <a:t> </a:t>
            </a:r>
            <a:r>
              <a:rPr lang="tr-TR" altLang="en-US" b="1" dirty="0"/>
              <a:t>veya</a:t>
            </a:r>
            <a:r>
              <a:rPr lang="cs-CZ" altLang="en-US" b="1" dirty="0">
                <a:solidFill>
                  <a:schemeClr val="accent2"/>
                </a:solidFill>
              </a:rPr>
              <a:t> THERÍAC</a:t>
            </a:r>
            <a:r>
              <a:rPr lang="tr-TR" altLang="en-US" b="1" dirty="0">
                <a:solidFill>
                  <a:schemeClr val="accent2"/>
                </a:solidFill>
              </a:rPr>
              <a:t> diye </a:t>
            </a:r>
            <a:r>
              <a:rPr lang="tr-TR" altLang="en-US" b="1" dirty="0"/>
              <a:t>adlandırılan ilaç formülleri </a:t>
            </a:r>
            <a:r>
              <a:rPr lang="en-US" altLang="en-US" b="1" dirty="0">
                <a:cs typeface="Times New Roman" panose="02020603050405020304" pitchFamily="18" charset="0"/>
              </a:rPr>
              <a:t>70 </a:t>
            </a:r>
            <a:r>
              <a:rPr lang="tr-TR" altLang="en-US" b="1" dirty="0"/>
              <a:t>kadar </a:t>
            </a:r>
            <a:r>
              <a:rPr lang="en-US" altLang="en-US" b="1" dirty="0" err="1">
                <a:cs typeface="Times New Roman" panose="02020603050405020304" pitchFamily="18" charset="0"/>
              </a:rPr>
              <a:t>drog</a:t>
            </a:r>
            <a:r>
              <a:rPr lang="en-US" altLang="en-US" b="1" dirty="0">
                <a:cs typeface="Times New Roman" panose="02020603050405020304" pitchFamily="18" charset="0"/>
              </a:rPr>
              <a:t> </a:t>
            </a:r>
            <a:r>
              <a:rPr lang="en-US" altLang="en-US" b="1" dirty="0" err="1">
                <a:cs typeface="Times New Roman" panose="02020603050405020304" pitchFamily="18" charset="0"/>
              </a:rPr>
              <a:t>ihtiva</a:t>
            </a:r>
            <a:r>
              <a:rPr lang="en-US" altLang="en-US" b="1" dirty="0">
                <a:cs typeface="Times New Roman" panose="02020603050405020304" pitchFamily="18" charset="0"/>
              </a:rPr>
              <a:t> </a:t>
            </a:r>
            <a:r>
              <a:rPr lang="en-US" altLang="en-US" b="1" dirty="0" err="1">
                <a:cs typeface="Times New Roman" panose="02020603050405020304" pitchFamily="18" charset="0"/>
              </a:rPr>
              <a:t>eden</a:t>
            </a:r>
            <a:r>
              <a:rPr lang="en-US" altLang="en-US" b="1" dirty="0">
                <a:cs typeface="Times New Roman" panose="02020603050405020304" pitchFamily="18" charset="0"/>
              </a:rPr>
              <a:t> </a:t>
            </a:r>
            <a:r>
              <a:rPr lang="en-US" altLang="en-US" b="1" dirty="0" err="1">
                <a:cs typeface="Times New Roman" panose="02020603050405020304" pitchFamily="18" charset="0"/>
              </a:rPr>
              <a:t>ilaçlar</a:t>
            </a:r>
            <a:r>
              <a:rPr lang="tr-TR" altLang="en-US" b="1" dirty="0" err="1"/>
              <a:t>dır</a:t>
            </a:r>
            <a:r>
              <a:rPr lang="tr-TR" altLang="en-US" b="1" dirty="0"/>
              <a:t>. Bunların kökeni </a:t>
            </a:r>
            <a:r>
              <a:rPr lang="tr-TR" altLang="en-US" b="1" dirty="0" err="1"/>
              <a:t>Pontos</a:t>
            </a:r>
            <a:r>
              <a:rPr lang="tr-TR" altLang="en-US" b="1" dirty="0"/>
              <a:t> Kralı </a:t>
            </a:r>
            <a:r>
              <a:rPr lang="tr-TR" altLang="en-US" b="1" dirty="0" err="1">
                <a:solidFill>
                  <a:srgbClr val="FF0066"/>
                </a:solidFill>
              </a:rPr>
              <a:t>Mithridates</a:t>
            </a:r>
            <a:r>
              <a:rPr lang="tr-TR" altLang="en-US" b="1" dirty="0" err="1"/>
              <a:t>’in</a:t>
            </a:r>
            <a:r>
              <a:rPr lang="tr-TR" altLang="en-US" b="1" dirty="0"/>
              <a:t> yaptığı panzehir olarak kullanılan </a:t>
            </a:r>
            <a:r>
              <a:rPr lang="tr-TR" altLang="en-US" b="1" dirty="0" err="1">
                <a:solidFill>
                  <a:srgbClr val="FF0066"/>
                </a:solidFill>
              </a:rPr>
              <a:t>Mithridaticum</a:t>
            </a:r>
            <a:r>
              <a:rPr lang="tr-TR" altLang="en-US" b="1" dirty="0">
                <a:solidFill>
                  <a:srgbClr val="FF0066"/>
                </a:solidFill>
              </a:rPr>
              <a:t>’</a:t>
            </a:r>
            <a:r>
              <a:rPr lang="tr-TR" altLang="en-US" b="1" dirty="0"/>
              <a:t> </a:t>
            </a:r>
            <a:r>
              <a:rPr lang="tr-TR" altLang="en-US" b="1" dirty="0" err="1"/>
              <a:t>lara</a:t>
            </a:r>
            <a:r>
              <a:rPr lang="tr-TR" altLang="en-US" b="1" dirty="0"/>
              <a:t> kadar uzanmaktadır.</a:t>
            </a:r>
          </a:p>
          <a:p>
            <a:pPr algn="just" eaLnBrk="1" hangingPunct="1">
              <a:buFontTx/>
              <a:buBlip>
                <a:blip r:embed="rId3"/>
              </a:buBlip>
            </a:pPr>
            <a:r>
              <a:rPr lang="tr-TR" altLang="en-US" b="1" dirty="0"/>
              <a:t>Daha sonra bu terkibe bazı droglar eklenerek Tiryaklar oluşturulmuştur. 1837 tarihli Fransız Kodeksinde verilen tiryak formülünde 71 drog bulunmaktadır.</a:t>
            </a:r>
          </a:p>
          <a:p>
            <a:pPr algn="just" eaLnBrk="1" hangingPunct="1">
              <a:buFontTx/>
              <a:buBlip>
                <a:blip r:embed="rId3"/>
              </a:buBlip>
            </a:pPr>
            <a:r>
              <a:rPr lang="tr-TR" altLang="en-US" b="1" dirty="0"/>
              <a:t>İlk zamanlar hayvan sokmalarına karşı panzehir olarak kullanılan tiryak zamanla her derde deva </a:t>
            </a:r>
            <a:r>
              <a:rPr lang="tr-TR" altLang="en-US" b="1" dirty="0" err="1"/>
              <a:t>deva</a:t>
            </a:r>
            <a:r>
              <a:rPr lang="tr-TR" altLang="en-US" b="1" dirty="0"/>
              <a:t> bir ilaç olarak şöhret kazanmıştır.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 calcmode="lin" valueType="num">
                                      <p:cBhvr additive="base">
                                        <p:cTn id="12"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5" name="Rectangle 1027">
            <a:extLst>
              <a:ext uri="{FF2B5EF4-FFF2-40B4-BE49-F238E27FC236}">
                <a16:creationId xmlns:a16="http://schemas.microsoft.com/office/drawing/2014/main" id="{83B5D9C6-7CC6-4966-AF70-0EEE600006CB}"/>
              </a:ext>
            </a:extLst>
          </p:cNvPr>
          <p:cNvSpPr>
            <a:spLocks noGrp="1" noChangeArrowheads="1"/>
          </p:cNvSpPr>
          <p:nvPr>
            <p:ph type="body" idx="1"/>
          </p:nvPr>
        </p:nvSpPr>
        <p:spPr>
          <a:xfrm>
            <a:off x="2209800" y="457200"/>
            <a:ext cx="7772400" cy="5638800"/>
          </a:xfrm>
        </p:spPr>
        <p:txBody>
          <a:bodyPr/>
          <a:lstStyle/>
          <a:p>
            <a:pPr algn="just" eaLnBrk="1" hangingPunct="1">
              <a:lnSpc>
                <a:spcPct val="90000"/>
              </a:lnSpc>
              <a:buFontTx/>
              <a:buBlip>
                <a:blip r:embed="rId2"/>
              </a:buBlip>
            </a:pPr>
            <a:r>
              <a:rPr lang="tr-TR" altLang="en-US" b="1"/>
              <a:t>Avrupa’nın bazı şehirlerinde senenin belirli günlerinde özel törenler ile tiryak hazırlanarak eczanelere devredilirdi. </a:t>
            </a:r>
          </a:p>
          <a:p>
            <a:pPr algn="just" eaLnBrk="1" hangingPunct="1">
              <a:lnSpc>
                <a:spcPct val="90000"/>
              </a:lnSpc>
              <a:buFontTx/>
              <a:buBlip>
                <a:blip r:embed="rId2"/>
              </a:buBlip>
            </a:pPr>
            <a:r>
              <a:rPr lang="tr-TR" altLang="en-US" b="1"/>
              <a:t>Venedik uzun zaman bu karışımı hazırlama yetkisini elinde bulundurmuş ve burada hazırlanan tiryak “</a:t>
            </a:r>
            <a:r>
              <a:rPr lang="tr-TR" altLang="en-US" b="1">
                <a:solidFill>
                  <a:srgbClr val="FF0066"/>
                </a:solidFill>
              </a:rPr>
              <a:t>Theriaca Veneta</a:t>
            </a:r>
            <a:r>
              <a:rPr lang="tr-TR" altLang="en-US" b="1"/>
              <a:t>” ismiyle bir çok ülkeye ihraç edilmiştir.</a:t>
            </a:r>
          </a:p>
          <a:p>
            <a:pPr algn="just" eaLnBrk="1" hangingPunct="1">
              <a:lnSpc>
                <a:spcPct val="90000"/>
              </a:lnSpc>
              <a:buFontTx/>
              <a:buBlip>
                <a:blip r:embed="rId2"/>
              </a:buBlip>
            </a:pPr>
            <a:r>
              <a:rPr lang="tr-TR" altLang="en-US" b="1"/>
              <a:t>Kanuni Sultan Süleyman’ın annesi Hafize Sultan için Manisa’da yaptırılan darül-şifada başhekim Merkez Efendi tarafından yapılarak halka dağıtılan </a:t>
            </a:r>
            <a:r>
              <a:rPr lang="tr-TR" altLang="en-US" b="1">
                <a:solidFill>
                  <a:srgbClr val="FF0066"/>
                </a:solidFill>
              </a:rPr>
              <a:t>Mesir Macunu’</a:t>
            </a:r>
            <a:r>
              <a:rPr lang="tr-TR" altLang="en-US" b="1"/>
              <a:t>da bir nevi tiryak olup ilk formülünde 41 çeşit drog yer alırken bugün 10-12 drog bulunmaktadır.</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anim calcmode="lin" valueType="num">
                                      <p:cBhvr additive="base">
                                        <p:cTn id="7" dur="500" fill="hold"/>
                                        <p:tgtEl>
                                          <p:spTgt spid="335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5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5875">
                                            <p:txEl>
                                              <p:pRg st="1" end="1"/>
                                            </p:txEl>
                                          </p:spTgt>
                                        </p:tgtEl>
                                        <p:attrNameLst>
                                          <p:attrName>style.visibility</p:attrName>
                                        </p:attrNameLst>
                                      </p:cBhvr>
                                      <p:to>
                                        <p:strVal val="visible"/>
                                      </p:to>
                                    </p:set>
                                    <p:anim calcmode="lin" valueType="num">
                                      <p:cBhvr additive="base">
                                        <p:cTn id="13" dur="500" fill="hold"/>
                                        <p:tgtEl>
                                          <p:spTgt spid="335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5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5875">
                                            <p:txEl>
                                              <p:pRg st="2" end="2"/>
                                            </p:txEl>
                                          </p:spTgt>
                                        </p:tgtEl>
                                        <p:attrNameLst>
                                          <p:attrName>style.visibility</p:attrName>
                                        </p:attrNameLst>
                                      </p:cBhvr>
                                      <p:to>
                                        <p:strVal val="visible"/>
                                      </p:to>
                                    </p:set>
                                    <p:anim calcmode="lin" valueType="num">
                                      <p:cBhvr additive="base">
                                        <p:cTn id="19" dur="500" fill="hold"/>
                                        <p:tgtEl>
                                          <p:spTgt spid="335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58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669055FE-5FE2-4B1B-84D0-8B24A5A42F0B}"/>
              </a:ext>
            </a:extLst>
          </p:cNvPr>
          <p:cNvSpPr>
            <a:spLocks noGrp="1" noChangeArrowheads="1"/>
          </p:cNvSpPr>
          <p:nvPr>
            <p:ph type="title"/>
          </p:nvPr>
        </p:nvSpPr>
        <p:spPr>
          <a:xfrm>
            <a:off x="1620520" y="416560"/>
            <a:ext cx="7772400" cy="1143000"/>
          </a:xfrm>
        </p:spPr>
        <p:txBody>
          <a:bodyPr/>
          <a:lstStyle/>
          <a:p>
            <a:pPr eaLnBrk="1" hangingPunct="1"/>
            <a:r>
              <a:rPr lang="tr-TR" altLang="en-US" dirty="0">
                <a:solidFill>
                  <a:srgbClr val="3366FF"/>
                </a:solidFill>
              </a:rPr>
              <a:t>REÇETELER</a:t>
            </a:r>
            <a:endParaRPr lang="en-US" altLang="en-US" dirty="0">
              <a:solidFill>
                <a:srgbClr val="3366FF"/>
              </a:solidFill>
            </a:endParaRPr>
          </a:p>
        </p:txBody>
      </p:sp>
      <p:sp>
        <p:nvSpPr>
          <p:cNvPr id="331779" name="Rectangle 3">
            <a:extLst>
              <a:ext uri="{FF2B5EF4-FFF2-40B4-BE49-F238E27FC236}">
                <a16:creationId xmlns:a16="http://schemas.microsoft.com/office/drawing/2014/main" id="{0BCDC9A0-FC25-413A-AF58-66EFCB172FE6}"/>
              </a:ext>
            </a:extLst>
          </p:cNvPr>
          <p:cNvSpPr>
            <a:spLocks noGrp="1" noChangeArrowheads="1"/>
          </p:cNvSpPr>
          <p:nvPr>
            <p:ph type="body" idx="1"/>
          </p:nvPr>
        </p:nvSpPr>
        <p:spPr>
          <a:xfrm>
            <a:off x="1620520" y="1717040"/>
            <a:ext cx="8534400" cy="5029200"/>
          </a:xfrm>
        </p:spPr>
        <p:txBody>
          <a:bodyPr/>
          <a:lstStyle/>
          <a:p>
            <a:pPr algn="just" eaLnBrk="1" hangingPunct="1">
              <a:buClr>
                <a:srgbClr val="FF0066"/>
              </a:buClr>
              <a:buFont typeface="Wingdings" panose="05000000000000000000" pitchFamily="2" charset="2"/>
              <a:buChar char="Ø"/>
            </a:pPr>
            <a:r>
              <a:rPr lang="tr-TR" altLang="en-US" b="1" dirty="0"/>
              <a:t>Reçetenin başına kime ait olduğu</a:t>
            </a:r>
          </a:p>
          <a:p>
            <a:pPr algn="just" eaLnBrk="1" hangingPunct="1">
              <a:buClr>
                <a:srgbClr val="FF0066"/>
              </a:buClr>
              <a:buFont typeface="Wingdings" panose="05000000000000000000" pitchFamily="2" charset="2"/>
              <a:buChar char="Ø"/>
            </a:pPr>
            <a:r>
              <a:rPr lang="tr-TR" altLang="en-US" b="1" dirty="0"/>
              <a:t>Reçetenin altına kullanılacak miktar ve süre belirtilmekteydi,</a:t>
            </a:r>
          </a:p>
          <a:p>
            <a:pPr algn="just" eaLnBrk="1" hangingPunct="1">
              <a:buClr>
                <a:srgbClr val="FF0066"/>
              </a:buClr>
              <a:buFont typeface="Wingdings" panose="05000000000000000000" pitchFamily="2" charset="2"/>
              <a:buChar char="Ø"/>
            </a:pPr>
            <a:r>
              <a:rPr lang="tr-TR" altLang="en-US" b="1" dirty="0"/>
              <a:t>Reçetedeki drog isimleri Arapça, Türkçe veya Farsça, kullanılış şekli ve süresi ise Farsça olarak yazılmaktaydı.</a:t>
            </a:r>
            <a:endParaRPr lang="en-US" altLang="en-US" b="1" dirty="0"/>
          </a:p>
          <a:p>
            <a:pPr algn="just" eaLnBrk="1" hangingPunct="1">
              <a:buClr>
                <a:srgbClr val="FF0066"/>
              </a:buClr>
              <a:buFont typeface="Wingdings" panose="05000000000000000000" pitchFamily="2" charset="2"/>
              <a:buChar char="Ø"/>
            </a:pPr>
            <a:r>
              <a:rPr lang="tr-TR" altLang="en-US" b="1" dirty="0"/>
              <a:t>Drog miktarı </a:t>
            </a:r>
            <a:r>
              <a:rPr lang="tr-TR" altLang="en-US" b="1" dirty="0" err="1"/>
              <a:t>droğun</a:t>
            </a:r>
            <a:r>
              <a:rPr lang="tr-TR" altLang="en-US" b="1" dirty="0"/>
              <a:t> yanına değil, altına yazılmaktaydı,</a:t>
            </a:r>
          </a:p>
          <a:p>
            <a:pPr algn="just" eaLnBrk="1" hangingPunct="1">
              <a:buClr>
                <a:srgbClr val="FF0066"/>
              </a:buClr>
              <a:buFont typeface="Wingdings" panose="05000000000000000000" pitchFamily="2" charset="2"/>
              <a:buChar char="Ø"/>
            </a:pPr>
            <a:r>
              <a:rPr lang="tr-TR" altLang="en-US" b="1" dirty="0"/>
              <a:t>Alınacak ilaç miktarı rakam ile belirtilmekteydi,</a:t>
            </a:r>
          </a:p>
          <a:p>
            <a:pPr algn="just" eaLnBrk="1" hangingPunct="1">
              <a:buClr>
                <a:srgbClr val="FF0066"/>
              </a:buClr>
              <a:buFont typeface="Wingdings" panose="05000000000000000000" pitchFamily="2" charset="2"/>
              <a:buChar char="Ø"/>
            </a:pPr>
            <a:r>
              <a:rPr lang="tr-TR" altLang="en-US" b="1" dirty="0"/>
              <a:t>Reçetedeki ölçü birimi harf ile gösterilmekteydi,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1778"/>
                                        </p:tgtEl>
                                        <p:attrNameLst>
                                          <p:attrName>style.visibility</p:attrName>
                                        </p:attrNameLst>
                                      </p:cBhvr>
                                      <p:to>
                                        <p:strVal val="visible"/>
                                      </p:to>
                                    </p:set>
                                    <p:anim calcmode="lin" valueType="num">
                                      <p:cBhvr>
                                        <p:cTn id="7" dur="500" fill="hold"/>
                                        <p:tgtEl>
                                          <p:spTgt spid="331778"/>
                                        </p:tgtEl>
                                        <p:attrNameLst>
                                          <p:attrName>ppt_w</p:attrName>
                                        </p:attrNameLst>
                                      </p:cBhvr>
                                      <p:tavLst>
                                        <p:tav tm="0">
                                          <p:val>
                                            <p:fltVal val="0"/>
                                          </p:val>
                                        </p:tav>
                                        <p:tav tm="100000">
                                          <p:val>
                                            <p:strVal val="#ppt_w"/>
                                          </p:val>
                                        </p:tav>
                                      </p:tavLst>
                                    </p:anim>
                                    <p:anim calcmode="lin" valueType="num">
                                      <p:cBhvr>
                                        <p:cTn id="8" dur="500" fill="hold"/>
                                        <p:tgtEl>
                                          <p:spTgt spid="3317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1779">
                                            <p:txEl>
                                              <p:pRg st="0" end="0"/>
                                            </p:txEl>
                                          </p:spTgt>
                                        </p:tgtEl>
                                        <p:attrNameLst>
                                          <p:attrName>style.visibility</p:attrName>
                                        </p:attrNameLst>
                                      </p:cBhvr>
                                      <p:to>
                                        <p:strVal val="visible"/>
                                      </p:to>
                                    </p:set>
                                    <p:anim calcmode="lin" valueType="num">
                                      <p:cBhvr additive="base">
                                        <p:cTn id="13" dur="500" fill="hold"/>
                                        <p:tgtEl>
                                          <p:spTgt spid="33177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1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1779">
                                            <p:txEl>
                                              <p:pRg st="1" end="1"/>
                                            </p:txEl>
                                          </p:spTgt>
                                        </p:tgtEl>
                                        <p:attrNameLst>
                                          <p:attrName>style.visibility</p:attrName>
                                        </p:attrNameLst>
                                      </p:cBhvr>
                                      <p:to>
                                        <p:strVal val="visible"/>
                                      </p:to>
                                    </p:set>
                                    <p:anim calcmode="lin" valueType="num">
                                      <p:cBhvr additive="base">
                                        <p:cTn id="19" dur="500" fill="hold"/>
                                        <p:tgtEl>
                                          <p:spTgt spid="33177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1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1779">
                                            <p:txEl>
                                              <p:pRg st="2" end="2"/>
                                            </p:txEl>
                                          </p:spTgt>
                                        </p:tgtEl>
                                        <p:attrNameLst>
                                          <p:attrName>style.visibility</p:attrName>
                                        </p:attrNameLst>
                                      </p:cBhvr>
                                      <p:to>
                                        <p:strVal val="visible"/>
                                      </p:to>
                                    </p:set>
                                    <p:anim calcmode="lin" valueType="num">
                                      <p:cBhvr additive="base">
                                        <p:cTn id="25" dur="500" fill="hold"/>
                                        <p:tgtEl>
                                          <p:spTgt spid="33177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1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1779">
                                            <p:txEl>
                                              <p:pRg st="3" end="3"/>
                                            </p:txEl>
                                          </p:spTgt>
                                        </p:tgtEl>
                                        <p:attrNameLst>
                                          <p:attrName>style.visibility</p:attrName>
                                        </p:attrNameLst>
                                      </p:cBhvr>
                                      <p:to>
                                        <p:strVal val="visible"/>
                                      </p:to>
                                    </p:set>
                                    <p:anim calcmode="lin" valueType="num">
                                      <p:cBhvr additive="base">
                                        <p:cTn id="31" dur="500" fill="hold"/>
                                        <p:tgtEl>
                                          <p:spTgt spid="33177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17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1779">
                                            <p:txEl>
                                              <p:pRg st="4" end="4"/>
                                            </p:txEl>
                                          </p:spTgt>
                                        </p:tgtEl>
                                        <p:attrNameLst>
                                          <p:attrName>style.visibility</p:attrName>
                                        </p:attrNameLst>
                                      </p:cBhvr>
                                      <p:to>
                                        <p:strVal val="visible"/>
                                      </p:to>
                                    </p:set>
                                    <p:anim calcmode="lin" valueType="num">
                                      <p:cBhvr additive="base">
                                        <p:cTn id="37" dur="500" fill="hold"/>
                                        <p:tgtEl>
                                          <p:spTgt spid="33177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17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1779">
                                            <p:txEl>
                                              <p:pRg st="5" end="5"/>
                                            </p:txEl>
                                          </p:spTgt>
                                        </p:tgtEl>
                                        <p:attrNameLst>
                                          <p:attrName>style.visibility</p:attrName>
                                        </p:attrNameLst>
                                      </p:cBhvr>
                                      <p:to>
                                        <p:strVal val="visible"/>
                                      </p:to>
                                    </p:set>
                                    <p:anim calcmode="lin" valueType="num">
                                      <p:cBhvr additive="base">
                                        <p:cTn id="43" dur="500" fill="hold"/>
                                        <p:tgtEl>
                                          <p:spTgt spid="33177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17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utoUpdateAnimBg="0"/>
      <p:bldP spid="33177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18906F-4B6A-4D4A-B2F0-A23B0A2D899C}"/>
              </a:ext>
            </a:extLst>
          </p:cNvPr>
          <p:cNvSpPr>
            <a:spLocks noGrp="1" noChangeArrowheads="1"/>
          </p:cNvSpPr>
          <p:nvPr>
            <p:ph type="title"/>
          </p:nvPr>
        </p:nvSpPr>
        <p:spPr>
          <a:xfrm>
            <a:off x="2209800" y="304800"/>
            <a:ext cx="7772400" cy="1143000"/>
          </a:xfrm>
        </p:spPr>
        <p:txBody>
          <a:bodyPr/>
          <a:lstStyle/>
          <a:p>
            <a:pPr eaLnBrk="1" hangingPunct="1"/>
            <a:r>
              <a:rPr lang="en-US" altLang="en-US" sz="3600" b="1">
                <a:cs typeface="Times New Roman" panose="02020603050405020304" pitchFamily="18" charset="0"/>
              </a:rPr>
              <a:t>OSMANLILAR DÖNEMİNDE KULLANILAN ÖLÇÜ BİRİMLERİ</a:t>
            </a:r>
            <a:endParaRPr lang="tr-TR" altLang="en-US" sz="3600" b="1">
              <a:cs typeface="Times New Roman" panose="02020603050405020304" pitchFamily="18" charset="0"/>
            </a:endParaRPr>
          </a:p>
        </p:txBody>
      </p:sp>
      <p:sp>
        <p:nvSpPr>
          <p:cNvPr id="11267" name="Rectangle 3">
            <a:extLst>
              <a:ext uri="{FF2B5EF4-FFF2-40B4-BE49-F238E27FC236}">
                <a16:creationId xmlns:a16="http://schemas.microsoft.com/office/drawing/2014/main" id="{5919E524-0EFB-4AAD-BE10-AE7B624A98F8}"/>
              </a:ext>
            </a:extLst>
          </p:cNvPr>
          <p:cNvSpPr>
            <a:spLocks noGrp="1" noChangeArrowheads="1"/>
          </p:cNvSpPr>
          <p:nvPr>
            <p:ph type="body" idx="1"/>
          </p:nvPr>
        </p:nvSpPr>
        <p:spPr>
          <a:xfrm>
            <a:off x="2209800" y="1676400"/>
            <a:ext cx="7772400" cy="4419600"/>
          </a:xfrm>
          <a:extLst>
            <a:ext uri="{909E8E84-426E-40DD-AFC4-6F175D3DCCD1}">
              <a14:hiddenFill xmlns:a14="http://schemas.microsoft.com/office/drawing/2010/main">
                <a:solidFill>
                  <a:schemeClr val="accent2"/>
                </a:solidFill>
              </a14:hiddenFill>
            </a:ext>
          </a:extLst>
        </p:spPr>
        <p:txBody>
          <a:bodyPr>
            <a:normAutofit fontScale="92500" lnSpcReduction="10000"/>
          </a:bodyPr>
          <a:lstStyle/>
          <a:p>
            <a:pPr eaLnBrk="1" hangingPunct="1">
              <a:lnSpc>
                <a:spcPct val="90000"/>
              </a:lnSpc>
              <a:buFontTx/>
              <a:buBlip>
                <a:blip r:embed="rId2"/>
              </a:buBlip>
            </a:pPr>
            <a:r>
              <a:rPr lang="tr-TR" altLang="en-US" b="1">
                <a:solidFill>
                  <a:srgbClr val="3366FF"/>
                </a:solidFill>
              </a:rPr>
              <a:t>Vukkiyye</a:t>
            </a:r>
            <a:r>
              <a:rPr lang="tr-TR" altLang="en-US" b="1"/>
              <a:t>: 12 Dirhem</a:t>
            </a:r>
          </a:p>
          <a:p>
            <a:pPr eaLnBrk="1" hangingPunct="1">
              <a:lnSpc>
                <a:spcPct val="90000"/>
              </a:lnSpc>
              <a:buFontTx/>
              <a:buBlip>
                <a:blip r:embed="rId2"/>
              </a:buBlip>
            </a:pPr>
            <a:r>
              <a:rPr lang="tr-TR" altLang="en-US" b="1">
                <a:solidFill>
                  <a:srgbClr val="3366FF"/>
                </a:solidFill>
              </a:rPr>
              <a:t>Miskal</a:t>
            </a:r>
            <a:r>
              <a:rPr lang="tr-TR" altLang="en-US" b="1"/>
              <a:t>: 1.5 Dirhem</a:t>
            </a:r>
          </a:p>
          <a:p>
            <a:pPr eaLnBrk="1" hangingPunct="1">
              <a:lnSpc>
                <a:spcPct val="90000"/>
              </a:lnSpc>
              <a:buFontTx/>
              <a:buBlip>
                <a:blip r:embed="rId2"/>
              </a:buBlip>
            </a:pPr>
            <a:r>
              <a:rPr lang="tr-TR" altLang="en-US" b="1">
                <a:solidFill>
                  <a:srgbClr val="3366FF"/>
                </a:solidFill>
              </a:rPr>
              <a:t>Dirhem</a:t>
            </a:r>
            <a:r>
              <a:rPr lang="tr-TR" altLang="en-US" b="1"/>
              <a:t>: 4 Denk</a:t>
            </a:r>
          </a:p>
          <a:p>
            <a:pPr eaLnBrk="1" hangingPunct="1">
              <a:lnSpc>
                <a:spcPct val="90000"/>
              </a:lnSpc>
              <a:buFontTx/>
              <a:buBlip>
                <a:blip r:embed="rId2"/>
              </a:buBlip>
            </a:pPr>
            <a:r>
              <a:rPr lang="tr-TR" altLang="en-US" b="1">
                <a:solidFill>
                  <a:srgbClr val="3366FF"/>
                </a:solidFill>
              </a:rPr>
              <a:t>Denk</a:t>
            </a:r>
            <a:r>
              <a:rPr lang="tr-TR" altLang="en-US" b="1"/>
              <a:t>: 4 Kırat</a:t>
            </a:r>
          </a:p>
          <a:p>
            <a:pPr eaLnBrk="1" hangingPunct="1">
              <a:lnSpc>
                <a:spcPct val="90000"/>
              </a:lnSpc>
              <a:buFontTx/>
              <a:buBlip>
                <a:blip r:embed="rId2"/>
              </a:buBlip>
            </a:pPr>
            <a:r>
              <a:rPr lang="tr-TR" altLang="en-US" b="1">
                <a:solidFill>
                  <a:srgbClr val="3366FF"/>
                </a:solidFill>
              </a:rPr>
              <a:t>Kırat</a:t>
            </a:r>
            <a:r>
              <a:rPr lang="tr-TR" altLang="en-US" b="1"/>
              <a:t>: 4 Buğday</a:t>
            </a:r>
          </a:p>
          <a:p>
            <a:pPr eaLnBrk="1" hangingPunct="1">
              <a:lnSpc>
                <a:spcPct val="90000"/>
              </a:lnSpc>
              <a:buFontTx/>
              <a:buBlip>
                <a:blip r:embed="rId2"/>
              </a:buBlip>
            </a:pPr>
            <a:r>
              <a:rPr lang="tr-TR" altLang="en-US" b="1">
                <a:solidFill>
                  <a:srgbClr val="3366FF"/>
                </a:solidFill>
              </a:rPr>
              <a:t>Buğday</a:t>
            </a:r>
            <a:r>
              <a:rPr lang="tr-TR" altLang="en-US" b="1"/>
              <a:t>: 4 Fitil</a:t>
            </a:r>
          </a:p>
          <a:p>
            <a:pPr eaLnBrk="1" hangingPunct="1">
              <a:lnSpc>
                <a:spcPct val="90000"/>
              </a:lnSpc>
              <a:buFontTx/>
              <a:buBlip>
                <a:blip r:embed="rId2"/>
              </a:buBlip>
            </a:pPr>
            <a:r>
              <a:rPr lang="tr-TR" altLang="en-US" b="1">
                <a:solidFill>
                  <a:srgbClr val="3366FF"/>
                </a:solidFill>
              </a:rPr>
              <a:t>Fitil</a:t>
            </a:r>
            <a:r>
              <a:rPr lang="tr-TR" altLang="en-US" b="1"/>
              <a:t>: 4 Nakire</a:t>
            </a:r>
          </a:p>
          <a:p>
            <a:pPr eaLnBrk="1" hangingPunct="1">
              <a:lnSpc>
                <a:spcPct val="90000"/>
              </a:lnSpc>
              <a:buFontTx/>
              <a:buBlip>
                <a:blip r:embed="rId2"/>
              </a:buBlip>
            </a:pPr>
            <a:r>
              <a:rPr lang="tr-TR" altLang="en-US" b="1">
                <a:solidFill>
                  <a:srgbClr val="3366FF"/>
                </a:solidFill>
              </a:rPr>
              <a:t>Nakire</a:t>
            </a:r>
            <a:r>
              <a:rPr lang="tr-TR" altLang="en-US" b="1"/>
              <a:t>: 2 Kıtmir</a:t>
            </a:r>
          </a:p>
          <a:p>
            <a:pPr eaLnBrk="1" hangingPunct="1">
              <a:lnSpc>
                <a:spcPct val="90000"/>
              </a:lnSpc>
              <a:buFontTx/>
              <a:buBlip>
                <a:blip r:embed="rId2"/>
              </a:buBlip>
            </a:pPr>
            <a:r>
              <a:rPr lang="tr-TR" altLang="en-US" b="1">
                <a:solidFill>
                  <a:srgbClr val="3366FF"/>
                </a:solidFill>
              </a:rPr>
              <a:t>Kıtmir</a:t>
            </a:r>
            <a:r>
              <a:rPr lang="tr-TR" altLang="en-US" b="1"/>
              <a:t>: 2 Zerre</a:t>
            </a:r>
            <a:endParaRPr lang="en-US" altLang="en-US" b="1"/>
          </a:p>
          <a:p>
            <a:pPr eaLnBrk="1" hangingPunct="1">
              <a:lnSpc>
                <a:spcPct val="90000"/>
              </a:lnSpc>
              <a:buFontTx/>
              <a:buNone/>
            </a:pPr>
            <a:r>
              <a:rPr lang="en-US" altLang="en-US" sz="2400" b="1">
                <a:cs typeface="Times New Roman" panose="02020603050405020304" pitchFamily="18" charset="0"/>
              </a:rPr>
              <a:t>			</a:t>
            </a:r>
            <a:endParaRPr lang="tr-TR" altLang="en-US" sz="2400" b="1"/>
          </a:p>
          <a:p>
            <a:pPr eaLnBrk="1" hangingPunct="1">
              <a:lnSpc>
                <a:spcPct val="90000"/>
              </a:lnSpc>
              <a:buFontTx/>
              <a:buNone/>
            </a:pPr>
            <a:endParaRPr lang="en-US" altLang="en-US" sz="2400" b="1">
              <a:cs typeface="Times New Roman" panose="02020603050405020304" pitchFamily="18" charset="0"/>
            </a:endParaRPr>
          </a:p>
          <a:p>
            <a:pPr eaLnBrk="1" hangingPunct="1">
              <a:lnSpc>
                <a:spcPct val="90000"/>
              </a:lnSpc>
              <a:buFontTx/>
              <a:buNone/>
            </a:pPr>
            <a:endParaRPr lang="en-US" alt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1+#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calcmode="lin" valueType="num">
                                      <p:cBhvr additive="base">
                                        <p:cTn id="12"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 calcmode="lin" valueType="num">
                                      <p:cBhvr additive="base">
                                        <p:cTn id="1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 calcmode="lin" valueType="num">
                                      <p:cBhvr additive="base">
                                        <p:cTn id="22"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1267">
                                            <p:txEl>
                                              <p:pRg st="3" end="3"/>
                                            </p:txEl>
                                          </p:spTgt>
                                        </p:tgtEl>
                                        <p:attrNameLst>
                                          <p:attrName>style.visibility</p:attrName>
                                        </p:attrNameLst>
                                      </p:cBhvr>
                                      <p:to>
                                        <p:strVal val="visible"/>
                                      </p:to>
                                    </p:set>
                                    <p:anim calcmode="lin" valueType="num">
                                      <p:cBhvr additive="base">
                                        <p:cTn id="27"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267">
                                            <p:txEl>
                                              <p:pRg st="4" end="4"/>
                                            </p:txEl>
                                          </p:spTgt>
                                        </p:tgtEl>
                                        <p:attrNameLst>
                                          <p:attrName>style.visibility</p:attrName>
                                        </p:attrNameLst>
                                      </p:cBhvr>
                                      <p:to>
                                        <p:strVal val="visible"/>
                                      </p:to>
                                    </p:set>
                                    <p:anim calcmode="lin" valueType="num">
                                      <p:cBhvr additive="base">
                                        <p:cTn id="32"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1267">
                                            <p:txEl>
                                              <p:pRg st="6" end="6"/>
                                            </p:txEl>
                                          </p:spTgt>
                                        </p:tgtEl>
                                        <p:attrNameLst>
                                          <p:attrName>style.visibility</p:attrName>
                                        </p:attrNameLst>
                                      </p:cBhvr>
                                      <p:to>
                                        <p:strVal val="visible"/>
                                      </p:to>
                                    </p:set>
                                    <p:anim calcmode="lin" valueType="num">
                                      <p:cBhvr additive="base">
                                        <p:cTn id="42"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1267">
                                            <p:txEl>
                                              <p:pRg st="7" end="7"/>
                                            </p:txEl>
                                          </p:spTgt>
                                        </p:tgtEl>
                                        <p:attrNameLst>
                                          <p:attrName>style.visibility</p:attrName>
                                        </p:attrNameLst>
                                      </p:cBhvr>
                                      <p:to>
                                        <p:strVal val="visible"/>
                                      </p:to>
                                    </p:set>
                                    <p:anim calcmode="lin" valueType="num">
                                      <p:cBhvr additive="base">
                                        <p:cTn id="47"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1267">
                                            <p:txEl>
                                              <p:pRg st="8" end="8"/>
                                            </p:txEl>
                                          </p:spTgt>
                                        </p:tgtEl>
                                        <p:attrNameLst>
                                          <p:attrName>style.visibility</p:attrName>
                                        </p:attrNameLst>
                                      </p:cBhvr>
                                      <p:to>
                                        <p:strVal val="visible"/>
                                      </p:to>
                                    </p:set>
                                    <p:anim calcmode="lin" valueType="num">
                                      <p:cBhvr additive="base">
                                        <p:cTn id="52"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1267">
                                            <p:txEl>
                                              <p:pRg st="9" end="9"/>
                                            </p:txEl>
                                          </p:spTgt>
                                        </p:tgtEl>
                                        <p:attrNameLst>
                                          <p:attrName>style.visibility</p:attrName>
                                        </p:attrNameLst>
                                      </p:cBhvr>
                                      <p:to>
                                        <p:strVal val="visible"/>
                                      </p:to>
                                    </p:set>
                                    <p:anim calcmode="lin" valueType="num">
                                      <p:cBhvr additive="base">
                                        <p:cTn id="57" dur="5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26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8467" name="Rectangle 3">
            <a:extLst>
              <a:ext uri="{FF2B5EF4-FFF2-40B4-BE49-F238E27FC236}">
                <a16:creationId xmlns:a16="http://schemas.microsoft.com/office/drawing/2014/main" id="{50CFF4B6-F436-4FBE-9A08-6F4548880229}"/>
              </a:ext>
            </a:extLst>
          </p:cNvPr>
          <p:cNvSpPr>
            <a:spLocks noGrp="1" noChangeArrowheads="1"/>
          </p:cNvSpPr>
          <p:nvPr>
            <p:ph type="body" idx="1"/>
          </p:nvPr>
        </p:nvSpPr>
        <p:spPr>
          <a:xfrm>
            <a:off x="2209800" y="304800"/>
            <a:ext cx="7772400" cy="5791200"/>
          </a:xfrm>
        </p:spPr>
        <p:txBody>
          <a:bodyPr/>
          <a:lstStyle/>
          <a:p>
            <a:pPr eaLnBrk="1" hangingPunct="1">
              <a:buFontTx/>
              <a:buBlip>
                <a:blip r:embed="rId2"/>
              </a:buBlip>
            </a:pPr>
            <a:r>
              <a:rPr lang="en-US" altLang="en-US" sz="2400" b="1">
                <a:cs typeface="Times New Roman" panose="02020603050405020304" pitchFamily="18" charset="0"/>
              </a:rPr>
              <a:t>OSMANLILAR DÖNEMİNDE KULLANILAN ÖLÇÜ BİRİMLERİ</a:t>
            </a:r>
            <a:r>
              <a:rPr lang="tr-TR" altLang="en-US" sz="2400" b="1">
                <a:cs typeface="Times New Roman" panose="02020603050405020304" pitchFamily="18" charset="0"/>
              </a:rPr>
              <a:t>NİN BUGÜNKÜ KARŞILIĞI</a:t>
            </a:r>
            <a:endParaRPr lang="tr-TR" altLang="en-US" sz="2400" b="1">
              <a:solidFill>
                <a:srgbClr val="3366FF"/>
              </a:solidFill>
            </a:endParaRPr>
          </a:p>
          <a:p>
            <a:pPr eaLnBrk="1" hangingPunct="1">
              <a:buFontTx/>
              <a:buBlip>
                <a:blip r:embed="rId2"/>
              </a:buBlip>
            </a:pPr>
            <a:r>
              <a:rPr lang="tr-TR" altLang="en-US" b="1">
                <a:solidFill>
                  <a:srgbClr val="3366FF"/>
                </a:solidFill>
              </a:rPr>
              <a:t>Miskal</a:t>
            </a:r>
            <a:r>
              <a:rPr lang="tr-TR" altLang="en-US" b="1"/>
              <a:t>: 4,8 gram</a:t>
            </a:r>
          </a:p>
          <a:p>
            <a:pPr eaLnBrk="1" hangingPunct="1">
              <a:buFontTx/>
              <a:buBlip>
                <a:blip r:embed="rId2"/>
              </a:buBlip>
            </a:pPr>
            <a:r>
              <a:rPr lang="tr-TR" altLang="en-US" b="1">
                <a:solidFill>
                  <a:srgbClr val="3366FF"/>
                </a:solidFill>
              </a:rPr>
              <a:t>Dirhem</a:t>
            </a:r>
            <a:r>
              <a:rPr lang="tr-TR" altLang="en-US" b="1"/>
              <a:t>: 3,20 gram</a:t>
            </a:r>
          </a:p>
          <a:p>
            <a:pPr eaLnBrk="1" hangingPunct="1">
              <a:buFontTx/>
              <a:buBlip>
                <a:blip r:embed="rId2"/>
              </a:buBlip>
            </a:pPr>
            <a:r>
              <a:rPr lang="tr-TR" altLang="en-US" b="1">
                <a:solidFill>
                  <a:srgbClr val="3366FF"/>
                </a:solidFill>
              </a:rPr>
              <a:t>Denk</a:t>
            </a:r>
            <a:r>
              <a:rPr lang="tr-TR" altLang="en-US" b="1"/>
              <a:t>: 0,80 gram</a:t>
            </a:r>
          </a:p>
          <a:p>
            <a:pPr eaLnBrk="1" hangingPunct="1">
              <a:buFontTx/>
              <a:buBlip>
                <a:blip r:embed="rId2"/>
              </a:buBlip>
            </a:pPr>
            <a:r>
              <a:rPr lang="tr-TR" altLang="en-US" b="1">
                <a:solidFill>
                  <a:srgbClr val="3366FF"/>
                </a:solidFill>
              </a:rPr>
              <a:t>Kırat</a:t>
            </a:r>
            <a:r>
              <a:rPr lang="tr-TR" altLang="en-US" b="1"/>
              <a:t>: 0,20 gram</a:t>
            </a:r>
          </a:p>
          <a:p>
            <a:pPr eaLnBrk="1" hangingPunct="1">
              <a:buFontTx/>
              <a:buBlip>
                <a:blip r:embed="rId2"/>
              </a:buBlip>
            </a:pPr>
            <a:r>
              <a:rPr lang="tr-TR" altLang="en-US" b="1">
                <a:solidFill>
                  <a:srgbClr val="3366FF"/>
                </a:solidFill>
              </a:rPr>
              <a:t>Buğday</a:t>
            </a:r>
            <a:r>
              <a:rPr lang="tr-TR" altLang="en-US" b="1"/>
              <a:t>: 0,05 gram</a:t>
            </a:r>
          </a:p>
          <a:p>
            <a:pPr eaLnBrk="1" hangingPunct="1">
              <a:buFontTx/>
              <a:buBlip>
                <a:blip r:embed="rId2"/>
              </a:buBlip>
            </a:pPr>
            <a:r>
              <a:rPr lang="tr-TR" altLang="en-US" b="1">
                <a:solidFill>
                  <a:srgbClr val="3366FF"/>
                </a:solidFill>
              </a:rPr>
              <a:t>Kef</a:t>
            </a:r>
            <a:r>
              <a:rPr lang="tr-TR" altLang="en-US" b="1"/>
              <a:t>: Avuç</a:t>
            </a:r>
          </a:p>
          <a:p>
            <a:pPr eaLnBrk="1" hangingPunct="1">
              <a:buFontTx/>
              <a:buBlip>
                <a:blip r:embed="rId2"/>
              </a:buBlip>
            </a:pPr>
            <a:r>
              <a:rPr lang="tr-TR" altLang="en-US" b="1">
                <a:solidFill>
                  <a:srgbClr val="3366FF"/>
                </a:solidFill>
              </a:rPr>
              <a:t>Kabza</a:t>
            </a:r>
            <a:r>
              <a:rPr lang="tr-TR" altLang="en-US" b="1"/>
              <a:t>: Tutam</a:t>
            </a:r>
          </a:p>
          <a:p>
            <a:pPr eaLnBrk="1" hangingPunct="1">
              <a:buFontTx/>
              <a:buBlip>
                <a:blip r:embed="rId2"/>
              </a:buBlip>
            </a:pPr>
            <a:r>
              <a:rPr lang="tr-TR" altLang="en-US" b="1">
                <a:solidFill>
                  <a:srgbClr val="3366FF"/>
                </a:solidFill>
              </a:rPr>
              <a:t>Kıyye-i aşari=Kıyye-i cedide</a:t>
            </a:r>
            <a:r>
              <a:rPr lang="tr-TR" altLang="en-US" b="1"/>
              <a:t>: Kilogram</a:t>
            </a:r>
          </a:p>
          <a:p>
            <a:pPr eaLnBrk="1" hangingPunct="1">
              <a:buFontTx/>
              <a:buBlip>
                <a:blip r:embed="rId2"/>
              </a:buBlip>
            </a:pPr>
            <a:r>
              <a:rPr lang="tr-TR" altLang="en-US" b="1">
                <a:solidFill>
                  <a:srgbClr val="3366FF"/>
                </a:solidFill>
              </a:rPr>
              <a:t>Okka</a:t>
            </a:r>
            <a:r>
              <a:rPr lang="tr-TR" altLang="en-US" b="1"/>
              <a:t>: 400 Dirhem: 1283 gram</a:t>
            </a:r>
            <a:endParaRPr lang="en-US" alt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8467">
                                            <p:txEl>
                                              <p:pRg st="0" end="0"/>
                                            </p:txEl>
                                          </p:spTgt>
                                        </p:tgtEl>
                                        <p:attrNameLst>
                                          <p:attrName>style.visibility</p:attrName>
                                        </p:attrNameLst>
                                      </p:cBhvr>
                                      <p:to>
                                        <p:strVal val="visible"/>
                                      </p:to>
                                    </p:set>
                                    <p:anim calcmode="lin" valueType="num">
                                      <p:cBhvr additive="base">
                                        <p:cTn id="7" dur="500" fill="hold"/>
                                        <p:tgtEl>
                                          <p:spTgt spid="318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846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18467">
                                            <p:txEl>
                                              <p:pRg st="1" end="1"/>
                                            </p:txEl>
                                          </p:spTgt>
                                        </p:tgtEl>
                                        <p:attrNameLst>
                                          <p:attrName>style.visibility</p:attrName>
                                        </p:attrNameLst>
                                      </p:cBhvr>
                                      <p:to>
                                        <p:strVal val="visible"/>
                                      </p:to>
                                    </p:set>
                                    <p:anim calcmode="lin" valueType="num">
                                      <p:cBhvr additive="base">
                                        <p:cTn id="12" dur="500" fill="hold"/>
                                        <p:tgtEl>
                                          <p:spTgt spid="31846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846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8467">
                                            <p:txEl>
                                              <p:pRg st="2" end="2"/>
                                            </p:txEl>
                                          </p:spTgt>
                                        </p:tgtEl>
                                        <p:attrNameLst>
                                          <p:attrName>style.visibility</p:attrName>
                                        </p:attrNameLst>
                                      </p:cBhvr>
                                      <p:to>
                                        <p:strVal val="visible"/>
                                      </p:to>
                                    </p:set>
                                    <p:anim calcmode="lin" valueType="num">
                                      <p:cBhvr additive="base">
                                        <p:cTn id="17" dur="500" fill="hold"/>
                                        <p:tgtEl>
                                          <p:spTgt spid="3184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1846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18467">
                                            <p:txEl>
                                              <p:pRg st="3" end="3"/>
                                            </p:txEl>
                                          </p:spTgt>
                                        </p:tgtEl>
                                        <p:attrNameLst>
                                          <p:attrName>style.visibility</p:attrName>
                                        </p:attrNameLst>
                                      </p:cBhvr>
                                      <p:to>
                                        <p:strVal val="visible"/>
                                      </p:to>
                                    </p:set>
                                    <p:anim calcmode="lin" valueType="num">
                                      <p:cBhvr additive="base">
                                        <p:cTn id="22" dur="500" fill="hold"/>
                                        <p:tgtEl>
                                          <p:spTgt spid="31846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18467">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18467">
                                            <p:txEl>
                                              <p:pRg st="4" end="4"/>
                                            </p:txEl>
                                          </p:spTgt>
                                        </p:tgtEl>
                                        <p:attrNameLst>
                                          <p:attrName>style.visibility</p:attrName>
                                        </p:attrNameLst>
                                      </p:cBhvr>
                                      <p:to>
                                        <p:strVal val="visible"/>
                                      </p:to>
                                    </p:set>
                                    <p:anim calcmode="lin" valueType="num">
                                      <p:cBhvr additive="base">
                                        <p:cTn id="27" dur="500" fill="hold"/>
                                        <p:tgtEl>
                                          <p:spTgt spid="31846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18467">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18467">
                                            <p:txEl>
                                              <p:pRg st="5" end="5"/>
                                            </p:txEl>
                                          </p:spTgt>
                                        </p:tgtEl>
                                        <p:attrNameLst>
                                          <p:attrName>style.visibility</p:attrName>
                                        </p:attrNameLst>
                                      </p:cBhvr>
                                      <p:to>
                                        <p:strVal val="visible"/>
                                      </p:to>
                                    </p:set>
                                    <p:anim calcmode="lin" valueType="num">
                                      <p:cBhvr additive="base">
                                        <p:cTn id="32" dur="500" fill="hold"/>
                                        <p:tgtEl>
                                          <p:spTgt spid="31846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18467">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18467">
                                            <p:txEl>
                                              <p:pRg st="6" end="6"/>
                                            </p:txEl>
                                          </p:spTgt>
                                        </p:tgtEl>
                                        <p:attrNameLst>
                                          <p:attrName>style.visibility</p:attrName>
                                        </p:attrNameLst>
                                      </p:cBhvr>
                                      <p:to>
                                        <p:strVal val="visible"/>
                                      </p:to>
                                    </p:set>
                                    <p:anim calcmode="lin" valueType="num">
                                      <p:cBhvr additive="base">
                                        <p:cTn id="37" dur="500" fill="hold"/>
                                        <p:tgtEl>
                                          <p:spTgt spid="31846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8467">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18467">
                                            <p:txEl>
                                              <p:pRg st="7" end="7"/>
                                            </p:txEl>
                                          </p:spTgt>
                                        </p:tgtEl>
                                        <p:attrNameLst>
                                          <p:attrName>style.visibility</p:attrName>
                                        </p:attrNameLst>
                                      </p:cBhvr>
                                      <p:to>
                                        <p:strVal val="visible"/>
                                      </p:to>
                                    </p:set>
                                    <p:anim calcmode="lin" valueType="num">
                                      <p:cBhvr additive="base">
                                        <p:cTn id="42" dur="500" fill="hold"/>
                                        <p:tgtEl>
                                          <p:spTgt spid="318467">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18467">
                                            <p:txEl>
                                              <p:pRg st="7" end="7"/>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18467">
                                            <p:txEl>
                                              <p:pRg st="8" end="8"/>
                                            </p:txEl>
                                          </p:spTgt>
                                        </p:tgtEl>
                                        <p:attrNameLst>
                                          <p:attrName>style.visibility</p:attrName>
                                        </p:attrNameLst>
                                      </p:cBhvr>
                                      <p:to>
                                        <p:strVal val="visible"/>
                                      </p:to>
                                    </p:set>
                                    <p:anim calcmode="lin" valueType="num">
                                      <p:cBhvr additive="base">
                                        <p:cTn id="47" dur="500" fill="hold"/>
                                        <p:tgtEl>
                                          <p:spTgt spid="318467">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18467">
                                            <p:txEl>
                                              <p:pRg st="8" end="8"/>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18467">
                                            <p:txEl>
                                              <p:pRg st="9" end="9"/>
                                            </p:txEl>
                                          </p:spTgt>
                                        </p:tgtEl>
                                        <p:attrNameLst>
                                          <p:attrName>style.visibility</p:attrName>
                                        </p:attrNameLst>
                                      </p:cBhvr>
                                      <p:to>
                                        <p:strVal val="visible"/>
                                      </p:to>
                                    </p:set>
                                    <p:anim calcmode="lin" valueType="num">
                                      <p:cBhvr additive="base">
                                        <p:cTn id="52" dur="500" fill="hold"/>
                                        <p:tgtEl>
                                          <p:spTgt spid="318467">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1846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İçerik Yer Tutucusu 2">
            <a:extLst>
              <a:ext uri="{FF2B5EF4-FFF2-40B4-BE49-F238E27FC236}">
                <a16:creationId xmlns:a16="http://schemas.microsoft.com/office/drawing/2014/main" id="{97310C02-2C0D-4250-89C6-2132A2B28E0F}"/>
              </a:ext>
            </a:extLst>
          </p:cNvPr>
          <p:cNvSpPr>
            <a:spLocks noGrp="1" noChangeArrowheads="1"/>
          </p:cNvSpPr>
          <p:nvPr>
            <p:ph idx="1"/>
          </p:nvPr>
        </p:nvSpPr>
        <p:spPr/>
        <p:txBody>
          <a:bodyPr/>
          <a:lstStyle/>
          <a:p>
            <a:r>
              <a:rPr lang="en-US" altLang="en-US" b="1">
                <a:solidFill>
                  <a:schemeClr val="accent2"/>
                </a:solidFill>
                <a:cs typeface="Times New Roman" panose="02020603050405020304" pitchFamily="18" charset="0"/>
              </a:rPr>
              <a:t>“AKTARLAR ve KÖKÇÜLER</a:t>
            </a:r>
            <a:r>
              <a:rPr lang="tr-TR" altLang="en-US" b="1">
                <a:solidFill>
                  <a:schemeClr val="accent2"/>
                </a:solidFill>
              </a:rPr>
              <a:t> </a:t>
            </a:r>
            <a:r>
              <a:rPr lang="en-US" altLang="en-US" b="1">
                <a:solidFill>
                  <a:schemeClr val="accent2"/>
                </a:solidFill>
                <a:cs typeface="Times New Roman" panose="02020603050405020304" pitchFamily="18" charset="0"/>
              </a:rPr>
              <a:t>NİZANNAMESİ”</a:t>
            </a:r>
            <a:r>
              <a:rPr lang="en-US" altLang="en-US" b="1">
                <a:cs typeface="Times New Roman" panose="02020603050405020304" pitchFamily="18" charset="0"/>
              </a:rPr>
              <a:t> (1884)</a:t>
            </a:r>
            <a:r>
              <a:rPr lang="tr-TR" altLang="en-US" b="1">
                <a:cs typeface="Times New Roman" panose="02020603050405020304" pitchFamily="18" charset="0"/>
              </a:rPr>
              <a:t> 2. önemli yasa, aktarlar yayılıyor ve uyuşturucu reçetesi hazırlıyorlar. Zehirli droglar ve diğer drogları birbirinden ayırmıyorlar. </a:t>
            </a:r>
          </a:p>
          <a:p>
            <a:r>
              <a:rPr lang="tr-TR" altLang="en-US" b="1">
                <a:cs typeface="Times New Roman" panose="02020603050405020304" pitchFamily="18" charset="0"/>
              </a:rPr>
              <a:t>Aktarların ilaç yapmaları yasaklanıyor.</a:t>
            </a:r>
            <a:endParaRPr lang="en-US" altLang="en-US">
              <a:cs typeface="Times New Roman" panose="02020603050405020304" pitchFamily="18" charset="0"/>
            </a:endParaRPr>
          </a:p>
          <a:p>
            <a:endParaRPr lang="tr-TR" alt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B74AF2D8-196B-4358-959C-5E4DF706D4D6}"/>
              </a:ext>
            </a:extLst>
          </p:cNvPr>
          <p:cNvSpPr>
            <a:spLocks noGrp="1" noChangeArrowheads="1"/>
          </p:cNvSpPr>
          <p:nvPr>
            <p:ph type="body" idx="1"/>
          </p:nvPr>
        </p:nvSpPr>
        <p:spPr>
          <a:xfrm>
            <a:off x="2135188" y="981076"/>
            <a:ext cx="7847012" cy="4886325"/>
          </a:xfrm>
          <a:extLst>
            <a:ext uri="{909E8E84-426E-40DD-AFC4-6F175D3DCCD1}">
              <a14:hiddenFill xmlns:a14="http://schemas.microsoft.com/office/drawing/2010/main">
                <a:solidFill>
                  <a:schemeClr val="accent2"/>
                </a:solidFill>
              </a14:hiddenFill>
            </a:ext>
          </a:extLst>
        </p:spPr>
        <p:txBody>
          <a:bodyPr/>
          <a:lstStyle/>
          <a:p>
            <a:pPr eaLnBrk="1" hangingPunct="1">
              <a:buFontTx/>
              <a:buBlip>
                <a:blip r:embed="rId3"/>
              </a:buBlip>
              <a:defRPr/>
            </a:pPr>
            <a:r>
              <a:rPr lang="tr-TR" altLang="en-US" b="1" dirty="0">
                <a:solidFill>
                  <a:schemeClr val="accent2"/>
                </a:solidFill>
                <a:cs typeface="Times New Roman" panose="02020603050405020304" pitchFamily="18" charset="0"/>
              </a:rPr>
              <a:t>İlaç Şekilleri</a:t>
            </a:r>
          </a:p>
          <a:p>
            <a:pPr marL="0" indent="0">
              <a:buNone/>
              <a:defRPr/>
            </a:pPr>
            <a:endParaRPr lang="tr-TR" altLang="en-US" b="1" dirty="0">
              <a:solidFill>
                <a:schemeClr val="accent2"/>
              </a:solidFill>
              <a:cs typeface="Times New Roman" panose="02020603050405020304" pitchFamily="18" charset="0"/>
            </a:endParaRPr>
          </a:p>
          <a:p>
            <a:pPr eaLnBrk="1" hangingPunct="1">
              <a:buFontTx/>
              <a:buBlip>
                <a:blip r:embed="rId3"/>
              </a:buBlip>
              <a:defRPr/>
            </a:pPr>
            <a:r>
              <a:rPr lang="en-US" altLang="en-US" b="1" dirty="0">
                <a:solidFill>
                  <a:schemeClr val="accent2"/>
                </a:solidFill>
                <a:cs typeface="Times New Roman" panose="02020603050405020304" pitchFamily="18" charset="0"/>
              </a:rPr>
              <a:t>KURS</a:t>
            </a:r>
            <a:r>
              <a:rPr lang="en-US" altLang="en-US" b="1" dirty="0">
                <a:cs typeface="Times New Roman" panose="02020603050405020304" pitchFamily="18" charset="0"/>
              </a:rPr>
              <a:t>:PASTİL 	</a:t>
            </a:r>
            <a:endParaRPr lang="tr-TR" altLang="en-US" b="1" dirty="0"/>
          </a:p>
          <a:p>
            <a:pPr eaLnBrk="1" hangingPunct="1">
              <a:buFontTx/>
              <a:buNone/>
              <a:defRPr/>
            </a:pPr>
            <a:r>
              <a:rPr lang="en-US" altLang="en-US" b="1" dirty="0">
                <a:cs typeface="Times New Roman" panose="02020603050405020304" pitchFamily="18" charset="0"/>
              </a:rPr>
              <a:t>	</a:t>
            </a:r>
            <a:endParaRPr lang="cs-CZ" altLang="en-US" b="1" dirty="0"/>
          </a:p>
          <a:p>
            <a:pPr eaLnBrk="1" hangingPunct="1">
              <a:buFontTx/>
              <a:buBlip>
                <a:blip r:embed="rId3"/>
              </a:buBlip>
              <a:defRPr/>
            </a:pPr>
            <a:r>
              <a:rPr lang="en-US" altLang="en-US" b="1" dirty="0">
                <a:solidFill>
                  <a:schemeClr val="accent2"/>
                </a:solidFill>
                <a:cs typeface="Times New Roman" panose="02020603050405020304" pitchFamily="18" charset="0"/>
              </a:rPr>
              <a:t>TENZU KURSLARI</a:t>
            </a:r>
            <a:endParaRPr lang="tr-TR" altLang="en-US" b="1" dirty="0"/>
          </a:p>
          <a:p>
            <a:pPr eaLnBrk="1" hangingPunct="1">
              <a:buFontTx/>
              <a:buNone/>
              <a:defRPr/>
            </a:pPr>
            <a:r>
              <a:rPr lang="tr-TR" altLang="en-US" b="1" dirty="0"/>
              <a:t>    </a:t>
            </a:r>
            <a:r>
              <a:rPr lang="en-US" altLang="en-US" b="1" dirty="0">
                <a:cs typeface="Times New Roman" panose="02020603050405020304" pitchFamily="18" charset="0"/>
              </a:rPr>
              <a:t>40 </a:t>
            </a:r>
            <a:r>
              <a:rPr lang="en-US" altLang="en-US" b="1" dirty="0" err="1">
                <a:cs typeface="Times New Roman" panose="02020603050405020304" pitchFamily="18" charset="0"/>
              </a:rPr>
              <a:t>Drog</a:t>
            </a:r>
            <a:r>
              <a:rPr lang="en-US" altLang="en-US" b="1" dirty="0">
                <a:cs typeface="Times New Roman" panose="02020603050405020304" pitchFamily="18" charset="0"/>
              </a:rPr>
              <a:t> </a:t>
            </a:r>
            <a:r>
              <a:rPr lang="en-US" altLang="en-US" b="1" dirty="0" err="1">
                <a:cs typeface="Times New Roman" panose="02020603050405020304" pitchFamily="18" charset="0"/>
              </a:rPr>
              <a:t>ihtiva</a:t>
            </a:r>
            <a:r>
              <a:rPr lang="en-US" altLang="en-US" b="1" dirty="0">
                <a:cs typeface="Times New Roman" panose="02020603050405020304" pitchFamily="18" charset="0"/>
              </a:rPr>
              <a:t> </a:t>
            </a:r>
            <a:r>
              <a:rPr lang="en-US" altLang="en-US" b="1" dirty="0" err="1">
                <a:cs typeface="Times New Roman" panose="02020603050405020304" pitchFamily="18" charset="0"/>
              </a:rPr>
              <a:t>ede</a:t>
            </a:r>
            <a:r>
              <a:rPr lang="tr-TR" altLang="en-US" b="1" dirty="0"/>
              <a:t>n ilaç formülleri</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 calcmode="lin" valueType="num">
                                      <p:cBhvr additive="base">
                                        <p:cTn id="12"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 calcmode="lin" valueType="num">
                                      <p:cBhvr additive="base">
                                        <p:cTn id="17"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 calcmode="lin" valueType="num">
                                      <p:cBhvr additive="base">
                                        <p:cTn id="22"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 calcmode="lin" valueType="num">
                                      <p:cBhvr additive="base">
                                        <p:cTn id="27"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80" name="Picture 4">
            <a:extLst>
              <a:ext uri="{FF2B5EF4-FFF2-40B4-BE49-F238E27FC236}">
                <a16:creationId xmlns:a16="http://schemas.microsoft.com/office/drawing/2014/main" id="{D60E27CC-8200-4853-B198-C928F6232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98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81" name="Rectangle 5">
            <a:extLst>
              <a:ext uri="{FF2B5EF4-FFF2-40B4-BE49-F238E27FC236}">
                <a16:creationId xmlns:a16="http://schemas.microsoft.com/office/drawing/2014/main" id="{CFC76372-8F1D-477E-A6ED-B44B75C48843}"/>
              </a:ext>
            </a:extLst>
          </p:cNvPr>
          <p:cNvSpPr>
            <a:spLocks noGrp="1" noChangeArrowheads="1"/>
          </p:cNvSpPr>
          <p:nvPr>
            <p:ph type="title"/>
          </p:nvPr>
        </p:nvSpPr>
        <p:spPr>
          <a:xfrm>
            <a:off x="2286000" y="5867400"/>
            <a:ext cx="7772400" cy="990600"/>
          </a:xfrm>
        </p:spPr>
        <p:txBody>
          <a:bodyPr/>
          <a:lstStyle/>
          <a:p>
            <a:pPr eaLnBrk="1" hangingPunct="1"/>
            <a:r>
              <a:rPr lang="tr-TR" altLang="en-US" sz="3200" b="1"/>
              <a:t>Topkapı Sarayı Eczanesi’nde kullanılan tenzü kalıpları</a:t>
            </a:r>
            <a:endParaRPr lang="en-US" altLang="en-US" sz="32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barn(inHorizontal)">
                                      <p:cBhvr>
                                        <p:cTn id="7" dur="500"/>
                                        <p:tgtEl>
                                          <p:spTgt spid="101380"/>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01381"/>
                                        </p:tgtEl>
                                        <p:attrNameLst>
                                          <p:attrName>style.visibility</p:attrName>
                                        </p:attrNameLst>
                                      </p:cBhvr>
                                      <p:to>
                                        <p:strVal val="visible"/>
                                      </p:to>
                                    </p:set>
                                    <p:animEffect transition="in" filter="dissolve">
                                      <p:cBhvr>
                                        <p:cTn id="11" dur="5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4">
            <a:extLst>
              <a:ext uri="{FF2B5EF4-FFF2-40B4-BE49-F238E27FC236}">
                <a16:creationId xmlns:a16="http://schemas.microsoft.com/office/drawing/2014/main" id="{D78A717E-9AFA-44CC-AD3A-1971A2AFE0A6}"/>
              </a:ext>
            </a:extLst>
          </p:cNvPr>
          <p:cNvSpPr>
            <a:spLocks noGrp="1" noChangeArrowheads="1"/>
          </p:cNvSpPr>
          <p:nvPr>
            <p:ph type="title"/>
          </p:nvPr>
        </p:nvSpPr>
        <p:spPr>
          <a:xfrm>
            <a:off x="2286000" y="1676400"/>
            <a:ext cx="7772400" cy="2362200"/>
          </a:xfrm>
        </p:spPr>
        <p:txBody>
          <a:bodyPr/>
          <a:lstStyle/>
          <a:p>
            <a:pPr eaLnBrk="1" hangingPunct="1"/>
            <a:r>
              <a:rPr lang="en-US" altLang="en-US" sz="4800" b="1">
                <a:cs typeface="Times New Roman" panose="02020603050405020304" pitchFamily="18" charset="0"/>
              </a:rPr>
              <a:t>SARAY ECZAHANELERİ</a:t>
            </a:r>
            <a:br>
              <a:rPr lang="en-US" altLang="en-US">
                <a:cs typeface="Times New Roman" panose="02020603050405020304" pitchFamily="18" charset="0"/>
              </a:rPr>
            </a:br>
            <a:br>
              <a:rPr lang="en-US" altLang="en-US"/>
            </a:b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iterate type="lt">
                                    <p:tmPct val="100000"/>
                                  </p:iterate>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75" fill="hold"/>
                                        <p:tgtEl>
                                          <p:spTgt spid="17412"/>
                                        </p:tgtEl>
                                        <p:attrNameLst>
                                          <p:attrName>ppt_x</p:attrName>
                                        </p:attrNameLst>
                                      </p:cBhvr>
                                      <p:tavLst>
                                        <p:tav tm="0">
                                          <p:val>
                                            <p:strVal val="#ppt_x"/>
                                          </p:val>
                                        </p:tav>
                                        <p:tav tm="100000">
                                          <p:val>
                                            <p:strVal val="#ppt_x"/>
                                          </p:val>
                                        </p:tav>
                                      </p:tavLst>
                                    </p:anim>
                                    <p:anim calcmode="lin" valueType="num">
                                      <p:cBhvr additive="base">
                                        <p:cTn id="8" dur="75" fill="hold"/>
                                        <p:tgtEl>
                                          <p:spTgt spid="174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67AAE1D-2CBE-46B6-AB55-84C0DC7510ED}"/>
              </a:ext>
            </a:extLst>
          </p:cNvPr>
          <p:cNvSpPr>
            <a:spLocks noGrp="1"/>
          </p:cNvSpPr>
          <p:nvPr>
            <p:ph idx="1"/>
          </p:nvPr>
        </p:nvSpPr>
        <p:spPr>
          <a:xfrm>
            <a:off x="838200" y="487680"/>
            <a:ext cx="10515600" cy="5689283"/>
          </a:xfrm>
        </p:spPr>
        <p:txBody>
          <a:bodyPr/>
          <a:lstStyle/>
          <a:p>
            <a:r>
              <a:rPr lang="tr-TR" dirty="0">
                <a:solidFill>
                  <a:srgbClr val="FF0000"/>
                </a:solidFill>
              </a:rPr>
              <a:t>İLAÇ HAZIRLAMA TEKNİKLERİ</a:t>
            </a:r>
          </a:p>
          <a:p>
            <a:r>
              <a:rPr lang="tr-TR" dirty="0"/>
              <a:t>Ateşe gömerek pişirme</a:t>
            </a:r>
          </a:p>
          <a:p>
            <a:r>
              <a:rPr lang="tr-TR" dirty="0"/>
              <a:t>Kaynatma</a:t>
            </a:r>
          </a:p>
          <a:p>
            <a:r>
              <a:rPr lang="tr-TR" dirty="0"/>
              <a:t>Kaynatarak köpük elde etme</a:t>
            </a:r>
          </a:p>
          <a:p>
            <a:r>
              <a:rPr lang="tr-TR" dirty="0"/>
              <a:t>Gölgede kurutma</a:t>
            </a:r>
          </a:p>
          <a:p>
            <a:r>
              <a:rPr lang="tr-TR" dirty="0"/>
              <a:t>Uçurma</a:t>
            </a:r>
          </a:p>
          <a:p>
            <a:r>
              <a:rPr lang="tr-TR" dirty="0"/>
              <a:t>Sıcak külde pişirme</a:t>
            </a:r>
          </a:p>
          <a:p>
            <a:r>
              <a:rPr lang="tr-TR" dirty="0"/>
              <a:t>Hafif ateşte ısıtma</a:t>
            </a:r>
          </a:p>
          <a:p>
            <a:endParaRPr lang="tr-TR" dirty="0"/>
          </a:p>
          <a:p>
            <a:endParaRPr lang="tr-TR" dirty="0"/>
          </a:p>
        </p:txBody>
      </p:sp>
    </p:spTree>
    <p:extLst>
      <p:ext uri="{BB962C8B-B14F-4D97-AF65-F5344CB8AC3E}">
        <p14:creationId xmlns:p14="http://schemas.microsoft.com/office/powerpoint/2010/main" val="2498799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273B7E83-6105-459F-B3AE-09E956607AE7}"/>
              </a:ext>
            </a:extLst>
          </p:cNvPr>
          <p:cNvSpPr>
            <a:spLocks noGrp="1" noChangeArrowheads="1"/>
          </p:cNvSpPr>
          <p:nvPr>
            <p:ph type="body" idx="1"/>
          </p:nvPr>
        </p:nvSpPr>
        <p:spPr>
          <a:xfrm>
            <a:off x="2209800" y="457200"/>
            <a:ext cx="8077200" cy="5638800"/>
          </a:xfrm>
          <a:extLst>
            <a:ext uri="{909E8E84-426E-40DD-AFC4-6F175D3DCCD1}">
              <a14:hiddenFill xmlns:a14="http://schemas.microsoft.com/office/drawing/2010/main">
                <a:solidFill>
                  <a:schemeClr val="accent2"/>
                </a:solidFill>
              </a14:hiddenFill>
            </a:ext>
          </a:extLst>
        </p:spPr>
        <p:txBody>
          <a:bodyPr/>
          <a:lstStyle/>
          <a:p>
            <a:pPr eaLnBrk="1" hangingPunct="1">
              <a:buFontTx/>
              <a:buBlip>
                <a:blip r:embed="rId3"/>
              </a:buBlip>
            </a:pPr>
            <a:r>
              <a:rPr lang="en-US" altLang="en-US" b="1">
                <a:cs typeface="Times New Roman" panose="02020603050405020304" pitchFamily="18" charset="0"/>
              </a:rPr>
              <a:t>Bugünkü anlamda ilk eczahane 1870 yılında Sultan Abdülaziz döneminde</a:t>
            </a:r>
            <a:r>
              <a:rPr lang="tr-TR" altLang="en-US" b="1"/>
              <a:t> açılmıştır</a:t>
            </a:r>
            <a:endParaRPr lang="cs-CZ" altLang="en-US" b="1"/>
          </a:p>
          <a:p>
            <a:pPr eaLnBrk="1" hangingPunct="1">
              <a:buFontTx/>
              <a:buBlip>
                <a:blip r:embed="rId3"/>
              </a:buBlip>
            </a:pPr>
            <a:endParaRPr lang="cs-CZ" altLang="en-US" b="1"/>
          </a:p>
          <a:p>
            <a:pPr eaLnBrk="1" hangingPunct="1">
              <a:buFontTx/>
              <a:buBlip>
                <a:blip r:embed="rId3"/>
              </a:buBlip>
            </a:pPr>
            <a:r>
              <a:rPr lang="en-US" altLang="en-US" b="1">
                <a:cs typeface="Times New Roman" panose="02020603050405020304" pitchFamily="18" charset="0"/>
              </a:rPr>
              <a:t>TOPKAPI SARAYINDA</a:t>
            </a:r>
            <a:endParaRPr lang="en-US" altLang="en-US">
              <a:cs typeface="Times New Roman" panose="02020603050405020304" pitchFamily="18" charset="0"/>
            </a:endParaRPr>
          </a:p>
          <a:p>
            <a:pPr eaLnBrk="1" hangingPunct="1">
              <a:buFontTx/>
              <a:buNone/>
            </a:pPr>
            <a:endParaRPr lang="en-US" altLang="en-US">
              <a:cs typeface="Times New Roman" panose="02020603050405020304" pitchFamily="18" charset="0"/>
            </a:endParaRPr>
          </a:p>
          <a:p>
            <a:pPr lvl="1" eaLnBrk="1" hangingPunct="1">
              <a:buFontTx/>
              <a:buBlip>
                <a:blip r:embed="rId4"/>
              </a:buBlip>
            </a:pPr>
            <a:r>
              <a:rPr lang="en-US" altLang="en-US" b="1">
                <a:solidFill>
                  <a:schemeClr val="accent2"/>
                </a:solidFill>
                <a:cs typeface="Times New Roman" panose="02020603050405020304" pitchFamily="18" charset="0"/>
              </a:rPr>
              <a:t>KULE </a:t>
            </a:r>
            <a:r>
              <a:rPr lang="en-US" altLang="en-US" b="1">
                <a:solidFill>
                  <a:srgbClr val="000000"/>
                </a:solidFill>
                <a:cs typeface="Times New Roman" panose="02020603050405020304" pitchFamily="18" charset="0"/>
              </a:rPr>
              <a:t>veya</a:t>
            </a:r>
            <a:r>
              <a:rPr lang="en-US" altLang="en-US" b="1">
                <a:solidFill>
                  <a:schemeClr val="accent2"/>
                </a:solidFill>
                <a:cs typeface="Times New Roman" panose="02020603050405020304" pitchFamily="18" charset="0"/>
              </a:rPr>
              <a:t> BAŞLALA KULESİ</a:t>
            </a:r>
            <a:r>
              <a:rPr lang="tr-TR" altLang="en-US" b="1">
                <a:solidFill>
                  <a:schemeClr val="accent2"/>
                </a:solidFill>
              </a:rPr>
              <a:t> </a:t>
            </a:r>
            <a:r>
              <a:rPr lang="en-US" altLang="en-US" b="1">
                <a:solidFill>
                  <a:srgbClr val="FF0066"/>
                </a:solidFill>
                <a:cs typeface="Times New Roman" panose="02020603050405020304" pitchFamily="18" charset="0"/>
              </a:rPr>
              <a:t>(MABEYN-İ  HÜMAYUN ECZAHANESİ)</a:t>
            </a:r>
            <a:r>
              <a:rPr lang="tr-TR" altLang="en-US" b="1">
                <a:solidFill>
                  <a:srgbClr val="FF0066"/>
                </a:solidFill>
                <a:cs typeface="Times New Roman" panose="02020603050405020304" pitchFamily="18" charset="0"/>
              </a:rPr>
              <a:t> sadece padişaha ve cariyelere ilaç hazırlardı</a:t>
            </a:r>
            <a:endParaRPr lang="en-US" altLang="en-US">
              <a:solidFill>
                <a:srgbClr val="FF0066"/>
              </a:solidFill>
              <a:cs typeface="Times New Roman" panose="02020603050405020304" pitchFamily="18" charset="0"/>
            </a:endParaRPr>
          </a:p>
          <a:p>
            <a:pPr lvl="1" eaLnBrk="1" hangingPunct="1">
              <a:buFontTx/>
              <a:buBlip>
                <a:blip r:embed="rId4"/>
              </a:buBlip>
            </a:pPr>
            <a:r>
              <a:rPr lang="en-US" altLang="en-US" b="1">
                <a:solidFill>
                  <a:schemeClr val="accent2"/>
                </a:solidFill>
                <a:cs typeface="Times New Roman" panose="02020603050405020304" pitchFamily="18" charset="0"/>
              </a:rPr>
              <a:t>HAS ODA</a:t>
            </a:r>
            <a:r>
              <a:rPr lang="tr-TR" altLang="en-US" b="1">
                <a:solidFill>
                  <a:schemeClr val="accent2"/>
                </a:solidFill>
                <a:cs typeface="Times New Roman" panose="02020603050405020304" pitchFamily="18" charset="0"/>
              </a:rPr>
              <a:t> </a:t>
            </a:r>
            <a:r>
              <a:rPr lang="tr-TR" altLang="en-US" b="1">
                <a:solidFill>
                  <a:srgbClr val="FF0000"/>
                </a:solidFill>
                <a:cs typeface="Times New Roman" panose="02020603050405020304" pitchFamily="18" charset="0"/>
              </a:rPr>
              <a:t>diğer çalışanlara ilaç hazırlama</a:t>
            </a:r>
            <a:endParaRPr lang="en-US" altLang="en-US">
              <a:solidFill>
                <a:srgbClr val="FF0000"/>
              </a:solidFill>
              <a:cs typeface="Times New Roman" panose="02020603050405020304" pitchFamily="18" charset="0"/>
            </a:endParaRPr>
          </a:p>
          <a:p>
            <a:pPr lvl="1" eaLnBrk="1" hangingPunct="1">
              <a:buFontTx/>
              <a:buBlip>
                <a:blip r:embed="rId4"/>
              </a:buBlip>
            </a:pPr>
            <a:r>
              <a:rPr lang="en-US" altLang="en-US" b="1">
                <a:solidFill>
                  <a:schemeClr val="accent2"/>
                </a:solidFill>
                <a:cs typeface="Times New Roman" panose="02020603050405020304" pitchFamily="18" charset="0"/>
              </a:rPr>
              <a:t>KİLER KOĞUŞU NÖBETÇİBAŞI </a:t>
            </a:r>
            <a:r>
              <a:rPr lang="en-US" altLang="en-US" b="1">
                <a:solidFill>
                  <a:srgbClr val="FF0066"/>
                </a:solidFill>
                <a:cs typeface="Times New Roman" panose="02020603050405020304" pitchFamily="18" charset="0"/>
              </a:rPr>
              <a:t>(Ecza Dolabı)</a:t>
            </a:r>
            <a:endParaRPr lang="en-US" altLang="en-US">
              <a:solidFill>
                <a:srgbClr val="FF0066"/>
              </a:solidFill>
              <a:cs typeface="Times New Roman" panose="02020603050405020304" pitchFamily="18" charset="0"/>
            </a:endParaRPr>
          </a:p>
          <a:p>
            <a:pPr lvl="1" eaLnBrk="1" hangingPunct="1">
              <a:buFontTx/>
              <a:buBlip>
                <a:blip r:embed="rId4"/>
              </a:buBlip>
            </a:pPr>
            <a:r>
              <a:rPr lang="en-US" altLang="en-US" b="1">
                <a:solidFill>
                  <a:schemeClr val="accent2"/>
                </a:solidFill>
                <a:cs typeface="Times New Roman" panose="02020603050405020304" pitchFamily="18" charset="0"/>
              </a:rPr>
              <a:t>HELVAHANE</a:t>
            </a:r>
            <a:r>
              <a:rPr lang="tr-TR" altLang="en-US" b="1">
                <a:solidFill>
                  <a:schemeClr val="accent2"/>
                </a:solidFill>
                <a:cs typeface="Times New Roman" panose="02020603050405020304" pitchFamily="18" charset="0"/>
              </a:rPr>
              <a:t> </a:t>
            </a:r>
            <a:r>
              <a:rPr lang="tr-TR" altLang="en-US" b="1">
                <a:solidFill>
                  <a:srgbClr val="FF0000"/>
                </a:solidFill>
                <a:cs typeface="Times New Roman" panose="02020603050405020304" pitchFamily="18" charset="0"/>
              </a:rPr>
              <a:t>mutfak kısmında, şerbetler macunlar yapılıyor.</a:t>
            </a:r>
            <a:endParaRPr lang="en-US" altLang="en-US">
              <a:solidFill>
                <a:srgbClr val="FF0000"/>
              </a:solidFill>
              <a:cs typeface="Times New Roman" panose="02020603050405020304" pitchFamily="18" charset="0"/>
            </a:endParaRPr>
          </a:p>
          <a:p>
            <a:pPr eaLnBrk="1" hangingPunct="1"/>
            <a:endParaRPr lang="en-US" altLang="en-US">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 calcmode="lin" valueType="num">
                                      <p:cBhvr additive="base">
                                        <p:cTn id="12"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483">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0483">
                                            <p:txEl>
                                              <p:pRg st="4" end="4"/>
                                            </p:txEl>
                                          </p:spTgt>
                                        </p:tgtEl>
                                        <p:attrNameLst>
                                          <p:attrName>style.visibility</p:attrName>
                                        </p:attrNameLst>
                                      </p:cBhvr>
                                      <p:to>
                                        <p:strVal val="visible"/>
                                      </p:to>
                                    </p:set>
                                    <p:anim calcmode="lin" valueType="num">
                                      <p:cBhvr additive="base">
                                        <p:cTn id="16"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0483">
                                            <p:txEl>
                                              <p:pRg st="4" end="4"/>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0483">
                                            <p:txEl>
                                              <p:pRg st="5" end="5"/>
                                            </p:txEl>
                                          </p:spTgt>
                                        </p:tgtEl>
                                        <p:attrNameLst>
                                          <p:attrName>style.visibility</p:attrName>
                                        </p:attrNameLst>
                                      </p:cBhvr>
                                      <p:to>
                                        <p:strVal val="visible"/>
                                      </p:to>
                                    </p:set>
                                    <p:anim calcmode="lin" valueType="num">
                                      <p:cBhvr additive="base">
                                        <p:cTn id="20"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0483">
                                            <p:txEl>
                                              <p:pRg st="5" end="5"/>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0483">
                                            <p:txEl>
                                              <p:pRg st="6" end="6"/>
                                            </p:txEl>
                                          </p:spTgt>
                                        </p:tgtEl>
                                        <p:attrNameLst>
                                          <p:attrName>style.visibility</p:attrName>
                                        </p:attrNameLst>
                                      </p:cBhvr>
                                      <p:to>
                                        <p:strVal val="visible"/>
                                      </p:to>
                                    </p:set>
                                    <p:anim calcmode="lin" valueType="num">
                                      <p:cBhvr additive="base">
                                        <p:cTn id="24"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0483">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483">
                                            <p:txEl>
                                              <p:pRg st="7" end="7"/>
                                            </p:txEl>
                                          </p:spTgt>
                                        </p:tgtEl>
                                        <p:attrNameLst>
                                          <p:attrName>style.visibility</p:attrName>
                                        </p:attrNameLst>
                                      </p:cBhvr>
                                      <p:to>
                                        <p:strVal val="visible"/>
                                      </p:to>
                                    </p:set>
                                    <p:anim calcmode="lin" valueType="num">
                                      <p:cBhvr additive="base">
                                        <p:cTn id="28" dur="5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04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50AA047D-EE63-46AA-991F-5630DE9E1300}"/>
              </a:ext>
            </a:extLst>
          </p:cNvPr>
          <p:cNvSpPr>
            <a:spLocks noGrp="1" noChangeArrowheads="1"/>
          </p:cNvSpPr>
          <p:nvPr>
            <p:ph type="body" idx="1"/>
          </p:nvPr>
        </p:nvSpPr>
        <p:spPr>
          <a:xfrm>
            <a:off x="2209800" y="838200"/>
            <a:ext cx="7772400" cy="4343400"/>
          </a:xfrm>
          <a:extLst>
            <a:ext uri="{909E8E84-426E-40DD-AFC4-6F175D3DCCD1}">
              <a14:hiddenFill xmlns:a14="http://schemas.microsoft.com/office/drawing/2010/main">
                <a:solidFill>
                  <a:schemeClr val="accent2"/>
                </a:solidFill>
              </a14:hiddenFill>
            </a:ext>
          </a:extLst>
        </p:spPr>
        <p:txBody>
          <a:bodyPr/>
          <a:lstStyle/>
          <a:p>
            <a:pPr eaLnBrk="1" hangingPunct="1">
              <a:buFontTx/>
              <a:buBlip>
                <a:blip r:embed="rId2"/>
              </a:buBlip>
            </a:pPr>
            <a:r>
              <a:rPr lang="en-US" altLang="en-US" b="1">
                <a:solidFill>
                  <a:schemeClr val="accent2"/>
                </a:solidFill>
                <a:cs typeface="Times New Roman" panose="02020603050405020304" pitchFamily="18" charset="0"/>
              </a:rPr>
              <a:t>HOFFMAN</a:t>
            </a:r>
            <a:r>
              <a:rPr lang="en-US" altLang="en-US" b="1">
                <a:cs typeface="Times New Roman" panose="02020603050405020304" pitchFamily="18" charset="0"/>
              </a:rPr>
              <a:t> (Sarayda gerçek anlamda ilk eczacı)</a:t>
            </a:r>
            <a:r>
              <a:rPr lang="tr-TR" altLang="en-US" b="1"/>
              <a:t> </a:t>
            </a:r>
            <a:r>
              <a:rPr lang="en-US" altLang="en-US" b="1">
                <a:cs typeface="Times New Roman" panose="02020603050405020304" pitchFamily="18" charset="0"/>
              </a:rPr>
              <a:t>(1835)</a:t>
            </a:r>
            <a:endParaRPr lang="en-US" altLang="en-US">
              <a:cs typeface="Times New Roman" panose="02020603050405020304" pitchFamily="18" charset="0"/>
            </a:endParaRPr>
          </a:p>
          <a:p>
            <a:pPr eaLnBrk="1" hangingPunct="1">
              <a:buFontTx/>
              <a:buBlip>
                <a:blip r:embed="rId2"/>
              </a:buBlip>
            </a:pPr>
            <a:r>
              <a:rPr lang="en-US" altLang="en-US" b="1">
                <a:solidFill>
                  <a:schemeClr val="accent2"/>
                </a:solidFill>
                <a:cs typeface="Times New Roman" panose="02020603050405020304" pitchFamily="18" charset="0"/>
              </a:rPr>
              <a:t>PANAYOT</a:t>
            </a:r>
            <a:r>
              <a:rPr lang="en-US" altLang="en-US" b="1">
                <a:cs typeface="Times New Roman" panose="02020603050405020304" pitchFamily="18" charset="0"/>
              </a:rPr>
              <a:t>, </a:t>
            </a:r>
            <a:r>
              <a:rPr lang="en-US" altLang="en-US" b="1">
                <a:solidFill>
                  <a:schemeClr val="accent2"/>
                </a:solidFill>
                <a:cs typeface="Times New Roman" panose="02020603050405020304" pitchFamily="18" charset="0"/>
              </a:rPr>
              <a:t>ALEKO</a:t>
            </a:r>
            <a:r>
              <a:rPr lang="tr-TR" altLang="en-US" b="1"/>
              <a:t>, </a:t>
            </a:r>
            <a:r>
              <a:rPr lang="en-US" altLang="en-US" b="1">
                <a:solidFill>
                  <a:schemeClr val="accent2"/>
                </a:solidFill>
                <a:cs typeface="Times New Roman" panose="02020603050405020304" pitchFamily="18" charset="0"/>
              </a:rPr>
              <a:t>İSTAMAT</a:t>
            </a:r>
            <a:r>
              <a:rPr lang="tr-TR" altLang="en-US" b="1">
                <a:solidFill>
                  <a:schemeClr val="accent2"/>
                </a:solidFill>
              </a:rPr>
              <a:t> </a:t>
            </a:r>
            <a:r>
              <a:rPr lang="en-US" altLang="en-US" b="1">
                <a:cs typeface="Times New Roman" panose="02020603050405020304" pitchFamily="18" charset="0"/>
              </a:rPr>
              <a:t>(Hoffman’ın yanında çalışan eczacılar)</a:t>
            </a:r>
            <a:endParaRPr lang="en-US" altLang="en-US">
              <a:cs typeface="Times New Roman" panose="02020603050405020304" pitchFamily="18" charset="0"/>
            </a:endParaRPr>
          </a:p>
          <a:p>
            <a:pPr eaLnBrk="1" hangingPunct="1">
              <a:buFontTx/>
              <a:buBlip>
                <a:blip r:embed="rId2"/>
              </a:buBlip>
            </a:pPr>
            <a:r>
              <a:rPr lang="en-US" altLang="en-US" b="1">
                <a:solidFill>
                  <a:schemeClr val="accent2"/>
                </a:solidFill>
                <a:cs typeface="Times New Roman" panose="02020603050405020304" pitchFamily="18" charset="0"/>
              </a:rPr>
              <a:t>BEKİR BEY</a:t>
            </a:r>
            <a:r>
              <a:rPr lang="en-US" altLang="en-US" b="1">
                <a:cs typeface="Times New Roman" panose="02020603050405020304" pitchFamily="18" charset="0"/>
              </a:rPr>
              <a:t> (Sarayda gerçek  anlamda ilk Türk Eczacısı)</a:t>
            </a:r>
            <a:r>
              <a:rPr lang="en-US" altLang="en-US" b="1">
                <a:solidFill>
                  <a:schemeClr val="bg1"/>
                </a:solidFill>
                <a:cs typeface="Times New Roman" panose="02020603050405020304" pitchFamily="18" charset="0"/>
              </a:rPr>
              <a:t>  </a:t>
            </a:r>
            <a:endParaRPr lang="en-US" altLang="en-US">
              <a:solidFill>
                <a:schemeClr val="bg1"/>
              </a:solidFill>
              <a:cs typeface="Times New Roman" panose="02020603050405020304" pitchFamily="18" charset="0"/>
            </a:endParaRPr>
          </a:p>
          <a:p>
            <a:pPr eaLnBrk="1" hangingPunct="1">
              <a:buFontTx/>
              <a:buNone/>
            </a:pPr>
            <a:endParaRPr lang="en-U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 calcmode="lin" valueType="num">
                                      <p:cBhvr additive="base">
                                        <p:cTn id="12"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 calcmode="lin" valueType="num">
                                      <p:cBhvr additive="base">
                                        <p:cTn id="17"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2D41BBE3-DF39-40EB-A2E1-58C8C5E58110}"/>
              </a:ext>
            </a:extLst>
          </p:cNvPr>
          <p:cNvSpPr>
            <a:spLocks noGrp="1" noChangeArrowheads="1"/>
          </p:cNvSpPr>
          <p:nvPr>
            <p:ph type="body" idx="1"/>
          </p:nvPr>
        </p:nvSpPr>
        <p:spPr>
          <a:xfrm>
            <a:off x="1905000" y="914400"/>
            <a:ext cx="8382000" cy="4419600"/>
          </a:xfrm>
          <a:extLst>
            <a:ext uri="{909E8E84-426E-40DD-AFC4-6F175D3DCCD1}">
              <a14:hiddenFill xmlns:a14="http://schemas.microsoft.com/office/drawing/2010/main">
                <a:solidFill>
                  <a:schemeClr val="accent2"/>
                </a:solidFill>
              </a14:hiddenFill>
            </a:ext>
          </a:extLst>
        </p:spPr>
        <p:txBody>
          <a:bodyPr/>
          <a:lstStyle/>
          <a:p>
            <a:pPr eaLnBrk="1" hangingPunct="1">
              <a:buFontTx/>
              <a:buNone/>
            </a:pPr>
            <a:r>
              <a:rPr lang="en-US" altLang="en-US" b="1">
                <a:solidFill>
                  <a:schemeClr val="accent2"/>
                </a:solidFill>
                <a:cs typeface="Times New Roman" panose="02020603050405020304" pitchFamily="18" charset="0"/>
              </a:rPr>
              <a:t>SARAY HEKİMBAŞLARINA VERİLEN İSİMLER</a:t>
            </a:r>
            <a:endParaRPr lang="tr-TR" altLang="en-US" b="1">
              <a:solidFill>
                <a:schemeClr val="accent2"/>
              </a:solidFill>
            </a:endParaRPr>
          </a:p>
          <a:p>
            <a:pPr eaLnBrk="1" hangingPunct="1">
              <a:buFontTx/>
              <a:buNone/>
            </a:pPr>
            <a:endParaRPr lang="en-US" altLang="en-US">
              <a:solidFill>
                <a:schemeClr val="accent2"/>
              </a:solidFill>
            </a:endParaRPr>
          </a:p>
          <a:p>
            <a:pPr eaLnBrk="1" hangingPunct="1">
              <a:buFontTx/>
              <a:buBlip>
                <a:blip r:embed="rId2"/>
              </a:buBlip>
            </a:pPr>
            <a:r>
              <a:rPr lang="en-US" altLang="en-US" b="1">
                <a:cs typeface="Times New Roman" panose="02020603050405020304" pitchFamily="18" charset="0"/>
              </a:rPr>
              <a:t>HEKİMBAŞI EFENDİ</a:t>
            </a:r>
          </a:p>
          <a:p>
            <a:pPr eaLnBrk="1" hangingPunct="1">
              <a:buFontTx/>
              <a:buBlip>
                <a:blip r:embed="rId2"/>
              </a:buBlip>
            </a:pPr>
            <a:r>
              <a:rPr lang="en-US" altLang="en-US" b="1">
                <a:cs typeface="Times New Roman" panose="02020603050405020304" pitchFamily="18" charset="0"/>
              </a:rPr>
              <a:t>SERTABİB-İ SULTANİ</a:t>
            </a:r>
          </a:p>
          <a:p>
            <a:pPr eaLnBrk="1" hangingPunct="1">
              <a:buFontTx/>
              <a:buBlip>
                <a:blip r:embed="rId2"/>
              </a:buBlip>
            </a:pPr>
            <a:r>
              <a:rPr lang="en-US" altLang="en-US" b="1">
                <a:cs typeface="Times New Roman" panose="02020603050405020304" pitchFamily="18" charset="0"/>
              </a:rPr>
              <a:t>SERTABİB-İ HAZRET-İ ŞEHRİYARİ</a:t>
            </a:r>
          </a:p>
          <a:p>
            <a:pPr eaLnBrk="1" hangingPunct="1">
              <a:buFontTx/>
              <a:buBlip>
                <a:blip r:embed="rId2"/>
              </a:buBlip>
            </a:pPr>
            <a:r>
              <a:rPr lang="en-US" altLang="en-US" b="1">
                <a:cs typeface="Times New Roman" panose="02020603050405020304" pitchFamily="18" charset="0"/>
              </a:rPr>
              <a:t>ŞEH-ÜL ETİBBA  </a:t>
            </a:r>
          </a:p>
          <a:p>
            <a:pPr eaLnBrk="1" hangingPunct="1">
              <a:buFontTx/>
              <a:buBlip>
                <a:blip r:embed="rId2"/>
              </a:buBlip>
            </a:pPr>
            <a:r>
              <a:rPr lang="en-US" altLang="en-US" b="1">
                <a:cs typeface="Times New Roman" panose="02020603050405020304" pitchFamily="18" charset="0"/>
              </a:rPr>
              <a:t>REİS-ÜL ETİBBA</a:t>
            </a:r>
          </a:p>
          <a:p>
            <a:pPr eaLnBrk="1" hangingPunct="1"/>
            <a:endParaRPr lang="en-US" alt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 calcmode="lin" valueType="num">
                                      <p:cBhvr additive="base">
                                        <p:cTn id="12"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 calcmode="lin" valueType="num">
                                      <p:cBhvr additive="base">
                                        <p:cTn id="17"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 calcmode="lin" valueType="num">
                                      <p:cBhvr additive="base">
                                        <p:cTn id="22"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anim calcmode="lin" valueType="num">
                                      <p:cBhvr additive="base">
                                        <p:cTn id="2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2531">
                                            <p:txEl>
                                              <p:pRg st="6" end="6"/>
                                            </p:txEl>
                                          </p:spTgt>
                                        </p:tgtEl>
                                        <p:attrNameLst>
                                          <p:attrName>style.visibility</p:attrName>
                                        </p:attrNameLst>
                                      </p:cBhvr>
                                      <p:to>
                                        <p:strVal val="visible"/>
                                      </p:to>
                                    </p:set>
                                    <p:anim calcmode="lin" valueType="num">
                                      <p:cBhvr additive="base">
                                        <p:cTn id="32"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advAuto="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CE940B5D-4F99-4A21-AA62-A00EB3FB68D7}"/>
              </a:ext>
            </a:extLst>
          </p:cNvPr>
          <p:cNvSpPr>
            <a:spLocks noGrp="1" noChangeArrowheads="1"/>
          </p:cNvSpPr>
          <p:nvPr>
            <p:ph type="body" idx="1"/>
          </p:nvPr>
        </p:nvSpPr>
        <p:spPr>
          <a:extLst>
            <a:ext uri="{909E8E84-426E-40DD-AFC4-6F175D3DCCD1}">
              <a14:hiddenFill xmlns:a14="http://schemas.microsoft.com/office/drawing/2010/main">
                <a:solidFill>
                  <a:schemeClr val="accent2"/>
                </a:solidFill>
              </a14:hiddenFill>
            </a:ext>
          </a:extLst>
        </p:spPr>
        <p:txBody>
          <a:bodyPr/>
          <a:lstStyle/>
          <a:p>
            <a:pPr eaLnBrk="1" hangingPunct="1">
              <a:buFontTx/>
              <a:buBlip>
                <a:blip r:embed="rId2"/>
              </a:buBlip>
            </a:pPr>
            <a:r>
              <a:rPr lang="en-US" altLang="en-US" b="1">
                <a:cs typeface="Times New Roman" panose="02020603050405020304" pitchFamily="18" charset="0"/>
              </a:rPr>
              <a:t>SARAYDA İLK BİLİNEN HEKİMBAŞI</a:t>
            </a:r>
            <a:r>
              <a:rPr lang="en-US" altLang="en-US" b="1">
                <a:solidFill>
                  <a:schemeClr val="accent2"/>
                </a:solidFill>
                <a:cs typeface="Times New Roman" panose="02020603050405020304" pitchFamily="18" charset="0"/>
              </a:rPr>
              <a:t> KUDBETTİN AHMET</a:t>
            </a:r>
            <a:endParaRPr lang="en-US" altLang="en-US">
              <a:solidFill>
                <a:schemeClr val="accent2"/>
              </a:solidFill>
              <a:cs typeface="Times New Roman" panose="02020603050405020304" pitchFamily="18" charset="0"/>
            </a:endParaRPr>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advAuto="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35211E98-1FC5-44C1-9078-0F695EE758FF}"/>
              </a:ext>
            </a:extLst>
          </p:cNvPr>
          <p:cNvSpPr>
            <a:spLocks noGrp="1" noChangeArrowheads="1"/>
          </p:cNvSpPr>
          <p:nvPr>
            <p:ph type="body" idx="1"/>
          </p:nvPr>
        </p:nvSpPr>
        <p:spPr>
          <a:xfrm>
            <a:off x="1524000" y="1143000"/>
            <a:ext cx="9144000" cy="4114800"/>
          </a:xfrm>
          <a:extLst>
            <a:ext uri="{909E8E84-426E-40DD-AFC4-6F175D3DCCD1}">
              <a14:hiddenFill xmlns:a14="http://schemas.microsoft.com/office/drawing/2010/main">
                <a:solidFill>
                  <a:schemeClr val="accent2"/>
                </a:solidFill>
              </a14:hiddenFill>
            </a:ext>
          </a:extLst>
        </p:spPr>
        <p:txBody>
          <a:bodyPr/>
          <a:lstStyle/>
          <a:p>
            <a:pPr eaLnBrk="1" hangingPunct="1">
              <a:buFontTx/>
              <a:buBlip>
                <a:blip r:embed="rId2"/>
              </a:buBlip>
            </a:pPr>
            <a:r>
              <a:rPr lang="en-US" altLang="en-US" b="1">
                <a:cs typeface="Times New Roman" panose="02020603050405020304" pitchFamily="18" charset="0"/>
              </a:rPr>
              <a:t>SARAYDA BAŞ ECZACIYA VERİLEN İSİMLER</a:t>
            </a:r>
            <a:endParaRPr lang="tr-TR" altLang="en-US" b="1"/>
          </a:p>
          <a:p>
            <a:pPr eaLnBrk="1" hangingPunct="1">
              <a:buFontTx/>
              <a:buNone/>
            </a:pPr>
            <a:endParaRPr lang="en-US" altLang="en-US"/>
          </a:p>
          <a:p>
            <a:pPr lvl="1" eaLnBrk="1" hangingPunct="1">
              <a:buFontTx/>
              <a:buBlip>
                <a:blip r:embed="rId3"/>
              </a:buBlip>
            </a:pPr>
            <a:r>
              <a:rPr lang="tr-TR" altLang="en-US" b="1">
                <a:solidFill>
                  <a:schemeClr val="accent2"/>
                </a:solidFill>
              </a:rPr>
              <a:t>  </a:t>
            </a:r>
            <a:r>
              <a:rPr lang="en-US" altLang="en-US" b="1">
                <a:solidFill>
                  <a:schemeClr val="accent2"/>
                </a:solidFill>
                <a:cs typeface="Times New Roman" panose="02020603050405020304" pitchFamily="18" charset="0"/>
              </a:rPr>
              <a:t>SARAY SER ECZACISI</a:t>
            </a:r>
            <a:endParaRPr lang="en-US" altLang="en-US">
              <a:solidFill>
                <a:schemeClr val="accent2"/>
              </a:solidFill>
              <a:cs typeface="Times New Roman" panose="02020603050405020304" pitchFamily="18" charset="0"/>
            </a:endParaRPr>
          </a:p>
          <a:p>
            <a:pPr lvl="1" eaLnBrk="1" hangingPunct="1">
              <a:buFontTx/>
              <a:buBlip>
                <a:blip r:embed="rId3"/>
              </a:buBlip>
            </a:pPr>
            <a:r>
              <a:rPr lang="tr-TR" altLang="en-US" b="1">
                <a:solidFill>
                  <a:schemeClr val="accent2"/>
                </a:solidFill>
              </a:rPr>
              <a:t>  </a:t>
            </a:r>
            <a:r>
              <a:rPr lang="en-US" altLang="en-US" b="1">
                <a:solidFill>
                  <a:schemeClr val="accent2"/>
                </a:solidFill>
                <a:cs typeface="Times New Roman" panose="02020603050405020304" pitchFamily="18" charset="0"/>
              </a:rPr>
              <a:t>ECZANE-İ HÜMAYUN SER</a:t>
            </a:r>
            <a:r>
              <a:rPr lang="tr-TR" altLang="en-US" b="1">
                <a:solidFill>
                  <a:schemeClr val="accent2"/>
                </a:solidFill>
              </a:rPr>
              <a:t> </a:t>
            </a:r>
            <a:r>
              <a:rPr lang="en-US" altLang="en-US" b="1">
                <a:solidFill>
                  <a:schemeClr val="accent2"/>
                </a:solidFill>
                <a:cs typeface="Times New Roman" panose="02020603050405020304" pitchFamily="18" charset="0"/>
              </a:rPr>
              <a:t>ECZACISI</a:t>
            </a:r>
            <a:endParaRPr lang="en-US" altLang="en-US">
              <a:solidFill>
                <a:schemeClr val="accent2"/>
              </a:solidFill>
              <a:cs typeface="Times New Roman" panose="02020603050405020304" pitchFamily="18" charset="0"/>
            </a:endParaRPr>
          </a:p>
          <a:p>
            <a:pPr eaLnBrk="1" hangingPunct="1">
              <a:buFontTx/>
              <a:buNone/>
            </a:pPr>
            <a:endParaRPr lang="en-US" altLang="en-US">
              <a:cs typeface="Times New Roman" panose="02020603050405020304" pitchFamily="18" charset="0"/>
            </a:endParaRPr>
          </a:p>
          <a:p>
            <a:pPr eaLnBrk="1" hangingPunct="1">
              <a:buFontTx/>
              <a:buBlip>
                <a:blip r:embed="rId2"/>
              </a:buBlip>
            </a:pPr>
            <a:r>
              <a:rPr lang="en-US" altLang="en-US" b="1">
                <a:cs typeface="Times New Roman" panose="02020603050405020304" pitchFamily="18" charset="0"/>
              </a:rPr>
              <a:t>Eczacılara ise </a:t>
            </a:r>
            <a:r>
              <a:rPr lang="en-US" altLang="en-US" b="1">
                <a:solidFill>
                  <a:schemeClr val="accent2"/>
                </a:solidFill>
                <a:cs typeface="Times New Roman" panose="02020603050405020304" pitchFamily="18" charset="0"/>
              </a:rPr>
              <a:t>İSPENÇİYAR</a:t>
            </a:r>
            <a:r>
              <a:rPr lang="en-US" altLang="en-US" b="1">
                <a:cs typeface="Times New Roman" panose="02020603050405020304" pitchFamily="18" charset="0"/>
              </a:rPr>
              <a:t> denilmektedir.</a:t>
            </a:r>
            <a:endParaRPr lang="en-US" altLang="en-US">
              <a:cs typeface="Times New Roman" panose="02020603050405020304" pitchFamily="18" charset="0"/>
            </a:endParaRPr>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anim calcmode="lin" valueType="num">
                                      <p:cBhvr additive="base">
                                        <p:cTn id="11"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anim calcmode="lin" valueType="num">
                                      <p:cBhvr additive="base">
                                        <p:cTn id="1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24579">
                                            <p:txEl>
                                              <p:pRg st="5" end="5"/>
                                            </p:txEl>
                                          </p:spTgt>
                                        </p:tgtEl>
                                        <p:attrNameLst>
                                          <p:attrName>style.visibility</p:attrName>
                                        </p:attrNameLst>
                                      </p:cBhvr>
                                      <p:to>
                                        <p:strVal val="visible"/>
                                      </p:to>
                                    </p:set>
                                    <p:anim calcmode="lin" valueType="num">
                                      <p:cBhvr additive="base">
                                        <p:cTn id="20"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advAuto="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ADDE6753-8FBD-4183-A218-829BBBCBD8CA}"/>
              </a:ext>
            </a:extLst>
          </p:cNvPr>
          <p:cNvSpPr>
            <a:spLocks noGrp="1" noChangeArrowheads="1"/>
          </p:cNvSpPr>
          <p:nvPr>
            <p:ph type="body" idx="1"/>
          </p:nvPr>
        </p:nvSpPr>
        <p:spPr>
          <a:xfrm>
            <a:off x="2209800" y="0"/>
            <a:ext cx="8001000" cy="6858000"/>
          </a:xfrm>
          <a:extLst>
            <a:ext uri="{909E8E84-426E-40DD-AFC4-6F175D3DCCD1}">
              <a14:hiddenFill xmlns:a14="http://schemas.microsoft.com/office/drawing/2010/main">
                <a:solidFill>
                  <a:schemeClr val="accent2"/>
                </a:solidFill>
              </a14:hiddenFill>
            </a:ext>
          </a:extLst>
        </p:spPr>
        <p:txBody>
          <a:bodyPr/>
          <a:lstStyle/>
          <a:p>
            <a:pPr eaLnBrk="1" hangingPunct="1">
              <a:buFontTx/>
              <a:buNone/>
            </a:pPr>
            <a:r>
              <a:rPr lang="en-US" altLang="en-US" b="1">
                <a:solidFill>
                  <a:schemeClr val="accent2"/>
                </a:solidFill>
                <a:cs typeface="Times New Roman" panose="02020603050405020304" pitchFamily="18" charset="0"/>
              </a:rPr>
              <a:t>SARAY ECZACILARININ GÖREVLERİ</a:t>
            </a:r>
            <a:endParaRPr lang="en-US" altLang="en-US">
              <a:solidFill>
                <a:schemeClr val="accent2"/>
              </a:solidFill>
              <a:cs typeface="Times New Roman" panose="02020603050405020304" pitchFamily="18" charset="0"/>
            </a:endParaRPr>
          </a:p>
          <a:p>
            <a:pPr eaLnBrk="1" hangingPunct="1">
              <a:buFontTx/>
              <a:buBlip>
                <a:blip r:embed="rId2"/>
              </a:buBlip>
            </a:pPr>
            <a:r>
              <a:rPr lang="en-US" altLang="en-US" b="1">
                <a:cs typeface="Times New Roman" panose="02020603050405020304" pitchFamily="18" charset="0"/>
              </a:rPr>
              <a:t>Padişahın ve saray mensuplarının hastalarına ilaçlar hazırlamak</a:t>
            </a:r>
            <a:endParaRPr lang="en-US" altLang="en-US">
              <a:cs typeface="Times New Roman" panose="02020603050405020304" pitchFamily="18" charset="0"/>
            </a:endParaRPr>
          </a:p>
          <a:p>
            <a:pPr eaLnBrk="1" hangingPunct="1">
              <a:buFontTx/>
              <a:buBlip>
                <a:blip r:embed="rId2"/>
              </a:buBlip>
            </a:pPr>
            <a:r>
              <a:rPr lang="en-US" altLang="en-US" b="1">
                <a:cs typeface="Times New Roman" panose="02020603050405020304" pitchFamily="18" charset="0"/>
              </a:rPr>
              <a:t>Sarayın sabun, şampuan ve diğer kozm</a:t>
            </a:r>
            <a:r>
              <a:rPr lang="tr-TR" altLang="en-US" b="1"/>
              <a:t>e</a:t>
            </a:r>
            <a:r>
              <a:rPr lang="en-US" altLang="en-US" b="1">
                <a:cs typeface="Times New Roman" panose="02020603050405020304" pitchFamily="18" charset="0"/>
              </a:rPr>
              <a:t>tik ihtiyacını tesbit ederek hazırlamak</a:t>
            </a:r>
            <a:endParaRPr lang="en-US" altLang="en-US">
              <a:cs typeface="Times New Roman" panose="02020603050405020304" pitchFamily="18" charset="0"/>
            </a:endParaRPr>
          </a:p>
          <a:p>
            <a:pPr eaLnBrk="1" hangingPunct="1">
              <a:buFontTx/>
              <a:buBlip>
                <a:blip r:embed="rId2"/>
              </a:buBlip>
            </a:pPr>
            <a:r>
              <a:rPr lang="en-US" altLang="en-US" b="1">
                <a:cs typeface="Times New Roman" panose="02020603050405020304" pitchFamily="18" charset="0"/>
              </a:rPr>
              <a:t>İlaç yapmak için drog miktarlarını tesbit ederek satın alınmasını sağlamak</a:t>
            </a:r>
            <a:endParaRPr lang="en-US" altLang="en-US">
              <a:cs typeface="Times New Roman" panose="02020603050405020304" pitchFamily="18" charset="0"/>
            </a:endParaRPr>
          </a:p>
          <a:p>
            <a:pPr eaLnBrk="1" hangingPunct="1">
              <a:buFontTx/>
              <a:buBlip>
                <a:blip r:embed="rId2"/>
              </a:buBlip>
            </a:pPr>
            <a:r>
              <a:rPr lang="en-US" altLang="en-US" b="1">
                <a:cs typeface="Times New Roman" panose="02020603050405020304" pitchFamily="18" charset="0"/>
              </a:rPr>
              <a:t>Satın alınarak saraya getirilen drogların saklanmasını temin etmek</a:t>
            </a:r>
            <a:endParaRPr lang="en-US" altLang="en-US">
              <a:cs typeface="Times New Roman" panose="02020603050405020304" pitchFamily="18" charset="0"/>
            </a:endParaRPr>
          </a:p>
          <a:p>
            <a:pPr eaLnBrk="1" hangingPunct="1">
              <a:buFontTx/>
              <a:buBlip>
                <a:blip r:embed="rId2"/>
              </a:buBlip>
            </a:pPr>
            <a:r>
              <a:rPr lang="en-US" altLang="en-US" b="1">
                <a:cs typeface="Times New Roman" panose="02020603050405020304" pitchFamily="18" charset="0"/>
              </a:rPr>
              <a:t>Sarayın mum ihtiyacını tesbit ederek yapmak</a:t>
            </a:r>
            <a:endParaRPr lang="en-US" altLang="en-US">
              <a:cs typeface="Times New Roman" panose="02020603050405020304" pitchFamily="18" charset="0"/>
            </a:endParaRPr>
          </a:p>
          <a:p>
            <a:pPr eaLnBrk="1" hangingPunct="1">
              <a:buFontTx/>
              <a:buBlip>
                <a:blip r:embed="rId2"/>
              </a:buBlip>
            </a:pPr>
            <a:r>
              <a:rPr lang="en-US" altLang="en-US" b="1">
                <a:cs typeface="Times New Roman" panose="02020603050405020304" pitchFamily="18" charset="0"/>
              </a:rPr>
              <a:t>Çeşitli renk ve kokuda şekerler hazırlamak</a:t>
            </a:r>
            <a:endParaRPr lang="en-US" altLang="en-US">
              <a:cs typeface="Times New Roman" panose="02020603050405020304" pitchFamily="18" charset="0"/>
            </a:endParaRPr>
          </a:p>
          <a:p>
            <a:pPr eaLnBrk="1" hangingPunct="1">
              <a:buFontTx/>
              <a:buBlip>
                <a:blip r:embed="rId2"/>
              </a:buBlip>
            </a:pPr>
            <a:r>
              <a:rPr lang="en-US" altLang="en-US" b="1">
                <a:cs typeface="Times New Roman" panose="02020603050405020304" pitchFamily="18" charset="0"/>
              </a:rPr>
              <a:t>Nisan yağmurlarını toplayarak padişah ve yakınlarına takdim etmek</a:t>
            </a:r>
            <a:endParaRPr lang="en-US" altLang="en-US">
              <a:cs typeface="Times New Roman" panose="02020603050405020304" pitchFamily="18" charset="0"/>
            </a:endParaRPr>
          </a:p>
          <a:p>
            <a:pPr eaLnBrk="1" hangingPunct="1"/>
            <a:endParaRPr lang="en-US" altLang="en-US"/>
          </a:p>
        </p:txBody>
      </p:sp>
      <p:sp>
        <p:nvSpPr>
          <p:cNvPr id="25604" name="Rectangle 4">
            <a:extLst>
              <a:ext uri="{FF2B5EF4-FFF2-40B4-BE49-F238E27FC236}">
                <a16:creationId xmlns:a16="http://schemas.microsoft.com/office/drawing/2014/main" id="{2D87831D-7F3B-4CE5-B0B5-F2EC2DF504D6}"/>
              </a:ext>
            </a:extLst>
          </p:cNvPr>
          <p:cNvSpPr>
            <a:spLocks noChangeArrowheads="1"/>
          </p:cNvSpPr>
          <p:nvPr/>
        </p:nvSpPr>
        <p:spPr bwMode="auto">
          <a:xfrm>
            <a:off x="2057400" y="457200"/>
            <a:ext cx="8610600" cy="76200"/>
          </a:xfrm>
          <a:prstGeom prst="rect">
            <a:avLst/>
          </a:prstGeom>
          <a:solidFill>
            <a:srgbClr val="00FF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1+#ppt_w/2"/>
                                          </p:val>
                                        </p:tav>
                                        <p:tav tm="100000">
                                          <p:val>
                                            <p:strVal val="#ppt_x"/>
                                          </p:val>
                                        </p:tav>
                                      </p:tavLst>
                                    </p:anim>
                                    <p:anim calcmode="lin" valueType="num">
                                      <p:cBhvr additive="base">
                                        <p:cTn id="8" dur="500" fill="hold"/>
                                        <p:tgtEl>
                                          <p:spTgt spid="2560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 calcmode="lin" valueType="num">
                                      <p:cBhvr additive="base">
                                        <p:cTn id="12"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 calcmode="lin" valueType="num">
                                      <p:cBhvr additive="base">
                                        <p:cTn id="17"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5603">
                                            <p:txEl>
                                              <p:pRg st="2" end="2"/>
                                            </p:txEl>
                                          </p:spTgt>
                                        </p:tgtEl>
                                        <p:attrNameLst>
                                          <p:attrName>style.visibility</p:attrName>
                                        </p:attrNameLst>
                                      </p:cBhvr>
                                      <p:to>
                                        <p:strVal val="visible"/>
                                      </p:to>
                                    </p:set>
                                    <p:anim calcmode="lin" valueType="num">
                                      <p:cBhvr additive="base">
                                        <p:cTn id="22"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5603">
                                            <p:txEl>
                                              <p:pRg st="3" end="3"/>
                                            </p:txEl>
                                          </p:spTgt>
                                        </p:tgtEl>
                                        <p:attrNameLst>
                                          <p:attrName>style.visibility</p:attrName>
                                        </p:attrNameLst>
                                      </p:cBhvr>
                                      <p:to>
                                        <p:strVal val="visible"/>
                                      </p:to>
                                    </p:set>
                                    <p:anim calcmode="lin" valueType="num">
                                      <p:cBhvr additive="base">
                                        <p:cTn id="27"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5603">
                                            <p:txEl>
                                              <p:pRg st="4" end="4"/>
                                            </p:txEl>
                                          </p:spTgt>
                                        </p:tgtEl>
                                        <p:attrNameLst>
                                          <p:attrName>style.visibility</p:attrName>
                                        </p:attrNameLst>
                                      </p:cBhvr>
                                      <p:to>
                                        <p:strVal val="visible"/>
                                      </p:to>
                                    </p:set>
                                    <p:anim calcmode="lin" valueType="num">
                                      <p:cBhvr additive="base">
                                        <p:cTn id="32"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5603">
                                            <p:txEl>
                                              <p:pRg st="6" end="6"/>
                                            </p:txEl>
                                          </p:spTgt>
                                        </p:tgtEl>
                                        <p:attrNameLst>
                                          <p:attrName>style.visibility</p:attrName>
                                        </p:attrNameLst>
                                      </p:cBhvr>
                                      <p:to>
                                        <p:strVal val="visible"/>
                                      </p:to>
                                    </p:set>
                                    <p:anim calcmode="lin" valueType="num">
                                      <p:cBhvr additive="base">
                                        <p:cTn id="42"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5603">
                                            <p:txEl>
                                              <p:pRg st="7" end="7"/>
                                            </p:txEl>
                                          </p:spTgt>
                                        </p:tgtEl>
                                        <p:attrNameLst>
                                          <p:attrName>style.visibility</p:attrName>
                                        </p:attrNameLst>
                                      </p:cBhvr>
                                      <p:to>
                                        <p:strVal val="visible"/>
                                      </p:to>
                                    </p:set>
                                    <p:anim calcmode="lin" valueType="num">
                                      <p:cBhvr additive="base">
                                        <p:cTn id="47"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60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advAuto="0"/>
      <p:bldP spid="2560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A890B97-1C9B-4133-83AC-195A7C38EA56}"/>
              </a:ext>
            </a:extLst>
          </p:cNvPr>
          <p:cNvSpPr>
            <a:spLocks noGrp="1" noChangeArrowheads="1"/>
          </p:cNvSpPr>
          <p:nvPr>
            <p:ph type="title"/>
          </p:nvPr>
        </p:nvSpPr>
        <p:spPr>
          <a:xfrm>
            <a:off x="2133600" y="457200"/>
            <a:ext cx="7772400" cy="1066800"/>
          </a:xfrm>
        </p:spPr>
        <p:txBody>
          <a:bodyPr/>
          <a:lstStyle/>
          <a:p>
            <a:pPr eaLnBrk="1" hangingPunct="1"/>
            <a:r>
              <a:rPr lang="tr-TR" altLang="en-US" sz="3200" b="1">
                <a:solidFill>
                  <a:schemeClr val="accent2"/>
                </a:solidFill>
              </a:rPr>
              <a:t>SARAY İLAÇLARI</a:t>
            </a:r>
          </a:p>
        </p:txBody>
      </p:sp>
      <p:sp>
        <p:nvSpPr>
          <p:cNvPr id="26627" name="Rectangle 3">
            <a:extLst>
              <a:ext uri="{FF2B5EF4-FFF2-40B4-BE49-F238E27FC236}">
                <a16:creationId xmlns:a16="http://schemas.microsoft.com/office/drawing/2014/main" id="{9860C8B4-EF47-49B2-9C8E-13C94894C1CD}"/>
              </a:ext>
            </a:extLst>
          </p:cNvPr>
          <p:cNvSpPr>
            <a:spLocks noGrp="1" noChangeArrowheads="1"/>
          </p:cNvSpPr>
          <p:nvPr>
            <p:ph type="body" idx="1"/>
          </p:nvPr>
        </p:nvSpPr>
        <p:spPr>
          <a:xfrm>
            <a:off x="2209800" y="1219200"/>
            <a:ext cx="7086600" cy="4953000"/>
          </a:xfrm>
          <a:extLst>
            <a:ext uri="{909E8E84-426E-40DD-AFC4-6F175D3DCCD1}">
              <a14:hiddenFill xmlns:a14="http://schemas.microsoft.com/office/drawing/2010/main">
                <a:solidFill>
                  <a:schemeClr val="accent2"/>
                </a:solidFill>
              </a14:hiddenFill>
            </a:ext>
          </a:extLst>
        </p:spPr>
        <p:txBody>
          <a:bodyPr/>
          <a:lstStyle/>
          <a:p>
            <a:pPr eaLnBrk="1" hangingPunct="1">
              <a:buFontTx/>
              <a:buNone/>
            </a:pPr>
            <a:r>
              <a:rPr lang="cs-CZ" altLang="en-US" sz="2400" b="1"/>
              <a:t>	</a:t>
            </a:r>
          </a:p>
          <a:p>
            <a:pPr eaLnBrk="1" hangingPunct="1">
              <a:buClr>
                <a:srgbClr val="FF0000"/>
              </a:buClr>
              <a:buFont typeface="Wingdings" panose="05000000000000000000" pitchFamily="2" charset="2"/>
              <a:buBlip>
                <a:blip r:embed="rId3"/>
              </a:buBlip>
            </a:pPr>
            <a:r>
              <a:rPr lang="en-US" altLang="en-US" b="1">
                <a:cs typeface="Times New Roman" panose="02020603050405020304" pitchFamily="18" charset="0"/>
              </a:rPr>
              <a:t>AMBER KURSU</a:t>
            </a:r>
            <a:endParaRPr lang="tr-TR" altLang="en-US" b="1"/>
          </a:p>
          <a:p>
            <a:pPr eaLnBrk="1" hangingPunct="1">
              <a:buClr>
                <a:srgbClr val="FF0000"/>
              </a:buClr>
              <a:buFont typeface="Wingdings" panose="05000000000000000000" pitchFamily="2" charset="2"/>
              <a:buBlip>
                <a:blip r:embed="rId3"/>
              </a:buBlip>
            </a:pPr>
            <a:r>
              <a:rPr lang="en-US" altLang="en-US" b="1">
                <a:cs typeface="Times New Roman" panose="02020603050405020304" pitchFamily="18" charset="0"/>
              </a:rPr>
              <a:t>BAHAR SUYU</a:t>
            </a:r>
            <a:endParaRPr lang="tr-TR" altLang="en-US" b="1"/>
          </a:p>
          <a:p>
            <a:pPr eaLnBrk="1" hangingPunct="1">
              <a:buClr>
                <a:srgbClr val="FF0000"/>
              </a:buClr>
              <a:buFont typeface="Wingdings" panose="05000000000000000000" pitchFamily="2" charset="2"/>
              <a:buBlip>
                <a:blip r:embed="rId3"/>
              </a:buBlip>
            </a:pPr>
            <a:r>
              <a:rPr lang="en-US" altLang="en-US" b="1">
                <a:cs typeface="Times New Roman" panose="02020603050405020304" pitchFamily="18" charset="0"/>
              </a:rPr>
              <a:t>HAZNE YAĞI</a:t>
            </a:r>
            <a:endParaRPr lang="tr-TR" altLang="en-US" b="1"/>
          </a:p>
          <a:p>
            <a:pPr eaLnBrk="1" hangingPunct="1">
              <a:buClr>
                <a:srgbClr val="FF0000"/>
              </a:buClr>
              <a:buFont typeface="Wingdings" panose="05000000000000000000" pitchFamily="2" charset="2"/>
              <a:buBlip>
                <a:blip r:embed="rId3"/>
              </a:buBlip>
            </a:pPr>
            <a:r>
              <a:rPr lang="en-US" altLang="en-US" b="1">
                <a:cs typeface="Times New Roman" panose="02020603050405020304" pitchFamily="18" charset="0"/>
              </a:rPr>
              <a:t>MACUN-I DEVA-İ MİSK</a:t>
            </a:r>
            <a:endParaRPr lang="tr-TR" altLang="en-US" b="1"/>
          </a:p>
          <a:p>
            <a:pPr eaLnBrk="1" hangingPunct="1">
              <a:buClr>
                <a:srgbClr val="FF0000"/>
              </a:buClr>
              <a:buFont typeface="Wingdings" panose="05000000000000000000" pitchFamily="2" charset="2"/>
              <a:buBlip>
                <a:blip r:embed="rId3"/>
              </a:buBlip>
            </a:pPr>
            <a:r>
              <a:rPr lang="en-US" altLang="en-US" b="1">
                <a:cs typeface="Times New Roman" panose="02020603050405020304" pitchFamily="18" charset="0"/>
              </a:rPr>
              <a:t>MACUN-I KIRMIZ</a:t>
            </a:r>
            <a:endParaRPr lang="tr-TR" altLang="en-US" b="1"/>
          </a:p>
          <a:p>
            <a:pPr eaLnBrk="1" hangingPunct="1">
              <a:buClr>
                <a:srgbClr val="FF0000"/>
              </a:buClr>
              <a:buFont typeface="Wingdings" panose="05000000000000000000" pitchFamily="2" charset="2"/>
              <a:buBlip>
                <a:blip r:embed="rId3"/>
              </a:buBlip>
            </a:pPr>
            <a:r>
              <a:rPr lang="en-US" altLang="en-US" b="1">
                <a:cs typeface="Times New Roman" panose="02020603050405020304" pitchFamily="18" charset="0"/>
              </a:rPr>
              <a:t>NEVRUZİYE</a:t>
            </a:r>
            <a:endParaRPr lang="en-US" altLang="en-US">
              <a:cs typeface="Times New Roman" panose="02020603050405020304" pitchFamily="18" charset="0"/>
            </a:endParaRPr>
          </a:p>
          <a:p>
            <a:pPr eaLnBrk="1" hangingPunct="1"/>
            <a:endParaRPr lang="tr-TR" altLang="en-US"/>
          </a:p>
        </p:txBody>
      </p:sp>
      <p:sp>
        <p:nvSpPr>
          <p:cNvPr id="26628" name="Rectangle 4">
            <a:extLst>
              <a:ext uri="{FF2B5EF4-FFF2-40B4-BE49-F238E27FC236}">
                <a16:creationId xmlns:a16="http://schemas.microsoft.com/office/drawing/2014/main" id="{63FEDA04-E3D1-4103-8361-B2F3D7DD5C14}"/>
              </a:ext>
            </a:extLst>
          </p:cNvPr>
          <p:cNvSpPr>
            <a:spLocks noChangeArrowheads="1"/>
          </p:cNvSpPr>
          <p:nvPr/>
        </p:nvSpPr>
        <p:spPr bwMode="auto">
          <a:xfrm>
            <a:off x="2209800" y="1295400"/>
            <a:ext cx="8458200" cy="76200"/>
          </a:xfrm>
          <a:prstGeom prst="rect">
            <a:avLst/>
          </a:prstGeom>
          <a:solidFill>
            <a:srgbClr val="00FF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0-#ppt_w/2"/>
                                          </p:val>
                                        </p:tav>
                                        <p:tav tm="100000">
                                          <p:val>
                                            <p:strVal val="#ppt_x"/>
                                          </p:val>
                                        </p:tav>
                                      </p:tavLst>
                                    </p:anim>
                                    <p:anim calcmode="lin" valueType="num">
                                      <p:cBhvr additive="base">
                                        <p:cTn id="8" dur="500" fill="hold"/>
                                        <p:tgtEl>
                                          <p:spTgt spid="2662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6628"/>
                                        </p:tgtEl>
                                        <p:attrNameLst>
                                          <p:attrName>style.visibility</p:attrName>
                                        </p:attrNameLst>
                                      </p:cBhvr>
                                      <p:to>
                                        <p:strVal val="visible"/>
                                      </p:to>
                                    </p:set>
                                    <p:anim calcmode="lin" valueType="num">
                                      <p:cBhvr additive="base">
                                        <p:cTn id="12" dur="500" fill="hold"/>
                                        <p:tgtEl>
                                          <p:spTgt spid="26628"/>
                                        </p:tgtEl>
                                        <p:attrNameLst>
                                          <p:attrName>ppt_x</p:attrName>
                                        </p:attrNameLst>
                                      </p:cBhvr>
                                      <p:tavLst>
                                        <p:tav tm="0">
                                          <p:val>
                                            <p:strVal val="1+#ppt_w/2"/>
                                          </p:val>
                                        </p:tav>
                                        <p:tav tm="100000">
                                          <p:val>
                                            <p:strVal val="#ppt_x"/>
                                          </p:val>
                                        </p:tav>
                                      </p:tavLst>
                                    </p:anim>
                                    <p:anim calcmode="lin" valueType="num">
                                      <p:cBhvr additive="base">
                                        <p:cTn id="13" dur="500" fill="hold"/>
                                        <p:tgtEl>
                                          <p:spTgt spid="2662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6627">
                                            <p:txEl>
                                              <p:pRg st="0" end="0"/>
                                            </p:txEl>
                                          </p:spTgt>
                                        </p:tgtEl>
                                        <p:attrNameLst>
                                          <p:attrName>style.visibility</p:attrName>
                                        </p:attrNameLst>
                                      </p:cBhvr>
                                      <p:to>
                                        <p:strVal val="visible"/>
                                      </p:to>
                                    </p:set>
                                    <p:anim calcmode="lin" valueType="num">
                                      <p:cBhvr additive="base">
                                        <p:cTn id="1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6627">
                                            <p:txEl>
                                              <p:pRg st="1" end="1"/>
                                            </p:txEl>
                                          </p:spTgt>
                                        </p:tgtEl>
                                        <p:attrNameLst>
                                          <p:attrName>style.visibility</p:attrName>
                                        </p:attrNameLst>
                                      </p:cBhvr>
                                      <p:to>
                                        <p:strVal val="visible"/>
                                      </p:to>
                                    </p:set>
                                    <p:anim calcmode="lin" valueType="num">
                                      <p:cBhvr additive="base">
                                        <p:cTn id="22"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6627">
                                            <p:txEl>
                                              <p:pRg st="2" end="2"/>
                                            </p:txEl>
                                          </p:spTgt>
                                        </p:tgtEl>
                                        <p:attrNameLst>
                                          <p:attrName>style.visibility</p:attrName>
                                        </p:attrNameLst>
                                      </p:cBhvr>
                                      <p:to>
                                        <p:strVal val="visible"/>
                                      </p:to>
                                    </p:set>
                                    <p:anim calcmode="lin" valueType="num">
                                      <p:cBhvr additive="base">
                                        <p:cTn id="27"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6627">
                                            <p:txEl>
                                              <p:pRg st="3" end="3"/>
                                            </p:txEl>
                                          </p:spTgt>
                                        </p:tgtEl>
                                        <p:attrNameLst>
                                          <p:attrName>style.visibility</p:attrName>
                                        </p:attrNameLst>
                                      </p:cBhvr>
                                      <p:to>
                                        <p:strVal val="visible"/>
                                      </p:to>
                                    </p:set>
                                    <p:anim calcmode="lin" valueType="num">
                                      <p:cBhvr additive="base">
                                        <p:cTn id="32"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6627">
                                            <p:txEl>
                                              <p:pRg st="4" end="4"/>
                                            </p:txEl>
                                          </p:spTgt>
                                        </p:tgtEl>
                                        <p:attrNameLst>
                                          <p:attrName>style.visibility</p:attrName>
                                        </p:attrNameLst>
                                      </p:cBhvr>
                                      <p:to>
                                        <p:strVal val="visible"/>
                                      </p:to>
                                    </p:set>
                                    <p:anim calcmode="lin" valueType="num">
                                      <p:cBhvr additive="base">
                                        <p:cTn id="37"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6627">
                                            <p:txEl>
                                              <p:pRg st="5" end="5"/>
                                            </p:txEl>
                                          </p:spTgt>
                                        </p:tgtEl>
                                        <p:attrNameLst>
                                          <p:attrName>style.visibility</p:attrName>
                                        </p:attrNameLst>
                                      </p:cBhvr>
                                      <p:to>
                                        <p:strVal val="visible"/>
                                      </p:to>
                                    </p:set>
                                    <p:anim calcmode="lin" valueType="num">
                                      <p:cBhvr additive="base">
                                        <p:cTn id="42"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6627">
                                            <p:txEl>
                                              <p:pRg st="6" end="6"/>
                                            </p:txEl>
                                          </p:spTgt>
                                        </p:tgtEl>
                                        <p:attrNameLst>
                                          <p:attrName>style.visibility</p:attrName>
                                        </p:attrNameLst>
                                      </p:cBhvr>
                                      <p:to>
                                        <p:strVal val="visible"/>
                                      </p:to>
                                    </p:set>
                                    <p:anim calcmode="lin" valueType="num">
                                      <p:cBhvr additive="base">
                                        <p:cTn id="47"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advAuto="0"/>
      <p:bldP spid="2662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683" name="Picture 3">
            <a:extLst>
              <a:ext uri="{FF2B5EF4-FFF2-40B4-BE49-F238E27FC236}">
                <a16:creationId xmlns:a16="http://schemas.microsoft.com/office/drawing/2014/main" id="{82781FFC-ACFB-49A8-A896-897A869C3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670"/>
          <a:stretch>
            <a:fillRect/>
          </a:stretch>
        </p:blipFill>
        <p:spPr bwMode="auto">
          <a:xfrm>
            <a:off x="1524000" y="1"/>
            <a:ext cx="9144000" cy="687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4" name="Rectangle 4">
            <a:extLst>
              <a:ext uri="{FF2B5EF4-FFF2-40B4-BE49-F238E27FC236}">
                <a16:creationId xmlns:a16="http://schemas.microsoft.com/office/drawing/2014/main" id="{26D88453-1BD3-4A85-BCFA-3A8B840B5147}"/>
              </a:ext>
            </a:extLst>
          </p:cNvPr>
          <p:cNvSpPr>
            <a:spLocks noGrp="1" noChangeArrowheads="1"/>
          </p:cNvSpPr>
          <p:nvPr>
            <p:ph type="title"/>
          </p:nvPr>
        </p:nvSpPr>
        <p:spPr>
          <a:xfrm>
            <a:off x="1524000" y="1524000"/>
            <a:ext cx="9144000" cy="990600"/>
          </a:xfrm>
        </p:spPr>
        <p:txBody>
          <a:bodyPr/>
          <a:lstStyle/>
          <a:p>
            <a:pPr eaLnBrk="1" hangingPunct="1"/>
            <a:r>
              <a:rPr lang="tr-TR" altLang="en-US" sz="3200" b="1"/>
              <a:t>Avrupa Yapımı ilaç kavanozları</a:t>
            </a:r>
            <a:br>
              <a:rPr lang="tr-TR" altLang="en-US" sz="3200" b="1"/>
            </a:br>
            <a:r>
              <a:rPr lang="tr-TR" altLang="en-US" sz="3200" b="1"/>
              <a:t>(Ethem Pertev Eczanesi’ne ait).</a:t>
            </a:r>
            <a:endParaRPr lang="en-US" altLang="en-US" sz="32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strips(downRight)">
                                      <p:cBhvr>
                                        <p:cTn id="7" dur="500"/>
                                        <p:tgtEl>
                                          <p:spTgt spid="7168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1684"/>
                                        </p:tgtEl>
                                        <p:attrNameLst>
                                          <p:attrName>style.visibility</p:attrName>
                                        </p:attrNameLst>
                                      </p:cBhvr>
                                      <p:to>
                                        <p:strVal val="visible"/>
                                      </p:to>
                                    </p:set>
                                    <p:animEffect transition="in" filter="dissolve">
                                      <p:cBhvr>
                                        <p:cTn id="11"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7524" name="Picture 4">
            <a:extLst>
              <a:ext uri="{FF2B5EF4-FFF2-40B4-BE49-F238E27FC236}">
                <a16:creationId xmlns:a16="http://schemas.microsoft.com/office/drawing/2014/main" id="{BB3896C9-827D-4B20-BF1E-3FBBBB101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38" r="917"/>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5" name="Rectangle 5">
            <a:extLst>
              <a:ext uri="{FF2B5EF4-FFF2-40B4-BE49-F238E27FC236}">
                <a16:creationId xmlns:a16="http://schemas.microsoft.com/office/drawing/2014/main" id="{81A1970A-25F3-41EE-83A5-388FFCEA7757}"/>
              </a:ext>
            </a:extLst>
          </p:cNvPr>
          <p:cNvSpPr>
            <a:spLocks noGrp="1" noChangeArrowheads="1"/>
          </p:cNvSpPr>
          <p:nvPr>
            <p:ph type="title"/>
          </p:nvPr>
        </p:nvSpPr>
        <p:spPr>
          <a:xfrm>
            <a:off x="2895600" y="304800"/>
            <a:ext cx="7772400" cy="1143000"/>
          </a:xfrm>
        </p:spPr>
        <p:txBody>
          <a:bodyPr/>
          <a:lstStyle/>
          <a:p>
            <a:pPr eaLnBrk="1" hangingPunct="1"/>
            <a:r>
              <a:rPr lang="tr-TR" altLang="en-US" sz="3200" b="1">
                <a:solidFill>
                  <a:schemeClr val="bg1"/>
                </a:solidFill>
              </a:rPr>
              <a:t>Bitkisel drogların muhafaza edildiği tahta kutular</a:t>
            </a:r>
            <a:r>
              <a:rPr lang="tr-TR" altLang="en-US"/>
              <a:t> </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strips(downRight)">
                                      <p:cBhvr>
                                        <p:cTn id="7" dur="500"/>
                                        <p:tgtEl>
                                          <p:spTgt spid="10752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7525"/>
                                        </p:tgtEl>
                                        <p:attrNameLst>
                                          <p:attrName>style.visibility</p:attrName>
                                        </p:attrNameLst>
                                      </p:cBhvr>
                                      <p:to>
                                        <p:strVal val="visible"/>
                                      </p:to>
                                    </p:set>
                                    <p:animEffect transition="in" filter="dissolve">
                                      <p:cBhvr>
                                        <p:cTn id="11" dur="500"/>
                                        <p:tgtEl>
                                          <p:spTgt spid="107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9618" name="Picture 2">
            <a:extLst>
              <a:ext uri="{FF2B5EF4-FFF2-40B4-BE49-F238E27FC236}">
                <a16:creationId xmlns:a16="http://schemas.microsoft.com/office/drawing/2014/main" id="{A9426009-C83C-41E5-8DCB-67223EAB5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689"/>
          <a:stretch>
            <a:fillRect/>
          </a:stretch>
        </p:blipFill>
        <p:spPr bwMode="auto">
          <a:xfrm>
            <a:off x="2057401" y="0"/>
            <a:ext cx="39608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9619" name="Rectangle 3">
            <a:extLst>
              <a:ext uri="{FF2B5EF4-FFF2-40B4-BE49-F238E27FC236}">
                <a16:creationId xmlns:a16="http://schemas.microsoft.com/office/drawing/2014/main" id="{0B8B83F4-3EF6-457C-A7DA-6A75D61E39E7}"/>
              </a:ext>
            </a:extLst>
          </p:cNvPr>
          <p:cNvSpPr>
            <a:spLocks noGrp="1" noChangeArrowheads="1"/>
          </p:cNvSpPr>
          <p:nvPr>
            <p:ph type="title"/>
          </p:nvPr>
        </p:nvSpPr>
        <p:spPr>
          <a:xfrm>
            <a:off x="6649720" y="1178560"/>
            <a:ext cx="4800600" cy="2743200"/>
          </a:xfrm>
        </p:spPr>
        <p:txBody>
          <a:bodyPr/>
          <a:lstStyle/>
          <a:p>
            <a:pPr eaLnBrk="1" hangingPunct="1"/>
            <a:r>
              <a:rPr lang="tr-TR" altLang="en-US" sz="3200" b="1" dirty="0"/>
              <a:t>Hamidiye </a:t>
            </a:r>
            <a:r>
              <a:rPr lang="tr-TR" altLang="en-US" sz="3200" b="1" dirty="0" err="1"/>
              <a:t>Etfal</a:t>
            </a:r>
            <a:r>
              <a:rPr lang="tr-TR" altLang="en-US" sz="3200" b="1" dirty="0"/>
              <a:t> Hastanesi’nin eczanesi için Yıldız Sarayı Çini </a:t>
            </a:r>
            <a:r>
              <a:rPr lang="tr-TR" altLang="en-US" sz="3200" b="1" dirty="0" err="1"/>
              <a:t>Atelyesi’nde</a:t>
            </a:r>
            <a:r>
              <a:rPr lang="tr-TR" altLang="en-US" sz="3200" b="1" dirty="0"/>
              <a:t> yapılan ilaç kavanozu (1898)</a:t>
            </a:r>
            <a:endParaRPr lang="en-US" alt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39618"/>
                                        </p:tgtEl>
                                        <p:attrNameLst>
                                          <p:attrName>style.visibility</p:attrName>
                                        </p:attrNameLst>
                                      </p:cBhvr>
                                      <p:to>
                                        <p:strVal val="visible"/>
                                      </p:to>
                                    </p:set>
                                    <p:animEffect transition="in" filter="box(in)">
                                      <p:cBhvr>
                                        <p:cTn id="7" dur="500"/>
                                        <p:tgtEl>
                                          <p:spTgt spid="23961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9619"/>
                                        </p:tgtEl>
                                        <p:attrNameLst>
                                          <p:attrName>style.visibility</p:attrName>
                                        </p:attrNameLst>
                                      </p:cBhvr>
                                      <p:to>
                                        <p:strVal val="visible"/>
                                      </p:to>
                                    </p:set>
                                    <p:animEffect transition="in" filter="dissolve">
                                      <p:cBhvr>
                                        <p:cTn id="11" dur="500"/>
                                        <p:tgtEl>
                                          <p:spTgt spid="239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20B5A89-689F-46D9-8C35-3F26E7225525}"/>
              </a:ext>
            </a:extLst>
          </p:cNvPr>
          <p:cNvSpPr>
            <a:spLocks noGrp="1"/>
          </p:cNvSpPr>
          <p:nvPr>
            <p:ph idx="1"/>
          </p:nvPr>
        </p:nvSpPr>
        <p:spPr>
          <a:xfrm>
            <a:off x="838200" y="467360"/>
            <a:ext cx="10515600" cy="5709603"/>
          </a:xfrm>
        </p:spPr>
        <p:txBody>
          <a:bodyPr>
            <a:normAutofit lnSpcReduction="10000"/>
          </a:bodyPr>
          <a:lstStyle/>
          <a:p>
            <a:r>
              <a:rPr lang="tr-TR" dirty="0">
                <a:solidFill>
                  <a:srgbClr val="FF0000"/>
                </a:solidFill>
              </a:rPr>
              <a:t>ALETLER</a:t>
            </a:r>
          </a:p>
          <a:p>
            <a:r>
              <a:rPr lang="tr-TR" dirty="0"/>
              <a:t>Elek</a:t>
            </a:r>
          </a:p>
          <a:p>
            <a:r>
              <a:rPr lang="tr-TR" dirty="0"/>
              <a:t>Havan</a:t>
            </a:r>
          </a:p>
          <a:p>
            <a:r>
              <a:rPr lang="tr-TR" dirty="0"/>
              <a:t>Ateş kabı</a:t>
            </a:r>
          </a:p>
          <a:p>
            <a:r>
              <a:rPr lang="tr-TR" dirty="0"/>
              <a:t>Ağırlık ölçüleri</a:t>
            </a:r>
          </a:p>
          <a:p>
            <a:r>
              <a:rPr lang="tr-TR" dirty="0"/>
              <a:t>Bakır kap</a:t>
            </a:r>
          </a:p>
          <a:p>
            <a:r>
              <a:rPr lang="tr-TR" dirty="0"/>
              <a:t>Kaynatma kabı</a:t>
            </a:r>
          </a:p>
          <a:p>
            <a:r>
              <a:rPr lang="tr-TR" dirty="0"/>
              <a:t>Süzme kabı</a:t>
            </a:r>
          </a:p>
          <a:p>
            <a:r>
              <a:rPr lang="tr-TR" dirty="0"/>
              <a:t>Kıyma tahtası</a:t>
            </a:r>
          </a:p>
          <a:p>
            <a:r>
              <a:rPr lang="tr-TR" dirty="0"/>
              <a:t>Değirmen</a:t>
            </a:r>
          </a:p>
          <a:p>
            <a:r>
              <a:rPr lang="tr-TR" dirty="0"/>
              <a:t>Kaşık</a:t>
            </a:r>
          </a:p>
          <a:p>
            <a:r>
              <a:rPr lang="tr-TR" dirty="0"/>
              <a:t>Torba</a:t>
            </a:r>
          </a:p>
        </p:txBody>
      </p:sp>
    </p:spTree>
    <p:extLst>
      <p:ext uri="{BB962C8B-B14F-4D97-AF65-F5344CB8AC3E}">
        <p14:creationId xmlns:p14="http://schemas.microsoft.com/office/powerpoint/2010/main" val="2296523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403639-E4E4-439E-A6CA-14A21DC19A42}"/>
              </a:ext>
            </a:extLst>
          </p:cNvPr>
          <p:cNvSpPr>
            <a:spLocks noGrp="1"/>
          </p:cNvSpPr>
          <p:nvPr>
            <p:ph type="title"/>
          </p:nvPr>
        </p:nvSpPr>
        <p:spPr>
          <a:xfrm>
            <a:off x="838200" y="365125"/>
            <a:ext cx="10515600" cy="5964555"/>
          </a:xfrm>
        </p:spPr>
        <p:txBody>
          <a:bodyPr/>
          <a:lstStyle/>
          <a:p>
            <a:r>
              <a:rPr lang="tr-TR" b="1" dirty="0"/>
              <a:t>HASTANE ECZANELERİ</a:t>
            </a:r>
            <a:br>
              <a:rPr lang="tr-TR" b="1" dirty="0"/>
            </a:br>
            <a:br>
              <a:rPr lang="tr-TR" dirty="0"/>
            </a:br>
            <a:r>
              <a:rPr lang="tr-TR" dirty="0"/>
              <a:t>Selçuklular döneminden beri Anadolu hastanelerinde eczane bulunmaktadır. Osmanlı döneminde de, hastane eczaneleri ve yeterince eczacılar, sadece yatan hastalara değil, ayaktan tedavi görenlere de ilaçlarını hazırlamak üzere göre görev alırlardı.</a:t>
            </a:r>
            <a:br>
              <a:rPr lang="tr-TR" dirty="0"/>
            </a:br>
            <a:endParaRPr lang="tr-TR" dirty="0"/>
          </a:p>
        </p:txBody>
      </p:sp>
    </p:spTree>
    <p:extLst>
      <p:ext uri="{BB962C8B-B14F-4D97-AF65-F5344CB8AC3E}">
        <p14:creationId xmlns:p14="http://schemas.microsoft.com/office/powerpoint/2010/main" val="2944904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F7B6FB-1298-4482-89EC-EDB4D4C3D45D}"/>
              </a:ext>
            </a:extLst>
          </p:cNvPr>
          <p:cNvSpPr>
            <a:spLocks noGrp="1"/>
          </p:cNvSpPr>
          <p:nvPr>
            <p:ph type="title"/>
          </p:nvPr>
        </p:nvSpPr>
        <p:spPr>
          <a:xfrm>
            <a:off x="838200" y="365125"/>
            <a:ext cx="10515600" cy="5964555"/>
          </a:xfrm>
        </p:spPr>
        <p:txBody>
          <a:bodyPr>
            <a:normAutofit/>
          </a:bodyPr>
          <a:lstStyle/>
          <a:p>
            <a:r>
              <a:rPr lang="tr-TR" b="1" dirty="0"/>
              <a:t>ASKER ECZACILIĞI</a:t>
            </a:r>
            <a:br>
              <a:rPr lang="tr-TR" dirty="0"/>
            </a:br>
            <a:r>
              <a:rPr lang="tr-TR" dirty="0"/>
              <a:t>Asker hastanelerinin </a:t>
            </a:r>
            <a:r>
              <a:rPr lang="tr-TR" dirty="0" err="1"/>
              <a:t>eczanelerinde,hastaların</a:t>
            </a:r>
            <a:r>
              <a:rPr lang="tr-TR" dirty="0"/>
              <a:t> </a:t>
            </a:r>
            <a:r>
              <a:rPr lang="tr-TR" dirty="0" err="1"/>
              <a:t>ilaç,laboratuvar</a:t>
            </a:r>
            <a:r>
              <a:rPr lang="tr-TR" dirty="0"/>
              <a:t> ve ameliyathanelerinin alet ve malzeme ihtiyacını karşılarlardı.</a:t>
            </a:r>
          </a:p>
        </p:txBody>
      </p:sp>
    </p:spTree>
    <p:extLst>
      <p:ext uri="{BB962C8B-B14F-4D97-AF65-F5344CB8AC3E}">
        <p14:creationId xmlns:p14="http://schemas.microsoft.com/office/powerpoint/2010/main" val="219824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3AFD4F3-7717-46C1-8E27-711BAF88F25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85E0359-D197-49E8-8A21-8D295A741114}"/>
              </a:ext>
            </a:extLst>
          </p:cNvPr>
          <p:cNvSpPr>
            <a:spLocks noGrp="1"/>
          </p:cNvSpPr>
          <p:nvPr>
            <p:ph idx="1"/>
          </p:nvPr>
        </p:nvSpPr>
        <p:spPr/>
        <p:txBody>
          <a:bodyPr/>
          <a:lstStyle/>
          <a:p>
            <a:r>
              <a:rPr lang="tr-TR" dirty="0"/>
              <a:t>Turhan </a:t>
            </a:r>
            <a:r>
              <a:rPr lang="tr-TR" dirty="0" err="1"/>
              <a:t>Baytop</a:t>
            </a:r>
            <a:r>
              <a:rPr lang="tr-TR" dirty="0"/>
              <a:t>, Türk Eczacılık Tarihi, Yayına hazırlayan Afife Mat, İstanbul üniversitesi Eczacılık Fakültesi Yayın No: 78,2001, İstanbul, </a:t>
            </a:r>
          </a:p>
        </p:txBody>
      </p:sp>
    </p:spTree>
    <p:extLst>
      <p:ext uri="{BB962C8B-B14F-4D97-AF65-F5344CB8AC3E}">
        <p14:creationId xmlns:p14="http://schemas.microsoft.com/office/powerpoint/2010/main" val="2328822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A67B880-BFFD-4037-82B2-6C3D41923DFA}"/>
              </a:ext>
            </a:extLst>
          </p:cNvPr>
          <p:cNvSpPr>
            <a:spLocks noGrp="1"/>
          </p:cNvSpPr>
          <p:nvPr>
            <p:ph idx="1"/>
          </p:nvPr>
        </p:nvSpPr>
        <p:spPr>
          <a:xfrm>
            <a:off x="838200" y="548640"/>
            <a:ext cx="10515600" cy="5628323"/>
          </a:xfrm>
        </p:spPr>
        <p:txBody>
          <a:bodyPr/>
          <a:lstStyle/>
          <a:p>
            <a:r>
              <a:rPr lang="tr-TR" dirty="0">
                <a:solidFill>
                  <a:srgbClr val="FF0000"/>
                </a:solidFill>
              </a:rPr>
              <a:t>ÖLÇÜLER</a:t>
            </a:r>
          </a:p>
          <a:p>
            <a:r>
              <a:rPr lang="tr-TR" dirty="0"/>
              <a:t>Özel ağırlık ve hacım ölçüleri kullanılıyordu</a:t>
            </a:r>
          </a:p>
          <a:p>
            <a:r>
              <a:rPr lang="tr-TR" dirty="0"/>
              <a:t>Kaşık</a:t>
            </a:r>
          </a:p>
          <a:p>
            <a:r>
              <a:rPr lang="tr-TR" dirty="0"/>
              <a:t>Bıçak ucu</a:t>
            </a:r>
          </a:p>
          <a:p>
            <a:r>
              <a:rPr lang="tr-TR" dirty="0"/>
              <a:t>Mercimek kadar</a:t>
            </a:r>
          </a:p>
          <a:p>
            <a:r>
              <a:rPr lang="tr-TR" dirty="0"/>
              <a:t>Büyük bir kap</a:t>
            </a:r>
          </a:p>
        </p:txBody>
      </p:sp>
    </p:spTree>
    <p:extLst>
      <p:ext uri="{BB962C8B-B14F-4D97-AF65-F5344CB8AC3E}">
        <p14:creationId xmlns:p14="http://schemas.microsoft.com/office/powerpoint/2010/main" val="44328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8FB40B4-21D7-4E1B-A904-86F604E6F257}"/>
              </a:ext>
            </a:extLst>
          </p:cNvPr>
          <p:cNvSpPr>
            <a:spLocks noGrp="1"/>
          </p:cNvSpPr>
          <p:nvPr>
            <p:ph idx="1"/>
          </p:nvPr>
        </p:nvSpPr>
        <p:spPr>
          <a:xfrm>
            <a:off x="838200" y="548640"/>
            <a:ext cx="10515600" cy="5628323"/>
          </a:xfrm>
        </p:spPr>
        <p:txBody>
          <a:bodyPr/>
          <a:lstStyle/>
          <a:p>
            <a:r>
              <a:rPr lang="tr-TR" dirty="0">
                <a:solidFill>
                  <a:srgbClr val="FF0000"/>
                </a:solidFill>
              </a:rPr>
              <a:t>DROGLAR</a:t>
            </a:r>
          </a:p>
          <a:p>
            <a:r>
              <a:rPr lang="tr-TR" dirty="0"/>
              <a:t>60 Bitkisel</a:t>
            </a:r>
          </a:p>
          <a:p>
            <a:r>
              <a:rPr lang="tr-TR" dirty="0"/>
              <a:t>70 Hayvansal</a:t>
            </a:r>
          </a:p>
          <a:p>
            <a:r>
              <a:rPr lang="tr-TR" dirty="0"/>
              <a:t>10 Mineral kaynaklı droglar</a:t>
            </a:r>
          </a:p>
          <a:p>
            <a:endParaRPr lang="tr-TR" dirty="0"/>
          </a:p>
        </p:txBody>
      </p:sp>
    </p:spTree>
    <p:extLst>
      <p:ext uri="{BB962C8B-B14F-4D97-AF65-F5344CB8AC3E}">
        <p14:creationId xmlns:p14="http://schemas.microsoft.com/office/powerpoint/2010/main" val="172746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EE84FD7-19E8-4AEA-8068-4DBCE0A43569}"/>
              </a:ext>
            </a:extLst>
          </p:cNvPr>
          <p:cNvSpPr>
            <a:spLocks noGrp="1"/>
          </p:cNvSpPr>
          <p:nvPr>
            <p:ph idx="1"/>
          </p:nvPr>
        </p:nvSpPr>
        <p:spPr>
          <a:xfrm>
            <a:off x="838200" y="579120"/>
            <a:ext cx="10515600" cy="5597843"/>
          </a:xfrm>
        </p:spPr>
        <p:txBody>
          <a:bodyPr/>
          <a:lstStyle/>
          <a:p>
            <a:r>
              <a:rPr lang="tr-TR" dirty="0">
                <a:solidFill>
                  <a:srgbClr val="FF0000"/>
                </a:solidFill>
              </a:rPr>
              <a:t>HASTALIK NEDENLERİ</a:t>
            </a:r>
          </a:p>
          <a:p>
            <a:r>
              <a:rPr lang="tr-TR" dirty="0"/>
              <a:t>Cin ve periler</a:t>
            </a:r>
          </a:p>
          <a:p>
            <a:r>
              <a:rPr lang="tr-TR" dirty="0">
                <a:solidFill>
                  <a:srgbClr val="FF0000"/>
                </a:solidFill>
              </a:rPr>
              <a:t>TEDAVİ</a:t>
            </a:r>
          </a:p>
          <a:p>
            <a:r>
              <a:rPr lang="tr-TR" dirty="0"/>
              <a:t>ilaç</a:t>
            </a:r>
          </a:p>
          <a:p>
            <a:r>
              <a:rPr lang="tr-TR" dirty="0"/>
              <a:t>Ruhi hastalıklarda muska</a:t>
            </a:r>
          </a:p>
          <a:p>
            <a:endParaRPr lang="tr-TR" dirty="0"/>
          </a:p>
        </p:txBody>
      </p:sp>
    </p:spTree>
    <p:extLst>
      <p:ext uri="{BB962C8B-B14F-4D97-AF65-F5344CB8AC3E}">
        <p14:creationId xmlns:p14="http://schemas.microsoft.com/office/powerpoint/2010/main" val="16843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C9CBEB-645A-4500-9208-FE702670CD19}"/>
              </a:ext>
            </a:extLst>
          </p:cNvPr>
          <p:cNvSpPr>
            <a:spLocks noGrp="1"/>
          </p:cNvSpPr>
          <p:nvPr>
            <p:ph idx="1"/>
          </p:nvPr>
        </p:nvSpPr>
        <p:spPr>
          <a:xfrm>
            <a:off x="838200" y="579120"/>
            <a:ext cx="10515600" cy="5597843"/>
          </a:xfrm>
        </p:spPr>
        <p:txBody>
          <a:bodyPr/>
          <a:lstStyle/>
          <a:p>
            <a:r>
              <a:rPr lang="tr-TR" dirty="0">
                <a:solidFill>
                  <a:srgbClr val="FF0000"/>
                </a:solidFill>
              </a:rPr>
              <a:t>ECZACILIK VE TIPLA İLGİLİ İSİMLER</a:t>
            </a:r>
          </a:p>
          <a:p>
            <a:r>
              <a:rPr lang="tr-TR" dirty="0"/>
              <a:t>OTACI: Hekim, ilaç yapan</a:t>
            </a:r>
          </a:p>
          <a:p>
            <a:r>
              <a:rPr lang="tr-TR" dirty="0"/>
              <a:t>EM: İlaç</a:t>
            </a:r>
          </a:p>
          <a:p>
            <a:r>
              <a:rPr lang="tr-TR" dirty="0"/>
              <a:t>EMCİ: İlaç hazırlayan (eczacı)</a:t>
            </a:r>
          </a:p>
          <a:p>
            <a:endParaRPr lang="tr-TR" dirty="0"/>
          </a:p>
        </p:txBody>
      </p:sp>
    </p:spTree>
    <p:extLst>
      <p:ext uri="{BB962C8B-B14F-4D97-AF65-F5344CB8AC3E}">
        <p14:creationId xmlns:p14="http://schemas.microsoft.com/office/powerpoint/2010/main" val="302119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195C387-FB01-43BE-BAB7-A45C551C30AF}"/>
              </a:ext>
            </a:extLst>
          </p:cNvPr>
          <p:cNvSpPr>
            <a:spLocks noGrp="1"/>
          </p:cNvSpPr>
          <p:nvPr>
            <p:ph type="title"/>
          </p:nvPr>
        </p:nvSpPr>
        <p:spPr/>
        <p:txBody>
          <a:bodyPr/>
          <a:lstStyle/>
          <a:p>
            <a:r>
              <a:rPr lang="tr-TR" dirty="0"/>
              <a:t>ANADOLU SELÇUKLU DÖNEMİ (1071-1308)</a:t>
            </a:r>
          </a:p>
        </p:txBody>
      </p:sp>
      <p:sp>
        <p:nvSpPr>
          <p:cNvPr id="3" name="İçerik Yer Tutucusu 2">
            <a:extLst>
              <a:ext uri="{FF2B5EF4-FFF2-40B4-BE49-F238E27FC236}">
                <a16:creationId xmlns:a16="http://schemas.microsoft.com/office/drawing/2014/main" id="{2A69F39A-B402-4E60-9197-A1B705723815}"/>
              </a:ext>
            </a:extLst>
          </p:cNvPr>
          <p:cNvSpPr>
            <a:spLocks noGrp="1"/>
          </p:cNvSpPr>
          <p:nvPr>
            <p:ph idx="1"/>
          </p:nvPr>
        </p:nvSpPr>
        <p:spPr/>
        <p:txBody>
          <a:bodyPr/>
          <a:lstStyle/>
          <a:p>
            <a:pPr marL="0" indent="0">
              <a:buClr>
                <a:schemeClr val="hlink"/>
              </a:buClr>
              <a:buNone/>
            </a:pPr>
            <a:r>
              <a:rPr lang="tr-TR" altLang="en-US" b="1" dirty="0"/>
              <a:t>Anadolu Selçukluları Döneminde Açılan Sağlık Tesisleri</a:t>
            </a:r>
            <a:endParaRPr lang="tr-TR" altLang="en-US" b="1" dirty="0">
              <a:solidFill>
                <a:schemeClr val="accent2"/>
              </a:solidFill>
            </a:endParaRPr>
          </a:p>
          <a:p>
            <a:pPr>
              <a:buClr>
                <a:schemeClr val="hlink"/>
              </a:buClr>
              <a:buBlip>
                <a:blip r:embed="rId2"/>
              </a:buBlip>
            </a:pPr>
            <a:r>
              <a:rPr lang="tr-TR" altLang="en-US" b="1" dirty="0" err="1">
                <a:solidFill>
                  <a:schemeClr val="accent2"/>
                </a:solidFill>
              </a:rPr>
              <a:t>Darül</a:t>
            </a:r>
            <a:r>
              <a:rPr lang="tr-TR" altLang="en-US" b="1" dirty="0">
                <a:solidFill>
                  <a:schemeClr val="accent2"/>
                </a:solidFill>
              </a:rPr>
              <a:t>-şifa</a:t>
            </a:r>
          </a:p>
          <a:p>
            <a:pPr>
              <a:buBlip>
                <a:blip r:embed="rId2"/>
              </a:buBlip>
            </a:pPr>
            <a:r>
              <a:rPr lang="tr-TR" altLang="en-US" b="1" dirty="0" err="1">
                <a:solidFill>
                  <a:schemeClr val="accent2"/>
                </a:solidFill>
              </a:rPr>
              <a:t>Darül</a:t>
            </a:r>
            <a:r>
              <a:rPr lang="tr-TR" altLang="en-US" b="1" dirty="0">
                <a:solidFill>
                  <a:schemeClr val="accent2"/>
                </a:solidFill>
              </a:rPr>
              <a:t>-afiye</a:t>
            </a:r>
          </a:p>
          <a:p>
            <a:pPr>
              <a:buBlip>
                <a:blip r:embed="rId2"/>
              </a:buBlip>
            </a:pPr>
            <a:r>
              <a:rPr lang="tr-TR" altLang="en-US" b="1" dirty="0" err="1">
                <a:solidFill>
                  <a:schemeClr val="accent2"/>
                </a:solidFill>
              </a:rPr>
              <a:t>Bimaristan</a:t>
            </a:r>
            <a:endParaRPr lang="tr-TR" altLang="en-US" b="1" dirty="0">
              <a:solidFill>
                <a:schemeClr val="accent2"/>
              </a:solidFill>
            </a:endParaRPr>
          </a:p>
          <a:p>
            <a:pPr>
              <a:buBlip>
                <a:blip r:embed="rId2"/>
              </a:buBlip>
            </a:pPr>
            <a:r>
              <a:rPr lang="tr-TR" altLang="en-US" b="1" dirty="0" err="1">
                <a:solidFill>
                  <a:schemeClr val="accent2"/>
                </a:solidFill>
              </a:rPr>
              <a:t>Maristan</a:t>
            </a:r>
            <a:endParaRPr lang="tr-TR" altLang="en-US" b="1" dirty="0">
              <a:solidFill>
                <a:schemeClr val="accent2"/>
              </a:solidFill>
            </a:endParaRPr>
          </a:p>
          <a:p>
            <a:pPr>
              <a:buBlip>
                <a:blip r:embed="rId2"/>
              </a:buBlip>
            </a:pPr>
            <a:r>
              <a:rPr lang="tr-TR" altLang="en-US" b="1" dirty="0" err="1">
                <a:solidFill>
                  <a:schemeClr val="accent2"/>
                </a:solidFill>
              </a:rPr>
              <a:t>Darülsıhha</a:t>
            </a:r>
            <a:endParaRPr lang="tr-TR" dirty="0"/>
          </a:p>
        </p:txBody>
      </p:sp>
    </p:spTree>
    <p:extLst>
      <p:ext uri="{BB962C8B-B14F-4D97-AF65-F5344CB8AC3E}">
        <p14:creationId xmlns:p14="http://schemas.microsoft.com/office/powerpoint/2010/main" val="423526756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1554</Words>
  <Application>Microsoft Office PowerPoint</Application>
  <PresentationFormat>Geniş ekran</PresentationFormat>
  <Paragraphs>215</Paragraphs>
  <Slides>42</Slides>
  <Notes>6</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42</vt:i4>
      </vt:variant>
    </vt:vector>
  </HeadingPairs>
  <TitlesOfParts>
    <vt:vector size="48" baseType="lpstr">
      <vt:lpstr>Arial</vt:lpstr>
      <vt:lpstr>Calibri</vt:lpstr>
      <vt:lpstr>Calibri Light</vt:lpstr>
      <vt:lpstr>Times New Roman</vt:lpstr>
      <vt:lpstr>Wingdings</vt:lpstr>
      <vt:lpstr>Office Teması</vt:lpstr>
      <vt:lpstr> TÜRKLER’DE  ECZACILIK</vt:lpstr>
      <vt:lpstr>ORTAÇAĞ ASYA TÜRKLERİ DÖNEMİ  (Türk-Uygurlar) </vt:lpstr>
      <vt:lpstr>PowerPoint Sunusu</vt:lpstr>
      <vt:lpstr>PowerPoint Sunusu</vt:lpstr>
      <vt:lpstr>PowerPoint Sunusu</vt:lpstr>
      <vt:lpstr>PowerPoint Sunusu</vt:lpstr>
      <vt:lpstr>PowerPoint Sunusu</vt:lpstr>
      <vt:lpstr>PowerPoint Sunusu</vt:lpstr>
      <vt:lpstr>ANADOLU SELÇUKLU DÖNEMİ (1071-1308)</vt:lpstr>
      <vt:lpstr>Anadolu Selçukluları’nda Darül-Şifalar</vt:lpstr>
      <vt:lpstr>İLAÇLAR VE ECZACILIK Selçuklular döneminde, eczacılığın babası olarak bilinen  El-Reyhan Biruni (973-1051) İlk kez eczacı tanımı yapmıştır.  İbn-El Baytar (1197-1248), Anadolunun tıbbi bitkilerini konu alan eser bulunmaktadır.  Yakub bin İshak El-Kindi: Uçucu yağ aromatik sular ve pomad yapımı ile ilgili ve bazı drogların (misk, amber, safran,Kafur gibi) benzerlerinin hazırlanması yöntemlerini konu alan eseri bulunmaktadır. İlk eczane Selçuklular döneminde açılmıştır. </vt:lpstr>
      <vt:lpstr>PowerPoint Sunusu</vt:lpstr>
      <vt:lpstr>PowerPoint Sunusu</vt:lpstr>
      <vt:lpstr>OSMANLILAR DÖNEMİ ECZACILIK UYGULAMALARI</vt:lpstr>
      <vt:lpstr>PowerPoint Sunusu</vt:lpstr>
      <vt:lpstr>PowerPoint Sunusu</vt:lpstr>
      <vt:lpstr>PowerPoint Sunusu</vt:lpstr>
      <vt:lpstr>PowerPoint Sunusu</vt:lpstr>
      <vt:lpstr>PowerPoint Sunusu</vt:lpstr>
      <vt:lpstr>PowerPoint Sunusu</vt:lpstr>
      <vt:lpstr>PowerPoint Sunusu</vt:lpstr>
      <vt:lpstr>PowerPoint Sunusu</vt:lpstr>
      <vt:lpstr>REÇETELER</vt:lpstr>
      <vt:lpstr>OSMANLILAR DÖNEMİNDE KULLANILAN ÖLÇÜ BİRİMLERİ</vt:lpstr>
      <vt:lpstr>PowerPoint Sunusu</vt:lpstr>
      <vt:lpstr>PowerPoint Sunusu</vt:lpstr>
      <vt:lpstr>PowerPoint Sunusu</vt:lpstr>
      <vt:lpstr>Topkapı Sarayı Eczanesi’nde kullanılan tenzü kalıpları</vt:lpstr>
      <vt:lpstr>SARAY ECZAHANELERİ  </vt:lpstr>
      <vt:lpstr>PowerPoint Sunusu</vt:lpstr>
      <vt:lpstr>PowerPoint Sunusu</vt:lpstr>
      <vt:lpstr>PowerPoint Sunusu</vt:lpstr>
      <vt:lpstr>PowerPoint Sunusu</vt:lpstr>
      <vt:lpstr>PowerPoint Sunusu</vt:lpstr>
      <vt:lpstr>PowerPoint Sunusu</vt:lpstr>
      <vt:lpstr>SARAY İLAÇLARI</vt:lpstr>
      <vt:lpstr>Avrupa Yapımı ilaç kavanozları (Ethem Pertev Eczanesi’ne ait).</vt:lpstr>
      <vt:lpstr>Bitkisel drogların muhafaza edildiği tahta kutular </vt:lpstr>
      <vt:lpstr>Hamidiye Etfal Hastanesi’nin eczanesi için Yıldız Sarayı Çini Atelyesi’nde yapılan ilaç kavanozu (1898)</vt:lpstr>
      <vt:lpstr>HASTANE ECZANELERİ  Selçuklular döneminden beri Anadolu hastanelerinde eczane bulunmaktadır. Osmanlı döneminde de, hastane eczaneleri ve yeterince eczacılar, sadece yatan hastalara değil, ayaktan tedavi görenlere de ilaçlarını hazırlamak üzere göre görev alırlardı. </vt:lpstr>
      <vt:lpstr>ASKER ECZACILIĞI Asker hastanelerinin eczanelerinde,hastaların ilaç,laboratuvar ve ameliyathanelerinin alet ve malzeme ihtiyacını karşılarlardı.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TÜRKLER’DE  ECZACILIK</dc:title>
  <dc:creator>Gizem Gulpinar</dc:creator>
  <cp:lastModifiedBy>Gizem Gulpinar</cp:lastModifiedBy>
  <cp:revision>51</cp:revision>
  <dcterms:created xsi:type="dcterms:W3CDTF">2022-11-06T13:02:13Z</dcterms:created>
  <dcterms:modified xsi:type="dcterms:W3CDTF">2022-11-06T17:38:45Z</dcterms:modified>
</cp:coreProperties>
</file>