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CFDB53B-0278-4C73-8687-3D809B78FB1C}"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B59024-C5C3-408A-BCC7-CC5B732FAD4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CFDB53B-0278-4C73-8687-3D809B78FB1C}"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B59024-C5C3-408A-BCC7-CC5B732FAD4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CFDB53B-0278-4C73-8687-3D809B78FB1C}"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B59024-C5C3-408A-BCC7-CC5B732FAD45}"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CFDB53B-0278-4C73-8687-3D809B78FB1C}"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B59024-C5C3-408A-BCC7-CC5B732FAD45}"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CFDB53B-0278-4C73-8687-3D809B78FB1C}"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B59024-C5C3-408A-BCC7-CC5B732FAD4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1CFDB53B-0278-4C73-8687-3D809B78FB1C}"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EB59024-C5C3-408A-BCC7-CC5B732FAD45}"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CFDB53B-0278-4C73-8687-3D809B78FB1C}" type="datetimeFigureOut">
              <a:rPr lang="tr-TR" smtClean="0"/>
              <a:pPr/>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EB59024-C5C3-408A-BCC7-CC5B732FAD4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1CFDB53B-0278-4C73-8687-3D809B78FB1C}" type="datetimeFigureOut">
              <a:rPr lang="tr-TR" smtClean="0"/>
              <a:pPr/>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EB59024-C5C3-408A-BCC7-CC5B732FAD4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CFDB53B-0278-4C73-8687-3D809B78FB1C}" type="datetimeFigureOut">
              <a:rPr lang="tr-TR" smtClean="0"/>
              <a:pPr/>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EB59024-C5C3-408A-BCC7-CC5B732FAD4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CFDB53B-0278-4C73-8687-3D809B78FB1C}"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EB59024-C5C3-408A-BCC7-CC5B732FAD45}"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CFDB53B-0278-4C73-8687-3D809B78FB1C}"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EB59024-C5C3-408A-BCC7-CC5B732FAD45}"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CFDB53B-0278-4C73-8687-3D809B78FB1C}" type="datetimeFigureOut">
              <a:rPr lang="tr-TR" smtClean="0"/>
              <a:pPr/>
              <a:t>30.01.2017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EB59024-C5C3-408A-BCC7-CC5B732FAD45}"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ARAŞTIRMA ETİĞİ</a:t>
            </a:r>
            <a:endParaRPr lang="tr-TR" dirty="0"/>
          </a:p>
        </p:txBody>
      </p:sp>
      <p:sp>
        <p:nvSpPr>
          <p:cNvPr id="3" name="Alt Başlık 2"/>
          <p:cNvSpPr>
            <a:spLocks noGrp="1"/>
          </p:cNvSpPr>
          <p:nvPr>
            <p:ph type="subTitle" idx="1"/>
          </p:nvPr>
        </p:nvSpPr>
        <p:spPr/>
        <p:txBody>
          <a:bodyPr>
            <a:normAutofit lnSpcReduction="10000"/>
          </a:bodyPr>
          <a:lstStyle/>
          <a:p>
            <a:endParaRPr lang="tr-TR" dirty="0" smtClean="0"/>
          </a:p>
          <a:p>
            <a:endParaRPr lang="tr-TR" dirty="0"/>
          </a:p>
          <a:p>
            <a:endParaRPr lang="tr-TR" dirty="0" smtClean="0"/>
          </a:p>
          <a:p>
            <a:r>
              <a:rPr lang="tr-TR" dirty="0" smtClean="0"/>
              <a:t>Doç. Dr. Ender DURUALP</a:t>
            </a:r>
            <a:endParaRPr lang="tr-TR" dirty="0"/>
          </a:p>
        </p:txBody>
      </p:sp>
    </p:spTree>
    <p:extLst>
      <p:ext uri="{BB962C8B-B14F-4D97-AF65-F5344CB8AC3E}">
        <p14:creationId xmlns:p14="http://schemas.microsoft.com/office/powerpoint/2010/main" val="250498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924943"/>
            <a:ext cx="7408333" cy="3201219"/>
          </a:xfrm>
        </p:spPr>
        <p:txBody>
          <a:bodyPr/>
          <a:lstStyle/>
          <a:p>
            <a:r>
              <a:rPr lang="tr-TR" dirty="0" smtClean="0"/>
              <a:t>İstenen sonuca götürecek yöntemi tercih etme, usulsüz değişiklik</a:t>
            </a:r>
          </a:p>
          <a:p>
            <a:r>
              <a:rPr lang="tr-TR" dirty="0" smtClean="0"/>
              <a:t>Örnek grubunun kasti seçilmesi</a:t>
            </a:r>
          </a:p>
        </p:txBody>
      </p:sp>
      <p:sp>
        <p:nvSpPr>
          <p:cNvPr id="3" name="Başlık 2"/>
          <p:cNvSpPr>
            <a:spLocks noGrp="1"/>
          </p:cNvSpPr>
          <p:nvPr>
            <p:ph type="title"/>
          </p:nvPr>
        </p:nvSpPr>
        <p:spPr/>
        <p:txBody>
          <a:bodyPr>
            <a:normAutofit fontScale="90000"/>
          </a:bodyPr>
          <a:lstStyle/>
          <a:p>
            <a:r>
              <a:rPr lang="tr-TR" dirty="0" smtClean="0"/>
              <a:t>Bilimsel yöntemden kaynaklananlar</a:t>
            </a:r>
            <a:endParaRPr lang="tr-TR" dirty="0"/>
          </a:p>
        </p:txBody>
      </p:sp>
    </p:spTree>
    <p:extLst>
      <p:ext uri="{BB962C8B-B14F-4D97-AF65-F5344CB8AC3E}">
        <p14:creationId xmlns:p14="http://schemas.microsoft.com/office/powerpoint/2010/main" val="637236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Gerçekte bir araştırma yapılmadan veri uydurmak suretiyle analizler yapma ve sonuçlar bulma</a:t>
            </a:r>
          </a:p>
          <a:p>
            <a:r>
              <a:rPr lang="tr-TR" dirty="0" smtClean="0"/>
              <a:t>Mevcut bulguları değiştirme ve </a:t>
            </a:r>
            <a:r>
              <a:rPr lang="tr-TR" dirty="0" err="1" smtClean="0"/>
              <a:t>manipule</a:t>
            </a:r>
            <a:r>
              <a:rPr lang="tr-TR" dirty="0" smtClean="0"/>
              <a:t> etme</a:t>
            </a:r>
          </a:p>
          <a:p>
            <a:r>
              <a:rPr lang="tr-TR" dirty="0" smtClean="0"/>
              <a:t>Başkalarına ait bilgi ve bulguları kısmen veya tamamen alarak kendi eseriymiş gibi gösterme</a:t>
            </a:r>
          </a:p>
          <a:p>
            <a:r>
              <a:rPr lang="tr-TR" dirty="0" smtClean="0"/>
              <a:t>İntihal: (aşırma) (</a:t>
            </a:r>
            <a:r>
              <a:rPr lang="tr-TR" dirty="0" err="1" smtClean="0"/>
              <a:t>plagiarism</a:t>
            </a:r>
            <a:r>
              <a:rPr lang="tr-TR" dirty="0" smtClean="0"/>
              <a:t>) başkalarına ait fikir ya da bulguların atıfta bulunmadan kendi fikri ve bulgusu şeklinde sunmasıdır. </a:t>
            </a:r>
            <a:endParaRPr lang="tr-TR" dirty="0"/>
          </a:p>
        </p:txBody>
      </p:sp>
      <p:sp>
        <p:nvSpPr>
          <p:cNvPr id="3" name="Başlık 2"/>
          <p:cNvSpPr>
            <a:spLocks noGrp="1"/>
          </p:cNvSpPr>
          <p:nvPr>
            <p:ph type="title"/>
          </p:nvPr>
        </p:nvSpPr>
        <p:spPr/>
        <p:txBody>
          <a:bodyPr/>
          <a:lstStyle/>
          <a:p>
            <a:r>
              <a:rPr lang="tr-TR" dirty="0" smtClean="0"/>
              <a:t>İçerikle ilgili olanlar</a:t>
            </a:r>
            <a:endParaRPr lang="tr-TR" dirty="0"/>
          </a:p>
        </p:txBody>
      </p:sp>
    </p:spTree>
    <p:extLst>
      <p:ext uri="{BB962C8B-B14F-4D97-AF65-F5344CB8AC3E}">
        <p14:creationId xmlns:p14="http://schemas.microsoft.com/office/powerpoint/2010/main" val="1845038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Katılımcılara fiziki veya psikolojik bir zararın söz konusu olup olmadığı</a:t>
            </a:r>
          </a:p>
          <a:p>
            <a:r>
              <a:rPr lang="tr-TR" dirty="0" smtClean="0"/>
              <a:t>İzlenecek yöntemlerin onların özel hayatlarının gizliliğine herhangi bir zarar verip vermeyeceği</a:t>
            </a:r>
          </a:p>
          <a:p>
            <a:r>
              <a:rPr lang="tr-TR" dirty="0" smtClean="0"/>
              <a:t>Katılımcılardan araştırmaya katılacaklarına dair bilinçli muvafakat alınıp alınmadığı</a:t>
            </a:r>
          </a:p>
          <a:p>
            <a:r>
              <a:rPr lang="tr-TR" dirty="0" smtClean="0"/>
              <a:t>Etik konusunda başka kaygıya meydan verecek bir hususun olup olmadığı</a:t>
            </a:r>
            <a:endParaRPr lang="tr-TR" dirty="0"/>
          </a:p>
        </p:txBody>
      </p:sp>
      <p:sp>
        <p:nvSpPr>
          <p:cNvPr id="3" name="Başlık 2"/>
          <p:cNvSpPr>
            <a:spLocks noGrp="1"/>
          </p:cNvSpPr>
          <p:nvPr>
            <p:ph type="title"/>
          </p:nvPr>
        </p:nvSpPr>
        <p:spPr/>
        <p:txBody>
          <a:bodyPr>
            <a:normAutofit fontScale="90000"/>
          </a:bodyPr>
          <a:lstStyle/>
          <a:p>
            <a:r>
              <a:rPr lang="tr-TR" dirty="0" smtClean="0"/>
              <a:t>ETİK DEĞERLENDİRME KOMİTELERİ VE ROLLERİ</a:t>
            </a:r>
            <a:endParaRPr lang="tr-TR" dirty="0"/>
          </a:p>
        </p:txBody>
      </p:sp>
    </p:spTree>
    <p:extLst>
      <p:ext uri="{BB962C8B-B14F-4D97-AF65-F5344CB8AC3E}">
        <p14:creationId xmlns:p14="http://schemas.microsoft.com/office/powerpoint/2010/main" val="1126812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Katılımcılara zarar verecek araştırmalardan mümkünse tümüyle kaçınmak</a:t>
            </a:r>
          </a:p>
          <a:p>
            <a:r>
              <a:rPr lang="tr-TR" dirty="0" smtClean="0"/>
              <a:t>Katılımcılara katılımları karşılığında bulunulan vaatleri yerine getirmek</a:t>
            </a:r>
          </a:p>
          <a:p>
            <a:r>
              <a:rPr lang="tr-TR" dirty="0" smtClean="0"/>
              <a:t>Araştırmanın kaydı aşamalarında tarafsız ve dürüst davranmak</a:t>
            </a:r>
          </a:p>
          <a:p>
            <a:r>
              <a:rPr lang="tr-TR" dirty="0" smtClean="0"/>
              <a:t>Katılımcıların mahremiyet ve sırlarını saklamaya özen göstermek</a:t>
            </a:r>
            <a:endParaRPr lang="tr-TR" dirty="0"/>
          </a:p>
        </p:txBody>
      </p:sp>
      <p:sp>
        <p:nvSpPr>
          <p:cNvPr id="3" name="Başlık 2"/>
          <p:cNvSpPr>
            <a:spLocks noGrp="1"/>
          </p:cNvSpPr>
          <p:nvPr>
            <p:ph type="title"/>
          </p:nvPr>
        </p:nvSpPr>
        <p:spPr/>
        <p:txBody>
          <a:bodyPr>
            <a:normAutofit fontScale="90000"/>
          </a:bodyPr>
          <a:lstStyle/>
          <a:p>
            <a:r>
              <a:rPr lang="tr-TR" dirty="0" smtClean="0"/>
              <a:t>BİLİMSEL ARAŞTIRMALARDA ETİK STANDARTLAR</a:t>
            </a:r>
            <a:endParaRPr lang="tr-TR" dirty="0"/>
          </a:p>
        </p:txBody>
      </p:sp>
    </p:spTree>
    <p:extLst>
      <p:ext uri="{BB962C8B-B14F-4D97-AF65-F5344CB8AC3E}">
        <p14:creationId xmlns:p14="http://schemas.microsoft.com/office/powerpoint/2010/main" val="1338238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İnsan içeren araştırmalarda  en önemli etik kurallardan biri bilinçli rızadır (muvafakat). </a:t>
            </a:r>
          </a:p>
          <a:p>
            <a:r>
              <a:rPr lang="tr-TR" dirty="0" smtClean="0"/>
              <a:t>Çocuklar, akli dengesi yerinde olmayanların vb. rızası öncelikle veli, vasi veya kanuni temsilcilerden alınır. </a:t>
            </a:r>
          </a:p>
          <a:p>
            <a:endParaRPr lang="tr-TR" i="1" dirty="0" smtClean="0">
              <a:solidFill>
                <a:srgbClr val="FF0000"/>
              </a:solidFill>
            </a:endParaRPr>
          </a:p>
          <a:p>
            <a:r>
              <a:rPr lang="tr-TR" i="1" dirty="0" smtClean="0">
                <a:solidFill>
                  <a:srgbClr val="FF0000"/>
                </a:solidFill>
              </a:rPr>
              <a:t>Katılımcının rızası alınırken imzalatılacak metinde neler bulunmalıdır?</a:t>
            </a:r>
            <a:endParaRPr lang="tr-TR" i="1" dirty="0">
              <a:solidFill>
                <a:srgbClr val="FF0000"/>
              </a:solidFill>
            </a:endParaRPr>
          </a:p>
        </p:txBody>
      </p:sp>
      <p:sp>
        <p:nvSpPr>
          <p:cNvPr id="3" name="Başlık 2"/>
          <p:cNvSpPr>
            <a:spLocks noGrp="1"/>
          </p:cNvSpPr>
          <p:nvPr>
            <p:ph type="title"/>
          </p:nvPr>
        </p:nvSpPr>
        <p:spPr/>
        <p:txBody>
          <a:bodyPr/>
          <a:lstStyle/>
          <a:p>
            <a:r>
              <a:rPr lang="tr-TR" dirty="0" smtClean="0"/>
              <a:t>KATILIMCININ BİLİNÇLİ RIZASI</a:t>
            </a:r>
            <a:endParaRPr lang="tr-TR" dirty="0"/>
          </a:p>
        </p:txBody>
      </p:sp>
    </p:spTree>
    <p:extLst>
      <p:ext uri="{BB962C8B-B14F-4D97-AF65-F5344CB8AC3E}">
        <p14:creationId xmlns:p14="http://schemas.microsoft.com/office/powerpoint/2010/main" val="373143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dirty="0" smtClean="0"/>
              <a:t>Çalışmanın içeriği ile ilgili (çalışmanın amacı, yapan kişi, kurum veya kuruluş, çalışmanın mali destek veya sponsorluk olup olmadığı vb.)</a:t>
            </a:r>
          </a:p>
          <a:p>
            <a:r>
              <a:rPr lang="tr-TR" dirty="0" smtClean="0"/>
              <a:t>Katılımcı olmanın gerekleri ile ilgili (katılımcıdan ne tür bilgiler isteneceği, hangi yöntemle toplanacağı, işlemin kaç kere tekrarlanacağı vb.)</a:t>
            </a:r>
          </a:p>
          <a:p>
            <a:r>
              <a:rPr lang="tr-TR" dirty="0" smtClean="0"/>
              <a:t>Katılımcının hakları ile ilgili (katılımın hür irade ve isteğine bağlı olduğu, istemediği soruları cevaplamayacağı, istediği anda ayrılabileceği vb.) </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820654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844824"/>
            <a:ext cx="7408333" cy="4281339"/>
          </a:xfrm>
        </p:spPr>
        <p:txBody>
          <a:bodyPr/>
          <a:lstStyle/>
          <a:p>
            <a:r>
              <a:rPr lang="tr-TR" dirty="0" smtClean="0"/>
              <a:t>Toplanan bilgi ve verilerin kullanımı ve rapor edilmesi/yayını ile ilgili (toplanan bilgi ve verilere kimlerin ulaşacağı, sonuçların ne şekilde dağıtılacağı, gizliliğin nasıl sağlanacağı,  toplanan verilerin imha edilip edilmeyeceği, nerede saklanacağı vb.)</a:t>
            </a:r>
          </a:p>
          <a:p>
            <a:r>
              <a:rPr lang="tr-TR" dirty="0" smtClean="0"/>
              <a:t>Araştırma ile ilgili herhangi bir soru olduğunda kiminle irtibat kurulacağı ile ilgili (isim, iş adresi, e-posta adresi, telefon vb.)</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371194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Büyüköztürk, Ş., Kılıç-Çakmak, E., Akgün, Ö.E., Karadeniz, Ş. ve Demirel, F. (2014). Bilimsel Araştırma Yöntemleri. 16 baskı. Ankara: </a:t>
            </a:r>
            <a:r>
              <a:rPr lang="tr-TR" dirty="0" err="1"/>
              <a:t>Pegem</a:t>
            </a:r>
            <a:r>
              <a:rPr lang="tr-TR" dirty="0"/>
              <a:t> Akademi.</a:t>
            </a:r>
          </a:p>
          <a:p>
            <a:r>
              <a:rPr lang="tr-TR" dirty="0" err="1"/>
              <a:t>Karasar</a:t>
            </a:r>
            <a:r>
              <a:rPr lang="tr-TR" dirty="0"/>
              <a:t>, N. (2011). Bilimsel Araştırma Yöntemi. </a:t>
            </a:r>
            <a:r>
              <a:rPr lang="tr-TR"/>
              <a:t>Ankara: Nobel Akademik. </a:t>
            </a:r>
          </a:p>
          <a:p>
            <a:pPr marL="0" indent="0">
              <a:buNone/>
            </a:pPr>
            <a:endParaRPr lang="tr-TR"/>
          </a:p>
        </p:txBody>
      </p:sp>
      <p:sp>
        <p:nvSpPr>
          <p:cNvPr id="3" name="Başlık 2"/>
          <p:cNvSpPr>
            <a:spLocks noGrp="1"/>
          </p:cNvSpPr>
          <p:nvPr>
            <p:ph type="title"/>
          </p:nvPr>
        </p:nvSpPr>
        <p:spPr/>
        <p:txBody>
          <a:bodyPr/>
          <a:lstStyle/>
          <a:p>
            <a:r>
              <a:rPr lang="tr-TR" dirty="0" smtClean="0"/>
              <a:t>Kaynaklar </a:t>
            </a:r>
            <a:endParaRPr lang="tr-TR" dirty="0"/>
          </a:p>
        </p:txBody>
      </p:sp>
    </p:spTree>
    <p:extLst>
      <p:ext uri="{BB962C8B-B14F-4D97-AF65-F5344CB8AC3E}">
        <p14:creationId xmlns:p14="http://schemas.microsoft.com/office/powerpoint/2010/main" val="290719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132856"/>
            <a:ext cx="7408333" cy="3993307"/>
          </a:xfrm>
        </p:spPr>
        <p:txBody>
          <a:bodyPr/>
          <a:lstStyle/>
          <a:p>
            <a:r>
              <a:rPr lang="tr-TR" dirty="0" smtClean="0"/>
              <a:t>Bilimin tüm disiplinlerinde etik prensipleri dikkate almak ve onlar çerçevesinde hareket etmek çok önemlidir. </a:t>
            </a:r>
          </a:p>
          <a:p>
            <a:r>
              <a:rPr lang="tr-TR" dirty="0" smtClean="0"/>
              <a:t>Örneğin delillerin hukuka uygun yollarla elde edilmesi gibi</a:t>
            </a:r>
          </a:p>
          <a:p>
            <a:r>
              <a:rPr lang="tr-TR" dirty="0" smtClean="0"/>
              <a:t>Aynı şekilde etik prensiplere uygun toplanmayan verilerin de bilimsel anlamda kabulü olmaması gibi </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717333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060848"/>
            <a:ext cx="7408333" cy="4248472"/>
          </a:xfrm>
        </p:spPr>
        <p:txBody>
          <a:bodyPr/>
          <a:lstStyle/>
          <a:p>
            <a:r>
              <a:rPr lang="tr-TR" dirty="0" smtClean="0"/>
              <a:t>Yunan kökenli «</a:t>
            </a:r>
            <a:r>
              <a:rPr lang="tr-TR" dirty="0" err="1" smtClean="0"/>
              <a:t>ethos</a:t>
            </a:r>
            <a:r>
              <a:rPr lang="tr-TR" dirty="0" smtClean="0"/>
              <a:t>» kelimesinden gelir. Ahlak kelimesi ile eş anlamlı kullanılıyor. </a:t>
            </a:r>
          </a:p>
          <a:p>
            <a:r>
              <a:rPr lang="tr-TR" dirty="0" err="1" smtClean="0"/>
              <a:t>Albanase</a:t>
            </a:r>
            <a:r>
              <a:rPr lang="tr-TR" dirty="0" smtClean="0"/>
              <a:t> (2006) ahlak ve etik ikilisini ayırmıştır.</a:t>
            </a:r>
          </a:p>
          <a:p>
            <a:r>
              <a:rPr lang="tr-TR" dirty="0" smtClean="0"/>
              <a:t>Ahlak; doğru ve iyi davranışlardır, genel geçerliliği olan ve tasvip edilebilir davranışla bütünüdür. </a:t>
            </a:r>
          </a:p>
          <a:p>
            <a:r>
              <a:rPr lang="tr-TR" dirty="0" smtClean="0"/>
              <a:t>Etik; hangi davranışın iyi veya doğru olduğunu inceleyen bir disiplindir. </a:t>
            </a:r>
          </a:p>
          <a:p>
            <a:r>
              <a:rPr lang="tr-TR" dirty="0" smtClean="0"/>
              <a:t>Yanlış ve doğruyu, iyi ve kötüyü, haklı ve haksızı ayıran felsefenin bir dalıdır. </a:t>
            </a:r>
            <a:endParaRPr lang="tr-TR" dirty="0"/>
          </a:p>
        </p:txBody>
      </p:sp>
      <p:sp>
        <p:nvSpPr>
          <p:cNvPr id="3" name="Başlık 2"/>
          <p:cNvSpPr>
            <a:spLocks noGrp="1"/>
          </p:cNvSpPr>
          <p:nvPr>
            <p:ph type="title"/>
          </p:nvPr>
        </p:nvSpPr>
        <p:spPr/>
        <p:txBody>
          <a:bodyPr/>
          <a:lstStyle/>
          <a:p>
            <a:r>
              <a:rPr lang="tr-TR" dirty="0" smtClean="0"/>
              <a:t>Etik-Deontoloji</a:t>
            </a:r>
            <a:endParaRPr lang="tr-TR" dirty="0"/>
          </a:p>
        </p:txBody>
      </p:sp>
    </p:spTree>
    <p:extLst>
      <p:ext uri="{BB962C8B-B14F-4D97-AF65-F5344CB8AC3E}">
        <p14:creationId xmlns:p14="http://schemas.microsoft.com/office/powerpoint/2010/main" val="126902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628800"/>
            <a:ext cx="7408333" cy="4497363"/>
          </a:xfrm>
        </p:spPr>
        <p:txBody>
          <a:bodyPr/>
          <a:lstStyle/>
          <a:p>
            <a:r>
              <a:rPr lang="tr-TR" dirty="0" smtClean="0"/>
              <a:t>Basın etiği, meslek etiği gibi kavramlar bulunur. </a:t>
            </a:r>
          </a:p>
          <a:p>
            <a:r>
              <a:rPr lang="tr-TR" b="1" i="1" dirty="0" smtClean="0">
                <a:solidFill>
                  <a:srgbClr val="FF0000"/>
                </a:solidFill>
              </a:rPr>
              <a:t>Etik: </a:t>
            </a:r>
            <a:r>
              <a:rPr lang="tr-TR" dirty="0" smtClean="0"/>
              <a:t>Belli bir meslek, iş kolu veya sanatın icrasını düzenleyen profesyonel standartlara uymaktır.</a:t>
            </a:r>
          </a:p>
          <a:p>
            <a:endParaRPr lang="tr-TR" dirty="0"/>
          </a:p>
          <a:p>
            <a:pPr marL="0" indent="0">
              <a:buNone/>
            </a:pPr>
            <a:r>
              <a:rPr lang="tr-TR" dirty="0" smtClean="0"/>
              <a:t>                                            Deontoloji</a:t>
            </a:r>
          </a:p>
          <a:p>
            <a:endParaRPr lang="tr-TR" dirty="0"/>
          </a:p>
          <a:p>
            <a:pPr marL="0" indent="0">
              <a:buNone/>
            </a:pPr>
            <a:r>
              <a:rPr lang="tr-TR" dirty="0" smtClean="0"/>
              <a:t>                                            Faydacılık </a:t>
            </a:r>
            <a:endParaRPr lang="tr-TR" dirty="0"/>
          </a:p>
        </p:txBody>
      </p:sp>
      <p:sp>
        <p:nvSpPr>
          <p:cNvPr id="3" name="Başlık 2"/>
          <p:cNvSpPr>
            <a:spLocks noGrp="1"/>
          </p:cNvSpPr>
          <p:nvPr>
            <p:ph type="title"/>
          </p:nvPr>
        </p:nvSpPr>
        <p:spPr/>
        <p:txBody>
          <a:bodyPr/>
          <a:lstStyle/>
          <a:p>
            <a:endParaRPr lang="tr-TR"/>
          </a:p>
        </p:txBody>
      </p:sp>
      <p:sp>
        <p:nvSpPr>
          <p:cNvPr id="10" name="Sağ Ok 9"/>
          <p:cNvSpPr/>
          <p:nvPr/>
        </p:nvSpPr>
        <p:spPr>
          <a:xfrm>
            <a:off x="1691680" y="34290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Sağ Ok 10"/>
          <p:cNvSpPr/>
          <p:nvPr/>
        </p:nvSpPr>
        <p:spPr>
          <a:xfrm>
            <a:off x="1691680" y="412079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811989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492896"/>
            <a:ext cx="7408333" cy="3633267"/>
          </a:xfrm>
        </p:spPr>
        <p:txBody>
          <a:bodyPr/>
          <a:lstStyle/>
          <a:p>
            <a:r>
              <a:rPr lang="tr-TR" b="1" i="1" dirty="0" smtClean="0">
                <a:solidFill>
                  <a:srgbClr val="FF0000"/>
                </a:solidFill>
              </a:rPr>
              <a:t>Deontoloji: </a:t>
            </a:r>
            <a:r>
              <a:rPr lang="tr-TR" dirty="0" err="1" smtClean="0"/>
              <a:t>Deos</a:t>
            </a:r>
            <a:r>
              <a:rPr lang="tr-TR" dirty="0" smtClean="0"/>
              <a:t> (görev) + logos (disiplin, bilim dalı)  		görev bilimi </a:t>
            </a:r>
          </a:p>
          <a:p>
            <a:r>
              <a:rPr lang="tr-TR" dirty="0" err="1" smtClean="0"/>
              <a:t>Önşarta</a:t>
            </a:r>
            <a:r>
              <a:rPr lang="tr-TR" dirty="0" smtClean="0"/>
              <a:t> bağlı hareket yoktur. «şunu elde edeceksem bunu yapmalıyım» şeklinde bir şart yoktur. « bunu yapmalıyım çünkü insan olarak benden beklenen budur ve bu benim görevimdir» anlayışı söz konusudur. </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414218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628800"/>
            <a:ext cx="7408333" cy="4497363"/>
          </a:xfrm>
        </p:spPr>
        <p:txBody>
          <a:bodyPr/>
          <a:lstStyle/>
          <a:p>
            <a:r>
              <a:rPr lang="tr-TR" b="1" i="1" dirty="0" smtClean="0">
                <a:solidFill>
                  <a:srgbClr val="FF0000"/>
                </a:solidFill>
              </a:rPr>
              <a:t>Faydacılık: </a:t>
            </a:r>
            <a:r>
              <a:rPr lang="tr-TR" dirty="0" smtClean="0"/>
              <a:t>Bu yaklaşıma göre bir hareketin ahlaki oluşunu o hareketin doğurduğu sonuçlar belirler. Şayet hareket sonucu ortaya çıkan sonuçlar iyi ve faydalı ise o hareket ahlakidir değilse ahlaki değildir. </a:t>
            </a:r>
          </a:p>
          <a:p>
            <a:r>
              <a:rPr lang="tr-TR" dirty="0" smtClean="0"/>
              <a:t>Örneğin çalma, öldürme yanlıştır ve bunlar olumsuz sonuç doğurur. Bir sonucun iyiliği ve kötülüğü kişiden kişiye ya da duruma göre değişebildiği için bu felsefe eleştirilmektedir. </a:t>
            </a:r>
          </a:p>
          <a:p>
            <a:r>
              <a:rPr lang="tr-TR" dirty="0" smtClean="0"/>
              <a:t>Örneğin, çok zengin birinden hile ile çalarak çok sayıda fakire dağıtmak doğru mudur?  </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4176124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348880"/>
            <a:ext cx="7408333" cy="3777283"/>
          </a:xfrm>
        </p:spPr>
        <p:txBody>
          <a:bodyPr/>
          <a:lstStyle/>
          <a:p>
            <a:r>
              <a:rPr lang="tr-TR" dirty="0" smtClean="0"/>
              <a:t>Hem tanımlayıcı hem de uygulamalı araştırmalarda etik sınırların dışına çıkılması söz konusu olamaz. Eğer çıkılırsa, bilim usulsüz yollarla elde edilmiş, yanlış veya eksik, şüpheli bilgi ile beslenmiş olur. Uygulamalı araştırmalarda tarafların değişik zararlara uğraması ve mağdur olması söz konusudur. </a:t>
            </a:r>
          </a:p>
          <a:p>
            <a:r>
              <a:rPr lang="tr-TR" dirty="0" smtClean="0"/>
              <a:t>Bilim gerçeğin peşindedir. Bilimle uğraşmak sorumluluktur. Araştırmanın her aşamasında etik kurallara uymak gereklidir. </a:t>
            </a:r>
            <a:endParaRPr lang="tr-TR" dirty="0"/>
          </a:p>
        </p:txBody>
      </p:sp>
      <p:sp>
        <p:nvSpPr>
          <p:cNvPr id="3" name="Başlık 2"/>
          <p:cNvSpPr>
            <a:spLocks noGrp="1"/>
          </p:cNvSpPr>
          <p:nvPr>
            <p:ph type="title"/>
          </p:nvPr>
        </p:nvSpPr>
        <p:spPr/>
        <p:txBody>
          <a:bodyPr/>
          <a:lstStyle/>
          <a:p>
            <a:r>
              <a:rPr lang="tr-TR" smtClean="0"/>
              <a:t>BİLİMSEL ARAŞTIRMADA ETİK</a:t>
            </a:r>
            <a:endParaRPr lang="tr-TR"/>
          </a:p>
        </p:txBody>
      </p:sp>
    </p:spTree>
    <p:extLst>
      <p:ext uri="{BB962C8B-B14F-4D97-AF65-F5344CB8AC3E}">
        <p14:creationId xmlns:p14="http://schemas.microsoft.com/office/powerpoint/2010/main" val="2577753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1" y="2675467"/>
            <a:ext cx="7668840" cy="3450696"/>
          </a:xfrm>
        </p:spPr>
        <p:txBody>
          <a:bodyPr/>
          <a:lstStyle/>
          <a:p>
            <a:endParaRPr lang="tr-TR" dirty="0"/>
          </a:p>
          <a:p>
            <a:r>
              <a:rPr lang="tr-TR" dirty="0" smtClean="0"/>
              <a:t>Katılımcı veya denekleri ilgilendiren etik dışı davranışlar</a:t>
            </a:r>
          </a:p>
          <a:p>
            <a:r>
              <a:rPr lang="tr-TR" dirty="0" smtClean="0"/>
              <a:t>Bilimsel yöntemden kaynaklanan etik dışı davranışlar</a:t>
            </a:r>
          </a:p>
          <a:p>
            <a:r>
              <a:rPr lang="tr-TR" dirty="0" smtClean="0"/>
              <a:t>İçerikle ilgili etik dışı davranışlar</a:t>
            </a:r>
            <a:endParaRPr lang="tr-TR" dirty="0"/>
          </a:p>
        </p:txBody>
      </p:sp>
      <p:sp>
        <p:nvSpPr>
          <p:cNvPr id="3" name="Başlık 2"/>
          <p:cNvSpPr>
            <a:spLocks noGrp="1"/>
          </p:cNvSpPr>
          <p:nvPr>
            <p:ph type="title"/>
          </p:nvPr>
        </p:nvSpPr>
        <p:spPr/>
        <p:txBody>
          <a:bodyPr/>
          <a:lstStyle/>
          <a:p>
            <a:r>
              <a:rPr lang="tr-TR" dirty="0" smtClean="0"/>
              <a:t>ETİK DIŞI DAVRANIŞ TÜRLERİ</a:t>
            </a:r>
            <a:endParaRPr lang="tr-TR" dirty="0"/>
          </a:p>
        </p:txBody>
      </p:sp>
    </p:spTree>
    <p:extLst>
      <p:ext uri="{BB962C8B-B14F-4D97-AF65-F5344CB8AC3E}">
        <p14:creationId xmlns:p14="http://schemas.microsoft.com/office/powerpoint/2010/main" val="2816922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7" y="2132856"/>
            <a:ext cx="8280920" cy="4464496"/>
          </a:xfrm>
        </p:spPr>
        <p:txBody>
          <a:bodyPr>
            <a:normAutofit lnSpcReduction="10000"/>
          </a:bodyPr>
          <a:lstStyle/>
          <a:p>
            <a:r>
              <a:rPr lang="tr-TR" dirty="0" smtClean="0"/>
              <a:t>İnsanları bilgi ve isteği dışında araştırmaya dahil etmek</a:t>
            </a:r>
          </a:p>
          <a:p>
            <a:r>
              <a:rPr lang="tr-TR" dirty="0" smtClean="0"/>
              <a:t>İnsanları araştırmaya katılmaya zorlamak</a:t>
            </a:r>
          </a:p>
          <a:p>
            <a:r>
              <a:rPr lang="tr-TR" dirty="0" smtClean="0"/>
              <a:t>Araştırmanın amacını katılımcılardan saklamak</a:t>
            </a:r>
          </a:p>
          <a:p>
            <a:r>
              <a:rPr lang="tr-TR" dirty="0" smtClean="0"/>
              <a:t>Katılımcıları bilinçli olarak hile yolu ile aldatmak</a:t>
            </a:r>
          </a:p>
          <a:p>
            <a:r>
              <a:rPr lang="tr-TR" dirty="0" smtClean="0"/>
              <a:t>Katılımcıları insan onuru ile bağdaşmayacak şeyler yapmaya yönlendirmek</a:t>
            </a:r>
          </a:p>
          <a:p>
            <a:r>
              <a:rPr lang="tr-TR" dirty="0" smtClean="0"/>
              <a:t>Katılımcının hür iradesi ile karar verme hakkını ihlal etmek</a:t>
            </a:r>
          </a:p>
          <a:p>
            <a:r>
              <a:rPr lang="tr-TR" dirty="0" smtClean="0"/>
              <a:t>Katılımcıyı fiziksel-psikolojik strese tabi tutmak</a:t>
            </a:r>
          </a:p>
          <a:p>
            <a:r>
              <a:rPr lang="tr-TR" dirty="0" smtClean="0"/>
              <a:t>Katılımcının mahremiyetini ihlal etmek</a:t>
            </a:r>
          </a:p>
          <a:p>
            <a:r>
              <a:rPr lang="tr-TR" dirty="0" smtClean="0"/>
              <a:t>Kontrol gruplarını avantaj-faydalardan mahrum bırakmak</a:t>
            </a:r>
          </a:p>
          <a:p>
            <a:r>
              <a:rPr lang="tr-TR" dirty="0" smtClean="0"/>
              <a:t>Katılımcılara adil davranmamak</a:t>
            </a:r>
            <a:endParaRPr lang="tr-TR" dirty="0"/>
          </a:p>
        </p:txBody>
      </p:sp>
      <p:sp>
        <p:nvSpPr>
          <p:cNvPr id="3" name="Başlık 2"/>
          <p:cNvSpPr>
            <a:spLocks noGrp="1"/>
          </p:cNvSpPr>
          <p:nvPr>
            <p:ph type="title"/>
          </p:nvPr>
        </p:nvSpPr>
        <p:spPr/>
        <p:txBody>
          <a:bodyPr/>
          <a:lstStyle/>
          <a:p>
            <a:r>
              <a:rPr lang="tr-TR" dirty="0" smtClean="0"/>
              <a:t>Katılımcı-denekleri ilgilendirenler</a:t>
            </a:r>
            <a:endParaRPr lang="tr-TR" dirty="0"/>
          </a:p>
        </p:txBody>
      </p:sp>
    </p:spTree>
    <p:extLst>
      <p:ext uri="{BB962C8B-B14F-4D97-AF65-F5344CB8AC3E}">
        <p14:creationId xmlns:p14="http://schemas.microsoft.com/office/powerpoint/2010/main" val="22162180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269</TotalTime>
  <Words>750</Words>
  <Application>Microsoft Office PowerPoint</Application>
  <PresentationFormat>Ekran Gösterisi (4:3)</PresentationFormat>
  <Paragraphs>75</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Dalga Biçimi</vt:lpstr>
      <vt:lpstr>ARAŞTIRMA ETİĞİ</vt:lpstr>
      <vt:lpstr>PowerPoint Sunusu</vt:lpstr>
      <vt:lpstr>Etik-Deontoloji</vt:lpstr>
      <vt:lpstr>PowerPoint Sunusu</vt:lpstr>
      <vt:lpstr>PowerPoint Sunusu</vt:lpstr>
      <vt:lpstr>PowerPoint Sunusu</vt:lpstr>
      <vt:lpstr>BİLİMSEL ARAŞTIRMADA ETİK</vt:lpstr>
      <vt:lpstr>ETİK DIŞI DAVRANIŞ TÜRLERİ</vt:lpstr>
      <vt:lpstr>Katılımcı-denekleri ilgilendirenler</vt:lpstr>
      <vt:lpstr>Bilimsel yöntemden kaynaklananlar</vt:lpstr>
      <vt:lpstr>İçerikle ilgili olanlar</vt:lpstr>
      <vt:lpstr>ETİK DEĞERLENDİRME KOMİTELERİ VE ROLLERİ</vt:lpstr>
      <vt:lpstr>BİLİMSEL ARAŞTIRMALARDA ETİK STANDARTLAR</vt:lpstr>
      <vt:lpstr>KATILIMCININ BİLİNÇLİ RIZASI</vt:lpstr>
      <vt:lpstr>PowerPoint Sunusu</vt:lpstr>
      <vt:lpstr>PowerPoint Sunusu</vt:lpstr>
      <vt:lpstr>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ARAŞTIRMA ETİĞİ</dc:title>
  <dc:creator>sony</dc:creator>
  <cp:lastModifiedBy>EDurualp</cp:lastModifiedBy>
  <cp:revision>27</cp:revision>
  <dcterms:created xsi:type="dcterms:W3CDTF">2013-10-22T14:25:25Z</dcterms:created>
  <dcterms:modified xsi:type="dcterms:W3CDTF">2017-01-30T08:10:42Z</dcterms:modified>
</cp:coreProperties>
</file>