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4" r:id="rId1"/>
  </p:sldMasterIdLst>
  <p:sldIdLst>
    <p:sldId id="257" r:id="rId2"/>
    <p:sldId id="259" r:id="rId3"/>
    <p:sldId id="260" r:id="rId4"/>
    <p:sldId id="261" r:id="rId5"/>
    <p:sldId id="262" r:id="rId6"/>
    <p:sldId id="264" r:id="rId7"/>
    <p:sldId id="266" r:id="rId8"/>
    <p:sldId id="271" r:id="rId9"/>
    <p:sldId id="27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6" autoAdjust="0"/>
    <p:restoredTop sz="94660"/>
  </p:normalViewPr>
  <p:slideViewPr>
    <p:cSldViewPr snapToGrid="0">
      <p:cViewPr varScale="1">
        <p:scale>
          <a:sx n="67" d="100"/>
          <a:sy n="67" d="100"/>
        </p:scale>
        <p:origin x="592"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B0F73F5-34F0-4CE4-AA03-B7B15DAC456A}" type="datetimeFigureOut">
              <a:rPr lang="tr-TR" smtClean="0"/>
              <a:t>28.11.2021</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4DE27A5A-370D-4C86-B562-3AE2586FD51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956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B0F73F5-34F0-4CE4-AA03-B7B15DAC456A}" type="datetimeFigureOut">
              <a:rPr lang="tr-TR" smtClean="0"/>
              <a:t>28.11.2021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E27A5A-370D-4C86-B562-3AE2586FD51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62445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B0F73F5-34F0-4CE4-AA03-B7B15DAC456A}" type="datetimeFigureOut">
              <a:rPr lang="tr-TR" smtClean="0"/>
              <a:t>28.11.2021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E27A5A-370D-4C86-B562-3AE2586FD51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6293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B0F73F5-34F0-4CE4-AA03-B7B15DAC456A}" type="datetimeFigureOut">
              <a:rPr lang="tr-TR" smtClean="0"/>
              <a:t>28.11.2021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E27A5A-370D-4C86-B562-3AE2586FD51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04605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B0F73F5-34F0-4CE4-AA03-B7B15DAC456A}" type="datetimeFigureOut">
              <a:rPr lang="tr-TR" smtClean="0"/>
              <a:t>28.11.2021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DE27A5A-370D-4C86-B562-3AE2586FD51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33763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B0F73F5-34F0-4CE4-AA03-B7B15DAC456A}" type="datetimeFigureOut">
              <a:rPr lang="tr-TR" smtClean="0"/>
              <a:t>28.11.2021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E27A5A-370D-4C86-B562-3AE2586FD51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038576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B0F73F5-34F0-4CE4-AA03-B7B15DAC456A}" type="datetimeFigureOut">
              <a:rPr lang="tr-TR" smtClean="0"/>
              <a:t>28.11.2021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DE27A5A-370D-4C86-B562-3AE2586FD51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799631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B0F73F5-34F0-4CE4-AA03-B7B15DAC456A}" type="datetimeFigureOut">
              <a:rPr lang="tr-TR" smtClean="0"/>
              <a:t>28.11.2021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DE27A5A-370D-4C86-B562-3AE2586FD51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20638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0F73F5-34F0-4CE4-AA03-B7B15DAC456A}" type="datetimeFigureOut">
              <a:rPr lang="tr-TR" smtClean="0"/>
              <a:t>28.11.2021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DE27A5A-370D-4C86-B562-3AE2586FD51E}" type="slidenum">
              <a:rPr lang="tr-TR" smtClean="0"/>
              <a:t>‹#›</a:t>
            </a:fld>
            <a:endParaRPr lang="tr-TR"/>
          </a:p>
        </p:txBody>
      </p:sp>
    </p:spTree>
    <p:extLst>
      <p:ext uri="{BB962C8B-B14F-4D97-AF65-F5344CB8AC3E}">
        <p14:creationId xmlns:p14="http://schemas.microsoft.com/office/powerpoint/2010/main" val="1353534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B0F73F5-34F0-4CE4-AA03-B7B15DAC456A}" type="datetimeFigureOut">
              <a:rPr lang="tr-TR" smtClean="0"/>
              <a:t>28.11.2021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DE27A5A-370D-4C86-B562-3AE2586FD51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07493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B0F73F5-34F0-4CE4-AA03-B7B15DAC456A}" type="datetimeFigureOut">
              <a:rPr lang="tr-TR" smtClean="0"/>
              <a:t>28.11.2021</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4DE27A5A-370D-4C86-B562-3AE2586FD51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65429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B0F73F5-34F0-4CE4-AA03-B7B15DAC456A}" type="datetimeFigureOut">
              <a:rPr lang="tr-TR" smtClean="0"/>
              <a:t>28.11.2021</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DE27A5A-370D-4C86-B562-3AE2586FD51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6925265"/>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919536" y="1966913"/>
            <a:ext cx="7488832" cy="4538999"/>
          </a:xfrm>
        </p:spPr>
        <p:txBody>
          <a:bodyPr>
            <a:noAutofit/>
          </a:bodyPr>
          <a:lstStyle/>
          <a:p>
            <a:pPr algn="ctr"/>
            <a:r>
              <a:rPr lang="tr-TR" sz="5400" dirty="0"/>
              <a:t>SÜT ENDÜSTRİSİNDE İŞLEM MÜHENDİSLİĞİ</a:t>
            </a:r>
            <a:br>
              <a:rPr lang="tr-TR" sz="5400" dirty="0"/>
            </a:br>
            <a:br>
              <a:rPr lang="tr-TR" sz="5400" dirty="0">
                <a:solidFill>
                  <a:schemeClr val="tx1"/>
                </a:solidFill>
              </a:rPr>
            </a:br>
            <a:r>
              <a:rPr lang="tr-TR" sz="1100" b="1" dirty="0">
                <a:solidFill>
                  <a:schemeClr val="tx1"/>
                </a:solidFill>
                <a:latin typeface="Arial" panose="020B0604020202020204" pitchFamily="34" charset="0"/>
              </a:rPr>
              <a:t>Ders kapsamında sunulan slaytlardaki tüm yazılı ve görsel materyaller; Singh, R.P. Ve </a:t>
            </a:r>
            <a:r>
              <a:rPr lang="tr-TR" sz="1100" b="1" dirty="0" err="1">
                <a:solidFill>
                  <a:schemeClr val="tx1"/>
                </a:solidFill>
                <a:latin typeface="Arial" panose="020B0604020202020204" pitchFamily="34" charset="0"/>
              </a:rPr>
              <a:t>Heldman</a:t>
            </a:r>
            <a:r>
              <a:rPr lang="tr-TR" sz="1100" b="1" dirty="0">
                <a:solidFill>
                  <a:schemeClr val="tx1"/>
                </a:solidFill>
                <a:latin typeface="Arial" panose="020B0604020202020204" pitchFamily="34" charset="0"/>
              </a:rPr>
              <a:t> D.R. 2</a:t>
            </a:r>
            <a:r>
              <a:rPr lang="en-US" sz="1100" b="1" dirty="0">
                <a:solidFill>
                  <a:schemeClr val="tx1"/>
                </a:solidFill>
                <a:latin typeface="Arial" panose="020B0604020202020204" pitchFamily="34" charset="0"/>
              </a:rPr>
              <a:t>0</a:t>
            </a:r>
            <a:r>
              <a:rPr lang="tr-TR" sz="1100" b="1" dirty="0">
                <a:solidFill>
                  <a:schemeClr val="tx1"/>
                </a:solidFill>
                <a:latin typeface="Arial" panose="020B0604020202020204" pitchFamily="34" charset="0"/>
              </a:rPr>
              <a:t>14</a:t>
            </a:r>
            <a:r>
              <a:rPr lang="en-US"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Introduction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to</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Food</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Engineering</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5</a:t>
            </a:r>
            <a:r>
              <a:rPr lang="en-US" sz="1100" b="1" dirty="0" err="1">
                <a:solidFill>
                  <a:schemeClr val="tx1"/>
                </a:solidFill>
                <a:latin typeface="Arial" panose="020B0604020202020204" pitchFamily="34" charset="0"/>
              </a:rPr>
              <a:t>th</a:t>
            </a:r>
            <a:r>
              <a:rPr lang="en-US" sz="1100" b="1" dirty="0">
                <a:solidFill>
                  <a:schemeClr val="tx1"/>
                </a:solidFill>
                <a:latin typeface="Arial" panose="020B0604020202020204" pitchFamily="34" charset="0"/>
              </a:rPr>
              <a:t> Edition,</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Elsevier</a:t>
            </a:r>
            <a:r>
              <a:rPr lang="tr-TR" sz="1100" b="1" dirty="0">
                <a:solidFill>
                  <a:schemeClr val="tx1"/>
                </a:solidFill>
                <a:latin typeface="Arial" panose="020B0604020202020204" pitchFamily="34" charset="0"/>
              </a:rPr>
              <a:t> </a:t>
            </a:r>
            <a:r>
              <a:rPr lang="tr-TR" sz="1100" b="1" dirty="0" err="1">
                <a:solidFill>
                  <a:schemeClr val="tx1"/>
                </a:solidFill>
                <a:latin typeface="Arial" panose="020B0604020202020204" pitchFamily="34" charset="0"/>
              </a:rPr>
              <a:t>Inc</a:t>
            </a:r>
            <a:r>
              <a:rPr lang="tr-TR" sz="1100" b="1" dirty="0">
                <a:solidFill>
                  <a:schemeClr val="tx1"/>
                </a:solidFill>
                <a:latin typeface="Arial" panose="020B0604020202020204" pitchFamily="34" charset="0"/>
              </a:rPr>
              <a:t>.</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Oxford</a:t>
            </a:r>
            <a:r>
              <a:rPr lang="en-US" sz="1100" b="1" dirty="0">
                <a:solidFill>
                  <a:schemeClr val="tx1"/>
                </a:solidFill>
                <a:latin typeface="Arial" panose="020B0604020202020204" pitchFamily="34" charset="0"/>
              </a:rPr>
              <a:t>, the U</a:t>
            </a:r>
            <a:r>
              <a:rPr lang="tr-TR" sz="1100" b="1" dirty="0">
                <a:solidFill>
                  <a:schemeClr val="tx1"/>
                </a:solidFill>
                <a:latin typeface="Arial" panose="020B0604020202020204" pitchFamily="34" charset="0"/>
              </a:rPr>
              <a:t>K</a:t>
            </a:r>
            <a:r>
              <a:rPr lang="en-US" sz="1100" b="1" dirty="0">
                <a:solidFill>
                  <a:schemeClr val="tx1"/>
                </a:solidFill>
                <a:latin typeface="Arial" panose="020B0604020202020204" pitchFamily="34" charset="0"/>
              </a:rPr>
              <a:t>, </a:t>
            </a:r>
            <a:r>
              <a:rPr lang="tr-TR" sz="1100" b="1" dirty="0">
                <a:solidFill>
                  <a:schemeClr val="tx1"/>
                </a:solidFill>
                <a:latin typeface="Arial" panose="020B0604020202020204" pitchFamily="34" charset="0"/>
              </a:rPr>
              <a:t>869</a:t>
            </a:r>
            <a:r>
              <a:rPr lang="en-US" sz="1100" b="1" dirty="0">
                <a:solidFill>
                  <a:schemeClr val="tx1"/>
                </a:solidFill>
                <a:latin typeface="Arial" panose="020B0604020202020204" pitchFamily="34" charset="0"/>
              </a:rPr>
              <a:t> pages. ISBN: 978-</a:t>
            </a:r>
            <a:r>
              <a:rPr lang="tr-TR" sz="1100" b="1" dirty="0">
                <a:solidFill>
                  <a:schemeClr val="tx1"/>
                </a:solidFill>
                <a:latin typeface="Arial" panose="020B0604020202020204" pitchFamily="34" charset="0"/>
              </a:rPr>
              <a:t>0-12-388530-9 ve Baysal, T., </a:t>
            </a:r>
            <a:r>
              <a:rPr lang="tr-TR" sz="1100" b="1" dirty="0" err="1">
                <a:solidFill>
                  <a:schemeClr val="tx1"/>
                </a:solidFill>
                <a:latin typeface="Arial" panose="020B0604020202020204" pitchFamily="34" charset="0"/>
              </a:rPr>
              <a:t>İçier</a:t>
            </a:r>
            <a:r>
              <a:rPr lang="tr-TR" sz="1100" b="1" dirty="0">
                <a:solidFill>
                  <a:schemeClr val="tx1"/>
                </a:solidFill>
                <a:latin typeface="Arial" panose="020B0604020202020204" pitchFamily="34" charset="0"/>
              </a:rPr>
              <a:t>, F. (Çeviri Editörleri). 2020. Gıda Mühendisliğine Giriş (</a:t>
            </a:r>
            <a:r>
              <a:rPr lang="tr-TR" sz="1100" b="1" dirty="0">
                <a:latin typeface="Arial" panose="020B0604020202020204" pitchFamily="34" charset="0"/>
              </a:rPr>
              <a:t>Singh, R.P. ve </a:t>
            </a:r>
            <a:r>
              <a:rPr lang="tr-TR" sz="1100" b="1" dirty="0" err="1">
                <a:latin typeface="Arial" panose="020B0604020202020204" pitchFamily="34" charset="0"/>
              </a:rPr>
              <a:t>Heidman</a:t>
            </a:r>
            <a:r>
              <a:rPr lang="tr-TR" sz="1100" b="1" dirty="0">
                <a:latin typeface="Arial" panose="020B0604020202020204" pitchFamily="34" charset="0"/>
              </a:rPr>
              <a:t>, R., </a:t>
            </a:r>
            <a:r>
              <a:rPr lang="tr-TR" sz="1100" b="1" dirty="0" err="1">
                <a:latin typeface="Arial" panose="020B0604020202020204" pitchFamily="34" charset="0"/>
              </a:rPr>
              <a:t>Introduction</a:t>
            </a:r>
            <a:r>
              <a:rPr lang="tr-TR" sz="1100" b="1" dirty="0">
                <a:latin typeface="Arial" panose="020B0604020202020204" pitchFamily="34" charset="0"/>
              </a:rPr>
              <a:t> </a:t>
            </a:r>
            <a:r>
              <a:rPr lang="tr-TR" sz="1100" b="1" dirty="0" err="1">
                <a:latin typeface="Arial" panose="020B0604020202020204" pitchFamily="34" charset="0"/>
              </a:rPr>
              <a:t>to</a:t>
            </a:r>
            <a:r>
              <a:rPr lang="tr-TR" sz="1100" b="1" dirty="0">
                <a:latin typeface="Arial" panose="020B0604020202020204" pitchFamily="34" charset="0"/>
              </a:rPr>
              <a:t> </a:t>
            </a:r>
            <a:r>
              <a:rPr lang="tr-TR" sz="1100" b="1" dirty="0" err="1">
                <a:latin typeface="Arial" panose="020B0604020202020204" pitchFamily="34" charset="0"/>
              </a:rPr>
              <a:t>Food</a:t>
            </a:r>
            <a:r>
              <a:rPr lang="tr-TR" sz="1100" b="1" dirty="0">
                <a:latin typeface="Arial" panose="020B0604020202020204" pitchFamily="34" charset="0"/>
              </a:rPr>
              <a:t> </a:t>
            </a:r>
            <a:r>
              <a:rPr lang="tr-TR" sz="1100" b="1" dirty="0" err="1">
                <a:latin typeface="Arial" panose="020B0604020202020204" pitchFamily="34" charset="0"/>
              </a:rPr>
              <a:t>Engineering</a:t>
            </a:r>
            <a:r>
              <a:rPr lang="tr-TR" sz="1100" b="1" dirty="0">
                <a:latin typeface="Arial" panose="020B0604020202020204" pitchFamily="34" charset="0"/>
              </a:rPr>
              <a:t> 5. Basımından Çeviri), Nobel Akademik Yayıncılık. Türkiye, 864 sayfa. ISBN: 978-605-320-151-9.</a:t>
            </a:r>
            <a:br>
              <a:rPr lang="tr-TR" sz="1100" b="1" dirty="0">
                <a:latin typeface="Arial" panose="020B0604020202020204" pitchFamily="34" charset="0"/>
              </a:rPr>
            </a:br>
            <a:r>
              <a:rPr lang="tr-TR" sz="1100" b="1" dirty="0">
                <a:latin typeface="Arial" panose="020B0604020202020204" pitchFamily="34" charset="0"/>
              </a:rPr>
              <a:t>künyeli kitaplardan alınmıştır.</a:t>
            </a:r>
            <a:br>
              <a:rPr lang="ru-RU" sz="5400" b="1" kern="0" dirty="0">
                <a:solidFill>
                  <a:schemeClr val="bg1"/>
                </a:solidFill>
              </a:rPr>
            </a:br>
            <a:r>
              <a:rPr lang="tr-TR" sz="5400" b="1" kern="0" dirty="0">
                <a:solidFill>
                  <a:schemeClr val="bg1"/>
                </a:solidFill>
              </a:rPr>
              <a:t> </a:t>
            </a:r>
            <a:endParaRPr lang="tr-TR" sz="5400" dirty="0">
              <a:solidFill>
                <a:schemeClr val="bg1"/>
              </a:solidFill>
            </a:endParaRPr>
          </a:p>
        </p:txBody>
      </p:sp>
    </p:spTree>
    <p:extLst>
      <p:ext uri="{BB962C8B-B14F-4D97-AF65-F5344CB8AC3E}">
        <p14:creationId xmlns:p14="http://schemas.microsoft.com/office/powerpoint/2010/main" val="18481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221737-DC50-4ED4-B064-78ABF776EE1E}"/>
              </a:ext>
            </a:extLst>
          </p:cNvPr>
          <p:cNvSpPr>
            <a:spLocks noGrp="1"/>
          </p:cNvSpPr>
          <p:nvPr>
            <p:ph type="title"/>
          </p:nvPr>
        </p:nvSpPr>
        <p:spPr/>
        <p:txBody>
          <a:bodyPr/>
          <a:lstStyle/>
          <a:p>
            <a:r>
              <a:rPr lang="tr-TR" sz="2200" b="1" cap="none" dirty="0">
                <a:solidFill>
                  <a:schemeClr val="bg1"/>
                </a:solidFill>
                <a:latin typeface="Times New Roman" panose="02020603050405020304" pitchFamily="18" charset="0"/>
                <a:cs typeface="Times New Roman" panose="02020603050405020304" pitchFamily="18" charset="0"/>
              </a:rPr>
              <a:t>İşleme Sistemleri</a:t>
            </a:r>
            <a:br>
              <a:rPr lang="tr-TR" sz="3600" b="1" dirty="0">
                <a:solidFill>
                  <a:schemeClr val="bg2">
                    <a:lumMod val="75000"/>
                  </a:schemeClr>
                </a:solidFill>
              </a:rPr>
            </a:br>
            <a:endParaRPr lang="tr-TR" dirty="0"/>
          </a:p>
        </p:txBody>
      </p:sp>
      <p:sp>
        <p:nvSpPr>
          <p:cNvPr id="3" name="İçerik Yer Tutucusu 2">
            <a:extLst>
              <a:ext uri="{FF2B5EF4-FFF2-40B4-BE49-F238E27FC236}">
                <a16:creationId xmlns:a16="http://schemas.microsoft.com/office/drawing/2014/main" id="{29F0EC3A-56D1-4EBD-8927-0765FE0CF50F}"/>
              </a:ext>
            </a:extLst>
          </p:cNvPr>
          <p:cNvSpPr>
            <a:spLocks noGrp="1"/>
          </p:cNvSpPr>
          <p:nvPr>
            <p:ph idx="1"/>
          </p:nvPr>
        </p:nvSpPr>
        <p:spPr>
          <a:xfrm>
            <a:off x="1141412" y="1606731"/>
            <a:ext cx="9905999" cy="4184470"/>
          </a:xfrm>
        </p:spPr>
        <p:txBody>
          <a:bodyPr>
            <a:normAutofit/>
          </a:bodyPr>
          <a:lstStyle/>
          <a:p>
            <a:pPr marL="0" indent="0" algn="just">
              <a:buNone/>
            </a:pPr>
            <a:r>
              <a:rPr lang="tr-TR" sz="2200" dirty="0">
                <a:solidFill>
                  <a:schemeClr val="bg1"/>
                </a:solidFill>
                <a:latin typeface="Times New Roman" panose="02020603050405020304" pitchFamily="18" charset="0"/>
                <a:cs typeface="Times New Roman" panose="02020603050405020304" pitchFamily="18" charset="0"/>
              </a:rPr>
              <a:t>Gıdaların korunması için kullanılan sistemler uygulanan işlem türüne göre önemli ölçüde değişmektedir. Geleneksel ısıl işlem sistemleri, yüksek sıcaklıkta belli bir süre bekletme ve ardından soğutma yapılan sistemler olup, ürün sıcaklığında istenilen artışı sağlamak için tasarlanmışlardır. Alternatif koruma işlemlerinin yapıldığı sistemler , ürün içerisindeki bozulma reaksiyonlarını azaltmak amacıyla gereken sürede gıdalar için ürüne özgü olarak dizayn edilmelidir.</a:t>
            </a:r>
          </a:p>
        </p:txBody>
      </p:sp>
    </p:spTree>
    <p:extLst>
      <p:ext uri="{BB962C8B-B14F-4D97-AF65-F5344CB8AC3E}">
        <p14:creationId xmlns:p14="http://schemas.microsoft.com/office/powerpoint/2010/main" val="37585937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84D9A8-6742-48A2-9B58-70C7075359C2}"/>
              </a:ext>
            </a:extLst>
          </p:cNvPr>
          <p:cNvSpPr>
            <a:spLocks noGrp="1"/>
          </p:cNvSpPr>
          <p:nvPr>
            <p:ph type="title"/>
          </p:nvPr>
        </p:nvSpPr>
        <p:spPr>
          <a:xfrm>
            <a:off x="212035" y="287214"/>
            <a:ext cx="10835375" cy="640439"/>
          </a:xfrm>
        </p:spPr>
        <p:txBody>
          <a:bodyPr>
            <a:normAutofit/>
          </a:bodyPr>
          <a:lstStyle/>
          <a:p>
            <a:r>
              <a:rPr lang="tr-TR" sz="2200" b="1" cap="none" dirty="0">
                <a:solidFill>
                  <a:schemeClr val="bg1"/>
                </a:solidFill>
                <a:latin typeface="Times New Roman" panose="02020603050405020304" pitchFamily="18" charset="0"/>
                <a:cs typeface="Times New Roman" panose="02020603050405020304" pitchFamily="18" charset="0"/>
              </a:rPr>
              <a:t>Pastörizasyon ve Haşlama Sistemleri</a:t>
            </a:r>
            <a:endParaRPr lang="tr-TR" sz="2200" b="1" dirty="0">
              <a:solidFill>
                <a:schemeClr val="bg1"/>
              </a:solidFill>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EC7DFC95-2ADD-4297-8C1E-D5B36CE27EF0}"/>
              </a:ext>
            </a:extLst>
          </p:cNvPr>
          <p:cNvSpPr>
            <a:spLocks noGrp="1"/>
          </p:cNvSpPr>
          <p:nvPr>
            <p:ph idx="1"/>
          </p:nvPr>
        </p:nvSpPr>
        <p:spPr>
          <a:xfrm>
            <a:off x="212035" y="927652"/>
            <a:ext cx="11781182" cy="5643133"/>
          </a:xfrm>
        </p:spPr>
        <p:txBody>
          <a:bodyPr>
            <a:normAutofit/>
          </a:bodyPr>
          <a:lstStyle/>
          <a:p>
            <a:pPr marL="0" indent="0" algn="just">
              <a:buNone/>
            </a:pPr>
            <a:r>
              <a:rPr lang="tr-TR" dirty="0">
                <a:solidFill>
                  <a:schemeClr val="bg1"/>
                </a:solidFill>
                <a:latin typeface="Times New Roman" panose="02020603050405020304" pitchFamily="18" charset="0"/>
                <a:cs typeface="Times New Roman" panose="02020603050405020304" pitchFamily="18" charset="0"/>
              </a:rPr>
              <a:t>Çoğu gıda maddesinde ürünün raf ömrünü uzatmak ve gıda güvenliğini sağlamak için patojen mikroorganizmalar ile bozulmaya neden olabilecek diğer unsurları yok edecek ılımlı bir ısıl işlem dizayn edilir. Bu işlemlerden en bilineni gıdalarda spesifik patojen mikroorganizmaları elimine etmek amacıyla uygulanan bir ısıl işlem olan pastörizasyondur. Haşlama, gıdalardaki enzimleri </a:t>
            </a:r>
            <a:r>
              <a:rPr lang="tr-TR" dirty="0" err="1">
                <a:solidFill>
                  <a:schemeClr val="bg1"/>
                </a:solidFill>
                <a:latin typeface="Times New Roman" panose="02020603050405020304" pitchFamily="18" charset="0"/>
                <a:cs typeface="Times New Roman" panose="02020603050405020304" pitchFamily="18" charset="0"/>
              </a:rPr>
              <a:t>inaktive</a:t>
            </a:r>
            <a:r>
              <a:rPr lang="tr-TR" dirty="0">
                <a:solidFill>
                  <a:schemeClr val="bg1"/>
                </a:solidFill>
                <a:latin typeface="Times New Roman" panose="02020603050405020304" pitchFamily="18" charset="0"/>
                <a:cs typeface="Times New Roman" panose="02020603050405020304" pitchFamily="18" charset="0"/>
              </a:rPr>
              <a:t> etmek ve ürün içerisindeki  bozulma reaksiyonlarını önlemek için kullanılan pastörizasyon sistemlerinin çoğu sıvı gıdalar için tasarlanmıştır ve gıdaya özel bir sıcaklık-sürede gerçekleştirecek şekilde uygulanması gerekmektedir. Sürekli yüksek sıcaklık-kısa süre (HTTST) pastörizasyon sisteminin bazı temel bileşenleri vardır: </a:t>
            </a:r>
          </a:p>
          <a:p>
            <a:pPr marL="0" indent="0" algn="just">
              <a:buNone/>
            </a:pPr>
            <a:r>
              <a:rPr lang="tr-TR" i="1" dirty="0">
                <a:solidFill>
                  <a:schemeClr val="bg1"/>
                </a:solidFill>
                <a:latin typeface="Times New Roman" panose="02020603050405020304" pitchFamily="18" charset="0"/>
                <a:cs typeface="Times New Roman" panose="02020603050405020304" pitchFamily="18" charset="0"/>
              </a:rPr>
              <a:t>Ürünün ısıtılması / soğutulması için ısı değiştiriciler</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Ürünü istenilen sıcaklığa ısıtmak için çoğunlukla plakalı ısı değiştiriciler kullanılmaktadır. Isıtma ortamı olarak sıcak su veya buhar kullanılabilir, ayrıca işlem verimliliğini arttırmak için </a:t>
            </a:r>
            <a:r>
              <a:rPr lang="tr-TR" dirty="0" err="1">
                <a:solidFill>
                  <a:schemeClr val="bg1"/>
                </a:solidFill>
                <a:latin typeface="Times New Roman" panose="02020603050405020304" pitchFamily="18" charset="0"/>
                <a:cs typeface="Times New Roman" panose="02020603050405020304" pitchFamily="18" charset="0"/>
              </a:rPr>
              <a:t>için</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rejenerasyon</a:t>
            </a:r>
            <a:r>
              <a:rPr lang="tr-TR" dirty="0">
                <a:solidFill>
                  <a:schemeClr val="bg1"/>
                </a:solidFill>
                <a:latin typeface="Times New Roman" panose="02020603050405020304" pitchFamily="18" charset="0"/>
                <a:cs typeface="Times New Roman" panose="02020603050405020304" pitchFamily="18" charset="0"/>
              </a:rPr>
              <a:t> bölümü bulunmaktadır. Bu bölümde, sıcak ürün ısıtma ortamı olarak kullanılır. Soğuk su ısı değiştiricinin ayrı bir bölümde soğutma ortamıdır.</a:t>
            </a:r>
          </a:p>
          <a:p>
            <a:pPr marL="0" indent="0">
              <a:buNone/>
            </a:pPr>
            <a:endParaRPr lang="tr-TR" dirty="0">
              <a:solidFill>
                <a:schemeClr val="bg1"/>
              </a:solidFill>
              <a:latin typeface="Times New Roman" panose="02020603050405020304" pitchFamily="18" charset="0"/>
              <a:cs typeface="Times New Roman" panose="02020603050405020304" pitchFamily="18" charset="0"/>
            </a:endParaRPr>
          </a:p>
          <a:p>
            <a:pPr marL="0" indent="0">
              <a:buNone/>
            </a:pPr>
            <a:endParaRPr lang="tr-TR" dirty="0">
              <a:solidFill>
                <a:schemeClr val="bg1"/>
              </a:solidFill>
            </a:endParaRPr>
          </a:p>
          <a:p>
            <a:endParaRPr lang="tr-TR" dirty="0">
              <a:solidFill>
                <a:schemeClr val="bg1"/>
              </a:solidFill>
            </a:endParaRPr>
          </a:p>
          <a:p>
            <a:pPr marL="0" indent="0">
              <a:buNone/>
            </a:pPr>
            <a:endParaRPr lang="tr-TR" dirty="0">
              <a:solidFill>
                <a:schemeClr val="bg1"/>
              </a:solidFill>
            </a:endParaRPr>
          </a:p>
        </p:txBody>
      </p:sp>
    </p:spTree>
    <p:extLst>
      <p:ext uri="{BB962C8B-B14F-4D97-AF65-F5344CB8AC3E}">
        <p14:creationId xmlns:p14="http://schemas.microsoft.com/office/powerpoint/2010/main" val="1703856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B9F5C7-AB8C-4F16-A7B3-ECB83728DC06}"/>
              </a:ext>
            </a:extLst>
          </p:cNvPr>
          <p:cNvSpPr>
            <a:spLocks noGrp="1"/>
          </p:cNvSpPr>
          <p:nvPr>
            <p:ph idx="1"/>
          </p:nvPr>
        </p:nvSpPr>
        <p:spPr>
          <a:xfrm>
            <a:off x="0" y="212034"/>
            <a:ext cx="11781183" cy="6645965"/>
          </a:xfrm>
        </p:spPr>
        <p:txBody>
          <a:bodyPr/>
          <a:lstStyle/>
          <a:p>
            <a:pPr marL="457200" lvl="1" indent="0" algn="just">
              <a:buNone/>
            </a:pPr>
            <a:r>
              <a:rPr lang="tr-TR" i="1" dirty="0">
                <a:solidFill>
                  <a:schemeClr val="bg1"/>
                </a:solidFill>
                <a:latin typeface="Times New Roman" panose="02020603050405020304" pitchFamily="18" charset="0"/>
                <a:cs typeface="Times New Roman" panose="02020603050405020304" pitchFamily="18" charset="0"/>
              </a:rPr>
              <a:t>Bekletme borusu</a:t>
            </a:r>
          </a:p>
          <a:p>
            <a:pPr marL="457200" lvl="1" indent="0" algn="just">
              <a:buNone/>
            </a:pPr>
            <a:r>
              <a:rPr lang="tr-TR" dirty="0">
                <a:solidFill>
                  <a:schemeClr val="bg1"/>
                </a:solidFill>
                <a:latin typeface="Times New Roman" panose="02020603050405020304" pitchFamily="18" charset="0"/>
                <a:cs typeface="Times New Roman" panose="02020603050405020304" pitchFamily="18" charset="0"/>
              </a:rPr>
              <a:t>Bekletme borusu, pastörizasyon sisteminin en önemli bileşenidir.  Sistemde ısıtma bekletme ve soğutma bölümlerinde </a:t>
            </a:r>
            <a:r>
              <a:rPr lang="tr-TR" dirty="0" err="1">
                <a:solidFill>
                  <a:schemeClr val="bg1"/>
                </a:solidFill>
                <a:latin typeface="Times New Roman" panose="02020603050405020304" pitchFamily="18" charset="0"/>
                <a:cs typeface="Times New Roman" panose="02020603050405020304" pitchFamily="18" charset="0"/>
              </a:rPr>
              <a:t>letalite</a:t>
            </a:r>
            <a:r>
              <a:rPr lang="tr-TR" dirty="0">
                <a:solidFill>
                  <a:schemeClr val="bg1"/>
                </a:solidFill>
                <a:latin typeface="Times New Roman" panose="02020603050405020304" pitchFamily="18" charset="0"/>
                <a:cs typeface="Times New Roman" panose="02020603050405020304" pitchFamily="18" charset="0"/>
              </a:rPr>
              <a:t> oluşmasına rağmen , Amerika Gıda ve İlaç Dairesi (FDA) sadece bekletme bölümünde oluşan </a:t>
            </a:r>
            <a:r>
              <a:rPr lang="tr-TR" dirty="0" err="1">
                <a:solidFill>
                  <a:schemeClr val="bg1"/>
                </a:solidFill>
                <a:latin typeface="Times New Roman" panose="02020603050405020304" pitchFamily="18" charset="0"/>
                <a:cs typeface="Times New Roman" panose="02020603050405020304" pitchFamily="18" charset="0"/>
              </a:rPr>
              <a:t>letaliteyi</a:t>
            </a:r>
            <a:r>
              <a:rPr lang="tr-TR" dirty="0">
                <a:solidFill>
                  <a:schemeClr val="bg1"/>
                </a:solidFill>
                <a:latin typeface="Times New Roman" panose="02020603050405020304" pitchFamily="18" charset="0"/>
                <a:cs typeface="Times New Roman" panose="02020603050405020304" pitchFamily="18" charset="0"/>
              </a:rPr>
              <a:t> dikkate almaktadır. (</a:t>
            </a:r>
            <a:r>
              <a:rPr lang="tr-TR" dirty="0" err="1">
                <a:solidFill>
                  <a:schemeClr val="bg1"/>
                </a:solidFill>
                <a:latin typeface="Times New Roman" panose="02020603050405020304" pitchFamily="18" charset="0"/>
                <a:cs typeface="Times New Roman" panose="02020603050405020304" pitchFamily="18" charset="0"/>
              </a:rPr>
              <a:t>Dignan</a:t>
            </a:r>
            <a:r>
              <a:rPr lang="tr-TR" dirty="0">
                <a:solidFill>
                  <a:schemeClr val="bg1"/>
                </a:solidFill>
                <a:latin typeface="Times New Roman" panose="02020603050405020304" pitchFamily="18" charset="0"/>
                <a:cs typeface="Times New Roman" panose="02020603050405020304" pitchFamily="18" charset="0"/>
              </a:rPr>
              <a:t> ve ark.,1989). Bu nedenle ,bekletme borusunun tasarımı homojen ve yeterli bir ısıl işlem gerçekleştirmek için büyük önem taşımaktadır.</a:t>
            </a:r>
          </a:p>
          <a:p>
            <a:pPr marL="457200" lvl="1" indent="0" algn="just">
              <a:buNone/>
            </a:pPr>
            <a:r>
              <a:rPr lang="tr-TR" i="1" dirty="0">
                <a:solidFill>
                  <a:schemeClr val="bg1"/>
                </a:solidFill>
                <a:latin typeface="Times New Roman" panose="02020603050405020304" pitchFamily="18" charset="0"/>
                <a:cs typeface="Times New Roman" panose="02020603050405020304" pitchFamily="18" charset="0"/>
              </a:rPr>
              <a:t>Pompalar ve akış kontrolü</a:t>
            </a:r>
          </a:p>
          <a:p>
            <a:pPr marL="457200" lvl="1" indent="0" algn="just">
              <a:buNone/>
            </a:pPr>
            <a:r>
              <a:rPr lang="tr-TR" dirty="0">
                <a:solidFill>
                  <a:schemeClr val="bg1"/>
                </a:solidFill>
                <a:latin typeface="Times New Roman" panose="02020603050405020304" pitchFamily="18" charset="0"/>
                <a:cs typeface="Times New Roman" panose="02020603050405020304" pitchFamily="18" charset="0"/>
              </a:rPr>
              <a:t>İstenilen ürün akış hızını sağlamak için bekletme borusunun üst kısmında yer alan ölçüm pompası kullanılmaktadır. Genel olarak bu uygulama için bir pozitif deplasmanlı pompa kullanılır. Santrifüj pompalar basınç düşüşlerine karşı daha hassastır ve yerinde temizlik (CIP) uygulamaları için kullanılması önerilmektedir. </a:t>
            </a:r>
          </a:p>
          <a:p>
            <a:pPr marL="457200" lvl="1" indent="0" algn="just">
              <a:buNone/>
            </a:pPr>
            <a:r>
              <a:rPr lang="tr-TR" i="1" dirty="0">
                <a:solidFill>
                  <a:schemeClr val="bg1"/>
                </a:solidFill>
                <a:latin typeface="Times New Roman" panose="02020603050405020304" pitchFamily="18" charset="0"/>
                <a:cs typeface="Times New Roman" panose="02020603050405020304" pitchFamily="18" charset="0"/>
              </a:rPr>
              <a:t>Akış yönlendirme valfi</a:t>
            </a:r>
          </a:p>
          <a:p>
            <a:pPr marL="457200" lvl="1" indent="0" algn="just">
              <a:buNone/>
            </a:pPr>
            <a:r>
              <a:rPr lang="tr-TR" dirty="0">
                <a:solidFill>
                  <a:schemeClr val="bg1"/>
                </a:solidFill>
                <a:latin typeface="Times New Roman" panose="02020603050405020304" pitchFamily="18" charset="0"/>
                <a:cs typeface="Times New Roman" panose="02020603050405020304" pitchFamily="18" charset="0"/>
              </a:rPr>
              <a:t>Akış yönlendirme valfi her pastörizasyon sisteminde önemli bir kontrol noktasıdır. Uzaktan kontrol edilebilen bu valf, bekletme borusunun alt kısmında yer almaktadır. Bekletme borusunun çıkışında yer alan sıcaklık </a:t>
            </a:r>
            <a:r>
              <a:rPr lang="tr-TR" dirty="0" err="1">
                <a:solidFill>
                  <a:schemeClr val="bg1"/>
                </a:solidFill>
                <a:latin typeface="Times New Roman" panose="02020603050405020304" pitchFamily="18" charset="0"/>
                <a:cs typeface="Times New Roman" panose="02020603050405020304" pitchFamily="18" charset="0"/>
              </a:rPr>
              <a:t>sensörü</a:t>
            </a:r>
            <a:r>
              <a:rPr lang="tr-TR" dirty="0">
                <a:solidFill>
                  <a:schemeClr val="bg1"/>
                </a:solidFill>
                <a:latin typeface="Times New Roman" panose="02020603050405020304" pitchFamily="18" charset="0"/>
                <a:cs typeface="Times New Roman" panose="02020603050405020304" pitchFamily="18" charset="0"/>
              </a:rPr>
              <a:t> akış yönlendirme valfini aktive eder; sıcaklık ayarlanan pastörizasyon sıcaklığının üzerinde olduğunda valf ileri akış pozisyonundadır.</a:t>
            </a:r>
          </a:p>
        </p:txBody>
      </p:sp>
    </p:spTree>
    <p:extLst>
      <p:ext uri="{BB962C8B-B14F-4D97-AF65-F5344CB8AC3E}">
        <p14:creationId xmlns:p14="http://schemas.microsoft.com/office/powerpoint/2010/main" val="2406520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Metin kutusu 5"/>
          <p:cNvSpPr txBox="1"/>
          <p:nvPr/>
        </p:nvSpPr>
        <p:spPr>
          <a:xfrm>
            <a:off x="2194560" y="6283234"/>
            <a:ext cx="7563394" cy="338554"/>
          </a:xfrm>
          <a:prstGeom prst="rect">
            <a:avLst/>
          </a:prstGeom>
          <a:solidFill>
            <a:schemeClr val="tx2"/>
          </a:solidFill>
        </p:spPr>
        <p:txBody>
          <a:bodyPr wrap="square" rtlCol="0">
            <a:spAutoFit/>
          </a:bodyPr>
          <a:lstStyle/>
          <a:p>
            <a:pPr algn="ctr"/>
            <a:r>
              <a:rPr lang="tr-TR" sz="1600" dirty="0">
                <a:solidFill>
                  <a:schemeClr val="bg1"/>
                </a:solidFill>
                <a:latin typeface="Times New Roman" panose="02020603050405020304" pitchFamily="18" charset="0"/>
                <a:cs typeface="Times New Roman" panose="02020603050405020304" pitchFamily="18" charset="0"/>
              </a:rPr>
              <a:t>Süt pastörizasyon sistemi</a:t>
            </a:r>
          </a:p>
        </p:txBody>
      </p:sp>
      <p:pic>
        <p:nvPicPr>
          <p:cNvPr id="3" name="İçerik Yer Tutucusu 2"/>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93931" y="966952"/>
            <a:ext cx="7588468" cy="4468052"/>
          </a:xfrm>
        </p:spPr>
      </p:pic>
      <p:sp>
        <p:nvSpPr>
          <p:cNvPr id="4" name="Metin kutusu 3"/>
          <p:cNvSpPr txBox="1"/>
          <p:nvPr/>
        </p:nvSpPr>
        <p:spPr>
          <a:xfrm>
            <a:off x="315310" y="966952"/>
            <a:ext cx="3594538" cy="3970318"/>
          </a:xfrm>
          <a:prstGeom prst="rect">
            <a:avLst/>
          </a:prstGeom>
          <a:noFill/>
        </p:spPr>
        <p:txBody>
          <a:bodyPr wrap="square" rtlCol="0">
            <a:spAutoFit/>
          </a:bodyPr>
          <a:lstStyle/>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Denge tankı</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Besleme pompası</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Akış </a:t>
            </a:r>
            <a:r>
              <a:rPr lang="tr-TR" dirty="0" err="1">
                <a:solidFill>
                  <a:schemeClr val="bg1"/>
                </a:solidFill>
                <a:latin typeface="Times New Roman" panose="02020603050405020304" pitchFamily="18" charset="0"/>
                <a:cs typeface="Times New Roman" panose="02020603050405020304" pitchFamily="18" charset="0"/>
              </a:rPr>
              <a:t>konrolü</a:t>
            </a:r>
            <a:endParaRPr lang="tr-TR" dirty="0">
              <a:solidFill>
                <a:schemeClr val="bg1"/>
              </a:solidFill>
              <a:latin typeface="Times New Roman" panose="02020603050405020304" pitchFamily="18" charset="0"/>
              <a:cs typeface="Times New Roman" panose="02020603050405020304" pitchFamily="18" charset="0"/>
            </a:endParaRPr>
          </a:p>
          <a:p>
            <a:pPr marL="342900" indent="-342900">
              <a:buAutoNum type="arabicPeriod"/>
            </a:pPr>
            <a:r>
              <a:rPr lang="tr-TR" dirty="0" err="1">
                <a:solidFill>
                  <a:schemeClr val="bg1"/>
                </a:solidFill>
                <a:latin typeface="Times New Roman" panose="02020603050405020304" pitchFamily="18" charset="0"/>
                <a:cs typeface="Times New Roman" panose="02020603050405020304" pitchFamily="18" charset="0"/>
              </a:rPr>
              <a:t>Rejeneratif</a:t>
            </a:r>
            <a:r>
              <a:rPr lang="tr-TR" dirty="0">
                <a:solidFill>
                  <a:schemeClr val="bg1"/>
                </a:solidFill>
                <a:latin typeface="Times New Roman" panose="02020603050405020304" pitchFamily="18" charset="0"/>
                <a:cs typeface="Times New Roman" panose="02020603050405020304" pitchFamily="18" charset="0"/>
              </a:rPr>
              <a:t> ön ısıtma bölümleri</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Santrifüj çöktürme</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Isıtma bölümü</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Bekletme borusu</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Yardımcı pompa</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Sıcak su ısıtma sistemi</a:t>
            </a:r>
          </a:p>
          <a:p>
            <a:pPr marL="342900" indent="-342900">
              <a:buAutoNum type="arabicPeriod"/>
            </a:pPr>
            <a:r>
              <a:rPr lang="tr-TR" dirty="0" err="1">
                <a:solidFill>
                  <a:schemeClr val="bg1"/>
                </a:solidFill>
                <a:latin typeface="Times New Roman" panose="02020603050405020304" pitchFamily="18" charset="0"/>
                <a:cs typeface="Times New Roman" panose="02020603050405020304" pitchFamily="18" charset="0"/>
              </a:rPr>
              <a:t>Rejeneratif</a:t>
            </a:r>
            <a:r>
              <a:rPr lang="tr-TR" dirty="0">
                <a:solidFill>
                  <a:schemeClr val="bg1"/>
                </a:solidFill>
                <a:latin typeface="Times New Roman" panose="02020603050405020304" pitchFamily="18" charset="0"/>
                <a:cs typeface="Times New Roman" panose="02020603050405020304" pitchFamily="18" charset="0"/>
              </a:rPr>
              <a:t> soğutma bölümleri</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Soğutma bölümleri</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Akış yönlendirme valfi</a:t>
            </a:r>
          </a:p>
          <a:p>
            <a:pPr marL="342900" indent="-342900">
              <a:buAutoNum type="arabicPeriod"/>
            </a:pPr>
            <a:r>
              <a:rPr lang="tr-TR" dirty="0">
                <a:solidFill>
                  <a:schemeClr val="bg1"/>
                </a:solidFill>
                <a:latin typeface="Times New Roman" panose="02020603050405020304" pitchFamily="18" charset="0"/>
                <a:cs typeface="Times New Roman" panose="02020603050405020304" pitchFamily="18" charset="0"/>
              </a:rPr>
              <a:t>Kontrol paneli</a:t>
            </a:r>
          </a:p>
          <a:p>
            <a:pPr marL="342900" indent="-342900">
              <a:buAutoNum type="arabicPeriod"/>
            </a:pPr>
            <a:endParaRPr lang="tr-TR" dirty="0">
              <a:solidFill>
                <a:schemeClr val="bg1"/>
              </a:solidFill>
            </a:endParaRPr>
          </a:p>
        </p:txBody>
      </p:sp>
    </p:spTree>
    <p:extLst>
      <p:ext uri="{BB962C8B-B14F-4D97-AF65-F5344CB8AC3E}">
        <p14:creationId xmlns:p14="http://schemas.microsoft.com/office/powerpoint/2010/main" val="28267928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6CC46C-55AB-4F08-8D78-FC4AECA74246}"/>
              </a:ext>
            </a:extLst>
          </p:cNvPr>
          <p:cNvSpPr>
            <a:spLocks noGrp="1"/>
          </p:cNvSpPr>
          <p:nvPr>
            <p:ph idx="1"/>
          </p:nvPr>
        </p:nvSpPr>
        <p:spPr>
          <a:xfrm>
            <a:off x="200025" y="374754"/>
            <a:ext cx="11597234" cy="5996066"/>
          </a:xfrm>
        </p:spPr>
        <p:txBody>
          <a:bodyPr/>
          <a:lstStyle/>
          <a:p>
            <a:pPr marL="0" indent="0" algn="just">
              <a:buNone/>
            </a:pPr>
            <a:r>
              <a:rPr lang="tr-TR" sz="2200" dirty="0">
                <a:solidFill>
                  <a:schemeClr val="bg1"/>
                </a:solidFill>
                <a:latin typeface="Times New Roman" panose="02020603050405020304" pitchFamily="18" charset="0"/>
                <a:cs typeface="Times New Roman" panose="02020603050405020304" pitchFamily="18" charset="0"/>
              </a:rPr>
              <a:t>Ürün sıcaklığı istenilen pastörizasyon sıcaklığının altına düşerse , valf ürünü sisteme yeni giren ısıtılmamış ürün girişine yönlendirir. Valf ve </a:t>
            </a:r>
            <a:r>
              <a:rPr lang="tr-TR" sz="2200" dirty="0" err="1">
                <a:solidFill>
                  <a:schemeClr val="bg1"/>
                </a:solidFill>
                <a:latin typeface="Times New Roman" panose="02020603050405020304" pitchFamily="18" charset="0"/>
                <a:cs typeface="Times New Roman" panose="02020603050405020304" pitchFamily="18" charset="0"/>
              </a:rPr>
              <a:t>sensör</a:t>
            </a:r>
            <a:r>
              <a:rPr lang="tr-TR" sz="2200" dirty="0">
                <a:solidFill>
                  <a:schemeClr val="bg1"/>
                </a:solidFill>
                <a:latin typeface="Times New Roman" panose="02020603050405020304" pitchFamily="18" charset="0"/>
                <a:cs typeface="Times New Roman" panose="02020603050405020304" pitchFamily="18" charset="0"/>
              </a:rPr>
              <a:t>, ürünün ayarlanmış sıcaklık- süre uygulamasından geçmeden ambalajlama sistemine ulaşmasını önlemektedir.</a:t>
            </a:r>
          </a:p>
          <a:p>
            <a:pPr marL="0" indent="0" algn="just">
              <a:buNone/>
            </a:pPr>
            <a:endParaRPr lang="tr-TR" sz="2200" dirty="0">
              <a:solidFill>
                <a:schemeClr val="bg1"/>
              </a:solidFill>
              <a:latin typeface="Times New Roman" panose="02020603050405020304" pitchFamily="18" charset="0"/>
              <a:cs typeface="Times New Roman" panose="02020603050405020304" pitchFamily="18" charset="0"/>
            </a:endParaRPr>
          </a:p>
          <a:p>
            <a:pPr marL="0" indent="0" algn="just">
              <a:buNone/>
            </a:pPr>
            <a:r>
              <a:rPr lang="tr-TR" sz="2200" dirty="0">
                <a:solidFill>
                  <a:schemeClr val="bg1"/>
                </a:solidFill>
                <a:latin typeface="Times New Roman" panose="02020603050405020304" pitchFamily="18" charset="0"/>
                <a:cs typeface="Times New Roman" panose="02020603050405020304" pitchFamily="18" charset="0"/>
              </a:rPr>
              <a:t>Haşlama sistemi, pastörizasyon işlemine benzemekte fakat çoğunlukla enzimleri </a:t>
            </a:r>
            <a:r>
              <a:rPr lang="tr-TR" sz="2200" dirty="0" err="1">
                <a:solidFill>
                  <a:schemeClr val="bg1"/>
                </a:solidFill>
                <a:latin typeface="Times New Roman" panose="02020603050405020304" pitchFamily="18" charset="0"/>
                <a:cs typeface="Times New Roman" panose="02020603050405020304" pitchFamily="18" charset="0"/>
              </a:rPr>
              <a:t>inaktive</a:t>
            </a:r>
            <a:r>
              <a:rPr lang="tr-TR" sz="2200" dirty="0">
                <a:solidFill>
                  <a:schemeClr val="bg1"/>
                </a:solidFill>
                <a:latin typeface="Times New Roman" panose="02020603050405020304" pitchFamily="18" charset="0"/>
                <a:cs typeface="Times New Roman" panose="02020603050405020304" pitchFamily="18" charset="0"/>
              </a:rPr>
              <a:t> etmek amacıyla katı gıdalara uygulanmaktadır. Bu sistemler katı gıdalara uygun olarak tasarlanmış olduğundan, sistem içerisinde ürünü taşımak için konveyör sistemleri kullanılmaktadır. </a:t>
            </a:r>
            <a:r>
              <a:rPr lang="tr-TR" sz="2200" dirty="0" err="1">
                <a:solidFill>
                  <a:schemeClr val="bg1"/>
                </a:solidFill>
                <a:latin typeface="Times New Roman" panose="02020603050405020304" pitchFamily="18" charset="0"/>
                <a:cs typeface="Times New Roman" panose="02020603050405020304" pitchFamily="18" charset="0"/>
              </a:rPr>
              <a:t>Konyevörün</a:t>
            </a:r>
            <a:r>
              <a:rPr lang="tr-TR" sz="2200" dirty="0">
                <a:solidFill>
                  <a:schemeClr val="bg1"/>
                </a:solidFill>
                <a:latin typeface="Times New Roman" panose="02020603050405020304" pitchFamily="18" charset="0"/>
                <a:cs typeface="Times New Roman" panose="02020603050405020304" pitchFamily="18" charset="0"/>
              </a:rPr>
              <a:t> (taşıyıcı) dizaynı ve hızı , belirli bir ürün için istenilen enzimin </a:t>
            </a:r>
            <a:r>
              <a:rPr lang="tr-TR" sz="2200" dirty="0" err="1">
                <a:solidFill>
                  <a:schemeClr val="bg1"/>
                </a:solidFill>
                <a:latin typeface="Times New Roman" panose="02020603050405020304" pitchFamily="18" charset="0"/>
                <a:cs typeface="Times New Roman" panose="02020603050405020304" pitchFamily="18" charset="0"/>
              </a:rPr>
              <a:t>inaktivasyonu</a:t>
            </a:r>
            <a:r>
              <a:rPr lang="tr-TR" sz="2200" dirty="0">
                <a:solidFill>
                  <a:schemeClr val="bg1"/>
                </a:solidFill>
                <a:latin typeface="Times New Roman" panose="02020603050405020304" pitchFamily="18" charset="0"/>
                <a:cs typeface="Times New Roman" panose="02020603050405020304" pitchFamily="18" charset="0"/>
              </a:rPr>
              <a:t> sağlayacak ısıl işlemin gerçekleşmesini sağlamaktadır. Genel olarak ürünün en yavaş ısınan bölgesindeki sıcaklık sıcak su veya buhar ile karşılaştığı işlemin başlangıcından itibaren artacaktır. İşlemin ikinci aşamasında, ürün soğuk bir ortamda (soğuk hava veya su) tutulmaktadır. Ürünün en yavaş ısınma/soğuma yerinin sıcaklık-zaman profili işlemi gerçekleştirmede kritik öneme sahiptir.ve sistemin her iki aşaması da  </a:t>
            </a:r>
            <a:r>
              <a:rPr lang="tr-TR" sz="2200" dirty="0" err="1">
                <a:solidFill>
                  <a:schemeClr val="bg1"/>
                </a:solidFill>
                <a:latin typeface="Times New Roman" panose="02020603050405020304" pitchFamily="18" charset="0"/>
                <a:cs typeface="Times New Roman" panose="02020603050405020304" pitchFamily="18" charset="0"/>
              </a:rPr>
              <a:t>konyevör</a:t>
            </a:r>
            <a:r>
              <a:rPr lang="tr-TR" sz="2200" dirty="0">
                <a:solidFill>
                  <a:schemeClr val="bg1"/>
                </a:solidFill>
                <a:latin typeface="Times New Roman" panose="02020603050405020304" pitchFamily="18" charset="0"/>
                <a:cs typeface="Times New Roman" panose="02020603050405020304" pitchFamily="18" charset="0"/>
              </a:rPr>
              <a:t> hızı ile belirlenmektedir.</a:t>
            </a:r>
          </a:p>
          <a:p>
            <a:endParaRPr lang="tr-TR" dirty="0"/>
          </a:p>
        </p:txBody>
      </p:sp>
    </p:spTree>
    <p:extLst>
      <p:ext uri="{BB962C8B-B14F-4D97-AF65-F5344CB8AC3E}">
        <p14:creationId xmlns:p14="http://schemas.microsoft.com/office/powerpoint/2010/main" val="22471518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ABBAFE8-AC19-4571-923D-46CD27F6FB96}"/>
              </a:ext>
            </a:extLst>
          </p:cNvPr>
          <p:cNvSpPr>
            <a:spLocks noGrp="1"/>
          </p:cNvSpPr>
          <p:nvPr>
            <p:ph idx="1"/>
          </p:nvPr>
        </p:nvSpPr>
        <p:spPr>
          <a:xfrm>
            <a:off x="344773" y="179884"/>
            <a:ext cx="11482465" cy="6086005"/>
          </a:xfrm>
        </p:spPr>
        <p:txBody>
          <a:bodyPr>
            <a:normAutofit/>
          </a:bodyPr>
          <a:lstStyle/>
          <a:p>
            <a:pPr marL="0" indent="0">
              <a:buNone/>
            </a:pPr>
            <a:endParaRPr lang="tr-TR" dirty="0">
              <a:solidFill>
                <a:schemeClr val="bg1"/>
              </a:solidFill>
              <a:latin typeface="Times New Roman" panose="02020603050405020304" pitchFamily="18" charset="0"/>
              <a:cs typeface="Times New Roman" panose="02020603050405020304" pitchFamily="18" charset="0"/>
            </a:endParaRPr>
          </a:p>
          <a:p>
            <a:pPr marL="0" indent="0" algn="just">
              <a:buNone/>
            </a:pPr>
            <a:r>
              <a:rPr lang="tr-TR" b="1" dirty="0">
                <a:solidFill>
                  <a:schemeClr val="bg1"/>
                </a:solidFill>
                <a:latin typeface="Times New Roman" panose="02020603050405020304" pitchFamily="18" charset="0"/>
                <a:cs typeface="Times New Roman" panose="02020603050405020304" pitchFamily="18" charset="0"/>
              </a:rPr>
              <a:t>Ticari Sterilizasyon Sistemleri</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Raf ömrü uzun gıda ürünleri elde etmek için ısıl işlem uygulamaları ticari sterilizasyon olarak bilinmektedir. Isıl işlem gerçekleştirmek için kullanılan bu sistemler, ürün sıcaklığını belirli sürede yüksek sıcaklıklara çıkarmak için tasarlanmıştır. Genellikle bu işlemler için kullanılan sıcaklıklar, suyun kaynama noktasının üstündedir ve bu amaçla kullanılan ekipmanların bunu sağlayabilecek yeterlilikte olması gerekmektedir. Ticari sterilizasyon sistemleri üç grupta incelenmektedir; kesikli, sürekli ve aseptik sistemler. Bu kategoriler dikkate alındığında, kesikli ve sürekli sistemlerde ürün ambalaj içerisine koyulduktan sonra ısıl işlem gerçekleştirilmektedir. Aseptik sistemler için ise ürün ambalajlanmadan önce ısıl işlem gerçekleştirilir ve ambalajlama için ayrı bir işlem gerekmektedir.</a:t>
            </a:r>
          </a:p>
        </p:txBody>
      </p:sp>
    </p:spTree>
    <p:extLst>
      <p:ext uri="{BB962C8B-B14F-4D97-AF65-F5344CB8AC3E}">
        <p14:creationId xmlns:p14="http://schemas.microsoft.com/office/powerpoint/2010/main" val="19985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D3AD8D-2536-4464-8A3C-4598921026B1}"/>
              </a:ext>
            </a:extLst>
          </p:cNvPr>
          <p:cNvSpPr>
            <a:spLocks noGrp="1"/>
          </p:cNvSpPr>
          <p:nvPr>
            <p:ph idx="1"/>
          </p:nvPr>
        </p:nvSpPr>
        <p:spPr>
          <a:xfrm>
            <a:off x="1141412" y="599607"/>
            <a:ext cx="9905999" cy="5191594"/>
          </a:xfrm>
        </p:spPr>
        <p:txBody>
          <a:bodyPr>
            <a:normAutofit/>
          </a:bodyPr>
          <a:lstStyle/>
          <a:p>
            <a:pPr marL="0" indent="0" algn="just">
              <a:buNone/>
            </a:pPr>
            <a:r>
              <a:rPr lang="tr-TR" b="1" dirty="0">
                <a:solidFill>
                  <a:schemeClr val="bg1"/>
                </a:solidFill>
                <a:latin typeface="Times New Roman" panose="02020603050405020304" pitchFamily="18" charset="0"/>
                <a:cs typeface="Times New Roman" panose="02020603050405020304" pitchFamily="18" charset="0"/>
              </a:rPr>
              <a:t>Aseptik İşleme Sistemleri</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Ürünlerin sürekli sistemlerle sterilizasyonu için bir diğer yaklaşım aseptik işleme olarak tanımlanmaktadır. Bu sistemde ürün ambalaj içerisine koyulmadan önce ısıl olarak işlenmektedir. Aseptik sistemlerde ambalaj kabının sterilizasyonu ayrı bir yerde yapılarak ürün aseptik ortamda ambalaj içerisinde doldurulmaktadır. </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Bu sistemler ısı değiştirici içerisinden pompalanabilir gıda ürünlerinin işlenmesinde kullanılabilmektedir. Isı değiştiricide ısıtma ortamı olarak yüksek basınçlı buhar kullanılarak ürün 100 derecenin üzerindeki sıcaklıklara ısıtılabilmektedir. Isıtma işlemi sonrasında, ürün istenilen ısıl işlemi gerçekleştirmek için gerekli süre boyunca bekletme borusuna pompalanır. Isıl işlem süresinin tamamlanmasından sonra ürün bir ısı değiştiricide soğutma ortamı olarak soğuk su kullanılarak soğutulmaktadır. Bu işlemler katı gıdalar için kullanılamazlar ancak katı partikül içeren sıvı ürünler ve yüksek </a:t>
            </a:r>
            <a:r>
              <a:rPr lang="tr-TR" dirty="0" err="1">
                <a:solidFill>
                  <a:schemeClr val="bg1"/>
                </a:solidFill>
                <a:latin typeface="Times New Roman" panose="02020603050405020304" pitchFamily="18" charset="0"/>
                <a:cs typeface="Times New Roman" panose="02020603050405020304" pitchFamily="18" charset="0"/>
              </a:rPr>
              <a:t>viskoziteli</a:t>
            </a:r>
            <a:r>
              <a:rPr lang="tr-TR" dirty="0">
                <a:solidFill>
                  <a:schemeClr val="bg1"/>
                </a:solidFill>
                <a:latin typeface="Times New Roman" panose="02020603050405020304" pitchFamily="18" charset="0"/>
                <a:cs typeface="Times New Roman" panose="02020603050405020304" pitchFamily="18" charset="0"/>
              </a:rPr>
              <a:t> gıdaların işlenmesi için uygundur.</a:t>
            </a:r>
            <a:endParaRPr lang="tr-TR" dirty="0">
              <a:latin typeface="Times New Roman" panose="02020603050405020304" pitchFamily="18" charset="0"/>
              <a:cs typeface="Times New Roman" panose="02020603050405020304" pitchFamily="18" charset="0"/>
            </a:endParaRPr>
          </a:p>
          <a:p>
            <a:pPr marL="0" indent="0" algn="just">
              <a:buNone/>
            </a:pPr>
            <a:endParaRPr lang="tr-TR"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3608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8574E37-A3AD-40B3-BE97-E0E9D30424AB}"/>
              </a:ext>
            </a:extLst>
          </p:cNvPr>
          <p:cNvSpPr>
            <a:spLocks noGrp="1"/>
          </p:cNvSpPr>
          <p:nvPr>
            <p:ph idx="1"/>
          </p:nvPr>
        </p:nvSpPr>
        <p:spPr>
          <a:xfrm>
            <a:off x="291548" y="291548"/>
            <a:ext cx="10755863" cy="5499653"/>
          </a:xfrm>
        </p:spPr>
        <p:txBody>
          <a:bodyPr>
            <a:normAutofit fontScale="85000" lnSpcReduction="20000"/>
          </a:bodyPr>
          <a:lstStyle/>
          <a:p>
            <a:pPr marL="0" indent="0" algn="just">
              <a:buNone/>
            </a:pPr>
            <a:endParaRPr lang="tr-TR" dirty="0">
              <a:latin typeface="Times New Roman" panose="02020603050405020304" pitchFamily="18" charset="0"/>
              <a:cs typeface="Times New Roman" panose="02020603050405020304" pitchFamily="18" charset="0"/>
            </a:endParaRPr>
          </a:p>
          <a:p>
            <a:pPr marL="0" indent="0" algn="just">
              <a:buNone/>
            </a:pPr>
            <a:r>
              <a:rPr lang="tr-TR" b="1" dirty="0">
                <a:solidFill>
                  <a:schemeClr val="bg1"/>
                </a:solidFill>
                <a:latin typeface="Times New Roman" panose="02020603050405020304" pitchFamily="18" charset="0"/>
                <a:cs typeface="Times New Roman" panose="02020603050405020304" pitchFamily="18" charset="0"/>
              </a:rPr>
              <a:t>Ultra- Yüksek Basınç (Ultra –High </a:t>
            </a:r>
            <a:r>
              <a:rPr lang="tr-TR" b="1" dirty="0" err="1">
                <a:solidFill>
                  <a:schemeClr val="bg1"/>
                </a:solidFill>
                <a:latin typeface="Times New Roman" panose="02020603050405020304" pitchFamily="18" charset="0"/>
                <a:cs typeface="Times New Roman" panose="02020603050405020304" pitchFamily="18" charset="0"/>
              </a:rPr>
              <a:t>Pressure</a:t>
            </a:r>
            <a:r>
              <a:rPr lang="tr-TR" b="1" dirty="0">
                <a:solidFill>
                  <a:schemeClr val="bg1"/>
                </a:solidFill>
                <a:latin typeface="Times New Roman" panose="02020603050405020304" pitchFamily="18" charset="0"/>
                <a:cs typeface="Times New Roman" panose="02020603050405020304" pitchFamily="18" charset="0"/>
              </a:rPr>
              <a:t>) Sistemleri </a:t>
            </a:r>
          </a:p>
          <a:p>
            <a:pPr marL="0" indent="0" algn="just">
              <a:buNone/>
            </a:pPr>
            <a:r>
              <a:rPr lang="tr-TR" dirty="0">
                <a:solidFill>
                  <a:schemeClr val="bg1"/>
                </a:solidFill>
                <a:latin typeface="Times New Roman" panose="02020603050405020304" pitchFamily="18" charset="0"/>
                <a:cs typeface="Times New Roman" panose="02020603050405020304" pitchFamily="18" charset="0"/>
              </a:rPr>
              <a:t>Gıdaların korunması için yüksek basınç uygulaması potansiyel bir ticari işlem olarak ortaya çıkmıştır. Yapılan çalışmalar, </a:t>
            </a:r>
            <a:r>
              <a:rPr lang="tr-TR" dirty="0" err="1">
                <a:solidFill>
                  <a:schemeClr val="bg1"/>
                </a:solidFill>
                <a:latin typeface="Times New Roman" panose="02020603050405020304" pitchFamily="18" charset="0"/>
                <a:cs typeface="Times New Roman" panose="02020603050405020304" pitchFamily="18" charset="0"/>
              </a:rPr>
              <a:t>mikrobiyel</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inaktivasyonda</a:t>
            </a:r>
            <a:r>
              <a:rPr lang="tr-TR" dirty="0">
                <a:solidFill>
                  <a:schemeClr val="bg1"/>
                </a:solidFill>
                <a:latin typeface="Times New Roman" panose="02020603050405020304" pitchFamily="18" charset="0"/>
                <a:cs typeface="Times New Roman" panose="02020603050405020304" pitchFamily="18" charset="0"/>
              </a:rPr>
              <a:t> kullanılan ultra-yüksek  basınç (ultra-</a:t>
            </a:r>
            <a:r>
              <a:rPr lang="tr-TR" dirty="0" err="1">
                <a:solidFill>
                  <a:schemeClr val="bg1"/>
                </a:solidFill>
                <a:latin typeface="Times New Roman" panose="02020603050405020304" pitchFamily="18" charset="0"/>
                <a:cs typeface="Times New Roman" panose="02020603050405020304" pitchFamily="18" charset="0"/>
              </a:rPr>
              <a:t>high</a:t>
            </a:r>
            <a:r>
              <a:rPr lang="tr-TR" dirty="0">
                <a:solidFill>
                  <a:schemeClr val="bg1"/>
                </a:solidFill>
                <a:latin typeface="Times New Roman" panose="02020603050405020304" pitchFamily="18" charset="0"/>
                <a:cs typeface="Times New Roman" panose="02020603050405020304" pitchFamily="18" charset="0"/>
              </a:rPr>
              <a:t> </a:t>
            </a:r>
            <a:r>
              <a:rPr lang="tr-TR" dirty="0" err="1">
                <a:solidFill>
                  <a:schemeClr val="bg1"/>
                </a:solidFill>
                <a:latin typeface="Times New Roman" panose="02020603050405020304" pitchFamily="18" charset="0"/>
                <a:cs typeface="Times New Roman" panose="02020603050405020304" pitchFamily="18" charset="0"/>
              </a:rPr>
              <a:t>pressure</a:t>
            </a:r>
            <a:r>
              <a:rPr lang="tr-TR" dirty="0">
                <a:solidFill>
                  <a:schemeClr val="bg1"/>
                </a:solidFill>
                <a:latin typeface="Times New Roman" panose="02020603050405020304" pitchFamily="18" charset="0"/>
                <a:cs typeface="Times New Roman" panose="02020603050405020304" pitchFamily="18" charset="0"/>
              </a:rPr>
              <a:t>, UHP) aralığının 300-800 </a:t>
            </a:r>
            <a:r>
              <a:rPr lang="tr-TR" dirty="0" err="1">
                <a:solidFill>
                  <a:schemeClr val="bg1"/>
                </a:solidFill>
                <a:latin typeface="Times New Roman" panose="02020603050405020304" pitchFamily="18" charset="0"/>
                <a:cs typeface="Times New Roman" panose="02020603050405020304" pitchFamily="18" charset="0"/>
              </a:rPr>
              <a:t>Mpa</a:t>
            </a:r>
            <a:r>
              <a:rPr lang="tr-TR" dirty="0">
                <a:solidFill>
                  <a:schemeClr val="bg1"/>
                </a:solidFill>
                <a:latin typeface="Times New Roman" panose="02020603050405020304" pitchFamily="18" charset="0"/>
                <a:cs typeface="Times New Roman" panose="02020603050405020304" pitchFamily="18" charset="0"/>
              </a:rPr>
              <a:t> aralığında olduğunu göstermektedir.</a:t>
            </a:r>
          </a:p>
          <a:p>
            <a:pPr marL="0" indent="0" algn="just">
              <a:buNone/>
            </a:pPr>
            <a:r>
              <a:rPr lang="tr-TR" sz="2400" dirty="0">
                <a:solidFill>
                  <a:schemeClr val="bg1"/>
                </a:solidFill>
                <a:latin typeface="Times New Roman" panose="02020603050405020304" pitchFamily="18" charset="0"/>
                <a:cs typeface="Times New Roman" panose="02020603050405020304" pitchFamily="18" charset="0"/>
              </a:rPr>
              <a:t>Son zamanlarda, ürünlerin </a:t>
            </a:r>
            <a:r>
              <a:rPr lang="tr-TR" sz="2400" dirty="0" err="1">
                <a:solidFill>
                  <a:schemeClr val="bg1"/>
                </a:solidFill>
                <a:latin typeface="Times New Roman" panose="02020603050405020304" pitchFamily="18" charset="0"/>
                <a:cs typeface="Times New Roman" panose="02020603050405020304" pitchFamily="18" charset="0"/>
              </a:rPr>
              <a:t>mikrobiyel</a:t>
            </a:r>
            <a:r>
              <a:rPr lang="tr-TR" sz="2400" dirty="0">
                <a:solidFill>
                  <a:schemeClr val="bg1"/>
                </a:solidFill>
                <a:latin typeface="Times New Roman" panose="02020603050405020304" pitchFamily="18" charset="0"/>
                <a:cs typeface="Times New Roman" panose="02020603050405020304" pitchFamily="18" charset="0"/>
              </a:rPr>
              <a:t> yükünde önemli oranda azalma sağlayacak ultra-yüksek basınç (UHP) sistemi ile işlenmeleri şeklinde gösterilmiştir. Sistemin birincil parçası olan kazan; işlem için gerekli olan yüksek basınçları sağlayacak şekilde tasarlanmıştır. Kazan bulunan iletim ortamı ürün ile temas halindedir ve iletim etkisini ürüne ve üründeki </a:t>
            </a:r>
            <a:r>
              <a:rPr lang="tr-TR" sz="2400" dirty="0" err="1">
                <a:solidFill>
                  <a:schemeClr val="bg1"/>
                </a:solidFill>
                <a:latin typeface="Times New Roman" panose="02020603050405020304" pitchFamily="18" charset="0"/>
                <a:cs typeface="Times New Roman" panose="02020603050405020304" pitchFamily="18" charset="0"/>
              </a:rPr>
              <a:t>mikrobiyel</a:t>
            </a:r>
            <a:r>
              <a:rPr lang="tr-TR" sz="2400" dirty="0">
                <a:solidFill>
                  <a:schemeClr val="bg1"/>
                </a:solidFill>
                <a:latin typeface="Times New Roman" panose="02020603050405020304" pitchFamily="18" charset="0"/>
                <a:cs typeface="Times New Roman" panose="02020603050405020304" pitchFamily="18" charset="0"/>
              </a:rPr>
              <a:t> yüke transfer edilmesini sağlar. Mevcut sistemler, sürekli veya kesikli </a:t>
            </a:r>
            <a:r>
              <a:rPr lang="tr-TR" sz="2400" dirty="0" err="1">
                <a:solidFill>
                  <a:schemeClr val="bg1"/>
                </a:solidFill>
                <a:latin typeface="Times New Roman" panose="02020603050405020304" pitchFamily="18" charset="0"/>
                <a:cs typeface="Times New Roman" panose="02020603050405020304" pitchFamily="18" charset="0"/>
              </a:rPr>
              <a:t>modda</a:t>
            </a:r>
            <a:r>
              <a:rPr lang="tr-TR" sz="2400" dirty="0">
                <a:solidFill>
                  <a:schemeClr val="bg1"/>
                </a:solidFill>
                <a:latin typeface="Times New Roman" panose="02020603050405020304" pitchFamily="18" charset="0"/>
                <a:cs typeface="Times New Roman" panose="02020603050405020304" pitchFamily="18" charset="0"/>
              </a:rPr>
              <a:t> çalışabilmektedir.</a:t>
            </a:r>
          </a:p>
          <a:p>
            <a:pPr marL="0" indent="0" algn="just">
              <a:buNone/>
            </a:pPr>
            <a:r>
              <a:rPr lang="tr-TR" sz="2400" dirty="0">
                <a:solidFill>
                  <a:schemeClr val="bg1"/>
                </a:solidFill>
                <a:latin typeface="Times New Roman" panose="02020603050405020304" pitchFamily="18" charset="0"/>
                <a:cs typeface="Times New Roman" panose="02020603050405020304" pitchFamily="18" charset="0"/>
              </a:rPr>
              <a:t>Ambalaj içerisindeki katı bir gıda için tipik bir yüksek basınç (UHP) sisteminde , ürün kazana yerleştirilir ve iletim ortamı ile ürün etrafındaki boşluklar doldurulur. Yüksek basınç pompası yardımı ile iletim sıvısı pompalanarak veya piston etkin hale getirilerek ürünün etrafındaki hacmi azaltılarak basınç artırılır. Kazan içerisinde istenilen basınca ulaşıldıktan sonra, üründe </a:t>
            </a:r>
            <a:r>
              <a:rPr lang="tr-TR" sz="2400" dirty="0" err="1">
                <a:solidFill>
                  <a:schemeClr val="bg1"/>
                </a:solidFill>
                <a:latin typeface="Times New Roman" panose="02020603050405020304" pitchFamily="18" charset="0"/>
                <a:cs typeface="Times New Roman" panose="02020603050405020304" pitchFamily="18" charset="0"/>
              </a:rPr>
              <a:t>mikrobiyel</a:t>
            </a:r>
            <a:r>
              <a:rPr lang="tr-TR" sz="2400" dirty="0">
                <a:solidFill>
                  <a:schemeClr val="bg1"/>
                </a:solidFill>
                <a:latin typeface="Times New Roman" panose="02020603050405020304" pitchFamily="18" charset="0"/>
                <a:cs typeface="Times New Roman" panose="02020603050405020304" pitchFamily="18" charset="0"/>
              </a:rPr>
              <a:t> azalmayı sağlamak için gereken süre boyunca basınç muhafaza edilmelidir. Bekleme süresi sonunda ,basınç düşürülür ve işlem tamamlanır.</a:t>
            </a:r>
          </a:p>
          <a:p>
            <a:pPr marL="0" indent="0" algn="just">
              <a:buNone/>
            </a:pPr>
            <a:endParaRPr lang="tr-TR" dirty="0">
              <a:solidFill>
                <a:schemeClr val="bg1"/>
              </a:solidFill>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2856306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895</TotalTime>
  <Words>1100</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SÜT ENDÜSTRİSİNDE İŞLEM MÜHENDİSLİĞİ  Ders kapsamında sunulan slaytlardaki tüm yazılı ve görsel materyaller; Singh, R.P. Ve Heldman D.R. 2014. Introduction to Food Engineering, 5th Edition, Elsevier Inc., Oxford, the UK, 869 pages. ISBN: 978-0-12-388530-9 ve Baysal, T., İçier, F. (Çeviri Editörleri). 2020. Gıda Mühendisliğine Giriş (Singh, R.P. ve Heidman, R., Introduction to Food Engineering 5. Basımından Çeviri), Nobel Akademik Yayıncılık. Türkiye, 864 sayfa. ISBN: 978-605-320-151-9. künyeli kitaplardan alınmıştır.  </vt:lpstr>
      <vt:lpstr>İşleme Sistemleri </vt:lpstr>
      <vt:lpstr>Pastörizasyon ve Haşlama Sistemleri</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nagihan bademci</dc:creator>
  <cp:lastModifiedBy>Birce Mercanoglu Taban</cp:lastModifiedBy>
  <cp:revision>120</cp:revision>
  <dcterms:created xsi:type="dcterms:W3CDTF">2021-11-21T11:23:43Z</dcterms:created>
  <dcterms:modified xsi:type="dcterms:W3CDTF">2021-11-28T11:50:44Z</dcterms:modified>
</cp:coreProperties>
</file>