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82" r:id="rId3"/>
    <p:sldId id="296" r:id="rId4"/>
    <p:sldId id="283" r:id="rId5"/>
    <p:sldId id="284" r:id="rId6"/>
    <p:sldId id="285" r:id="rId7"/>
    <p:sldId id="286" r:id="rId8"/>
    <p:sldId id="288" r:id="rId9"/>
    <p:sldId id="289" r:id="rId10"/>
    <p:sldId id="290" r:id="rId11"/>
    <p:sldId id="291" r:id="rId12"/>
    <p:sldId id="292" r:id="rId13"/>
    <p:sldId id="295" r:id="rId14"/>
    <p:sldId id="276"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2" d="100"/>
          <a:sy n="102" d="100"/>
        </p:scale>
        <p:origin x="22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78AE2D-45BB-414D-B900-9A1BBB274C20}" type="datetimeFigureOut">
              <a:rPr lang="tr-TR" smtClean="0"/>
              <a:t>19.01.2020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9F8397-A226-452A-9B0D-894B905A576D}" type="slidenum">
              <a:rPr lang="tr-TR" smtClean="0"/>
              <a:t>‹#›</a:t>
            </a:fld>
            <a:endParaRPr lang="tr-TR"/>
          </a:p>
        </p:txBody>
      </p:sp>
    </p:spTree>
    <p:extLst>
      <p:ext uri="{BB962C8B-B14F-4D97-AF65-F5344CB8AC3E}">
        <p14:creationId xmlns:p14="http://schemas.microsoft.com/office/powerpoint/2010/main" val="4031471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 y="6334316"/>
            <a:ext cx="12192000" cy="66484"/>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ctr">
              <a:lnSpc>
                <a:spcPct val="85000"/>
              </a:lnSpc>
              <a:defRPr sz="3200" b="0" spc="-50" baseline="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ctr">
              <a:buNone/>
              <a:defRPr sz="1800" cap="all" spc="200" baseline="0">
                <a:solidFill>
                  <a:schemeClr val="tx2"/>
                </a:solidFill>
                <a:latin typeface="Times New Roman" panose="02020603050405020304" pitchFamily="18" charset="0"/>
                <a:cs typeface="Times New Roman" panose="02020603050405020304" pitchFamily="18" charset="0"/>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ACB9C057-7124-4DE1-95D7-674B413AF4B6}"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Resim 10"/>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91391" y="826686"/>
            <a:ext cx="1527835" cy="1527835"/>
          </a:xfrm>
          <a:prstGeom prst="rect">
            <a:avLst/>
          </a:prstGeom>
        </p:spPr>
      </p:pic>
      <p:sp>
        <p:nvSpPr>
          <p:cNvPr id="12" name="Metin kutusu 11"/>
          <p:cNvSpPr txBox="1"/>
          <p:nvPr/>
        </p:nvSpPr>
        <p:spPr>
          <a:xfrm>
            <a:off x="3929604" y="1051995"/>
            <a:ext cx="5188408" cy="1077218"/>
          </a:xfrm>
          <a:prstGeom prst="rect">
            <a:avLst/>
          </a:prstGeom>
          <a:noFill/>
        </p:spPr>
        <p:txBody>
          <a:bodyPr wrap="none" rtlCol="0">
            <a:spAutoFit/>
          </a:bodyPr>
          <a:lstStyle/>
          <a:p>
            <a:pPr algn="ctr"/>
            <a:r>
              <a:rPr lang="tr-TR" sz="3200" b="0" dirty="0" smtClean="0">
                <a:solidFill>
                  <a:srgbClr val="204788"/>
                </a:solidFill>
                <a:latin typeface="Times New Roman" panose="02020603050405020304" pitchFamily="18" charset="0"/>
                <a:cs typeface="Times New Roman" panose="02020603050405020304" pitchFamily="18" charset="0"/>
              </a:rPr>
              <a:t>Ankara Üniversitesi</a:t>
            </a:r>
          </a:p>
          <a:p>
            <a:pPr algn="ctr"/>
            <a:r>
              <a:rPr lang="tr-TR" sz="3200" b="0" dirty="0" smtClean="0">
                <a:solidFill>
                  <a:srgbClr val="204788"/>
                </a:solidFill>
                <a:latin typeface="Times New Roman" panose="02020603050405020304" pitchFamily="18" charset="0"/>
                <a:cs typeface="Times New Roman" panose="02020603050405020304" pitchFamily="18" charset="0"/>
              </a:rPr>
              <a:t>Nallıhan</a:t>
            </a:r>
            <a:r>
              <a:rPr lang="tr-TR" sz="3200" b="0" baseline="0" dirty="0" smtClean="0">
                <a:solidFill>
                  <a:srgbClr val="204788"/>
                </a:solidFill>
                <a:latin typeface="Times New Roman" panose="02020603050405020304" pitchFamily="18" charset="0"/>
                <a:cs typeface="Times New Roman" panose="02020603050405020304" pitchFamily="18" charset="0"/>
              </a:rPr>
              <a:t> Meslek Yüksekokulu</a:t>
            </a:r>
            <a:endParaRPr lang="tr-TR" sz="3200" b="0" dirty="0">
              <a:solidFill>
                <a:srgbClr val="204788"/>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81863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7AC5BDC1-2959-4FBB-B150-7F739A7BE106}"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56401103"/>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C19CDE55-936C-4657-AF49-F5415F476F8F}" type="datetime1">
              <a:rPr lang="tr-TR" smtClean="0"/>
              <a:t>19.01.2020</a:t>
            </a:fld>
            <a:endParaRPr lang="tr-TR"/>
          </a:p>
        </p:txBody>
      </p:sp>
      <p:sp>
        <p:nvSpPr>
          <p:cNvPr id="5" name="Footer Placeholder 4"/>
          <p:cNvSpPr>
            <a:spLocks noGrp="1"/>
          </p:cNvSpPr>
          <p:nvPr>
            <p:ph type="ftr" sz="quarter" idx="11"/>
          </p:nvPr>
        </p:nvSpPr>
        <p:spPr/>
        <p:txBody>
          <a:bodyPr/>
          <a:lstStyle/>
          <a:p>
            <a:r>
              <a:rPr lang="tr-TR" smtClean="0"/>
              <a:t>A.Ü. NMYO</a:t>
            </a:r>
            <a:endParaRPr lang="tr-TR"/>
          </a:p>
        </p:txBody>
      </p:sp>
      <p:sp>
        <p:nvSpPr>
          <p:cNvPr id="6" name="Slide Number Placeholder 5"/>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14529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544670"/>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470EFCD5-8B0B-4966-94BB-C02F2A34DEDA}" type="datetime1">
              <a:rPr lang="tr-TR" smtClean="0"/>
              <a:pPr/>
              <a:t>19.01.2020</a:t>
            </a:fld>
            <a:endParaRPr lang="tr-TR"/>
          </a:p>
        </p:txBody>
      </p:sp>
      <p:sp>
        <p:nvSpPr>
          <p:cNvPr id="5" name="Footer Placeholder 4"/>
          <p:cNvSpPr>
            <a:spLocks noGrp="1"/>
          </p:cNvSpPr>
          <p:nvPr>
            <p:ph type="ftr" sz="quarter" idx="11"/>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Dikdörtgen 6"/>
          <p:cNvSpPr/>
          <p:nvPr userDrawn="1"/>
        </p:nvSpPr>
        <p:spPr>
          <a:xfrm>
            <a:off x="877455" y="1690255"/>
            <a:ext cx="10584872" cy="44334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lide Number Placeholder 5"/>
          <p:cNvSpPr>
            <a:spLocks noGrp="1"/>
          </p:cNvSpPr>
          <p:nvPr>
            <p:ph type="sldNum" sz="quarter" idx="12"/>
          </p:nvPr>
        </p:nvSpPr>
        <p:spPr/>
        <p:txBody>
          <a:bodyPr/>
          <a:lstStyle>
            <a:lvl1pPr>
              <a:defRPr>
                <a:solidFill>
                  <a:schemeClr val="bg1"/>
                </a:solidFill>
                <a:latin typeface="Times New Roman" panose="02020603050405020304" pitchFamily="18" charset="0"/>
                <a:cs typeface="Times New Roman" panose="02020603050405020304" pitchFamily="18" charset="0"/>
              </a:defRPr>
            </a:lvl1pPr>
          </a:lstStyle>
          <a:p>
            <a:fld id="{F18A82AE-DE54-4FE8-8268-FA61D0FE0A23}" type="slidenum">
              <a:rPr lang="tr-TR" smtClean="0"/>
              <a:pPr/>
              <a:t>‹#›</a:t>
            </a:fld>
            <a:endParaRPr lang="tr-TR"/>
          </a:p>
        </p:txBody>
      </p:sp>
      <p:sp>
        <p:nvSpPr>
          <p:cNvPr id="3" name="Content Placeholder 2"/>
          <p:cNvSpPr>
            <a:spLocks noGrp="1"/>
          </p:cNvSpPr>
          <p:nvPr>
            <p:ph idx="1"/>
          </p:nvPr>
        </p:nvSpPr>
        <p:spPr>
          <a:xfrm>
            <a:off x="1097280" y="923637"/>
            <a:ext cx="10058400" cy="5347854"/>
          </a:xfrm>
        </p:spPr>
        <p:txBody>
          <a:bodyPr/>
          <a:lstStyle>
            <a:lvl1pPr>
              <a:defRPr>
                <a:solidFill>
                  <a:schemeClr val="bg2">
                    <a:lumMod val="25000"/>
                  </a:schemeClr>
                </a:solidFill>
                <a:latin typeface="Times New Roman" panose="02020603050405020304" pitchFamily="18" charset="0"/>
                <a:cs typeface="Times New Roman" panose="02020603050405020304" pitchFamily="18" charset="0"/>
              </a:defRPr>
            </a:lvl1pPr>
            <a:lvl2pPr>
              <a:defRPr>
                <a:solidFill>
                  <a:schemeClr val="bg2">
                    <a:lumMod val="25000"/>
                  </a:schemeClr>
                </a:solidFill>
                <a:latin typeface="Times New Roman" panose="02020603050405020304" pitchFamily="18" charset="0"/>
                <a:cs typeface="Times New Roman" panose="02020603050405020304" pitchFamily="18" charset="0"/>
              </a:defRPr>
            </a:lvl2pPr>
            <a:lvl3pPr>
              <a:defRPr>
                <a:solidFill>
                  <a:schemeClr val="bg2">
                    <a:lumMod val="25000"/>
                  </a:schemeClr>
                </a:solidFill>
                <a:latin typeface="Times New Roman" panose="02020603050405020304" pitchFamily="18" charset="0"/>
                <a:cs typeface="Times New Roman" panose="02020603050405020304" pitchFamily="18" charset="0"/>
              </a:defRPr>
            </a:lvl3pPr>
            <a:lvl4pPr>
              <a:defRPr>
                <a:solidFill>
                  <a:schemeClr val="bg2">
                    <a:lumMod val="25000"/>
                  </a:schemeClr>
                </a:solidFill>
                <a:latin typeface="Times New Roman" panose="02020603050405020304" pitchFamily="18" charset="0"/>
                <a:cs typeface="Times New Roman" panose="02020603050405020304" pitchFamily="18" charset="0"/>
              </a:defRPr>
            </a:lvl4pPr>
            <a:lvl5pPr>
              <a:defRPr>
                <a:solidFill>
                  <a:schemeClr val="bg2">
                    <a:lumMod val="25000"/>
                  </a:schemeClr>
                </a:solidFill>
                <a:latin typeface="Times New Roman" panose="02020603050405020304" pitchFamily="18" charset="0"/>
                <a:cs typeface="Times New Roman" panose="02020603050405020304" pitchFamily="18" charset="0"/>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cxnSp>
        <p:nvCxnSpPr>
          <p:cNvPr id="9" name="Düz Bağlayıcı 8"/>
          <p:cNvCxnSpPr/>
          <p:nvPr userDrawn="1"/>
        </p:nvCxnSpPr>
        <p:spPr>
          <a:xfrm>
            <a:off x="1097280" y="831274"/>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64822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rgbClr val="204788"/>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1800" cap="all" spc="200" baseline="0">
                <a:solidFill>
                  <a:srgbClr val="204788"/>
                </a:solidFill>
                <a:latin typeface="Times New Roman" panose="02020603050405020304" pitchFamily="18" charset="0"/>
                <a:cs typeface="Times New Roman" panose="02020603050405020304" pitchFamily="18"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lvl1pPr>
              <a:defRPr>
                <a:latin typeface="Times New Roman" panose="02020603050405020304" pitchFamily="18" charset="0"/>
                <a:cs typeface="Times New Roman" panose="02020603050405020304" pitchFamily="18" charset="0"/>
              </a:defRPr>
            </a:lvl1pPr>
          </a:lstStyle>
          <a:p>
            <a:fld id="{1BCA7708-A19A-411B-ACDF-D90208263917}" type="datetime1">
              <a:rPr lang="tr-TR" smtClean="0"/>
              <a:t>19.01.2020</a:t>
            </a:fld>
            <a:endParaRPr lang="tr-TR"/>
          </a:p>
        </p:txBody>
      </p:sp>
      <p:sp>
        <p:nvSpPr>
          <p:cNvPr id="5" name="Footer Placeholder 4"/>
          <p:cNvSpPr>
            <a:spLocks noGrp="1"/>
          </p:cNvSpPr>
          <p:nvPr>
            <p:ph type="ftr" sz="quarter" idx="11"/>
          </p:nvPr>
        </p:nvSpPr>
        <p:spPr/>
        <p:txBody>
          <a:bodyPr/>
          <a:lstStyle>
            <a:lvl1pPr>
              <a:defRPr>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12"/>
          </p:nvPr>
        </p:nvSpPr>
        <p:spPr/>
        <p:txBody>
          <a:bodyPr/>
          <a:lstStyle>
            <a:lvl1pPr>
              <a:defRPr>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3947886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80" y="1845734"/>
            <a:ext cx="4937760" cy="402335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562D7309-089E-4F6C-9863-AC7FA48F87AE}"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10933258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5"/>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2867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lvl1pPr>
              <a:defRPr>
                <a:solidFill>
                  <a:schemeClr val="bg1"/>
                </a:solidFill>
              </a:defRPr>
            </a:lvl1pPr>
          </a:lstStyle>
          <a:p>
            <a:fld id="{1FEF8B24-BEF6-4CB3-83B5-A7D428FD051B}"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234753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600088"/>
          </a:xfrm>
        </p:spPr>
        <p:txBody>
          <a:bodyPr>
            <a:normAutofit/>
          </a:bodyPr>
          <a:lstStyle>
            <a:lvl1pPr>
              <a:defRPr sz="3600">
                <a:solidFill>
                  <a:srgbClr val="204788"/>
                </a:solidFill>
                <a:latin typeface="Times New Roman" panose="02020603050405020304" pitchFamily="18" charset="0"/>
                <a:cs typeface="Times New Roman" panose="02020603050405020304" pitchFamily="18" charset="0"/>
              </a:defRPr>
            </a:lvl1pPr>
          </a:lstStyle>
          <a:p>
            <a:r>
              <a:rPr lang="tr-TR" dirty="0" smtClean="0"/>
              <a:t>Asıl başlık stili için tıklatın</a:t>
            </a:r>
            <a:endParaRPr lang="en-US" dirty="0"/>
          </a:p>
        </p:txBody>
      </p:sp>
      <p:sp>
        <p:nvSpPr>
          <p:cNvPr id="3" name="Date Placeholder 2"/>
          <p:cNvSpPr>
            <a:spLocks noGrp="1"/>
          </p:cNvSpPr>
          <p:nvPr>
            <p:ph type="dt" sz="half" idx="10"/>
          </p:nvPr>
        </p:nvSpPr>
        <p:spPr/>
        <p:txBody>
          <a:bodyPr/>
          <a:lstStyle>
            <a:lvl1pPr>
              <a:defRPr>
                <a:solidFill>
                  <a:schemeClr val="bg1"/>
                </a:solidFill>
              </a:defRPr>
            </a:lvl1pPr>
          </a:lstStyle>
          <a:p>
            <a:fld id="{2A8EE359-3299-4793-9B7A-4E4A45E1CFFD}" type="datetime1">
              <a:rPr lang="tr-TR" smtClean="0"/>
              <a:pPr/>
              <a:t>19.01.2020</a:t>
            </a:fld>
            <a:endParaRPr lang="tr-TR"/>
          </a:p>
        </p:txBody>
      </p:sp>
      <p:sp>
        <p:nvSpPr>
          <p:cNvPr id="4" name="Footer Placeholder 3"/>
          <p:cNvSpPr>
            <a:spLocks noGrp="1"/>
          </p:cNvSpPr>
          <p:nvPr>
            <p:ph type="ftr" sz="quarter" idx="11"/>
          </p:nvPr>
        </p:nvSpPr>
        <p:spPr/>
        <p:txBody>
          <a:bodyPr/>
          <a:lstStyle>
            <a:lvl1pPr>
              <a:defRPr>
                <a:solidFill>
                  <a:schemeClr val="bg1"/>
                </a:solidFill>
              </a:defRPr>
            </a:lvl1pPr>
          </a:lstStyle>
          <a:p>
            <a:r>
              <a:rPr lang="tr-TR" smtClean="0"/>
              <a:t>A.Ü. NMYO</a:t>
            </a:r>
            <a:endParaRPr lang="tr-T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
        <p:nvSpPr>
          <p:cNvPr id="6" name="Dikdörtgen 5"/>
          <p:cNvSpPr/>
          <p:nvPr userDrawn="1"/>
        </p:nvSpPr>
        <p:spPr>
          <a:xfrm>
            <a:off x="831273" y="1496291"/>
            <a:ext cx="10575636" cy="4895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8" name="Düz Bağlayıcı 7"/>
          <p:cNvCxnSpPr/>
          <p:nvPr userDrawn="1"/>
        </p:nvCxnSpPr>
        <p:spPr>
          <a:xfrm>
            <a:off x="1097280" y="886692"/>
            <a:ext cx="10058400"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50730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lvl1pPr>
              <a:defRPr>
                <a:solidFill>
                  <a:schemeClr val="bg1"/>
                </a:solidFill>
              </a:defRPr>
            </a:lvl1pPr>
          </a:lstStyle>
          <a:p>
            <a:fld id="{47712CA4-30C3-4037-BDF1-61633C620C4C}" type="datetime1">
              <a:rPr lang="tr-TR" smtClean="0"/>
              <a:pPr/>
              <a:t>19.01.2020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r>
              <a:rPr lang="tr-TR" smtClean="0"/>
              <a:t>A.Ü. NMYO</a:t>
            </a:r>
            <a:endParaRPr lang="tr-TR"/>
          </a:p>
        </p:txBody>
      </p:sp>
      <p:sp>
        <p:nvSpPr>
          <p:cNvPr id="9" name="Slide Number Placeholder 8"/>
          <p:cNvSpPr>
            <a:spLocks noGrp="1"/>
          </p:cNvSpPr>
          <p:nvPr>
            <p:ph type="sldNum" sz="quarter" idx="12"/>
          </p:nvPr>
        </p:nvSpPr>
        <p:spPr/>
        <p:txBody>
          <a:bodyPr/>
          <a:lstStyle>
            <a:lvl1pPr>
              <a:defRPr>
                <a:solidFill>
                  <a:schemeClr val="bg1"/>
                </a:solidFill>
              </a:defRPr>
            </a:lvl1pPr>
          </a:lstStyle>
          <a:p>
            <a:fld id="{F18A82AE-DE54-4FE8-8268-FA61D0FE0A23}" type="slidenum">
              <a:rPr lang="tr-TR" smtClean="0"/>
              <a:pPr/>
              <a:t>‹#›</a:t>
            </a:fld>
            <a:endParaRPr lang="tr-TR"/>
          </a:p>
        </p:txBody>
      </p:sp>
    </p:spTree>
    <p:extLst>
      <p:ext uri="{BB962C8B-B14F-4D97-AF65-F5344CB8AC3E}">
        <p14:creationId xmlns:p14="http://schemas.microsoft.com/office/powerpoint/2010/main" val="34929145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latin typeface="Times New Roman" panose="02020603050405020304" pitchFamily="18" charset="0"/>
                <a:cs typeface="Times New Roman" panose="02020603050405020304" pitchFamily="18" charset="0"/>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lvl1pPr>
              <a:defRPr>
                <a:solidFill>
                  <a:srgbClr val="204788"/>
                </a:solidFill>
                <a:latin typeface="Times New Roman" panose="02020603050405020304" pitchFamily="18" charset="0"/>
                <a:cs typeface="Times New Roman" panose="02020603050405020304" pitchFamily="18" charset="0"/>
              </a:defRPr>
            </a:lvl1pPr>
            <a:lvl2pPr>
              <a:defRPr>
                <a:solidFill>
                  <a:srgbClr val="204788"/>
                </a:solidFill>
                <a:latin typeface="Times New Roman" panose="02020603050405020304" pitchFamily="18" charset="0"/>
                <a:cs typeface="Times New Roman" panose="02020603050405020304" pitchFamily="18" charset="0"/>
              </a:defRPr>
            </a:lvl2pPr>
            <a:lvl3pPr>
              <a:defRPr>
                <a:solidFill>
                  <a:srgbClr val="204788"/>
                </a:solidFill>
                <a:latin typeface="Times New Roman" panose="02020603050405020304" pitchFamily="18" charset="0"/>
                <a:cs typeface="Times New Roman" panose="02020603050405020304" pitchFamily="18" charset="0"/>
              </a:defRPr>
            </a:lvl3pPr>
            <a:lvl4pPr>
              <a:defRPr>
                <a:solidFill>
                  <a:srgbClr val="204788"/>
                </a:solidFill>
                <a:latin typeface="Times New Roman" panose="02020603050405020304" pitchFamily="18" charset="0"/>
                <a:cs typeface="Times New Roman" panose="02020603050405020304" pitchFamily="18" charset="0"/>
              </a:defRPr>
            </a:lvl4pPr>
            <a:lvl5pPr>
              <a:defRPr>
                <a:solidFill>
                  <a:srgbClr val="204788"/>
                </a:solidFill>
                <a:latin typeface="Times New Roman" panose="02020603050405020304" pitchFamily="18" charset="0"/>
                <a:cs typeface="Times New Roman" panose="02020603050405020304" pitchFamily="18" charset="0"/>
              </a:defRPr>
            </a:lvl5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latin typeface="Times New Roman" panose="02020603050405020304" pitchFamily="18" charset="0"/>
                <a:cs typeface="Times New Roman" panose="02020603050405020304" pitchFamily="18"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atin typeface="Times New Roman" panose="02020603050405020304" pitchFamily="18" charset="0"/>
                <a:cs typeface="Times New Roman" panose="02020603050405020304" pitchFamily="18" charset="0"/>
              </a:defRPr>
            </a:lvl1pPr>
          </a:lstStyle>
          <a:p>
            <a:fld id="{2A970D31-538B-41D9-BAF8-67AAF9C7A149}" type="datetime1">
              <a:rPr lang="tr-TR" smtClean="0"/>
              <a:t>19.01.2020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7" name="Slide Number Placeholder 6"/>
          <p:cNvSpPr>
            <a:spLocks noGrp="1"/>
          </p:cNvSpPr>
          <p:nvPr>
            <p:ph type="sldNum" sz="quarter" idx="12"/>
          </p:nvPr>
        </p:nvSpPr>
        <p:spPr/>
        <p:txBody>
          <a:bodyPr/>
          <a:lstStyle>
            <a:lvl1pPr>
              <a:defRPr>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spTree>
    <p:extLst>
      <p:ext uri="{BB962C8B-B14F-4D97-AF65-F5344CB8AC3E}">
        <p14:creationId xmlns:p14="http://schemas.microsoft.com/office/powerpoint/2010/main" val="2102348713"/>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tIns="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F5C4811-EAD3-4A3A-BC88-3BA85C349621}" type="datetime1">
              <a:rPr lang="tr-TR" smtClean="0"/>
              <a:t>19.01.2020</a:t>
            </a:fld>
            <a:endParaRPr lang="tr-TR"/>
          </a:p>
        </p:txBody>
      </p:sp>
      <p:sp>
        <p:nvSpPr>
          <p:cNvPr id="6" name="Footer Placeholder 5"/>
          <p:cNvSpPr>
            <a:spLocks noGrp="1"/>
          </p:cNvSpPr>
          <p:nvPr>
            <p:ph type="ftr" sz="quarter" idx="11"/>
          </p:nvPr>
        </p:nvSpPr>
        <p:spPr/>
        <p:txBody>
          <a:bodyPr/>
          <a:lstStyle/>
          <a:p>
            <a:r>
              <a:rPr lang="tr-TR" smtClean="0"/>
              <a:t>A.Ü. NMYO</a:t>
            </a:r>
            <a:endParaRPr lang="tr-TR"/>
          </a:p>
        </p:txBody>
      </p:sp>
      <p:sp>
        <p:nvSpPr>
          <p:cNvPr id="7" name="Slide Number Placeholder 6"/>
          <p:cNvSpPr>
            <a:spLocks noGrp="1"/>
          </p:cNvSpPr>
          <p:nvPr>
            <p:ph type="sldNum" sz="quarter" idx="12"/>
          </p:nvPr>
        </p:nvSpPr>
        <p:spPr/>
        <p:txBody>
          <a:bodyPr/>
          <a:lstStyle/>
          <a:p>
            <a:fld id="{F18A82AE-DE54-4FE8-8268-FA61D0FE0A23}" type="slidenum">
              <a:rPr lang="tr-TR" smtClean="0"/>
              <a:t>‹#›</a:t>
            </a:fld>
            <a:endParaRPr lang="tr-TR"/>
          </a:p>
        </p:txBody>
      </p:sp>
    </p:spTree>
    <p:extLst>
      <p:ext uri="{BB962C8B-B14F-4D97-AF65-F5344CB8AC3E}">
        <p14:creationId xmlns:p14="http://schemas.microsoft.com/office/powerpoint/2010/main" val="209254129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204788"/>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88825" cy="64008"/>
          </a:xfrm>
          <a:prstGeom prst="rect">
            <a:avLst/>
          </a:prstGeom>
          <a:solidFill>
            <a:srgbClr val="E5C77D"/>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dirty="0"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204788"/>
                </a:solidFill>
                <a:latin typeface="Times New Roman" panose="02020603050405020304" pitchFamily="18" charset="0"/>
                <a:cs typeface="Times New Roman" panose="02020603050405020304" pitchFamily="18" charset="0"/>
              </a:defRPr>
            </a:lvl1pPr>
          </a:lstStyle>
          <a:p>
            <a:fld id="{429C0C9B-17CE-42D2-BBAE-382052134705}" type="datetime1">
              <a:rPr lang="tr-TR" smtClean="0"/>
              <a:t>19.01.2020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204788"/>
                </a:solidFill>
                <a:latin typeface="Times New Roman" panose="02020603050405020304" pitchFamily="18" charset="0"/>
                <a:cs typeface="Times New Roman" panose="02020603050405020304" pitchFamily="18" charset="0"/>
              </a:defRPr>
            </a:lvl1pPr>
          </a:lstStyle>
          <a:p>
            <a:r>
              <a:rPr lang="tr-TR" smtClean="0"/>
              <a:t>A.Ü. NMYO</a:t>
            </a:r>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204788"/>
                </a:solidFill>
                <a:latin typeface="Times New Roman" panose="02020603050405020304" pitchFamily="18" charset="0"/>
                <a:cs typeface="Times New Roman" panose="02020603050405020304" pitchFamily="18" charset="0"/>
              </a:defRPr>
            </a:lvl1pPr>
          </a:lstStyle>
          <a:p>
            <a:fld id="{F18A82AE-DE54-4FE8-8268-FA61D0FE0A23}"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7315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hf hdr="0" dt="0"/>
  <p:txStyles>
    <p:titleStyle>
      <a:lvl1pPr algn="l" defTabSz="914400" rtl="0" eaLnBrk="1" latinLnBrk="0" hangingPunct="1">
        <a:lnSpc>
          <a:spcPct val="85000"/>
        </a:lnSpc>
        <a:spcBef>
          <a:spcPct val="0"/>
        </a:spcBef>
        <a:buNone/>
        <a:defRPr sz="3600" kern="1200" spc="-50" baseline="0">
          <a:solidFill>
            <a:srgbClr val="204788"/>
          </a:solidFill>
          <a:latin typeface="Times New Roman" panose="02020603050405020304" pitchFamily="18" charset="0"/>
          <a:ea typeface="+mj-ea"/>
          <a:cs typeface="Times New Roman" panose="02020603050405020304" pitchFamily="18"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rgbClr val="204788"/>
          </a:solidFill>
          <a:latin typeface="Times New Roman" panose="02020603050405020304" pitchFamily="18" charset="0"/>
          <a:ea typeface="+mn-ea"/>
          <a:cs typeface="Times New Roman" panose="02020603050405020304" pitchFamily="18"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rgbClr val="204788"/>
          </a:solidFill>
          <a:latin typeface="Times New Roman" panose="02020603050405020304" pitchFamily="18" charset="0"/>
          <a:ea typeface="+mn-ea"/>
          <a:cs typeface="Times New Roman" panose="02020603050405020304" pitchFamily="18"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rgbClr val="204788"/>
          </a:solidFill>
          <a:latin typeface="Times New Roman" panose="02020603050405020304" pitchFamily="18" charset="0"/>
          <a:ea typeface="+mn-ea"/>
          <a:cs typeface="Times New Roman" panose="02020603050405020304" pitchFamily="18"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pardus.org.tr/pardus-kurulum-kilavuzu/"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it-IT" b="1" dirty="0"/>
              <a:t>TEMEL AĞ PROGRAMLARI VE AĞ AYARLARI </a:t>
            </a:r>
            <a:endParaRPr lang="tr-TR" dirty="0"/>
          </a:p>
        </p:txBody>
      </p:sp>
      <p:sp>
        <p:nvSpPr>
          <p:cNvPr id="3" name="Alt Başlık 2"/>
          <p:cNvSpPr>
            <a:spLocks noGrp="1"/>
          </p:cNvSpPr>
          <p:nvPr>
            <p:ph type="subTitle" idx="1"/>
          </p:nvPr>
        </p:nvSpPr>
        <p:spPr/>
        <p:txBody>
          <a:bodyPr/>
          <a:lstStyle/>
          <a:p>
            <a:r>
              <a:rPr lang="tr-TR" dirty="0" smtClean="0"/>
              <a:t>NBP126 </a:t>
            </a:r>
            <a:r>
              <a:rPr lang="tr-TR" dirty="0"/>
              <a:t>Açık Kaynak İşletim </a:t>
            </a:r>
            <a:r>
              <a:rPr lang="tr-TR" dirty="0" smtClean="0"/>
              <a:t>Sistemi</a:t>
            </a:r>
          </a:p>
          <a:p>
            <a:r>
              <a:rPr lang="tr-TR" dirty="0" err="1" smtClean="0"/>
              <a:t>Öğr.gör</a:t>
            </a:r>
            <a:r>
              <a:rPr lang="tr-TR" dirty="0" smtClean="0"/>
              <a:t>. Salih </a:t>
            </a:r>
            <a:r>
              <a:rPr lang="tr-TR" dirty="0" err="1" smtClean="0"/>
              <a:t>erdurucan</a:t>
            </a:r>
            <a:endParaRPr lang="tr-TR" dirty="0"/>
          </a:p>
        </p:txBody>
      </p:sp>
      <p:sp>
        <p:nvSpPr>
          <p:cNvPr id="4" name="Altbilgi Yer Tutucusu 3"/>
          <p:cNvSpPr>
            <a:spLocks noGrp="1"/>
          </p:cNvSpPr>
          <p:nvPr>
            <p:ph type="ftr" sz="quarter" idx="11"/>
          </p:nvPr>
        </p:nvSpPr>
        <p:spPr/>
        <p:txBody>
          <a:bodyPr/>
          <a:lstStyle/>
          <a:p>
            <a:r>
              <a:rPr lang="tr-TR" smtClean="0"/>
              <a:t>A.Ü. NMYO</a:t>
            </a:r>
            <a:endParaRPr lang="tr-TR"/>
          </a:p>
        </p:txBody>
      </p:sp>
      <p:sp>
        <p:nvSpPr>
          <p:cNvPr id="5" name="Slayt Numarası Yer Tutucusu 4"/>
          <p:cNvSpPr>
            <a:spLocks noGrp="1"/>
          </p:cNvSpPr>
          <p:nvPr>
            <p:ph type="sldNum" sz="quarter" idx="12"/>
          </p:nvPr>
        </p:nvSpPr>
        <p:spPr/>
        <p:txBody>
          <a:bodyPr/>
          <a:lstStyle/>
          <a:p>
            <a:fld id="{F18A82AE-DE54-4FE8-8268-FA61D0FE0A23}" type="slidenum">
              <a:rPr lang="tr-TR" smtClean="0"/>
              <a:t>1</a:t>
            </a:fld>
            <a:endParaRPr lang="tr-TR"/>
          </a:p>
        </p:txBody>
      </p:sp>
    </p:spTree>
    <p:extLst>
      <p:ext uri="{BB962C8B-B14F-4D97-AF65-F5344CB8AC3E}">
        <p14:creationId xmlns:p14="http://schemas.microsoft.com/office/powerpoint/2010/main" val="34425344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Arp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10</a:t>
            </a:fld>
            <a:endParaRPr lang="tr-TR"/>
          </a:p>
        </p:txBody>
      </p:sp>
      <p:sp>
        <p:nvSpPr>
          <p:cNvPr id="5" name="İçerik Yer Tutucusu 4"/>
          <p:cNvSpPr>
            <a:spLocks noGrp="1"/>
          </p:cNvSpPr>
          <p:nvPr>
            <p:ph idx="1"/>
          </p:nvPr>
        </p:nvSpPr>
        <p:spPr>
          <a:xfrm>
            <a:off x="1097280" y="923636"/>
            <a:ext cx="10058400" cy="3902887"/>
          </a:xfrm>
        </p:spPr>
        <p:txBody>
          <a:bodyPr>
            <a:noAutofit/>
          </a:bodyPr>
          <a:lstStyle/>
          <a:p>
            <a:r>
              <a:rPr lang="tr-TR" sz="2400" dirty="0"/>
              <a:t>Arp komutu sistemin arp önbelleği ile ilgili işlevlerin yapılmasını sağlar. Yapılabilecek temel işlemler arasında arp tablosunu incelemek , arp tablosundan kayıt silmek ve arp tablosuna kayıt eklemek vardır. </a:t>
            </a:r>
          </a:p>
          <a:p>
            <a:r>
              <a:rPr lang="tr-TR" sz="2400" dirty="0"/>
              <a:t>Sistemin arp tablosunda , IP adresi–fiziksel adres çiftleri için kayıtlar bulunmaktadır. Sistemde bulunan arp tablosunu görmek için sadece arp komutunun çalıştırılması yeterlidir. İstendiği takdirde –a seçeneği de kullanılabilir. –a parametresi kullanıldığı takdirde istenilen makinenin MAC adresi istenebilir. </a:t>
            </a:r>
          </a:p>
        </p:txBody>
      </p:sp>
      <p:pic>
        <p:nvPicPr>
          <p:cNvPr id="1026" name="Picture 2" descr="linux arp table ile ilgili görsel sonucu"/>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8317" y="3688286"/>
            <a:ext cx="6344118" cy="2024358"/>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3"/>
          <p:cNvSpPr>
            <a:spLocks noChangeArrowheads="1"/>
          </p:cNvSpPr>
          <p:nvPr/>
        </p:nvSpPr>
        <p:spPr bwMode="auto">
          <a:xfrm>
            <a:off x="395925" y="3765229"/>
            <a:ext cx="4531690" cy="2205570"/>
          </a:xfrm>
          <a:prstGeom prst="rect">
            <a:avLst/>
          </a:prstGeom>
          <a:noFill/>
          <a:ln>
            <a:noFill/>
          </a:ln>
          <a:effectLst/>
        </p:spPr>
        <p:txBody>
          <a:bodyPr vert="horz" wrap="none" lIns="0" tIns="253920" rIns="0" bIns="2539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lang="tr-TR" altLang="tr-TR" sz="2200" dirty="0">
                <a:solidFill>
                  <a:srgbClr val="002060"/>
                </a:solidFill>
                <a:latin typeface="Times New Roman" panose="02020603050405020304" pitchFamily="18" charset="0"/>
                <a:cs typeface="Times New Roman" panose="02020603050405020304" pitchFamily="18" charset="0"/>
              </a:rPr>
              <a:t>arp </a:t>
            </a:r>
            <a:r>
              <a:rPr lang="tr-TR" altLang="tr-TR" sz="2200" dirty="0" smtClean="0">
                <a:solidFill>
                  <a:srgbClr val="002060"/>
                </a:solidFill>
                <a:latin typeface="Times New Roman" panose="02020603050405020304" pitchFamily="18" charset="0"/>
                <a:cs typeface="Times New Roman" panose="02020603050405020304" pitchFamily="18" charset="0"/>
              </a:rPr>
              <a:t>–a   = tablo listeleme</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200" dirty="0" smtClean="0">
                <a:solidFill>
                  <a:srgbClr val="002060"/>
                </a:solidFill>
                <a:latin typeface="Times New Roman" panose="02020603050405020304" pitchFamily="18" charset="0"/>
                <a:cs typeface="Times New Roman" panose="02020603050405020304" pitchFamily="18" charset="0"/>
              </a:rPr>
              <a:t>arp  -s  = tabloya kayıt ekleme</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200" dirty="0" smtClean="0">
                <a:solidFill>
                  <a:srgbClr val="002060"/>
                </a:solidFill>
                <a:latin typeface="Times New Roman" panose="02020603050405020304" pitchFamily="18" charset="0"/>
                <a:cs typeface="Times New Roman" panose="02020603050405020304" pitchFamily="18" charset="0"/>
              </a:rPr>
              <a:t>arp –d  = tablodan kayıt silme</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200" dirty="0" smtClean="0">
                <a:solidFill>
                  <a:srgbClr val="002060"/>
                </a:solidFill>
                <a:latin typeface="Times New Roman" panose="02020603050405020304" pitchFamily="18" charset="0"/>
                <a:cs typeface="Times New Roman" panose="02020603050405020304" pitchFamily="18" charset="0"/>
              </a:rPr>
              <a:t>arp –e  = tabloyu ayrıntılarıyla listeleme</a:t>
            </a:r>
          </a:p>
          <a:p>
            <a:pPr marL="0" marR="0" lvl="0" indent="0" algn="l" defTabSz="914400" rtl="0" eaLnBrk="0" fontAlgn="base" latinLnBrk="0" hangingPunct="0">
              <a:lnSpc>
                <a:spcPct val="100000"/>
              </a:lnSpc>
              <a:spcBef>
                <a:spcPct val="0"/>
              </a:spcBef>
              <a:spcAft>
                <a:spcPct val="0"/>
              </a:spcAft>
              <a:buClrTx/>
              <a:buSzTx/>
              <a:buFontTx/>
              <a:buNone/>
              <a:tabLst/>
            </a:pPr>
            <a:r>
              <a:rPr lang="tr-TR" altLang="tr-TR" sz="2200" dirty="0" smtClean="0">
                <a:solidFill>
                  <a:srgbClr val="002060"/>
                </a:solidFill>
                <a:latin typeface="Times New Roman" panose="02020603050405020304" pitchFamily="18" charset="0"/>
                <a:cs typeface="Times New Roman" panose="02020603050405020304" pitchFamily="18" charset="0"/>
              </a:rPr>
              <a:t>arp –</a:t>
            </a:r>
            <a:r>
              <a:rPr lang="tr-TR" altLang="tr-TR" sz="2200" dirty="0" err="1" smtClean="0">
                <a:solidFill>
                  <a:srgbClr val="002060"/>
                </a:solidFill>
                <a:latin typeface="Times New Roman" panose="02020603050405020304" pitchFamily="18" charset="0"/>
                <a:cs typeface="Times New Roman" panose="02020603050405020304" pitchFamily="18" charset="0"/>
              </a:rPr>
              <a:t>help</a:t>
            </a:r>
            <a:r>
              <a:rPr lang="tr-TR" altLang="tr-TR" sz="2200" dirty="0" smtClean="0">
                <a:solidFill>
                  <a:srgbClr val="002060"/>
                </a:solidFill>
                <a:latin typeface="Times New Roman" panose="02020603050405020304" pitchFamily="18" charset="0"/>
                <a:cs typeface="Times New Roman" panose="02020603050405020304" pitchFamily="18" charset="0"/>
              </a:rPr>
              <a:t>  = yardım </a:t>
            </a:r>
            <a:endParaRPr lang="tr-TR" altLang="tr-TR" sz="2200"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7802714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smtClean="0"/>
              <a:t>Ping</a:t>
            </a:r>
            <a:r>
              <a:rPr lang="tr-TR" b="1" dirty="0" smtClean="0"/>
              <a:t> </a:t>
            </a:r>
            <a:r>
              <a:rPr lang="tr-TR" b="1" dirty="0"/>
              <a:t>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11</a:t>
            </a:fld>
            <a:endParaRPr lang="tr-TR"/>
          </a:p>
        </p:txBody>
      </p:sp>
      <p:sp>
        <p:nvSpPr>
          <p:cNvPr id="5" name="İçerik Yer Tutucusu 4"/>
          <p:cNvSpPr>
            <a:spLocks noGrp="1"/>
          </p:cNvSpPr>
          <p:nvPr>
            <p:ph idx="1"/>
          </p:nvPr>
        </p:nvSpPr>
        <p:spPr>
          <a:xfrm>
            <a:off x="1097280" y="1329179"/>
            <a:ext cx="10058400" cy="4147794"/>
          </a:xfrm>
        </p:spPr>
        <p:txBody>
          <a:bodyPr>
            <a:normAutofit/>
          </a:bodyPr>
          <a:lstStyle/>
          <a:p>
            <a:pPr>
              <a:lnSpc>
                <a:spcPct val="100000"/>
              </a:lnSpc>
            </a:pPr>
            <a:r>
              <a:rPr lang="tr-TR" sz="2400" dirty="0" err="1" smtClean="0"/>
              <a:t>Ping</a:t>
            </a:r>
            <a:r>
              <a:rPr lang="tr-TR" sz="2400" dirty="0" smtClean="0"/>
              <a:t> </a:t>
            </a:r>
            <a:r>
              <a:rPr lang="tr-TR" sz="2400" dirty="0"/>
              <a:t>komutu ICMP protokolü üzerinden ECHO_REQUEST göndermek için kullanılır. Bu isteği alan sunucu isteğe cevap gönderir. Arada geçen zaman hesaplanarak kullanıcıya gösterilir. </a:t>
            </a:r>
          </a:p>
          <a:p>
            <a:pPr>
              <a:lnSpc>
                <a:spcPct val="100000"/>
              </a:lnSpc>
            </a:pPr>
            <a:r>
              <a:rPr lang="tr-TR" sz="2400" dirty="0" err="1"/>
              <a:t>Ping</a:t>
            </a:r>
            <a:r>
              <a:rPr lang="tr-TR" sz="2400" dirty="0"/>
              <a:t> komutu çoğunlukla karşıdaki makinenin ayakta olup olmadığını kontrol etmek için kullanılır. Eğer </a:t>
            </a:r>
            <a:r>
              <a:rPr lang="tr-TR" sz="2400" dirty="0" err="1"/>
              <a:t>ping</a:t>
            </a:r>
            <a:r>
              <a:rPr lang="tr-TR" sz="2400" dirty="0"/>
              <a:t> isteğine cevap gelmiyor ise uzaktaki makine çalışmıyor olabilir. Aynı zamanda </a:t>
            </a:r>
            <a:r>
              <a:rPr lang="tr-TR" sz="2400" dirty="0" err="1"/>
              <a:t>ping</a:t>
            </a:r>
            <a:r>
              <a:rPr lang="tr-TR" sz="2400" dirty="0"/>
              <a:t> komutunun çıktısından iki makine arasındaki transferin ne kadar hızlı olabileceği hakkında tahmin yürütülebilir. Daha kısa sürede cevap veren bir makine ile yapılan haberleşme, daha uzun sürede cevap veren makine ile yapılan haberleşmeden çoğu zaman daha hızlıdır. </a:t>
            </a:r>
          </a:p>
        </p:txBody>
      </p:sp>
    </p:spTree>
    <p:extLst>
      <p:ext uri="{BB962C8B-B14F-4D97-AF65-F5344CB8AC3E}">
        <p14:creationId xmlns:p14="http://schemas.microsoft.com/office/powerpoint/2010/main" val="30430357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Ping</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12</a:t>
            </a:fld>
            <a:endParaRPr lang="tr-TR"/>
          </a:p>
        </p:txBody>
      </p:sp>
      <p:sp>
        <p:nvSpPr>
          <p:cNvPr id="5" name="İçerik Yer Tutucusu 4"/>
          <p:cNvSpPr>
            <a:spLocks noGrp="1"/>
          </p:cNvSpPr>
          <p:nvPr>
            <p:ph idx="1"/>
          </p:nvPr>
        </p:nvSpPr>
        <p:spPr/>
        <p:txBody>
          <a:bodyPr/>
          <a:lstStyle/>
          <a:p>
            <a:r>
              <a:rPr lang="tr-TR" dirty="0" smtClean="0">
                <a:solidFill>
                  <a:srgbClr val="002060"/>
                </a:solidFill>
                <a:latin typeface="Wingdings" panose="05000000000000000000" pitchFamily="2" charset="2"/>
              </a:rPr>
              <a:t> </a:t>
            </a:r>
            <a:r>
              <a:rPr lang="tr-TR" dirty="0">
                <a:solidFill>
                  <a:srgbClr val="002060"/>
                </a:solidFill>
              </a:rPr>
              <a:t>-c sayı: Sayı ile belirtilen kadar </a:t>
            </a:r>
            <a:r>
              <a:rPr lang="tr-TR" dirty="0" err="1">
                <a:solidFill>
                  <a:srgbClr val="002060"/>
                </a:solidFill>
              </a:rPr>
              <a:t>ping</a:t>
            </a:r>
            <a:r>
              <a:rPr lang="tr-TR" dirty="0">
                <a:solidFill>
                  <a:srgbClr val="002060"/>
                </a:solidFill>
              </a:rPr>
              <a:t> paketi gönderdikten sonra programdan çıkılmasını sağlar. Bu seçenek kullanılmadığı takdirde </a:t>
            </a:r>
            <a:r>
              <a:rPr lang="tr-TR" dirty="0" err="1">
                <a:solidFill>
                  <a:srgbClr val="002060"/>
                </a:solidFill>
              </a:rPr>
              <a:t>ping</a:t>
            </a:r>
            <a:r>
              <a:rPr lang="tr-TR" dirty="0">
                <a:solidFill>
                  <a:srgbClr val="002060"/>
                </a:solidFill>
              </a:rPr>
              <a:t> yazılımı kullanıcıdan kapatma isteği gelene kadar çalışacaktır. En basit kapatma isteği CTRL-C tuşları ile verilir. </a:t>
            </a:r>
          </a:p>
          <a:p>
            <a:r>
              <a:rPr lang="tr-TR" dirty="0">
                <a:solidFill>
                  <a:srgbClr val="002060"/>
                </a:solidFill>
                <a:latin typeface="Wingdings" panose="05000000000000000000" pitchFamily="2" charset="2"/>
              </a:rPr>
              <a:t> </a:t>
            </a:r>
            <a:r>
              <a:rPr lang="tr-TR" dirty="0">
                <a:solidFill>
                  <a:srgbClr val="002060"/>
                </a:solidFill>
              </a:rPr>
              <a:t>-f: Çok hızlı olarak </a:t>
            </a:r>
            <a:r>
              <a:rPr lang="tr-TR" dirty="0" err="1">
                <a:solidFill>
                  <a:srgbClr val="002060"/>
                </a:solidFill>
              </a:rPr>
              <a:t>ping</a:t>
            </a:r>
            <a:r>
              <a:rPr lang="tr-TR" dirty="0">
                <a:solidFill>
                  <a:srgbClr val="002060"/>
                </a:solidFill>
              </a:rPr>
              <a:t> paketi üretilmesini sağlar. Sadece </a:t>
            </a:r>
            <a:r>
              <a:rPr lang="tr-TR" dirty="0" err="1">
                <a:solidFill>
                  <a:srgbClr val="002060"/>
                </a:solidFill>
              </a:rPr>
              <a:t>root</a:t>
            </a:r>
            <a:r>
              <a:rPr lang="tr-TR" dirty="0">
                <a:solidFill>
                  <a:srgbClr val="002060"/>
                </a:solidFill>
              </a:rPr>
              <a:t> kullanıcısı tarafından kullanılabilir. Ağ üzerinde yavaşlatıcı etken yapabileceğinden dikkatli kullanılması gerekmektedir. </a:t>
            </a:r>
          </a:p>
          <a:p>
            <a:r>
              <a:rPr lang="tr-TR" dirty="0">
                <a:solidFill>
                  <a:srgbClr val="002060"/>
                </a:solidFill>
                <a:latin typeface="Wingdings" panose="05000000000000000000" pitchFamily="2" charset="2"/>
              </a:rPr>
              <a:t> </a:t>
            </a:r>
            <a:r>
              <a:rPr lang="tr-TR" dirty="0">
                <a:solidFill>
                  <a:srgbClr val="002060"/>
                </a:solidFill>
              </a:rPr>
              <a:t>-i süre: Her bir </a:t>
            </a:r>
            <a:r>
              <a:rPr lang="tr-TR" dirty="0" err="1">
                <a:solidFill>
                  <a:srgbClr val="002060"/>
                </a:solidFill>
              </a:rPr>
              <a:t>ping</a:t>
            </a:r>
            <a:r>
              <a:rPr lang="tr-TR" dirty="0">
                <a:solidFill>
                  <a:srgbClr val="002060"/>
                </a:solidFill>
              </a:rPr>
              <a:t> paketinin gönderilmesi arasında geçmesi gereken sürenin ayarlanması için kullanılır. Belirtilen süre saniye cinsindendir. Bu seçenek kullanılmadığı takdirde her bir saniyede bir </a:t>
            </a:r>
            <a:r>
              <a:rPr lang="tr-TR" dirty="0" err="1">
                <a:solidFill>
                  <a:srgbClr val="002060"/>
                </a:solidFill>
              </a:rPr>
              <a:t>ping</a:t>
            </a:r>
            <a:r>
              <a:rPr lang="tr-TR" dirty="0">
                <a:solidFill>
                  <a:srgbClr val="002060"/>
                </a:solidFill>
              </a:rPr>
              <a:t> paketi gönderilir. –f seçeneği ile uyumsuzdur. </a:t>
            </a:r>
          </a:p>
          <a:p>
            <a:r>
              <a:rPr lang="tr-TR" dirty="0">
                <a:solidFill>
                  <a:srgbClr val="002060"/>
                </a:solidFill>
                <a:latin typeface="Wingdings" panose="05000000000000000000" pitchFamily="2" charset="2"/>
              </a:rPr>
              <a:t> </a:t>
            </a:r>
            <a:r>
              <a:rPr lang="tr-TR" dirty="0">
                <a:solidFill>
                  <a:srgbClr val="002060"/>
                </a:solidFill>
              </a:rPr>
              <a:t>-n: Bu seçenek kullanıldığı takdirde </a:t>
            </a:r>
            <a:r>
              <a:rPr lang="tr-TR" dirty="0" err="1">
                <a:solidFill>
                  <a:srgbClr val="002060"/>
                </a:solidFill>
              </a:rPr>
              <a:t>ping</a:t>
            </a:r>
            <a:r>
              <a:rPr lang="tr-TR" dirty="0">
                <a:solidFill>
                  <a:srgbClr val="002060"/>
                </a:solidFill>
              </a:rPr>
              <a:t> isteği gönderilen makineden gelen cevapların kullanıcıya gösterilmesi sırasında makinenin ismi yerine IP adresi kullanılır. </a:t>
            </a:r>
          </a:p>
          <a:p>
            <a:r>
              <a:rPr lang="tr-TR" dirty="0">
                <a:solidFill>
                  <a:srgbClr val="002060"/>
                </a:solidFill>
                <a:latin typeface="Wingdings" panose="05000000000000000000" pitchFamily="2" charset="2"/>
              </a:rPr>
              <a:t> </a:t>
            </a:r>
            <a:r>
              <a:rPr lang="tr-TR" dirty="0">
                <a:solidFill>
                  <a:srgbClr val="002060"/>
                </a:solidFill>
              </a:rPr>
              <a:t>-s </a:t>
            </a:r>
            <a:r>
              <a:rPr lang="tr-TR" dirty="0" err="1">
                <a:solidFill>
                  <a:srgbClr val="002060"/>
                </a:solidFill>
              </a:rPr>
              <a:t>paket_büyüklüğü</a:t>
            </a:r>
            <a:r>
              <a:rPr lang="tr-TR" dirty="0">
                <a:solidFill>
                  <a:srgbClr val="002060"/>
                </a:solidFill>
              </a:rPr>
              <a:t>: Gönderilecek </a:t>
            </a:r>
            <a:r>
              <a:rPr lang="tr-TR" dirty="0" err="1">
                <a:solidFill>
                  <a:srgbClr val="002060"/>
                </a:solidFill>
              </a:rPr>
              <a:t>ping</a:t>
            </a:r>
            <a:r>
              <a:rPr lang="tr-TR" dirty="0">
                <a:solidFill>
                  <a:srgbClr val="002060"/>
                </a:solidFill>
              </a:rPr>
              <a:t> paketinin büyüklüğünün ayarlanması için kullanılır. Varsayılan paket büyüklüğü 56 </a:t>
            </a:r>
            <a:r>
              <a:rPr lang="tr-TR" dirty="0" err="1">
                <a:solidFill>
                  <a:srgbClr val="002060"/>
                </a:solidFill>
              </a:rPr>
              <a:t>byte’tır</a:t>
            </a:r>
            <a:r>
              <a:rPr lang="tr-TR" dirty="0">
                <a:solidFill>
                  <a:srgbClr val="002060"/>
                </a:solidFill>
              </a:rPr>
              <a:t>. 8 </a:t>
            </a:r>
            <a:r>
              <a:rPr lang="tr-TR" dirty="0" err="1">
                <a:solidFill>
                  <a:srgbClr val="002060"/>
                </a:solidFill>
              </a:rPr>
              <a:t>bytelık</a:t>
            </a:r>
            <a:r>
              <a:rPr lang="tr-TR" dirty="0">
                <a:solidFill>
                  <a:srgbClr val="002060"/>
                </a:solidFill>
              </a:rPr>
              <a:t> ICMP başlık bilgisi ile paket boyu 64 </a:t>
            </a:r>
            <a:r>
              <a:rPr lang="tr-TR" dirty="0" err="1">
                <a:solidFill>
                  <a:srgbClr val="002060"/>
                </a:solidFill>
              </a:rPr>
              <a:t>byte’a</a:t>
            </a:r>
            <a:r>
              <a:rPr lang="tr-TR" dirty="0">
                <a:solidFill>
                  <a:srgbClr val="002060"/>
                </a:solidFill>
              </a:rPr>
              <a:t> çıkar. </a:t>
            </a:r>
          </a:p>
          <a:p>
            <a:endParaRPr lang="tr-TR" dirty="0">
              <a:solidFill>
                <a:srgbClr val="002060"/>
              </a:solidFill>
            </a:endParaRPr>
          </a:p>
        </p:txBody>
      </p:sp>
    </p:spTree>
    <p:extLst>
      <p:ext uri="{BB962C8B-B14F-4D97-AF65-F5344CB8AC3E}">
        <p14:creationId xmlns:p14="http://schemas.microsoft.com/office/powerpoint/2010/main" val="3232196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Traceroute</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13</a:t>
            </a:fld>
            <a:endParaRPr lang="tr-TR"/>
          </a:p>
        </p:txBody>
      </p:sp>
      <p:sp>
        <p:nvSpPr>
          <p:cNvPr id="5" name="İçerik Yer Tutucusu 4"/>
          <p:cNvSpPr>
            <a:spLocks noGrp="1"/>
          </p:cNvSpPr>
          <p:nvPr>
            <p:ph idx="1"/>
          </p:nvPr>
        </p:nvSpPr>
        <p:spPr/>
        <p:txBody>
          <a:bodyPr>
            <a:normAutofit lnSpcReduction="10000"/>
          </a:bodyPr>
          <a:lstStyle/>
          <a:p>
            <a:r>
              <a:rPr lang="tr-TR" dirty="0" err="1">
                <a:solidFill>
                  <a:srgbClr val="002060"/>
                </a:solidFill>
              </a:rPr>
              <a:t>Traceroute</a:t>
            </a:r>
            <a:r>
              <a:rPr lang="tr-TR" dirty="0">
                <a:solidFill>
                  <a:srgbClr val="002060"/>
                </a:solidFill>
              </a:rPr>
              <a:t> komutu ile uzaktaki makineye giden yol hakkında bilgi alınır. Bu bilgilerden en temel olanı uzaktaki makineye giderken geçilen yönlendiricilerdir. Komutun temel kullanım şekli aşağıdaki gibidir: </a:t>
            </a:r>
          </a:p>
          <a:p>
            <a:r>
              <a:rPr lang="tr-TR" dirty="0" err="1">
                <a:solidFill>
                  <a:srgbClr val="002060"/>
                </a:solidFill>
              </a:rPr>
              <a:t>traceroute</a:t>
            </a:r>
            <a:r>
              <a:rPr lang="tr-TR" dirty="0">
                <a:solidFill>
                  <a:srgbClr val="002060"/>
                </a:solidFill>
              </a:rPr>
              <a:t> [seçenekler] </a:t>
            </a:r>
            <a:r>
              <a:rPr lang="tr-TR" dirty="0" err="1">
                <a:solidFill>
                  <a:srgbClr val="002060"/>
                </a:solidFill>
              </a:rPr>
              <a:t>makine_ismi</a:t>
            </a:r>
            <a:r>
              <a:rPr lang="tr-TR" dirty="0">
                <a:solidFill>
                  <a:srgbClr val="002060"/>
                </a:solidFill>
              </a:rPr>
              <a:t> </a:t>
            </a:r>
          </a:p>
          <a:p>
            <a:r>
              <a:rPr lang="tr-TR" dirty="0" err="1">
                <a:solidFill>
                  <a:srgbClr val="002060"/>
                </a:solidFill>
              </a:rPr>
              <a:t>Traceroute</a:t>
            </a:r>
            <a:r>
              <a:rPr lang="tr-TR" dirty="0">
                <a:solidFill>
                  <a:srgbClr val="002060"/>
                </a:solidFill>
              </a:rPr>
              <a:t> komutu varsayılan olarak UDP paketleri ile çalışır. UDP paketlerinde TTL (</a:t>
            </a:r>
            <a:r>
              <a:rPr lang="tr-TR" dirty="0" err="1">
                <a:solidFill>
                  <a:srgbClr val="002060"/>
                </a:solidFill>
              </a:rPr>
              <a:t>TimeToLive</a:t>
            </a:r>
            <a:r>
              <a:rPr lang="tr-TR" dirty="0">
                <a:solidFill>
                  <a:srgbClr val="002060"/>
                </a:solidFill>
              </a:rPr>
              <a:t>) değerlerini ayarlayarak geçilen geçitlerin ortaya çıkmasını sağlar. Bir yönlendirici üzerinden geçen paketi yönlendireceği zaman TTL değerini bir azaltır. Bu değer sıfır olduğu zaman paketi gönderen makineye ICMP “time </a:t>
            </a:r>
            <a:r>
              <a:rPr lang="tr-TR" dirty="0" err="1">
                <a:solidFill>
                  <a:srgbClr val="002060"/>
                </a:solidFill>
              </a:rPr>
              <a:t>exceeded</a:t>
            </a:r>
            <a:r>
              <a:rPr lang="tr-TR" dirty="0">
                <a:solidFill>
                  <a:srgbClr val="002060"/>
                </a:solidFill>
              </a:rPr>
              <a:t>” paketi gönderilir. </a:t>
            </a:r>
          </a:p>
          <a:p>
            <a:r>
              <a:rPr lang="tr-TR" dirty="0" err="1">
                <a:solidFill>
                  <a:srgbClr val="002060"/>
                </a:solidFill>
              </a:rPr>
              <a:t>Traceroute</a:t>
            </a:r>
            <a:r>
              <a:rPr lang="tr-TR" dirty="0">
                <a:solidFill>
                  <a:srgbClr val="002060"/>
                </a:solidFill>
              </a:rPr>
              <a:t> bu özelliği kullanarak yol bilgisini çıkarmaktadır. İlk olarak TTL değeri 1 olan bir UDP paketi yaratılır. Bu paket ilk yönlendiriciye geldiğinde yönlendirici kaynak makineye ICMP “time </a:t>
            </a:r>
            <a:r>
              <a:rPr lang="tr-TR" dirty="0" err="1">
                <a:solidFill>
                  <a:srgbClr val="002060"/>
                </a:solidFill>
              </a:rPr>
              <a:t>exceeded</a:t>
            </a:r>
            <a:r>
              <a:rPr lang="tr-TR" dirty="0">
                <a:solidFill>
                  <a:srgbClr val="002060"/>
                </a:solidFill>
              </a:rPr>
              <a:t>” paketi gönderir. </a:t>
            </a:r>
          </a:p>
          <a:p>
            <a:r>
              <a:rPr lang="tr-TR" dirty="0">
                <a:solidFill>
                  <a:srgbClr val="002060"/>
                </a:solidFill>
              </a:rPr>
              <a:t>Bu paket </a:t>
            </a:r>
            <a:r>
              <a:rPr lang="tr-TR" dirty="0" err="1">
                <a:solidFill>
                  <a:srgbClr val="002060"/>
                </a:solidFill>
              </a:rPr>
              <a:t>traceroute</a:t>
            </a:r>
            <a:r>
              <a:rPr lang="tr-TR" dirty="0">
                <a:solidFill>
                  <a:srgbClr val="002060"/>
                </a:solidFill>
              </a:rPr>
              <a:t> komutu tarafından işlenir. Daha sonra TTL değeri 2 olan bir paket gönderilir. Bu olay hedef makineye varana kadar devam eder. </a:t>
            </a:r>
          </a:p>
          <a:p>
            <a:r>
              <a:rPr lang="tr-TR" dirty="0">
                <a:solidFill>
                  <a:srgbClr val="002060"/>
                </a:solidFill>
              </a:rPr>
              <a:t>Başlangıç TTL değeri istendiği takdirde –f seçeneği ile ayarlanabilmektedir. UDP paketleri yerine ICMP paketleri kullanılabilmektedir. ICMP paketlerinin kullanılması için –I seçeneği kullanılmalıdır. </a:t>
            </a:r>
          </a:p>
        </p:txBody>
      </p:sp>
    </p:spTree>
    <p:extLst>
      <p:ext uri="{BB962C8B-B14F-4D97-AF65-F5344CB8AC3E}">
        <p14:creationId xmlns:p14="http://schemas.microsoft.com/office/powerpoint/2010/main" val="25902440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smtClean="0"/>
              <a:t>Kaynak</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14</a:t>
            </a:fld>
            <a:endParaRPr lang="tr-TR"/>
          </a:p>
        </p:txBody>
      </p:sp>
      <p:sp>
        <p:nvSpPr>
          <p:cNvPr id="5" name="İçerik Yer Tutucusu 4"/>
          <p:cNvSpPr>
            <a:spLocks noGrp="1"/>
          </p:cNvSpPr>
          <p:nvPr>
            <p:ph idx="1"/>
          </p:nvPr>
        </p:nvSpPr>
        <p:spPr/>
        <p:txBody>
          <a:bodyPr/>
          <a:lstStyle/>
          <a:p>
            <a:r>
              <a:rPr lang="tr-TR" dirty="0" smtClean="0"/>
              <a:t>1- MEB Bilişim Teknolojileri, Açık Kaynak İşletim Sistemi Kullanımı. (Ankara 2013)</a:t>
            </a:r>
          </a:p>
          <a:p>
            <a:r>
              <a:rPr lang="tr-TR" dirty="0" smtClean="0"/>
              <a:t>2- </a:t>
            </a:r>
            <a:r>
              <a:rPr lang="tr-TR" dirty="0">
                <a:hlinkClick r:id="rId2"/>
              </a:rPr>
              <a:t>https://www.pardus.org.tr/pardus-kurulum-kilavuzu</a:t>
            </a:r>
            <a:r>
              <a:rPr lang="tr-TR" dirty="0" smtClean="0">
                <a:hlinkClick r:id="rId2"/>
              </a:rPr>
              <a:t>/</a:t>
            </a:r>
            <a:r>
              <a:rPr lang="tr-TR" dirty="0" smtClean="0"/>
              <a:t> 16.01.2020 22:00</a:t>
            </a:r>
            <a:endParaRPr lang="tr-TR" dirty="0"/>
          </a:p>
        </p:txBody>
      </p:sp>
    </p:spTree>
    <p:extLst>
      <p:ext uri="{BB962C8B-B14F-4D97-AF65-F5344CB8AC3E}">
        <p14:creationId xmlns:p14="http://schemas.microsoft.com/office/powerpoint/2010/main" val="34155940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nn-NO" b="1" dirty="0"/>
              <a:t>Temel Ağ Komutları ve Programları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2</a:t>
            </a:fld>
            <a:endParaRPr lang="tr-TR"/>
          </a:p>
        </p:txBody>
      </p:sp>
      <p:sp>
        <p:nvSpPr>
          <p:cNvPr id="5" name="İçerik Yer Tutucusu 4"/>
          <p:cNvSpPr>
            <a:spLocks noGrp="1"/>
          </p:cNvSpPr>
          <p:nvPr>
            <p:ph idx="1"/>
          </p:nvPr>
        </p:nvSpPr>
        <p:spPr>
          <a:xfrm>
            <a:off x="1837283" y="2139884"/>
            <a:ext cx="5817281" cy="3572759"/>
          </a:xfrm>
        </p:spPr>
        <p:txBody>
          <a:bodyPr numCol="1">
            <a:normAutofit/>
          </a:bodyPr>
          <a:lstStyle/>
          <a:p>
            <a:pPr>
              <a:spcBef>
                <a:spcPts val="0"/>
              </a:spcBef>
            </a:pPr>
            <a:r>
              <a:rPr lang="tr-TR" sz="2400" dirty="0" smtClean="0">
                <a:solidFill>
                  <a:srgbClr val="002060"/>
                </a:solidFill>
                <a:latin typeface="Wingdings" panose="05000000000000000000" pitchFamily="2" charset="2"/>
              </a:rPr>
              <a:t> </a:t>
            </a:r>
            <a:r>
              <a:rPr lang="tr-TR" sz="2400" dirty="0">
                <a:solidFill>
                  <a:srgbClr val="002060"/>
                </a:solidFill>
              </a:rPr>
              <a:t>Telnet </a:t>
            </a:r>
          </a:p>
          <a:p>
            <a:pPr>
              <a:spcBef>
                <a:spcPts val="0"/>
              </a:spcBef>
            </a:pPr>
            <a:r>
              <a:rPr lang="tr-TR" sz="2400" dirty="0">
                <a:solidFill>
                  <a:srgbClr val="002060"/>
                </a:solidFill>
                <a:latin typeface="Wingdings" panose="05000000000000000000" pitchFamily="2" charset="2"/>
              </a:rPr>
              <a:t> </a:t>
            </a:r>
            <a:r>
              <a:rPr lang="tr-TR" sz="2400" dirty="0">
                <a:solidFill>
                  <a:srgbClr val="002060"/>
                </a:solidFill>
              </a:rPr>
              <a:t>Ftp </a:t>
            </a:r>
          </a:p>
          <a:p>
            <a:pPr>
              <a:spcBef>
                <a:spcPts val="0"/>
              </a:spcBef>
            </a:pPr>
            <a:r>
              <a:rPr lang="tr-TR" sz="2400" dirty="0">
                <a:solidFill>
                  <a:srgbClr val="002060"/>
                </a:solidFill>
                <a:latin typeface="Wingdings" panose="05000000000000000000" pitchFamily="2" charset="2"/>
              </a:rPr>
              <a:t> </a:t>
            </a:r>
            <a:r>
              <a:rPr lang="tr-TR" sz="2400" dirty="0" err="1">
                <a:solidFill>
                  <a:srgbClr val="002060"/>
                </a:solidFill>
              </a:rPr>
              <a:t>Mslookup</a:t>
            </a:r>
            <a:r>
              <a:rPr lang="tr-TR" sz="2400" dirty="0">
                <a:solidFill>
                  <a:srgbClr val="002060"/>
                </a:solidFill>
              </a:rPr>
              <a:t> </a:t>
            </a:r>
          </a:p>
          <a:p>
            <a:pPr>
              <a:spcBef>
                <a:spcPts val="0"/>
              </a:spcBef>
            </a:pPr>
            <a:r>
              <a:rPr lang="tr-TR" sz="2400" dirty="0">
                <a:solidFill>
                  <a:srgbClr val="002060"/>
                </a:solidFill>
                <a:latin typeface="Wingdings" panose="05000000000000000000" pitchFamily="2" charset="2"/>
              </a:rPr>
              <a:t> </a:t>
            </a:r>
            <a:r>
              <a:rPr lang="tr-TR" sz="2400" dirty="0" err="1">
                <a:solidFill>
                  <a:srgbClr val="002060"/>
                </a:solidFill>
              </a:rPr>
              <a:t>Whois</a:t>
            </a:r>
            <a:r>
              <a:rPr lang="tr-TR" sz="2400" dirty="0">
                <a:solidFill>
                  <a:srgbClr val="002060"/>
                </a:solidFill>
              </a:rPr>
              <a:t> </a:t>
            </a:r>
          </a:p>
          <a:p>
            <a:pPr>
              <a:spcBef>
                <a:spcPts val="0"/>
              </a:spcBef>
            </a:pPr>
            <a:r>
              <a:rPr lang="tr-TR" sz="2400" dirty="0" smtClean="0">
                <a:solidFill>
                  <a:srgbClr val="002060"/>
                </a:solidFill>
                <a:latin typeface="Wingdings" panose="05000000000000000000" pitchFamily="2" charset="2"/>
              </a:rPr>
              <a:t> </a:t>
            </a:r>
            <a:r>
              <a:rPr lang="tr-TR" sz="2400" dirty="0" err="1">
                <a:solidFill>
                  <a:srgbClr val="002060"/>
                </a:solidFill>
              </a:rPr>
              <a:t>Netstat</a:t>
            </a:r>
            <a:r>
              <a:rPr lang="tr-TR" sz="2400" dirty="0">
                <a:solidFill>
                  <a:srgbClr val="002060"/>
                </a:solidFill>
              </a:rPr>
              <a:t> </a:t>
            </a:r>
          </a:p>
          <a:p>
            <a:pPr>
              <a:spcBef>
                <a:spcPts val="0"/>
              </a:spcBef>
            </a:pPr>
            <a:r>
              <a:rPr lang="tr-TR" sz="2400" dirty="0">
                <a:solidFill>
                  <a:srgbClr val="002060"/>
                </a:solidFill>
                <a:latin typeface="Wingdings" panose="05000000000000000000" pitchFamily="2" charset="2"/>
              </a:rPr>
              <a:t> </a:t>
            </a:r>
            <a:r>
              <a:rPr lang="tr-TR" sz="2400" dirty="0">
                <a:solidFill>
                  <a:srgbClr val="002060"/>
                </a:solidFill>
              </a:rPr>
              <a:t>Arp </a:t>
            </a:r>
          </a:p>
          <a:p>
            <a:pPr>
              <a:spcBef>
                <a:spcPts val="0"/>
              </a:spcBef>
            </a:pPr>
            <a:r>
              <a:rPr lang="tr-TR" sz="2400" dirty="0" smtClean="0">
                <a:solidFill>
                  <a:srgbClr val="002060"/>
                </a:solidFill>
                <a:latin typeface="Wingdings" panose="05000000000000000000" pitchFamily="2" charset="2"/>
              </a:rPr>
              <a:t> </a:t>
            </a:r>
            <a:r>
              <a:rPr lang="tr-TR" sz="2400" dirty="0" err="1">
                <a:solidFill>
                  <a:srgbClr val="002060"/>
                </a:solidFill>
              </a:rPr>
              <a:t>Ping</a:t>
            </a:r>
            <a:r>
              <a:rPr lang="tr-TR" sz="2400" dirty="0">
                <a:solidFill>
                  <a:srgbClr val="002060"/>
                </a:solidFill>
              </a:rPr>
              <a:t> </a:t>
            </a:r>
          </a:p>
          <a:p>
            <a:pPr>
              <a:spcBef>
                <a:spcPts val="0"/>
              </a:spcBef>
            </a:pPr>
            <a:r>
              <a:rPr lang="tr-TR" sz="2400" dirty="0">
                <a:solidFill>
                  <a:srgbClr val="002060"/>
                </a:solidFill>
                <a:latin typeface="Wingdings" panose="05000000000000000000" pitchFamily="2" charset="2"/>
              </a:rPr>
              <a:t> </a:t>
            </a:r>
            <a:r>
              <a:rPr lang="tr-TR" sz="2400" dirty="0" err="1">
                <a:solidFill>
                  <a:srgbClr val="002060"/>
                </a:solidFill>
              </a:rPr>
              <a:t>Traceroute</a:t>
            </a:r>
            <a:r>
              <a:rPr lang="tr-TR" sz="2400" dirty="0">
                <a:solidFill>
                  <a:srgbClr val="002060"/>
                </a:solidFill>
              </a:rPr>
              <a:t> </a:t>
            </a:r>
          </a:p>
        </p:txBody>
      </p:sp>
      <p:sp>
        <p:nvSpPr>
          <p:cNvPr id="8" name="Dikdörtgen 7"/>
          <p:cNvSpPr/>
          <p:nvPr/>
        </p:nvSpPr>
        <p:spPr>
          <a:xfrm>
            <a:off x="1031292" y="1456386"/>
            <a:ext cx="10459982" cy="461665"/>
          </a:xfrm>
          <a:prstGeom prst="rect">
            <a:avLst/>
          </a:prstGeom>
        </p:spPr>
        <p:txBody>
          <a:bodyPr wrap="square">
            <a:spAutoFit/>
          </a:bodyPr>
          <a:lstStyle/>
          <a:p>
            <a:pPr>
              <a:spcBef>
                <a:spcPts val="0"/>
              </a:spcBef>
            </a:pPr>
            <a:r>
              <a:rPr lang="tr-TR" sz="2400" dirty="0">
                <a:solidFill>
                  <a:srgbClr val="002060"/>
                </a:solidFill>
                <a:latin typeface="Times New Roman" panose="02020603050405020304" pitchFamily="18" charset="0"/>
                <a:cs typeface="Times New Roman" panose="02020603050405020304" pitchFamily="18" charset="0"/>
              </a:rPr>
              <a:t>Linux işletim sistemlerinde kullanılan önemli ağ komutlarından bazıları şunlardır: </a:t>
            </a:r>
          </a:p>
        </p:txBody>
      </p:sp>
    </p:spTree>
    <p:extLst>
      <p:ext uri="{BB962C8B-B14F-4D97-AF65-F5344CB8AC3E}">
        <p14:creationId xmlns:p14="http://schemas.microsoft.com/office/powerpoint/2010/main" val="38385035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solidFill>
                  <a:srgbClr val="002060"/>
                </a:solidFill>
              </a:rPr>
              <a:t>Telnet Komutu </a:t>
            </a:r>
            <a:endParaRPr lang="tr-TR" dirty="0">
              <a:solidFill>
                <a:srgbClr val="002060"/>
              </a:solidFill>
            </a:endParaRPr>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3</a:t>
            </a:fld>
            <a:endParaRPr lang="tr-TR"/>
          </a:p>
        </p:txBody>
      </p:sp>
      <p:sp>
        <p:nvSpPr>
          <p:cNvPr id="7" name="Dikdörtgen 6"/>
          <p:cNvSpPr/>
          <p:nvPr/>
        </p:nvSpPr>
        <p:spPr>
          <a:xfrm>
            <a:off x="940777" y="879472"/>
            <a:ext cx="10972799" cy="5632311"/>
          </a:xfrm>
          <a:prstGeom prst="rect">
            <a:avLst/>
          </a:prstGeom>
        </p:spPr>
        <p:txBody>
          <a:bodyPr wrap="square">
            <a:spAutoFit/>
          </a:bodyPr>
          <a:lstStyle/>
          <a:p>
            <a:r>
              <a:rPr lang="tr-TR" sz="2400" dirty="0" smtClean="0">
                <a:solidFill>
                  <a:srgbClr val="002060"/>
                </a:solidFill>
                <a:latin typeface="Times New Roman" panose="02020603050405020304" pitchFamily="18" charset="0"/>
              </a:rPr>
              <a:t>Telnet </a:t>
            </a:r>
            <a:r>
              <a:rPr lang="tr-TR" sz="2400" dirty="0">
                <a:solidFill>
                  <a:srgbClr val="002060"/>
                </a:solidFill>
                <a:latin typeface="Times New Roman" panose="02020603050405020304" pitchFamily="18" charset="0"/>
              </a:rPr>
              <a:t>yazılımı uzaktaki sunucu ile TELNET protokolü ile haberleşmeyi sağlayan bir programdır. Bu program sayesinde uzaktaki makinede kullanıcıya bir çalışma alanı açılır. Kullanıcının gerçekleştirdiği her işlem uzaktaki sunucuda gerçekleşir. Telnet komutunun en basit kullanım şekli aşağıdaki gibidir: </a:t>
            </a:r>
          </a:p>
          <a:p>
            <a:r>
              <a:rPr lang="tr-TR" sz="2400" b="1" dirty="0">
                <a:solidFill>
                  <a:srgbClr val="002060"/>
                </a:solidFill>
                <a:latin typeface="Times New Roman" panose="02020603050405020304" pitchFamily="18" charset="0"/>
              </a:rPr>
              <a:t>telnet </a:t>
            </a:r>
            <a:r>
              <a:rPr lang="tr-TR" sz="2400" b="1" dirty="0" err="1">
                <a:solidFill>
                  <a:srgbClr val="002060"/>
                </a:solidFill>
                <a:latin typeface="Times New Roman" panose="02020603050405020304" pitchFamily="18" charset="0"/>
              </a:rPr>
              <a:t>sunucu_ismi</a:t>
            </a:r>
            <a:r>
              <a:rPr lang="tr-TR" sz="2400" b="1" dirty="0">
                <a:solidFill>
                  <a:srgbClr val="002060"/>
                </a:solidFill>
                <a:latin typeface="Times New Roman" panose="02020603050405020304" pitchFamily="18" charset="0"/>
              </a:rPr>
              <a:t> [port numarası] </a:t>
            </a:r>
            <a:endParaRPr lang="tr-TR" sz="2400" dirty="0">
              <a:solidFill>
                <a:srgbClr val="002060"/>
              </a:solidFill>
              <a:latin typeface="Times New Roman" panose="02020603050405020304" pitchFamily="18" charset="0"/>
            </a:endParaRPr>
          </a:p>
          <a:p>
            <a:r>
              <a:rPr lang="tr-TR" sz="2400" dirty="0">
                <a:solidFill>
                  <a:srgbClr val="002060"/>
                </a:solidFill>
                <a:latin typeface="Times New Roman" panose="02020603050405020304" pitchFamily="18" charset="0"/>
              </a:rPr>
              <a:t>Sunucu ismi parametresi bildirilmediği takdirde telnet yazılımı kullanıcıdan bir komut girmesini bekleyen interaktif </a:t>
            </a:r>
            <a:r>
              <a:rPr lang="tr-TR" sz="2400" dirty="0" err="1">
                <a:solidFill>
                  <a:srgbClr val="002060"/>
                </a:solidFill>
                <a:latin typeface="Times New Roman" panose="02020603050405020304" pitchFamily="18" charset="0"/>
              </a:rPr>
              <a:t>modda</a:t>
            </a:r>
            <a:r>
              <a:rPr lang="tr-TR" sz="2400" dirty="0">
                <a:solidFill>
                  <a:srgbClr val="002060"/>
                </a:solidFill>
                <a:latin typeface="Times New Roman" panose="02020603050405020304" pitchFamily="18" charset="0"/>
              </a:rPr>
              <a:t> açılır. Bu durumda aşağıdakine benzer bir çıktı gözükecektir. </a:t>
            </a:r>
          </a:p>
          <a:p>
            <a:pPr>
              <a:lnSpc>
                <a:spcPct val="150000"/>
              </a:lnSpc>
            </a:pPr>
            <a:r>
              <a:rPr lang="tr-TR" sz="2400" dirty="0">
                <a:latin typeface="Consolas" panose="020B0609020204030204" pitchFamily="49" charset="0"/>
              </a:rPr>
              <a:t>[</a:t>
            </a:r>
            <a:r>
              <a:rPr lang="tr-TR" sz="2400" dirty="0" err="1">
                <a:latin typeface="Consolas" panose="020B0609020204030204" pitchFamily="49" charset="0"/>
              </a:rPr>
              <a:t>root@seawolf</a:t>
            </a:r>
            <a:r>
              <a:rPr lang="tr-TR" sz="2400" dirty="0">
                <a:latin typeface="Consolas" panose="020B0609020204030204" pitchFamily="49" charset="0"/>
              </a:rPr>
              <a:t> /</a:t>
            </a:r>
            <a:r>
              <a:rPr lang="tr-TR" sz="2400" dirty="0" err="1">
                <a:latin typeface="Consolas" panose="020B0609020204030204" pitchFamily="49" charset="0"/>
              </a:rPr>
              <a:t>root</a:t>
            </a:r>
            <a:r>
              <a:rPr lang="tr-TR" sz="2400" dirty="0">
                <a:latin typeface="Consolas" panose="020B0609020204030204" pitchFamily="49" charset="0"/>
              </a:rPr>
              <a:t>]# telnet </a:t>
            </a:r>
          </a:p>
          <a:p>
            <a:pPr>
              <a:lnSpc>
                <a:spcPct val="150000"/>
              </a:lnSpc>
            </a:pPr>
            <a:r>
              <a:rPr lang="tr-TR" sz="2400" dirty="0">
                <a:latin typeface="Consolas" panose="020B0609020204030204" pitchFamily="49" charset="0"/>
              </a:rPr>
              <a:t>telnet&gt; </a:t>
            </a:r>
          </a:p>
          <a:p>
            <a:r>
              <a:rPr lang="tr-TR" sz="2400" dirty="0">
                <a:solidFill>
                  <a:srgbClr val="002060"/>
                </a:solidFill>
                <a:latin typeface="Times New Roman" panose="02020603050405020304" pitchFamily="18" charset="0"/>
              </a:rPr>
              <a:t>Bu bilgi isteminde telnet yazılımı kullanıcıdan belli komutlar alabilmektedir. Bu komutların listesini görmek için </a:t>
            </a:r>
            <a:r>
              <a:rPr lang="tr-TR" sz="2400" dirty="0" err="1">
                <a:solidFill>
                  <a:srgbClr val="002060"/>
                </a:solidFill>
                <a:latin typeface="Times New Roman" panose="02020603050405020304" pitchFamily="18" charset="0"/>
              </a:rPr>
              <a:t>help</a:t>
            </a:r>
            <a:r>
              <a:rPr lang="tr-TR" sz="2400" dirty="0">
                <a:solidFill>
                  <a:srgbClr val="002060"/>
                </a:solidFill>
                <a:latin typeface="Times New Roman" panose="02020603050405020304" pitchFamily="18" charset="0"/>
              </a:rPr>
              <a:t> komutunu vermek yeterlidir. Herhangi bir telnet bağlantısı gerçekleştirmiş iken de bilgi istemi penceresine dönülebilir. Bunun için CTRL-] tuş kombinasyonunun kullanılması yeterlidir. </a:t>
            </a:r>
            <a:endParaRPr lang="tr-TR" sz="2400" dirty="0">
              <a:solidFill>
                <a:srgbClr val="002060"/>
              </a:solidFill>
            </a:endParaRPr>
          </a:p>
        </p:txBody>
      </p:sp>
    </p:spTree>
    <p:extLst>
      <p:ext uri="{BB962C8B-B14F-4D97-AF65-F5344CB8AC3E}">
        <p14:creationId xmlns:p14="http://schemas.microsoft.com/office/powerpoint/2010/main" val="30619143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Ftp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4</a:t>
            </a:fld>
            <a:endParaRPr lang="tr-TR"/>
          </a:p>
        </p:txBody>
      </p:sp>
      <p:sp>
        <p:nvSpPr>
          <p:cNvPr id="5" name="İçerik Yer Tutucusu 4"/>
          <p:cNvSpPr>
            <a:spLocks noGrp="1"/>
          </p:cNvSpPr>
          <p:nvPr>
            <p:ph idx="1"/>
          </p:nvPr>
        </p:nvSpPr>
        <p:spPr/>
        <p:txBody>
          <a:bodyPr>
            <a:normAutofit/>
          </a:bodyPr>
          <a:lstStyle/>
          <a:p>
            <a:r>
              <a:rPr lang="tr-TR" dirty="0"/>
              <a:t>FTP protokolü uzaktaki sunucudan dosya transferi için kullanılan bir protokoldür. Bu protokol kullanılarak uzaktaki ftp sunucusu ile dosya transferi yapmayı sağlayan birçok istemci bulunmaktadır. Bu istemcilerden en yaygın olanı ftp yazılımıdır. Bir çok işletim sisteminde hemen hemen aynı komutlar ve aynı ara yüze sahiptir. Ftp yazılımının temel kullanım şekli aşağıdaki gibidir: </a:t>
            </a:r>
          </a:p>
          <a:p>
            <a:r>
              <a:rPr lang="tr-TR" b="1" dirty="0"/>
              <a:t>ftp </a:t>
            </a:r>
            <a:r>
              <a:rPr lang="tr-TR" b="1" dirty="0" err="1"/>
              <a:t>ftp_sunucusu</a:t>
            </a:r>
            <a:r>
              <a:rPr lang="tr-TR" b="1" dirty="0"/>
              <a:t> </a:t>
            </a:r>
            <a:endParaRPr lang="tr-TR" dirty="0"/>
          </a:p>
          <a:p>
            <a:r>
              <a:rPr lang="tr-TR" dirty="0"/>
              <a:t>Ftp sunucusunun ismi verilmediği takdirde ftp yazılımı aşağıdaki bilgi istemi durumunda bekleyecektir. Bu durumda iken o veya </a:t>
            </a:r>
            <a:r>
              <a:rPr lang="tr-TR" dirty="0" err="1"/>
              <a:t>open</a:t>
            </a:r>
            <a:r>
              <a:rPr lang="tr-TR" dirty="0"/>
              <a:t> komutu ile yeni bir ftp bağlantısı yaratılabilir. </a:t>
            </a:r>
          </a:p>
          <a:p>
            <a:pPr>
              <a:lnSpc>
                <a:spcPct val="150000"/>
              </a:lnSpc>
              <a:spcBef>
                <a:spcPts val="0"/>
              </a:spcBef>
            </a:pPr>
            <a:r>
              <a:rPr lang="tr-TR" dirty="0">
                <a:solidFill>
                  <a:schemeClr val="tx1"/>
                </a:solidFill>
                <a:latin typeface="Consolas" panose="020B0609020204030204" pitchFamily="49" charset="0"/>
              </a:rPr>
              <a:t>[</a:t>
            </a:r>
            <a:r>
              <a:rPr lang="tr-TR" dirty="0" err="1">
                <a:solidFill>
                  <a:schemeClr val="tx1"/>
                </a:solidFill>
                <a:latin typeface="Consolas" panose="020B0609020204030204" pitchFamily="49" charset="0"/>
              </a:rPr>
              <a:t>root@seawolf</a:t>
            </a:r>
            <a:r>
              <a:rPr lang="tr-TR" dirty="0">
                <a:solidFill>
                  <a:schemeClr val="tx1"/>
                </a:solidFill>
                <a:latin typeface="Consolas" panose="020B0609020204030204" pitchFamily="49" charset="0"/>
              </a:rPr>
              <a:t> /</a:t>
            </a:r>
            <a:r>
              <a:rPr lang="tr-TR" dirty="0" err="1">
                <a:solidFill>
                  <a:schemeClr val="tx1"/>
                </a:solidFill>
                <a:latin typeface="Consolas" panose="020B0609020204030204" pitchFamily="49" charset="0"/>
              </a:rPr>
              <a:t>root</a:t>
            </a:r>
            <a:r>
              <a:rPr lang="tr-TR" dirty="0">
                <a:solidFill>
                  <a:schemeClr val="tx1"/>
                </a:solidFill>
                <a:latin typeface="Consolas" panose="020B0609020204030204" pitchFamily="49" charset="0"/>
              </a:rPr>
              <a:t>]# ftp </a:t>
            </a:r>
          </a:p>
          <a:p>
            <a:pPr>
              <a:lnSpc>
                <a:spcPct val="150000"/>
              </a:lnSpc>
              <a:spcBef>
                <a:spcPts val="0"/>
              </a:spcBef>
            </a:pPr>
            <a:r>
              <a:rPr lang="tr-TR" dirty="0">
                <a:solidFill>
                  <a:schemeClr val="tx1"/>
                </a:solidFill>
                <a:latin typeface="Consolas" panose="020B0609020204030204" pitchFamily="49" charset="0"/>
              </a:rPr>
              <a:t>ftp&gt; </a:t>
            </a:r>
          </a:p>
          <a:p>
            <a:r>
              <a:rPr lang="tr-TR" dirty="0"/>
              <a:t>Yeni bir bağlantı yaratıldığı durumda, bağlantı yapılan ftp sunucusunun gönderdiği başlık gösterilir ve kullanıcı ismi ve şifre girilmesi istenir. </a:t>
            </a:r>
          </a:p>
          <a:p>
            <a:r>
              <a:rPr lang="tr-TR" dirty="0"/>
              <a:t>Eğer kullanıcı ismi ve şifre girişi sırasında bir hata meydana gelirse , </a:t>
            </a:r>
            <a:r>
              <a:rPr lang="tr-TR" dirty="0" err="1"/>
              <a:t>user</a:t>
            </a:r>
            <a:r>
              <a:rPr lang="tr-TR" dirty="0"/>
              <a:t> komutu ile tekrar </a:t>
            </a:r>
            <a:r>
              <a:rPr lang="tr-TR" dirty="0" smtClean="0"/>
              <a:t>kullanıcı </a:t>
            </a:r>
            <a:r>
              <a:rPr lang="tr-TR" dirty="0"/>
              <a:t>ismi ve şifre girilebilir. </a:t>
            </a:r>
          </a:p>
        </p:txBody>
      </p:sp>
    </p:spTree>
    <p:extLst>
      <p:ext uri="{BB962C8B-B14F-4D97-AF65-F5344CB8AC3E}">
        <p14:creationId xmlns:p14="http://schemas.microsoft.com/office/powerpoint/2010/main" val="2903409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Ftp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5</a:t>
            </a:fld>
            <a:endParaRPr lang="tr-TR"/>
          </a:p>
        </p:txBody>
      </p:sp>
      <p:sp>
        <p:nvSpPr>
          <p:cNvPr id="5" name="İçerik Yer Tutucusu 4"/>
          <p:cNvSpPr>
            <a:spLocks noGrp="1"/>
          </p:cNvSpPr>
          <p:nvPr>
            <p:ph idx="1"/>
          </p:nvPr>
        </p:nvSpPr>
        <p:spPr>
          <a:xfrm>
            <a:off x="791853" y="923637"/>
            <a:ext cx="10991652" cy="5347854"/>
          </a:xfrm>
        </p:spPr>
        <p:txBody>
          <a:bodyPr>
            <a:noAutofit/>
          </a:bodyPr>
          <a:lstStyle/>
          <a:p>
            <a:pPr>
              <a:spcBef>
                <a:spcPts val="600"/>
              </a:spcBef>
            </a:pPr>
            <a:r>
              <a:rPr lang="tr-TR" dirty="0">
                <a:solidFill>
                  <a:srgbClr val="002060"/>
                </a:solidFill>
              </a:rPr>
              <a:t>Kullanıcı ismi ve şifre doğrulatıldıktan sonra ftp yazılımı komut beklemek için bilgi istemi durumuna dönecektir. Bu durumda iken birçok komut kullanılabilir. Bu komutlardan en çok kullanılanları aşağıdaki gibidir: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ls</a:t>
            </a:r>
            <a:r>
              <a:rPr lang="tr-TR" dirty="0">
                <a:solidFill>
                  <a:srgbClr val="002060"/>
                </a:solidFill>
              </a:rPr>
              <a:t> :Uzaktaki sunucuda bulunulan dizinin içeriğinin görülmesini sağlar.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dir</a:t>
            </a:r>
            <a:r>
              <a:rPr lang="tr-TR" dirty="0">
                <a:solidFill>
                  <a:srgbClr val="002060"/>
                </a:solidFill>
              </a:rPr>
              <a:t> : </a:t>
            </a:r>
            <a:r>
              <a:rPr lang="tr-TR" dirty="0" err="1">
                <a:solidFill>
                  <a:srgbClr val="002060"/>
                </a:solidFill>
              </a:rPr>
              <a:t>ls</a:t>
            </a:r>
            <a:r>
              <a:rPr lang="tr-TR" dirty="0">
                <a:solidFill>
                  <a:srgbClr val="002060"/>
                </a:solidFill>
              </a:rPr>
              <a:t> ile aynı görevi görür. İki komutun çıktısı ftp sunucusuna göre değişebilir. </a:t>
            </a:r>
          </a:p>
          <a:p>
            <a:pPr>
              <a:spcBef>
                <a:spcPts val="600"/>
              </a:spcBef>
            </a:pPr>
            <a:r>
              <a:rPr lang="tr-TR" dirty="0">
                <a:solidFill>
                  <a:srgbClr val="002060"/>
                </a:solidFill>
                <a:latin typeface="Wingdings" panose="05000000000000000000" pitchFamily="2" charset="2"/>
              </a:rPr>
              <a:t> </a:t>
            </a:r>
            <a:r>
              <a:rPr lang="tr-TR" dirty="0">
                <a:solidFill>
                  <a:srgbClr val="002060"/>
                </a:solidFill>
              </a:rPr>
              <a:t>cd :Uzaktaki sunucuda bulunulan dizini değiştirmek için kullanılır.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get:Uzaktaki</a:t>
            </a:r>
            <a:r>
              <a:rPr lang="tr-TR" dirty="0">
                <a:solidFill>
                  <a:srgbClr val="002060"/>
                </a:solidFill>
              </a:rPr>
              <a:t> sunucudan bir dosya almak için kullanılır.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mget</a:t>
            </a:r>
            <a:r>
              <a:rPr lang="tr-TR" dirty="0">
                <a:solidFill>
                  <a:srgbClr val="002060"/>
                </a:solidFill>
              </a:rPr>
              <a:t>: Uzaktaki sunucudan birden fazla dosya almak için kullanılır. Dosya isminin tam olarak verilmesine gerek yoktur. İsmi tamamlamak için *,? gibi özel karakterler kullanılabilir. </a:t>
            </a:r>
          </a:p>
          <a:p>
            <a:pPr>
              <a:spcBef>
                <a:spcPts val="600"/>
              </a:spcBef>
            </a:pPr>
            <a:r>
              <a:rPr lang="tr-TR" dirty="0">
                <a:solidFill>
                  <a:srgbClr val="002060"/>
                </a:solidFill>
                <a:latin typeface="Wingdings" panose="05000000000000000000" pitchFamily="2" charset="2"/>
              </a:rPr>
              <a:t> </a:t>
            </a:r>
            <a:r>
              <a:rPr lang="tr-TR" dirty="0">
                <a:solidFill>
                  <a:srgbClr val="002060"/>
                </a:solidFill>
              </a:rPr>
              <a:t>put :Uzaktaki sunucuya bir dosya koymak için kullanılır.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mput</a:t>
            </a:r>
            <a:r>
              <a:rPr lang="tr-TR" dirty="0">
                <a:solidFill>
                  <a:srgbClr val="002060"/>
                </a:solidFill>
              </a:rPr>
              <a:t> :Uzaktaki sunucuya birden fazla dosya koymak için kullanılır.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prompt</a:t>
            </a:r>
            <a:r>
              <a:rPr lang="tr-TR" dirty="0">
                <a:solidFill>
                  <a:srgbClr val="002060"/>
                </a:solidFill>
              </a:rPr>
              <a:t> : </a:t>
            </a:r>
            <a:r>
              <a:rPr lang="tr-TR" dirty="0" err="1">
                <a:solidFill>
                  <a:srgbClr val="002060"/>
                </a:solidFill>
              </a:rPr>
              <a:t>mget</a:t>
            </a:r>
            <a:r>
              <a:rPr lang="tr-TR" dirty="0">
                <a:solidFill>
                  <a:srgbClr val="002060"/>
                </a:solidFill>
              </a:rPr>
              <a:t> ve </a:t>
            </a:r>
            <a:r>
              <a:rPr lang="tr-TR" dirty="0" err="1">
                <a:solidFill>
                  <a:srgbClr val="002060"/>
                </a:solidFill>
              </a:rPr>
              <a:t>mput</a:t>
            </a:r>
            <a:r>
              <a:rPr lang="tr-TR" dirty="0">
                <a:solidFill>
                  <a:srgbClr val="002060"/>
                </a:solidFill>
              </a:rPr>
              <a:t> komutları kullanıldığı durumlarda her işlem yapılmadan önce kullanıcıdan onay beklenir. Onay beklenmeden işlemi yapmak isteniyor ise </a:t>
            </a:r>
            <a:r>
              <a:rPr lang="tr-TR" dirty="0" err="1">
                <a:solidFill>
                  <a:srgbClr val="002060"/>
                </a:solidFill>
              </a:rPr>
              <a:t>prompt</a:t>
            </a:r>
            <a:r>
              <a:rPr lang="tr-TR" dirty="0">
                <a:solidFill>
                  <a:srgbClr val="002060"/>
                </a:solidFill>
              </a:rPr>
              <a:t> komutu </a:t>
            </a:r>
            <a:r>
              <a:rPr lang="tr-TR" dirty="0" err="1">
                <a:solidFill>
                  <a:srgbClr val="002060"/>
                </a:solidFill>
              </a:rPr>
              <a:t>off</a:t>
            </a:r>
            <a:r>
              <a:rPr lang="tr-TR" dirty="0">
                <a:solidFill>
                  <a:srgbClr val="002060"/>
                </a:solidFill>
              </a:rPr>
              <a:t> argümanı ile çağırılmalıdır. Onay verme işlemini tekrar aktif yapmak için “</a:t>
            </a:r>
            <a:r>
              <a:rPr lang="tr-TR" dirty="0" err="1">
                <a:solidFill>
                  <a:srgbClr val="002060"/>
                </a:solidFill>
              </a:rPr>
              <a:t>prompt</a:t>
            </a:r>
            <a:r>
              <a:rPr lang="tr-TR" dirty="0">
                <a:solidFill>
                  <a:srgbClr val="002060"/>
                </a:solidFill>
              </a:rPr>
              <a:t> on” komutu verilmelidir. </a:t>
            </a:r>
          </a:p>
          <a:p>
            <a:pPr>
              <a:spcBef>
                <a:spcPts val="600"/>
              </a:spcBef>
            </a:pPr>
            <a:r>
              <a:rPr lang="tr-TR" dirty="0">
                <a:solidFill>
                  <a:srgbClr val="002060"/>
                </a:solidFill>
                <a:latin typeface="Wingdings" panose="05000000000000000000" pitchFamily="2" charset="2"/>
              </a:rPr>
              <a:t> </a:t>
            </a:r>
            <a:r>
              <a:rPr lang="tr-TR" dirty="0" err="1">
                <a:solidFill>
                  <a:srgbClr val="002060"/>
                </a:solidFill>
              </a:rPr>
              <a:t>bye</a:t>
            </a:r>
            <a:r>
              <a:rPr lang="tr-TR" dirty="0">
                <a:solidFill>
                  <a:srgbClr val="002060"/>
                </a:solidFill>
              </a:rPr>
              <a:t> :Ftp bağlantısını kapatmak için kullanılır. </a:t>
            </a:r>
          </a:p>
        </p:txBody>
      </p:sp>
    </p:spTree>
    <p:extLst>
      <p:ext uri="{BB962C8B-B14F-4D97-AF65-F5344CB8AC3E}">
        <p14:creationId xmlns:p14="http://schemas.microsoft.com/office/powerpoint/2010/main" val="272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Nslookup</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6</a:t>
            </a:fld>
            <a:endParaRPr lang="tr-TR"/>
          </a:p>
        </p:txBody>
      </p:sp>
      <p:sp>
        <p:nvSpPr>
          <p:cNvPr id="5" name="İçerik Yer Tutucusu 4"/>
          <p:cNvSpPr>
            <a:spLocks noGrp="1"/>
          </p:cNvSpPr>
          <p:nvPr>
            <p:ph idx="1"/>
          </p:nvPr>
        </p:nvSpPr>
        <p:spPr/>
        <p:txBody>
          <a:bodyPr>
            <a:normAutofit fontScale="85000" lnSpcReduction="10000"/>
          </a:bodyPr>
          <a:lstStyle/>
          <a:p>
            <a:r>
              <a:rPr lang="tr-TR" dirty="0" err="1">
                <a:solidFill>
                  <a:srgbClr val="002060"/>
                </a:solidFill>
              </a:rPr>
              <a:t>Nslookup</a:t>
            </a:r>
            <a:r>
              <a:rPr lang="tr-TR" dirty="0">
                <a:solidFill>
                  <a:srgbClr val="002060"/>
                </a:solidFill>
              </a:rPr>
              <a:t> komutu DNS sunucusu ile haberleşip DNS sorgulamaları yapmak için kullanılmaktadır. En basit kullanım alanı makine isminden makine IP adresinin bulunmasıdır. </a:t>
            </a:r>
          </a:p>
          <a:p>
            <a:r>
              <a:rPr lang="tr-TR" b="1" dirty="0" err="1" smtClean="0">
                <a:solidFill>
                  <a:srgbClr val="002060"/>
                </a:solidFill>
              </a:rPr>
              <a:t>nslookup</a:t>
            </a:r>
            <a:r>
              <a:rPr lang="tr-TR" b="1" dirty="0" smtClean="0">
                <a:solidFill>
                  <a:srgbClr val="002060"/>
                </a:solidFill>
              </a:rPr>
              <a:t> </a:t>
            </a:r>
            <a:r>
              <a:rPr lang="tr-TR" b="1" dirty="0">
                <a:solidFill>
                  <a:srgbClr val="002060"/>
                </a:solidFill>
              </a:rPr>
              <a:t>[seçenek] [sorgu] </a:t>
            </a:r>
            <a:endParaRPr lang="tr-TR" dirty="0">
              <a:solidFill>
                <a:srgbClr val="002060"/>
              </a:solidFill>
            </a:endParaRPr>
          </a:p>
          <a:p>
            <a:r>
              <a:rPr lang="tr-TR" dirty="0">
                <a:solidFill>
                  <a:srgbClr val="002060"/>
                </a:solidFill>
              </a:rPr>
              <a:t>Sorgu parametresi verilmediği takdirde </a:t>
            </a:r>
            <a:r>
              <a:rPr lang="tr-TR" dirty="0" err="1">
                <a:solidFill>
                  <a:srgbClr val="002060"/>
                </a:solidFill>
              </a:rPr>
              <a:t>nslookup</a:t>
            </a:r>
            <a:r>
              <a:rPr lang="tr-TR" dirty="0">
                <a:solidFill>
                  <a:srgbClr val="002060"/>
                </a:solidFill>
              </a:rPr>
              <a:t> interaktif </a:t>
            </a:r>
            <a:r>
              <a:rPr lang="tr-TR" dirty="0" err="1">
                <a:solidFill>
                  <a:srgbClr val="002060"/>
                </a:solidFill>
              </a:rPr>
              <a:t>modda</a:t>
            </a:r>
            <a:r>
              <a:rPr lang="tr-TR" dirty="0">
                <a:solidFill>
                  <a:srgbClr val="002060"/>
                </a:solidFill>
              </a:rPr>
              <a:t> çalışmaya başlayacaktır. İnteraktif </a:t>
            </a:r>
            <a:r>
              <a:rPr lang="tr-TR" dirty="0" err="1">
                <a:solidFill>
                  <a:srgbClr val="002060"/>
                </a:solidFill>
              </a:rPr>
              <a:t>modda</a:t>
            </a:r>
            <a:r>
              <a:rPr lang="tr-TR" dirty="0">
                <a:solidFill>
                  <a:srgbClr val="002060"/>
                </a:solidFill>
              </a:rPr>
              <a:t> iken istenilen sorgulama yapılabilmektedir. Varsayılan olarak düz ve ters kayıt sorgulama işlemleri yapılır. Yani makine ismi verilirse makinenin IP adresi, makine IP adresi verilirse makinenin ismi sorgulanır. </a:t>
            </a:r>
          </a:p>
          <a:p>
            <a:r>
              <a:rPr lang="tr-TR" dirty="0">
                <a:solidFill>
                  <a:srgbClr val="002060"/>
                </a:solidFill>
              </a:rPr>
              <a:t>Sorgulama tipi istendiği takdirde değiştirilebilir. Temel sorgulama tipleri aşağıdaki gibidir: </a:t>
            </a:r>
          </a:p>
          <a:p>
            <a:r>
              <a:rPr lang="tr-TR" dirty="0">
                <a:solidFill>
                  <a:srgbClr val="002060"/>
                </a:solidFill>
                <a:latin typeface="Wingdings" panose="05000000000000000000" pitchFamily="2" charset="2"/>
              </a:rPr>
              <a:t> </a:t>
            </a:r>
            <a:r>
              <a:rPr lang="tr-TR" dirty="0">
                <a:solidFill>
                  <a:srgbClr val="002060"/>
                </a:solidFill>
              </a:rPr>
              <a:t>A :Makine isminden IP adresi sorgulaması için kullanılır. </a:t>
            </a:r>
          </a:p>
          <a:p>
            <a:r>
              <a:rPr lang="tr-TR" dirty="0">
                <a:solidFill>
                  <a:srgbClr val="002060"/>
                </a:solidFill>
                <a:latin typeface="Wingdings" panose="05000000000000000000" pitchFamily="2" charset="2"/>
              </a:rPr>
              <a:t> </a:t>
            </a:r>
            <a:r>
              <a:rPr lang="tr-TR" dirty="0">
                <a:solidFill>
                  <a:srgbClr val="002060"/>
                </a:solidFill>
              </a:rPr>
              <a:t>PTR :Makine IP adresinden makine ismi sorgulaması için kullanılır. </a:t>
            </a:r>
          </a:p>
          <a:p>
            <a:r>
              <a:rPr lang="tr-TR" dirty="0">
                <a:solidFill>
                  <a:srgbClr val="002060"/>
                </a:solidFill>
                <a:latin typeface="Wingdings" panose="05000000000000000000" pitchFamily="2" charset="2"/>
              </a:rPr>
              <a:t> </a:t>
            </a:r>
            <a:r>
              <a:rPr lang="tr-TR" dirty="0">
                <a:solidFill>
                  <a:srgbClr val="002060"/>
                </a:solidFill>
              </a:rPr>
              <a:t>NS : Verilen alan için yetkili DNS sunucularının listesini görmek için kullanılır. </a:t>
            </a:r>
          </a:p>
          <a:p>
            <a:r>
              <a:rPr lang="tr-TR" dirty="0">
                <a:solidFill>
                  <a:srgbClr val="002060"/>
                </a:solidFill>
                <a:latin typeface="Wingdings" panose="05000000000000000000" pitchFamily="2" charset="2"/>
              </a:rPr>
              <a:t> </a:t>
            </a:r>
            <a:r>
              <a:rPr lang="tr-TR" dirty="0">
                <a:solidFill>
                  <a:srgbClr val="002060"/>
                </a:solidFill>
              </a:rPr>
              <a:t>MX : Verilen alan veya sunucu için gönderilen e-postaları kabul eden sunucuları görmek için kullanılır. </a:t>
            </a:r>
          </a:p>
          <a:p>
            <a:r>
              <a:rPr lang="tr-TR" dirty="0">
                <a:solidFill>
                  <a:srgbClr val="002060"/>
                </a:solidFill>
                <a:latin typeface="Wingdings" panose="05000000000000000000" pitchFamily="2" charset="2"/>
              </a:rPr>
              <a:t> </a:t>
            </a:r>
            <a:r>
              <a:rPr lang="tr-TR" dirty="0">
                <a:solidFill>
                  <a:srgbClr val="002060"/>
                </a:solidFill>
              </a:rPr>
              <a:t>ANY : Tüm sorgulama tiplerini kullanarak gerekli bilgileri almak için kullanılır. </a:t>
            </a:r>
          </a:p>
          <a:p>
            <a:r>
              <a:rPr lang="tr-TR" dirty="0">
                <a:solidFill>
                  <a:srgbClr val="002060"/>
                </a:solidFill>
                <a:latin typeface="Wingdings" panose="05000000000000000000" pitchFamily="2" charset="2"/>
              </a:rPr>
              <a:t> </a:t>
            </a:r>
            <a:r>
              <a:rPr lang="tr-TR" dirty="0">
                <a:solidFill>
                  <a:srgbClr val="002060"/>
                </a:solidFill>
              </a:rPr>
              <a:t>SOA : Alandan sorumlu kişi, TTL süresi, alanın seri numarası gibi bilgileri almak için kullanılır. </a:t>
            </a:r>
          </a:p>
          <a:p>
            <a:r>
              <a:rPr lang="tr-TR" dirty="0" smtClean="0">
                <a:solidFill>
                  <a:srgbClr val="002060"/>
                </a:solidFill>
              </a:rPr>
              <a:t>Sorgulama </a:t>
            </a:r>
            <a:r>
              <a:rPr lang="tr-TR" dirty="0">
                <a:solidFill>
                  <a:srgbClr val="002060"/>
                </a:solidFill>
              </a:rPr>
              <a:t>tipini değiştirmek için interaktif </a:t>
            </a:r>
            <a:r>
              <a:rPr lang="tr-TR" dirty="0" err="1">
                <a:solidFill>
                  <a:srgbClr val="002060"/>
                </a:solidFill>
              </a:rPr>
              <a:t>modda</a:t>
            </a:r>
            <a:r>
              <a:rPr lang="tr-TR" dirty="0">
                <a:solidFill>
                  <a:srgbClr val="002060"/>
                </a:solidFill>
              </a:rPr>
              <a:t> “set </a:t>
            </a:r>
            <a:r>
              <a:rPr lang="tr-TR" dirty="0" err="1">
                <a:solidFill>
                  <a:srgbClr val="002060"/>
                </a:solidFill>
              </a:rPr>
              <a:t>query</a:t>
            </a:r>
            <a:r>
              <a:rPr lang="tr-TR" dirty="0">
                <a:solidFill>
                  <a:srgbClr val="002060"/>
                </a:solidFill>
              </a:rPr>
              <a:t>=</a:t>
            </a:r>
            <a:r>
              <a:rPr lang="tr-TR" dirty="0" err="1">
                <a:solidFill>
                  <a:srgbClr val="002060"/>
                </a:solidFill>
              </a:rPr>
              <a:t>sorgu_tipi”veya“set</a:t>
            </a:r>
            <a:r>
              <a:rPr lang="tr-TR" dirty="0">
                <a:solidFill>
                  <a:srgbClr val="002060"/>
                </a:solidFill>
              </a:rPr>
              <a:t> 80 </a:t>
            </a:r>
          </a:p>
          <a:p>
            <a:r>
              <a:rPr lang="tr-TR" dirty="0" err="1" smtClean="0">
                <a:solidFill>
                  <a:srgbClr val="002060"/>
                </a:solidFill>
              </a:rPr>
              <a:t>type</a:t>
            </a:r>
            <a:r>
              <a:rPr lang="tr-TR" dirty="0" smtClean="0">
                <a:solidFill>
                  <a:srgbClr val="002060"/>
                </a:solidFill>
              </a:rPr>
              <a:t>=</a:t>
            </a:r>
            <a:r>
              <a:rPr lang="tr-TR" dirty="0" err="1" smtClean="0">
                <a:solidFill>
                  <a:srgbClr val="002060"/>
                </a:solidFill>
              </a:rPr>
              <a:t>sorgu_tipi”komutu</a:t>
            </a:r>
            <a:r>
              <a:rPr lang="tr-TR" dirty="0" smtClean="0">
                <a:solidFill>
                  <a:srgbClr val="002060"/>
                </a:solidFill>
              </a:rPr>
              <a:t> </a:t>
            </a:r>
            <a:r>
              <a:rPr lang="tr-TR" dirty="0">
                <a:solidFill>
                  <a:srgbClr val="002060"/>
                </a:solidFill>
              </a:rPr>
              <a:t>verilmelidir. </a:t>
            </a:r>
          </a:p>
        </p:txBody>
      </p:sp>
    </p:spTree>
    <p:extLst>
      <p:ext uri="{BB962C8B-B14F-4D97-AF65-F5344CB8AC3E}">
        <p14:creationId xmlns:p14="http://schemas.microsoft.com/office/powerpoint/2010/main" val="3107920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Whois</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7</a:t>
            </a:fld>
            <a:endParaRPr lang="tr-TR"/>
          </a:p>
        </p:txBody>
      </p:sp>
      <p:sp>
        <p:nvSpPr>
          <p:cNvPr id="5" name="İçerik Yer Tutucusu 4"/>
          <p:cNvSpPr>
            <a:spLocks noGrp="1"/>
          </p:cNvSpPr>
          <p:nvPr>
            <p:ph idx="1"/>
          </p:nvPr>
        </p:nvSpPr>
        <p:spPr/>
        <p:txBody>
          <a:bodyPr/>
          <a:lstStyle/>
          <a:p>
            <a:r>
              <a:rPr lang="tr-TR" dirty="0" err="1">
                <a:solidFill>
                  <a:srgbClr val="002060"/>
                </a:solidFill>
              </a:rPr>
              <a:t>Whois</a:t>
            </a:r>
            <a:r>
              <a:rPr lang="tr-TR" dirty="0">
                <a:solidFill>
                  <a:srgbClr val="002060"/>
                </a:solidFill>
              </a:rPr>
              <a:t> komutu bir IP adresinin hangi ağa dahil olduğunu ve o ağdan sorumlu kişilerin e-posta adresleri, posta adresleri, telefonları gibi bilgileri gösteren bir komuttur. Temelde bir IP bloğu alındığı takdirde, bloğu satın alan ile ilgili bilgiler alınır ve bu bilgiler </a:t>
            </a:r>
            <a:r>
              <a:rPr lang="tr-TR" dirty="0" err="1">
                <a:solidFill>
                  <a:srgbClr val="002060"/>
                </a:solidFill>
              </a:rPr>
              <a:t>whois</a:t>
            </a:r>
            <a:r>
              <a:rPr lang="tr-TR" dirty="0">
                <a:solidFill>
                  <a:srgbClr val="002060"/>
                </a:solidFill>
              </a:rPr>
              <a:t> sunucularında tutulurlar. </a:t>
            </a:r>
            <a:r>
              <a:rPr lang="tr-TR" dirty="0" err="1">
                <a:solidFill>
                  <a:srgbClr val="002060"/>
                </a:solidFill>
              </a:rPr>
              <a:t>Whois</a:t>
            </a:r>
            <a:r>
              <a:rPr lang="tr-TR" dirty="0">
                <a:solidFill>
                  <a:srgbClr val="002060"/>
                </a:solidFill>
              </a:rPr>
              <a:t> komutu ile bu sunucular sorgulanır. </a:t>
            </a:r>
          </a:p>
          <a:p>
            <a:r>
              <a:rPr lang="tr-TR" dirty="0">
                <a:solidFill>
                  <a:srgbClr val="002060"/>
                </a:solidFill>
              </a:rPr>
              <a:t>Komutun temel kullanımı aşağıdaki gibidir: </a:t>
            </a:r>
          </a:p>
          <a:p>
            <a:r>
              <a:rPr lang="tr-TR" dirty="0" err="1">
                <a:solidFill>
                  <a:schemeClr val="tx1"/>
                </a:solidFill>
                <a:latin typeface="Consolas" panose="020B0609020204030204" pitchFamily="49" charset="0"/>
              </a:rPr>
              <a:t>whois</a:t>
            </a:r>
            <a:r>
              <a:rPr lang="tr-TR" dirty="0">
                <a:solidFill>
                  <a:schemeClr val="tx1"/>
                </a:solidFill>
                <a:latin typeface="Consolas" panose="020B0609020204030204" pitchFamily="49" charset="0"/>
              </a:rPr>
              <a:t> </a:t>
            </a:r>
            <a:r>
              <a:rPr lang="tr-TR" dirty="0" err="1">
                <a:solidFill>
                  <a:schemeClr val="tx1"/>
                </a:solidFill>
                <a:latin typeface="Consolas" panose="020B0609020204030204" pitchFamily="49" charset="0"/>
              </a:rPr>
              <a:t>IP_adresi</a:t>
            </a:r>
            <a:r>
              <a:rPr lang="tr-TR" dirty="0">
                <a:solidFill>
                  <a:schemeClr val="tx1"/>
                </a:solidFill>
                <a:latin typeface="Consolas" panose="020B0609020204030204" pitchFamily="49" charset="0"/>
              </a:rPr>
              <a:t>[@</a:t>
            </a:r>
            <a:r>
              <a:rPr lang="tr-TR" dirty="0" err="1">
                <a:solidFill>
                  <a:schemeClr val="tx1"/>
                </a:solidFill>
                <a:latin typeface="Consolas" panose="020B0609020204030204" pitchFamily="49" charset="0"/>
              </a:rPr>
              <a:t>whois_sunucusu</a:t>
            </a:r>
            <a:r>
              <a:rPr lang="tr-TR" dirty="0">
                <a:solidFill>
                  <a:schemeClr val="tx1"/>
                </a:solidFill>
                <a:latin typeface="Consolas" panose="020B0609020204030204" pitchFamily="49" charset="0"/>
              </a:rPr>
              <a:t>] </a:t>
            </a:r>
          </a:p>
          <a:p>
            <a:r>
              <a:rPr lang="tr-TR" dirty="0" err="1">
                <a:solidFill>
                  <a:srgbClr val="002060"/>
                </a:solidFill>
              </a:rPr>
              <a:t>Whois</a:t>
            </a:r>
            <a:r>
              <a:rPr lang="tr-TR" dirty="0">
                <a:solidFill>
                  <a:srgbClr val="002060"/>
                </a:solidFill>
              </a:rPr>
              <a:t> sunucuları genelde IP adresi dağıtmaya hakkı bulunan kuruluşlarda bulunur. Her sunucu belli bölgeler için geçerli bilgileri tutmaktadır. Bu sebepten dolayı her sunucudan cevap </a:t>
            </a:r>
            <a:r>
              <a:rPr lang="tr-TR" dirty="0" err="1">
                <a:solidFill>
                  <a:srgbClr val="002060"/>
                </a:solidFill>
              </a:rPr>
              <a:t>alınamayabilmektedir</a:t>
            </a:r>
            <a:r>
              <a:rPr lang="tr-TR" dirty="0">
                <a:solidFill>
                  <a:srgbClr val="002060"/>
                </a:solidFill>
              </a:rPr>
              <a:t>. </a:t>
            </a:r>
          </a:p>
        </p:txBody>
      </p:sp>
    </p:spTree>
    <p:extLst>
      <p:ext uri="{BB962C8B-B14F-4D97-AF65-F5344CB8AC3E}">
        <p14:creationId xmlns:p14="http://schemas.microsoft.com/office/powerpoint/2010/main" val="37349588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Netstat</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8</a:t>
            </a:fld>
            <a:endParaRPr lang="tr-TR"/>
          </a:p>
        </p:txBody>
      </p:sp>
      <p:sp>
        <p:nvSpPr>
          <p:cNvPr id="5" name="İçerik Yer Tutucusu 4"/>
          <p:cNvSpPr>
            <a:spLocks noGrp="1"/>
          </p:cNvSpPr>
          <p:nvPr>
            <p:ph idx="1"/>
          </p:nvPr>
        </p:nvSpPr>
        <p:spPr/>
        <p:txBody>
          <a:bodyPr>
            <a:normAutofit fontScale="92500" lnSpcReduction="20000"/>
          </a:bodyPr>
          <a:lstStyle/>
          <a:p>
            <a:r>
              <a:rPr lang="tr-TR" dirty="0" err="1">
                <a:solidFill>
                  <a:srgbClr val="002060"/>
                </a:solidFill>
              </a:rPr>
              <a:t>Netstat</a:t>
            </a:r>
            <a:r>
              <a:rPr lang="tr-TR" dirty="0">
                <a:solidFill>
                  <a:srgbClr val="002060"/>
                </a:solidFill>
              </a:rPr>
              <a:t> komutu ağ bağlantıları , yönlendirme tablosu , ara yüz istatistikleri gibi ağ ile ilgili temel bilgileri göstermeye yarayan bir programdır. Temel olarak aşağıdaki gibi kullanılır: </a:t>
            </a:r>
          </a:p>
          <a:p>
            <a:r>
              <a:rPr lang="tr-TR" dirty="0" err="1">
                <a:solidFill>
                  <a:srgbClr val="002060"/>
                </a:solidFill>
              </a:rPr>
              <a:t>netstat</a:t>
            </a:r>
            <a:r>
              <a:rPr lang="tr-TR" dirty="0">
                <a:solidFill>
                  <a:srgbClr val="002060"/>
                </a:solidFill>
              </a:rPr>
              <a:t> [seçenekler] </a:t>
            </a:r>
          </a:p>
          <a:p>
            <a:r>
              <a:rPr lang="tr-TR" dirty="0">
                <a:solidFill>
                  <a:srgbClr val="002060"/>
                </a:solidFill>
              </a:rPr>
              <a:t>Hiç bir seçenek verilmediği takdirde </a:t>
            </a:r>
            <a:r>
              <a:rPr lang="tr-TR" dirty="0" err="1">
                <a:solidFill>
                  <a:srgbClr val="002060"/>
                </a:solidFill>
              </a:rPr>
              <a:t>netstat</a:t>
            </a:r>
            <a:r>
              <a:rPr lang="tr-TR" dirty="0">
                <a:solidFill>
                  <a:srgbClr val="002060"/>
                </a:solidFill>
              </a:rPr>
              <a:t> yazılımı sistemde kullanımda olan soketler hakkında bilgi verecektir. Bu durumda yapılmış ağ bağlantıları ile ilgili olan bilgiler gözükecektir. </a:t>
            </a:r>
          </a:p>
          <a:p>
            <a:r>
              <a:rPr lang="tr-TR" dirty="0" err="1">
                <a:solidFill>
                  <a:srgbClr val="002060"/>
                </a:solidFill>
              </a:rPr>
              <a:t>Netstat</a:t>
            </a:r>
            <a:r>
              <a:rPr lang="tr-TR" dirty="0">
                <a:solidFill>
                  <a:srgbClr val="002060"/>
                </a:solidFill>
              </a:rPr>
              <a:t> komutu çıktısının “Active Internet </a:t>
            </a:r>
            <a:r>
              <a:rPr lang="tr-TR" dirty="0" err="1">
                <a:solidFill>
                  <a:srgbClr val="002060"/>
                </a:solidFill>
              </a:rPr>
              <a:t>Connections</a:t>
            </a:r>
            <a:r>
              <a:rPr lang="tr-TR" dirty="0">
                <a:solidFill>
                  <a:srgbClr val="002060"/>
                </a:solidFill>
              </a:rPr>
              <a:t>” bölümünde bulunan sütunlar ve anlamları aşağıdaki gibidir: </a:t>
            </a:r>
          </a:p>
          <a:p>
            <a:r>
              <a:rPr lang="tr-TR" dirty="0">
                <a:solidFill>
                  <a:srgbClr val="002060"/>
                </a:solidFill>
                <a:latin typeface="Wingdings" panose="05000000000000000000" pitchFamily="2" charset="2"/>
              </a:rPr>
              <a:t> </a:t>
            </a:r>
            <a:r>
              <a:rPr lang="tr-TR" b="1" dirty="0" err="1">
                <a:solidFill>
                  <a:srgbClr val="002060"/>
                </a:solidFill>
              </a:rPr>
              <a:t>Proto</a:t>
            </a:r>
            <a:r>
              <a:rPr lang="tr-TR" dirty="0">
                <a:solidFill>
                  <a:srgbClr val="002060"/>
                </a:solidFill>
              </a:rPr>
              <a:t>: Soket tarafından kullanılan protokolü belirtir. </a:t>
            </a:r>
            <a:r>
              <a:rPr lang="tr-TR" dirty="0" err="1">
                <a:solidFill>
                  <a:srgbClr val="002060"/>
                </a:solidFill>
              </a:rPr>
              <a:t>Tcp</a:t>
            </a:r>
            <a:r>
              <a:rPr lang="tr-TR" dirty="0">
                <a:solidFill>
                  <a:srgbClr val="002060"/>
                </a:solidFill>
              </a:rPr>
              <a:t> , </a:t>
            </a:r>
            <a:r>
              <a:rPr lang="tr-TR" dirty="0" err="1">
                <a:solidFill>
                  <a:srgbClr val="002060"/>
                </a:solidFill>
              </a:rPr>
              <a:t>udp</a:t>
            </a:r>
            <a:r>
              <a:rPr lang="tr-TR" dirty="0">
                <a:solidFill>
                  <a:srgbClr val="002060"/>
                </a:solidFill>
              </a:rPr>
              <a:t> veya </a:t>
            </a:r>
            <a:r>
              <a:rPr lang="tr-TR" dirty="0" err="1">
                <a:solidFill>
                  <a:srgbClr val="002060"/>
                </a:solidFill>
              </a:rPr>
              <a:t>raw</a:t>
            </a:r>
            <a:r>
              <a:rPr lang="tr-TR" dirty="0">
                <a:solidFill>
                  <a:srgbClr val="002060"/>
                </a:solidFill>
              </a:rPr>
              <a:t> değerlerini içerebilir. </a:t>
            </a:r>
          </a:p>
          <a:p>
            <a:r>
              <a:rPr lang="tr-TR" dirty="0">
                <a:solidFill>
                  <a:srgbClr val="002060"/>
                </a:solidFill>
                <a:latin typeface="Wingdings" panose="05000000000000000000" pitchFamily="2" charset="2"/>
              </a:rPr>
              <a:t> </a:t>
            </a:r>
            <a:r>
              <a:rPr lang="tr-TR" b="1" dirty="0" err="1">
                <a:solidFill>
                  <a:srgbClr val="002060"/>
                </a:solidFill>
              </a:rPr>
              <a:t>Recv</a:t>
            </a:r>
            <a:r>
              <a:rPr lang="tr-TR" dirty="0">
                <a:solidFill>
                  <a:srgbClr val="002060"/>
                </a:solidFill>
              </a:rPr>
              <a:t>-</a:t>
            </a:r>
            <a:r>
              <a:rPr lang="tr-TR" b="1" dirty="0">
                <a:solidFill>
                  <a:srgbClr val="002060"/>
                </a:solidFill>
              </a:rPr>
              <a:t>Q</a:t>
            </a:r>
            <a:r>
              <a:rPr lang="tr-TR" dirty="0">
                <a:solidFill>
                  <a:srgbClr val="002060"/>
                </a:solidFill>
              </a:rPr>
              <a:t>: Bu soketi kullanan programa kopyalanmayan verinin büyüklüğünü </a:t>
            </a:r>
            <a:r>
              <a:rPr lang="tr-TR" dirty="0" err="1">
                <a:solidFill>
                  <a:srgbClr val="002060"/>
                </a:solidFill>
              </a:rPr>
              <a:t>byte</a:t>
            </a:r>
            <a:r>
              <a:rPr lang="tr-TR" dirty="0">
                <a:solidFill>
                  <a:srgbClr val="002060"/>
                </a:solidFill>
              </a:rPr>
              <a:t> olarak belirtir. </a:t>
            </a:r>
          </a:p>
          <a:p>
            <a:r>
              <a:rPr lang="tr-TR" dirty="0">
                <a:solidFill>
                  <a:srgbClr val="002060"/>
                </a:solidFill>
                <a:latin typeface="Wingdings" panose="05000000000000000000" pitchFamily="2" charset="2"/>
              </a:rPr>
              <a:t> </a:t>
            </a:r>
            <a:r>
              <a:rPr lang="tr-TR" b="1" dirty="0" err="1">
                <a:solidFill>
                  <a:srgbClr val="002060"/>
                </a:solidFill>
              </a:rPr>
              <a:t>Send</a:t>
            </a:r>
            <a:r>
              <a:rPr lang="tr-TR" dirty="0">
                <a:solidFill>
                  <a:srgbClr val="002060"/>
                </a:solidFill>
              </a:rPr>
              <a:t>-</a:t>
            </a:r>
            <a:r>
              <a:rPr lang="tr-TR" b="1" dirty="0">
                <a:solidFill>
                  <a:srgbClr val="002060"/>
                </a:solidFill>
              </a:rPr>
              <a:t>Q</a:t>
            </a:r>
            <a:r>
              <a:rPr lang="tr-TR" dirty="0">
                <a:solidFill>
                  <a:srgbClr val="002060"/>
                </a:solidFill>
              </a:rPr>
              <a:t>: Karşıdaki sistem tarafından alındığı onaylanmayan verinin büyüklüğünü </a:t>
            </a:r>
            <a:r>
              <a:rPr lang="tr-TR" dirty="0" err="1">
                <a:solidFill>
                  <a:srgbClr val="002060"/>
                </a:solidFill>
              </a:rPr>
              <a:t>byte</a:t>
            </a:r>
            <a:r>
              <a:rPr lang="tr-TR" dirty="0">
                <a:solidFill>
                  <a:srgbClr val="002060"/>
                </a:solidFill>
              </a:rPr>
              <a:t> olarak belirtir. </a:t>
            </a:r>
          </a:p>
          <a:p>
            <a:r>
              <a:rPr lang="tr-TR" dirty="0">
                <a:solidFill>
                  <a:srgbClr val="002060"/>
                </a:solidFill>
                <a:latin typeface="Wingdings" panose="05000000000000000000" pitchFamily="2" charset="2"/>
              </a:rPr>
              <a:t> </a:t>
            </a:r>
            <a:r>
              <a:rPr lang="tr-TR" b="1" dirty="0" err="1">
                <a:solidFill>
                  <a:srgbClr val="002060"/>
                </a:solidFill>
              </a:rPr>
              <a:t>Local</a:t>
            </a:r>
            <a:r>
              <a:rPr lang="tr-TR" b="1" dirty="0">
                <a:solidFill>
                  <a:srgbClr val="002060"/>
                </a:solidFill>
              </a:rPr>
              <a:t> </a:t>
            </a:r>
            <a:r>
              <a:rPr lang="tr-TR" b="1" dirty="0" err="1">
                <a:solidFill>
                  <a:srgbClr val="002060"/>
                </a:solidFill>
              </a:rPr>
              <a:t>Adress</a:t>
            </a:r>
            <a:r>
              <a:rPr lang="tr-TR" dirty="0" err="1">
                <a:solidFill>
                  <a:srgbClr val="002060"/>
                </a:solidFill>
              </a:rPr>
              <a:t>:Soketinyedekuçtaki</a:t>
            </a:r>
            <a:r>
              <a:rPr lang="tr-TR" dirty="0">
                <a:solidFill>
                  <a:srgbClr val="002060"/>
                </a:solidFill>
              </a:rPr>
              <a:t> IP adresi ve port numarasını belirtir. Eğer </a:t>
            </a:r>
            <a:r>
              <a:rPr lang="tr-TR" dirty="0" err="1">
                <a:solidFill>
                  <a:srgbClr val="002060"/>
                </a:solidFill>
              </a:rPr>
              <a:t>netstat</a:t>
            </a:r>
            <a:r>
              <a:rPr lang="tr-TR" dirty="0">
                <a:solidFill>
                  <a:srgbClr val="002060"/>
                </a:solidFill>
              </a:rPr>
              <a:t> yazılımı –n seçeneği ile çalıştırılmamış ise IP adresi ve port numarası için çözümleme yapılır. </a:t>
            </a:r>
          </a:p>
          <a:p>
            <a:r>
              <a:rPr lang="tr-TR" dirty="0">
                <a:solidFill>
                  <a:srgbClr val="002060"/>
                </a:solidFill>
                <a:latin typeface="Wingdings" panose="05000000000000000000" pitchFamily="2" charset="2"/>
              </a:rPr>
              <a:t> </a:t>
            </a:r>
            <a:r>
              <a:rPr lang="tr-TR" b="1" dirty="0" err="1">
                <a:solidFill>
                  <a:srgbClr val="002060"/>
                </a:solidFill>
              </a:rPr>
              <a:t>Foreign</a:t>
            </a:r>
            <a:r>
              <a:rPr lang="tr-TR" b="1" dirty="0">
                <a:solidFill>
                  <a:srgbClr val="002060"/>
                </a:solidFill>
              </a:rPr>
              <a:t> </a:t>
            </a:r>
            <a:r>
              <a:rPr lang="tr-TR" b="1" dirty="0" err="1">
                <a:solidFill>
                  <a:srgbClr val="002060"/>
                </a:solidFill>
              </a:rPr>
              <a:t>Adress</a:t>
            </a:r>
            <a:r>
              <a:rPr lang="tr-TR" dirty="0" err="1">
                <a:solidFill>
                  <a:srgbClr val="002060"/>
                </a:solidFill>
              </a:rPr>
              <a:t>:Soketin</a:t>
            </a:r>
            <a:r>
              <a:rPr lang="tr-TR" dirty="0">
                <a:solidFill>
                  <a:srgbClr val="002060"/>
                </a:solidFill>
              </a:rPr>
              <a:t> uzak uçtaki IP adresi ve port numarasını belirtir. Eğer </a:t>
            </a:r>
            <a:r>
              <a:rPr lang="tr-TR" dirty="0" err="1">
                <a:solidFill>
                  <a:srgbClr val="002060"/>
                </a:solidFill>
              </a:rPr>
              <a:t>netstat</a:t>
            </a:r>
            <a:r>
              <a:rPr lang="tr-TR" dirty="0">
                <a:solidFill>
                  <a:srgbClr val="002060"/>
                </a:solidFill>
              </a:rPr>
              <a:t> yazılımı –n seçeneği ile çalıştırılmamış ise IP adresi ve port numarası için çözümleme yapılır. </a:t>
            </a:r>
          </a:p>
          <a:p>
            <a:r>
              <a:rPr lang="tr-TR" dirty="0">
                <a:solidFill>
                  <a:srgbClr val="002060"/>
                </a:solidFill>
                <a:latin typeface="Wingdings" panose="05000000000000000000" pitchFamily="2" charset="2"/>
              </a:rPr>
              <a:t> </a:t>
            </a:r>
            <a:r>
              <a:rPr lang="tr-TR" b="1" dirty="0" err="1">
                <a:solidFill>
                  <a:srgbClr val="002060"/>
                </a:solidFill>
              </a:rPr>
              <a:t>State</a:t>
            </a:r>
            <a:r>
              <a:rPr lang="tr-TR" dirty="0">
                <a:solidFill>
                  <a:srgbClr val="002060"/>
                </a:solidFill>
              </a:rPr>
              <a:t>: Soketin durumunu belirtir. Soketler aşağıdaki durumlarda olabilirler: </a:t>
            </a:r>
          </a:p>
        </p:txBody>
      </p:sp>
    </p:spTree>
    <p:extLst>
      <p:ext uri="{BB962C8B-B14F-4D97-AF65-F5344CB8AC3E}">
        <p14:creationId xmlns:p14="http://schemas.microsoft.com/office/powerpoint/2010/main" val="608751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err="1"/>
              <a:t>Netstat</a:t>
            </a:r>
            <a:r>
              <a:rPr lang="tr-TR" b="1" dirty="0"/>
              <a:t> Komutu </a:t>
            </a:r>
            <a:endParaRPr lang="tr-TR" dirty="0"/>
          </a:p>
        </p:txBody>
      </p:sp>
      <p:sp>
        <p:nvSpPr>
          <p:cNvPr id="3" name="Altbilgi Yer Tutucusu 2"/>
          <p:cNvSpPr>
            <a:spLocks noGrp="1"/>
          </p:cNvSpPr>
          <p:nvPr>
            <p:ph type="ftr" sz="quarter" idx="11"/>
          </p:nvPr>
        </p:nvSpPr>
        <p:spPr/>
        <p:txBody>
          <a:bodyPr/>
          <a:lstStyle/>
          <a:p>
            <a:r>
              <a:rPr lang="tr-TR" smtClean="0"/>
              <a:t>A.Ü. NMYO</a:t>
            </a:r>
            <a:endParaRPr lang="tr-TR"/>
          </a:p>
        </p:txBody>
      </p:sp>
      <p:sp>
        <p:nvSpPr>
          <p:cNvPr id="4" name="Slayt Numarası Yer Tutucusu 3"/>
          <p:cNvSpPr>
            <a:spLocks noGrp="1"/>
          </p:cNvSpPr>
          <p:nvPr>
            <p:ph type="sldNum" sz="quarter" idx="12"/>
          </p:nvPr>
        </p:nvSpPr>
        <p:spPr/>
        <p:txBody>
          <a:bodyPr/>
          <a:lstStyle/>
          <a:p>
            <a:fld id="{F18A82AE-DE54-4FE8-8268-FA61D0FE0A23}" type="slidenum">
              <a:rPr lang="tr-TR" smtClean="0"/>
              <a:pPr/>
              <a:t>9</a:t>
            </a:fld>
            <a:endParaRPr lang="tr-TR"/>
          </a:p>
        </p:txBody>
      </p:sp>
      <p:sp>
        <p:nvSpPr>
          <p:cNvPr id="5" name="İçerik Yer Tutucusu 4"/>
          <p:cNvSpPr>
            <a:spLocks noGrp="1"/>
          </p:cNvSpPr>
          <p:nvPr>
            <p:ph idx="1"/>
          </p:nvPr>
        </p:nvSpPr>
        <p:spPr>
          <a:xfrm>
            <a:off x="603315" y="923637"/>
            <a:ext cx="11151909" cy="5347854"/>
          </a:xfrm>
        </p:spPr>
        <p:txBody>
          <a:bodyPr>
            <a:noAutofit/>
          </a:bodyPr>
          <a:lstStyle/>
          <a:p>
            <a:pPr>
              <a:spcBef>
                <a:spcPts val="0"/>
              </a:spcBef>
            </a:pPr>
            <a:r>
              <a:rPr lang="tr-TR" dirty="0">
                <a:solidFill>
                  <a:srgbClr val="002060"/>
                </a:solidFill>
                <a:latin typeface="Wingdings" panose="05000000000000000000" pitchFamily="2" charset="2"/>
              </a:rPr>
              <a:t> </a:t>
            </a:r>
            <a:r>
              <a:rPr lang="tr-TR" dirty="0">
                <a:solidFill>
                  <a:srgbClr val="002060"/>
                </a:solidFill>
              </a:rPr>
              <a:t>ESTABLISHED: Soket bağlantı gerçekleştirmiş durumdadır. </a:t>
            </a:r>
          </a:p>
          <a:p>
            <a:pPr>
              <a:spcBef>
                <a:spcPts val="0"/>
              </a:spcBef>
            </a:pPr>
            <a:r>
              <a:rPr lang="tr-TR" dirty="0">
                <a:solidFill>
                  <a:srgbClr val="002060"/>
                </a:solidFill>
                <a:latin typeface="Wingdings" panose="05000000000000000000" pitchFamily="2" charset="2"/>
              </a:rPr>
              <a:t> </a:t>
            </a:r>
            <a:r>
              <a:rPr lang="tr-TR" dirty="0">
                <a:solidFill>
                  <a:srgbClr val="002060"/>
                </a:solidFill>
              </a:rPr>
              <a:t>SYN_SENT: Soket bağlantı kurmaya çalışıyordur. </a:t>
            </a:r>
            <a:endParaRPr lang="tr-TR" sz="2800" dirty="0">
              <a:solidFill>
                <a:srgbClr val="002060"/>
              </a:solidFill>
              <a:latin typeface="Wingdings" panose="05000000000000000000" pitchFamily="2" charset="2"/>
            </a:endParaRPr>
          </a:p>
          <a:p>
            <a:pPr>
              <a:spcBef>
                <a:spcPts val="0"/>
              </a:spcBef>
            </a:pPr>
            <a:r>
              <a:rPr lang="tr-TR" dirty="0">
                <a:solidFill>
                  <a:srgbClr val="002060"/>
                </a:solidFill>
                <a:latin typeface="Wingdings" panose="05000000000000000000" pitchFamily="2" charset="2"/>
              </a:rPr>
              <a:t> </a:t>
            </a:r>
            <a:r>
              <a:rPr lang="tr-TR" dirty="0">
                <a:solidFill>
                  <a:srgbClr val="002060"/>
                </a:solidFill>
              </a:rPr>
              <a:t>SYN_RECV: Ağdan bir bağlantı isteği gelmiştir. </a:t>
            </a:r>
          </a:p>
          <a:p>
            <a:pPr>
              <a:spcBef>
                <a:spcPts val="0"/>
              </a:spcBef>
            </a:pPr>
            <a:r>
              <a:rPr lang="tr-TR" dirty="0">
                <a:solidFill>
                  <a:srgbClr val="002060"/>
                </a:solidFill>
                <a:latin typeface="Wingdings" panose="05000000000000000000" pitchFamily="2" charset="2"/>
              </a:rPr>
              <a:t> </a:t>
            </a:r>
            <a:r>
              <a:rPr lang="tr-TR" dirty="0">
                <a:solidFill>
                  <a:srgbClr val="002060"/>
                </a:solidFill>
              </a:rPr>
              <a:t>FIN_WAIT1: Soket kapatılmış, bağlantı sonlandırılmak üzeredir. </a:t>
            </a:r>
          </a:p>
          <a:p>
            <a:pPr>
              <a:spcBef>
                <a:spcPts val="0"/>
              </a:spcBef>
            </a:pPr>
            <a:r>
              <a:rPr lang="tr-TR" dirty="0">
                <a:solidFill>
                  <a:srgbClr val="002060"/>
                </a:solidFill>
                <a:latin typeface="Wingdings" panose="05000000000000000000" pitchFamily="2" charset="2"/>
              </a:rPr>
              <a:t> </a:t>
            </a:r>
            <a:r>
              <a:rPr lang="tr-TR" dirty="0">
                <a:solidFill>
                  <a:srgbClr val="002060"/>
                </a:solidFill>
              </a:rPr>
              <a:t>FIN_WAIT2: Bağlantı sonlandırılmıştır. Soket karşı ucun bağlantıyı sonlandırmasını beklemektedir. </a:t>
            </a:r>
          </a:p>
          <a:p>
            <a:pPr>
              <a:spcBef>
                <a:spcPts val="0"/>
              </a:spcBef>
            </a:pPr>
            <a:r>
              <a:rPr lang="tr-TR" dirty="0">
                <a:solidFill>
                  <a:srgbClr val="002060"/>
                </a:solidFill>
                <a:latin typeface="Wingdings" panose="05000000000000000000" pitchFamily="2" charset="2"/>
              </a:rPr>
              <a:t> </a:t>
            </a:r>
            <a:r>
              <a:rPr lang="tr-TR" dirty="0">
                <a:solidFill>
                  <a:srgbClr val="002060"/>
                </a:solidFill>
              </a:rPr>
              <a:t>TIME_WAIT: Soket kapandıktan sonra gelebilecek paketleri alabilmek için beklemektedir. </a:t>
            </a:r>
          </a:p>
          <a:p>
            <a:pPr>
              <a:spcBef>
                <a:spcPts val="0"/>
              </a:spcBef>
            </a:pPr>
            <a:r>
              <a:rPr lang="tr-TR" dirty="0">
                <a:solidFill>
                  <a:srgbClr val="002060"/>
                </a:solidFill>
                <a:latin typeface="Wingdings" panose="05000000000000000000" pitchFamily="2" charset="2"/>
              </a:rPr>
              <a:t> </a:t>
            </a:r>
            <a:r>
              <a:rPr lang="tr-TR" dirty="0">
                <a:solidFill>
                  <a:srgbClr val="002060"/>
                </a:solidFill>
              </a:rPr>
              <a:t>CLOSED: Soket kullanılmamaktadır. </a:t>
            </a:r>
          </a:p>
          <a:p>
            <a:pPr>
              <a:spcBef>
                <a:spcPts val="0"/>
              </a:spcBef>
            </a:pPr>
            <a:r>
              <a:rPr lang="tr-TR" dirty="0">
                <a:solidFill>
                  <a:srgbClr val="002060"/>
                </a:solidFill>
                <a:latin typeface="Wingdings" panose="05000000000000000000" pitchFamily="2" charset="2"/>
              </a:rPr>
              <a:t> </a:t>
            </a:r>
            <a:r>
              <a:rPr lang="tr-TR" dirty="0">
                <a:solidFill>
                  <a:srgbClr val="002060"/>
                </a:solidFill>
              </a:rPr>
              <a:t>CLOSE_WAIT: Karşı uç bağlantıyı kapatmıştır. Soketin kapanması beklenmektedir. </a:t>
            </a:r>
          </a:p>
          <a:p>
            <a:pPr>
              <a:spcBef>
                <a:spcPts val="0"/>
              </a:spcBef>
            </a:pPr>
            <a:r>
              <a:rPr lang="tr-TR" dirty="0">
                <a:solidFill>
                  <a:srgbClr val="002060"/>
                </a:solidFill>
                <a:latin typeface="Wingdings" panose="05000000000000000000" pitchFamily="2" charset="2"/>
              </a:rPr>
              <a:t> </a:t>
            </a:r>
            <a:r>
              <a:rPr lang="tr-TR" dirty="0">
                <a:solidFill>
                  <a:srgbClr val="002060"/>
                </a:solidFill>
              </a:rPr>
              <a:t>LAST_ACK: Karşı uç bağlantıyı sonlandırmış ve soketi kapatmıştır. Onay beklenmektedir. </a:t>
            </a:r>
          </a:p>
          <a:p>
            <a:pPr>
              <a:spcBef>
                <a:spcPts val="0"/>
              </a:spcBef>
            </a:pPr>
            <a:r>
              <a:rPr lang="tr-TR" dirty="0">
                <a:solidFill>
                  <a:srgbClr val="002060"/>
                </a:solidFill>
                <a:latin typeface="Wingdings" panose="05000000000000000000" pitchFamily="2" charset="2"/>
              </a:rPr>
              <a:t> </a:t>
            </a:r>
            <a:r>
              <a:rPr lang="tr-TR" dirty="0">
                <a:solidFill>
                  <a:srgbClr val="002060"/>
                </a:solidFill>
              </a:rPr>
              <a:t>LISTEN: Soket gelebilecek bağlantılar için dinleme konumundadır. </a:t>
            </a:r>
          </a:p>
          <a:p>
            <a:pPr>
              <a:spcBef>
                <a:spcPts val="0"/>
              </a:spcBef>
            </a:pPr>
            <a:r>
              <a:rPr lang="tr-TR" dirty="0">
                <a:solidFill>
                  <a:srgbClr val="002060"/>
                </a:solidFill>
                <a:latin typeface="Wingdings" panose="05000000000000000000" pitchFamily="2" charset="2"/>
              </a:rPr>
              <a:t> </a:t>
            </a:r>
            <a:r>
              <a:rPr lang="tr-TR" dirty="0">
                <a:solidFill>
                  <a:srgbClr val="002060"/>
                </a:solidFill>
              </a:rPr>
              <a:t>CLOSING: Yerel ve uzak soketler kapatılmış fakat tüm verilerini göndermemiş durumdadırlar. Tüm veriler gönderilmeden soketler kapanmazlar. </a:t>
            </a:r>
          </a:p>
          <a:p>
            <a:pPr>
              <a:spcBef>
                <a:spcPts val="0"/>
              </a:spcBef>
            </a:pPr>
            <a:endParaRPr lang="tr-TR" dirty="0" smtClean="0">
              <a:solidFill>
                <a:srgbClr val="002060"/>
              </a:solidFill>
            </a:endParaRPr>
          </a:p>
          <a:p>
            <a:pPr>
              <a:spcBef>
                <a:spcPts val="0"/>
              </a:spcBef>
            </a:pPr>
            <a:r>
              <a:rPr lang="tr-TR" dirty="0" smtClean="0">
                <a:solidFill>
                  <a:srgbClr val="002060"/>
                </a:solidFill>
              </a:rPr>
              <a:t>Eğer </a:t>
            </a:r>
            <a:r>
              <a:rPr lang="tr-TR" dirty="0" err="1">
                <a:solidFill>
                  <a:srgbClr val="002060"/>
                </a:solidFill>
              </a:rPr>
              <a:t>netstat</a:t>
            </a:r>
            <a:r>
              <a:rPr lang="tr-TR" dirty="0">
                <a:solidFill>
                  <a:srgbClr val="002060"/>
                </a:solidFill>
              </a:rPr>
              <a:t>–e seçeneği ile çalıştırılmış ise User sütunu ile soketi kullanan yazılımın çalıştığı kullanıcı kimlik numarası veya kullanıcı ismi bilgisini içerir. Eğer </a:t>
            </a:r>
            <a:r>
              <a:rPr lang="tr-TR" dirty="0" err="1">
                <a:solidFill>
                  <a:srgbClr val="002060"/>
                </a:solidFill>
              </a:rPr>
              <a:t>netstat</a:t>
            </a:r>
            <a:r>
              <a:rPr lang="tr-TR" dirty="0">
                <a:solidFill>
                  <a:srgbClr val="002060"/>
                </a:solidFill>
              </a:rPr>
              <a:t> –p seçeneği ile çalıştırılmış ise “PID/Program name” sütunu soketi kullanan yazılımın süreç kimlik numarası ve program ismini gösterecektir. Her kullanıcı sadece kendi programları için bu bilgiyi alabilmektedir. </a:t>
            </a:r>
            <a:r>
              <a:rPr lang="tr-TR" dirty="0" err="1">
                <a:solidFill>
                  <a:srgbClr val="002060"/>
                </a:solidFill>
              </a:rPr>
              <a:t>Root</a:t>
            </a:r>
            <a:r>
              <a:rPr lang="tr-TR" dirty="0">
                <a:solidFill>
                  <a:srgbClr val="002060"/>
                </a:solidFill>
              </a:rPr>
              <a:t> kullanıcısı ise tüm soketler için bu bilgiyi alma hakkına sahiptir. </a:t>
            </a:r>
          </a:p>
        </p:txBody>
      </p:sp>
    </p:spTree>
    <p:extLst>
      <p:ext uri="{BB962C8B-B14F-4D97-AF65-F5344CB8AC3E}">
        <p14:creationId xmlns:p14="http://schemas.microsoft.com/office/powerpoint/2010/main" val="1670318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myo">
  <a:themeElements>
    <a:clrScheme name="Sıcak Mavi">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nmyo" id="{EA982FA4-5945-4967-9238-2CC9BFD33964}" vid="{09C63E20-D516-4FC8-9458-F0B50C035893}"/>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nmyo</Template>
  <TotalTime>412</TotalTime>
  <Words>1775</Words>
  <Application>Microsoft Office PowerPoint</Application>
  <PresentationFormat>Geniş ekran</PresentationFormat>
  <Paragraphs>137</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Calibri</vt:lpstr>
      <vt:lpstr>Consolas</vt:lpstr>
      <vt:lpstr>Times New Roman</vt:lpstr>
      <vt:lpstr>Wingdings</vt:lpstr>
      <vt:lpstr>nmyo</vt:lpstr>
      <vt:lpstr>TEMEL AĞ PROGRAMLARI VE AĞ AYARLARI </vt:lpstr>
      <vt:lpstr>Temel Ağ Komutları ve Programları </vt:lpstr>
      <vt:lpstr>Telnet Komutu </vt:lpstr>
      <vt:lpstr>Ftp Komutu </vt:lpstr>
      <vt:lpstr>Ftp Komutu </vt:lpstr>
      <vt:lpstr>Nslookup Komutu </vt:lpstr>
      <vt:lpstr>Whois Komutu </vt:lpstr>
      <vt:lpstr>Netstat Komutu </vt:lpstr>
      <vt:lpstr>Netstat Komutu </vt:lpstr>
      <vt:lpstr>Arp Komutu </vt:lpstr>
      <vt:lpstr>Ping Komutu </vt:lpstr>
      <vt:lpstr>Ping Komutu </vt:lpstr>
      <vt:lpstr>Traceroute Komutu </vt:lpstr>
      <vt:lpstr>Kaynak</vt:lpstr>
    </vt:vector>
  </TitlesOfParts>
  <Company>MoTuN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Açık Kaynak Kodlu İşletim Sistemi Yapısı</dc:title>
  <dc:creator>Salih</dc:creator>
  <cp:lastModifiedBy>Salih</cp:lastModifiedBy>
  <cp:revision>51</cp:revision>
  <dcterms:created xsi:type="dcterms:W3CDTF">2020-01-16T18:35:55Z</dcterms:created>
  <dcterms:modified xsi:type="dcterms:W3CDTF">2020-01-19T14:14:41Z</dcterms:modified>
</cp:coreProperties>
</file>