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49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64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09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58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4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23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2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45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50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19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BA90-2B16-402A-BE0F-623FC0E90850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8B043-1F49-49EB-AC7B-2F4BA6A55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7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kullanici\Desktop\ders-donem-4\ozof-divert.M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tr-TR" altLang="en-US" smtClean="0"/>
              <a:t>Divertiküller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12875"/>
            <a:ext cx="8229600" cy="4895850"/>
          </a:xfrm>
        </p:spPr>
        <p:txBody>
          <a:bodyPr/>
          <a:lstStyle/>
          <a:p>
            <a:pPr eaLnBrk="1" hangingPunct="1"/>
            <a:r>
              <a:rPr lang="tr-TR" altLang="en-US" smtClean="0"/>
              <a:t>Zenker divertikülü (faringoözofageal, hipofaringeal div)</a:t>
            </a:r>
          </a:p>
          <a:p>
            <a:pPr lvl="1" eaLnBrk="1" hangingPunct="1"/>
            <a:r>
              <a:rPr lang="tr-TR" altLang="en-US" smtClean="0"/>
              <a:t>Krikofaringeus ve faringeal konstriktör kas lifleri arasındaki zayıf alan</a:t>
            </a:r>
          </a:p>
          <a:p>
            <a:pPr lvl="1" eaLnBrk="1" hangingPunct="1"/>
            <a:r>
              <a:rPr lang="tr-TR" altLang="en-US" sz="2400" smtClean="0"/>
              <a:t>Killian yarığı</a:t>
            </a:r>
          </a:p>
          <a:p>
            <a:pPr lvl="1" eaLnBrk="1" hangingPunct="1"/>
            <a:r>
              <a:rPr lang="tr-TR" altLang="en-US" sz="2400" smtClean="0"/>
              <a:t>Posterior yerleşimli</a:t>
            </a:r>
          </a:p>
          <a:p>
            <a:pPr lvl="1" eaLnBrk="1" hangingPunct="1"/>
            <a:r>
              <a:rPr lang="tr-TR" altLang="en-US" sz="2400" smtClean="0"/>
              <a:t>Mukozal</a:t>
            </a:r>
          </a:p>
          <a:p>
            <a:pPr eaLnBrk="1" hangingPunct="1"/>
            <a:r>
              <a:rPr lang="tr-TR" altLang="en-US" sz="2800" smtClean="0"/>
              <a:t>Midözofageal divertikül</a:t>
            </a:r>
          </a:p>
          <a:p>
            <a:pPr eaLnBrk="1" hangingPunct="1"/>
            <a:r>
              <a:rPr lang="tr-TR" altLang="en-US" sz="2800" smtClean="0"/>
              <a:t>Epifrenik divertikül</a:t>
            </a:r>
          </a:p>
          <a:p>
            <a:pPr eaLnBrk="1" hangingPunct="1"/>
            <a:r>
              <a:rPr lang="tr-TR" altLang="en-US" sz="2800" smtClean="0"/>
              <a:t>İntramural pseudodivertikülozis</a:t>
            </a:r>
          </a:p>
        </p:txBody>
      </p:sp>
    </p:spTree>
    <p:extLst>
      <p:ext uri="{BB962C8B-B14F-4D97-AF65-F5344CB8AC3E}">
        <p14:creationId xmlns:p14="http://schemas.microsoft.com/office/powerpoint/2010/main" val="390774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/>
              <a:t>Zenker divertikülü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219200"/>
            <a:ext cx="3886200" cy="4906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Klinik bulgular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Çoğu asemptomatik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Başlangıç döneminde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smtClean="0"/>
              <a:t>İrritasyon hissi, aralıklı öksürük, salivasyon artışı, aralıklı disfaji, globus hissi, nefes kokusu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İleri dönemde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smtClean="0"/>
              <a:t>Disfaji, rejurjitasyon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smtClean="0"/>
              <a:t>Nadiren obstruksiyon, yutmayla birlikte ses gelmesi, kanama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Tanı: radyolojik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Tedavi: cerrahi, endoskopik</a:t>
            </a:r>
          </a:p>
        </p:txBody>
      </p:sp>
      <p:pic>
        <p:nvPicPr>
          <p:cNvPr id="35844" name="Picture 5"/>
          <p:cNvPicPr>
            <a:picLocks noChangeAspect="1" noChangeArrowheads="1"/>
          </p:cNvPicPr>
          <p:nvPr>
            <p:ph type="chart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2057400"/>
            <a:ext cx="2822575" cy="4525963"/>
          </a:xfrm>
        </p:spPr>
      </p:pic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1524000"/>
            <a:ext cx="3038475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432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200" smtClean="0"/>
              <a:t>Midözofageal divertiküller</a:t>
            </a:r>
            <a:br>
              <a:rPr lang="tr-TR" altLang="en-US" sz="3200" smtClean="0"/>
            </a:br>
            <a:r>
              <a:rPr lang="tr-TR" altLang="en-US" sz="3200" smtClean="0"/>
              <a:t>(Traksiyon divertikülleri)</a:t>
            </a:r>
          </a:p>
        </p:txBody>
      </p:sp>
      <p:sp>
        <p:nvSpPr>
          <p:cNvPr id="36867" name="Rectangle 102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Çoğu asemptomatik</a:t>
            </a:r>
          </a:p>
          <a:p>
            <a:pPr eaLnBrk="1" hangingPunct="1"/>
            <a:r>
              <a:rPr lang="tr-TR" altLang="en-US" sz="2800" smtClean="0"/>
              <a:t>Komplikasyon nadir</a:t>
            </a:r>
          </a:p>
          <a:p>
            <a:pPr eaLnBrk="1" hangingPunct="1"/>
            <a:r>
              <a:rPr lang="tr-TR" altLang="en-US" sz="2800" smtClean="0"/>
              <a:t>Tanı: radyolojik</a:t>
            </a:r>
          </a:p>
          <a:p>
            <a:pPr eaLnBrk="1" hangingPunct="1"/>
            <a:r>
              <a:rPr lang="tr-TR" altLang="en-US" sz="2800" smtClean="0"/>
              <a:t>Tedavi: asemptomatik ve komplikasyonsuz oldukları için tedavi gerekmez.</a:t>
            </a:r>
          </a:p>
        </p:txBody>
      </p:sp>
      <p:pic>
        <p:nvPicPr>
          <p:cNvPr id="36868" name="Picture 1029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6725" y="1600200"/>
            <a:ext cx="2241550" cy="4525963"/>
          </a:xfrm>
        </p:spPr>
      </p:pic>
    </p:spTree>
    <p:extLst>
      <p:ext uri="{BB962C8B-B14F-4D97-AF65-F5344CB8AC3E}">
        <p14:creationId xmlns:p14="http://schemas.microsoft.com/office/powerpoint/2010/main" val="2079692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ozof-divert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366838"/>
            <a:ext cx="4681538" cy="383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69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8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789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8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78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89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5715000" cy="1143000"/>
          </a:xfrm>
        </p:spPr>
        <p:txBody>
          <a:bodyPr/>
          <a:lstStyle/>
          <a:p>
            <a:pPr eaLnBrk="1" hangingPunct="1"/>
            <a:r>
              <a:rPr lang="tr-TR" altLang="en-US" sz="3600" smtClean="0"/>
              <a:t>Epifrenik divertiküller</a:t>
            </a: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600200"/>
            <a:ext cx="3886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Özofagusun distal 3-4 cm lik kısmında oluşan divertiküller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Hemen daima özofagusun motor fonksiyon bozukluğu sonucu gelişir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Genellikle asemptomatik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Klinik: göğüs ağrısı, rejurjitasyon (akalazya ve DES ile birlikte olduğu zaman)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Tanı: radyolojik</a:t>
            </a:r>
          </a:p>
        </p:txBody>
      </p:sp>
      <p:pic>
        <p:nvPicPr>
          <p:cNvPr id="38916" name="Picture 1029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549275"/>
            <a:ext cx="2909887" cy="4525963"/>
          </a:xfrm>
        </p:spPr>
      </p:pic>
      <p:pic>
        <p:nvPicPr>
          <p:cNvPr id="38917" name="Picture 1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0"/>
            <a:ext cx="33432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D:\ \Dersler\Radyoloji yeni\Resim 0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330575"/>
            <a:ext cx="381635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038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/>
              <a:t>İntramural psödodivertikülozis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Özofagus duvarı boyunca çok sayıda, minik, delikler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Yaygın kronik inflamasyona bağlı olarak kanalların dilate olması ve lümene açılan kistlere dönüşmesi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Klinik belirti: disfaji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Tanı: radyoloji, 1-6 mm çapında kesecikler, diffüz ya da segmental olabilir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/>
              <a:t>Tedavi: obstruktif semptomların kaldırılması (dilatasyon)</a:t>
            </a:r>
          </a:p>
        </p:txBody>
      </p:sp>
      <p:pic>
        <p:nvPicPr>
          <p:cNvPr id="39940" name="Picture 5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0563" y="1600200"/>
            <a:ext cx="1792287" cy="4525963"/>
          </a:xfrm>
        </p:spPr>
      </p:pic>
    </p:spTree>
    <p:extLst>
      <p:ext uri="{BB962C8B-B14F-4D97-AF65-F5344CB8AC3E}">
        <p14:creationId xmlns:p14="http://schemas.microsoft.com/office/powerpoint/2010/main" val="1232313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en-US" sz="3200" smtClean="0">
                <a:solidFill>
                  <a:srgbClr val="FF0000"/>
                </a:solidFill>
              </a:rPr>
              <a:t>Vasküler nedenler</a:t>
            </a:r>
            <a:br>
              <a:rPr lang="tr-TR" altLang="en-US" sz="3200" smtClean="0">
                <a:solidFill>
                  <a:srgbClr val="FF0000"/>
                </a:solidFill>
              </a:rPr>
            </a:br>
            <a:r>
              <a:rPr lang="tr-TR" altLang="en-US" sz="1800" smtClean="0">
                <a:solidFill>
                  <a:srgbClr val="FF0000"/>
                </a:solidFill>
              </a:rPr>
              <a:t>(Dysphagia lusoria : vasküler anomaliler sonucu ortaya çıkan semptomatik özofageal kompresyon)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600200"/>
            <a:ext cx="3816350" cy="45259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Komplet vasküler anomaliler</a:t>
            </a:r>
          </a:p>
          <a:p>
            <a:pPr lvl="1" eaLnBrk="1" hangingPunct="1"/>
            <a:r>
              <a:rPr lang="tr-TR" altLang="en-US" sz="2400" smtClean="0"/>
              <a:t>Çift aort yayı</a:t>
            </a:r>
          </a:p>
          <a:p>
            <a:pPr lvl="1" eaLnBrk="1" hangingPunct="1"/>
            <a:r>
              <a:rPr lang="tr-TR" altLang="en-US" sz="2400" smtClean="0"/>
              <a:t>Retroözofageal sol subklavyen arter ile birlikte sağ aort yayı</a:t>
            </a:r>
          </a:p>
          <a:p>
            <a:pPr lvl="1" eaLnBrk="1" hangingPunct="1"/>
            <a:r>
              <a:rPr lang="tr-TR" altLang="en-US" sz="2400" smtClean="0"/>
              <a:t>Sol ligamentum arteriosum</a:t>
            </a:r>
          </a:p>
          <a:p>
            <a:pPr lvl="1" eaLnBrk="1" hangingPunct="1">
              <a:buFontTx/>
              <a:buNone/>
            </a:pPr>
            <a:endParaRPr lang="tr-TR" altLang="en-US" sz="2400" smtClean="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51275" y="1600200"/>
            <a:ext cx="4835525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İnkomplet vasküler anomaliler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>
                <a:solidFill>
                  <a:srgbClr val="FF0000"/>
                </a:solidFill>
              </a:rPr>
              <a:t>Sağ subklavyen arter’in aort’un solundan çıkıp özofagusun arkasından sağa geçmesi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>
                <a:solidFill>
                  <a:srgbClr val="FF0000"/>
                </a:solidFill>
              </a:rPr>
              <a:t>Otopside toplumun %0.7 sinde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>
                <a:solidFill>
                  <a:srgbClr val="FF0000"/>
                </a:solidFill>
              </a:rPr>
              <a:t>%10’u semptomatik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Anomalili sol pulmoner arter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Yaşlılarda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Aort anevrizmaları (dysphagia aortica)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Sol atriyum büyümesi</a:t>
            </a:r>
          </a:p>
        </p:txBody>
      </p:sp>
    </p:spTree>
    <p:extLst>
      <p:ext uri="{BB962C8B-B14F-4D97-AF65-F5344CB8AC3E}">
        <p14:creationId xmlns:p14="http://schemas.microsoft.com/office/powerpoint/2010/main" val="28897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250825" y="188913"/>
          <a:ext cx="5067300" cy="322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068007" imgH="3228571" progId="Paint.Picture">
                  <p:embed/>
                </p:oleObj>
              </mc:Choice>
              <mc:Fallback>
                <p:oleObj r:id="rId3" imgW="5068007" imgH="32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88913"/>
                        <a:ext cx="5067300" cy="322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8" y="2349500"/>
            <a:ext cx="3925887" cy="402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814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Ekran Gösterisi (4:3)</PresentationFormat>
  <Paragraphs>49</Paragraphs>
  <Slides>8</Slides>
  <Notes>0</Notes>
  <HiddenSlides>0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Ofis Teması</vt:lpstr>
      <vt:lpstr>Bitmap Image</vt:lpstr>
      <vt:lpstr>Divertiküller</vt:lpstr>
      <vt:lpstr>Zenker divertikülü</vt:lpstr>
      <vt:lpstr>Midözofageal divertiküller (Traksiyon divertikülleri)</vt:lpstr>
      <vt:lpstr>PowerPoint Sunusu</vt:lpstr>
      <vt:lpstr>Epifrenik divertiküller</vt:lpstr>
      <vt:lpstr>İntramural psödodivertikülozis</vt:lpstr>
      <vt:lpstr>Vasküler nedenler (Dysphagia lusoria : vasküler anomaliler sonucu ortaya çıkan semptomatik özofageal kompresyon)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Divertiküller</dc:title>
  <dc:creator>pc17</dc:creator>
  <cp:lastModifiedBy>pc17</cp:lastModifiedBy>
  <cp:revision>1</cp:revision>
  <dcterms:created xsi:type="dcterms:W3CDTF">2017-10-12T13:41:03Z</dcterms:created>
  <dcterms:modified xsi:type="dcterms:W3CDTF">2017-10-12T13:41:27Z</dcterms:modified>
</cp:coreProperties>
</file>