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MİLLİYETÇİLİĞİN KÖKENLERİ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Etienne</a:t>
            </a:r>
            <a:r>
              <a:rPr lang="tr-TR" dirty="0" smtClean="0"/>
              <a:t> </a:t>
            </a:r>
            <a:r>
              <a:rPr lang="tr-TR" dirty="0" err="1" smtClean="0"/>
              <a:t>Balibar</a:t>
            </a:r>
            <a:r>
              <a:rPr lang="tr-TR" dirty="0" smtClean="0"/>
              <a:t>:</a:t>
            </a:r>
            <a:br>
              <a:rPr lang="tr-TR" dirty="0" smtClean="0"/>
            </a:br>
            <a:r>
              <a:rPr lang="tr-TR" dirty="0" smtClean="0"/>
              <a:t> Tartışılacak Önermeler</a:t>
            </a:r>
            <a:endParaRPr lang="tr-TR" dirty="0"/>
          </a:p>
        </p:txBody>
      </p:sp>
      <p:sp>
        <p:nvSpPr>
          <p:cNvPr id="15" name="İçerik Yer Tutucusu 14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tr-TR" dirty="0" err="1"/>
              <a:t>Balibar</a:t>
            </a:r>
            <a:r>
              <a:rPr lang="tr-TR" dirty="0"/>
              <a:t>, </a:t>
            </a:r>
            <a:r>
              <a:rPr lang="tr-TR" dirty="0" err="1"/>
              <a:t>Etienne</a:t>
            </a:r>
            <a:r>
              <a:rPr lang="tr-TR" dirty="0"/>
              <a:t>. "Ulus Biçimi: Tarih ve İdeoloji." </a:t>
            </a:r>
            <a:r>
              <a:rPr lang="tr-TR" i="1" dirty="0"/>
              <a:t>Irk, Ulus, Sınıf</a:t>
            </a:r>
            <a:r>
              <a:rPr lang="tr-TR" dirty="0"/>
              <a:t> (1993): 109-133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Kapitalist </a:t>
            </a:r>
            <a:r>
              <a:rPr lang="tr-TR" dirty="0"/>
              <a:t>üretim ilişkilerinden ulus biçimini "çıkarsamak"</a:t>
            </a:r>
          </a:p>
          <a:p>
            <a:pPr marL="0" indent="0" algn="ctr">
              <a:buNone/>
            </a:pPr>
            <a:r>
              <a:rPr lang="tr-TR" dirty="0"/>
              <a:t>mümkün değildir. Parasal dolaşım ve ücretli emeğin sömürüsü</a:t>
            </a:r>
          </a:p>
          <a:p>
            <a:pPr marL="0" indent="0" algn="ctr">
              <a:buNone/>
            </a:pPr>
            <a:r>
              <a:rPr lang="tr-TR" dirty="0"/>
              <a:t>mantıksal olarak, belirli </a:t>
            </a:r>
            <a:r>
              <a:rPr lang="tr-TR" i="1" dirty="0"/>
              <a:t>bir </a:t>
            </a:r>
            <a:r>
              <a:rPr lang="tr-TR" dirty="0"/>
              <a:t>devlet biçimini içermez. Ayrıca, birikimin</a:t>
            </a:r>
          </a:p>
          <a:p>
            <a:pPr marL="0" indent="0" algn="ctr">
              <a:buNone/>
            </a:pPr>
            <a:r>
              <a:rPr lang="tr-TR" dirty="0"/>
              <a:t>içerdiği realizasyon alanı —kapitalist dünya pazarı— "iktisat</a:t>
            </a:r>
          </a:p>
          <a:p>
            <a:pPr marL="0" indent="0" algn="ctr">
              <a:buNone/>
            </a:pPr>
            <a:r>
              <a:rPr lang="tr-TR" dirty="0"/>
              <a:t>dışı" koşulların dayattığı ya da toplumsal sermayenin belirlenmiş</a:t>
            </a:r>
          </a:p>
          <a:p>
            <a:pPr marL="0" indent="0" algn="ctr">
              <a:buNone/>
            </a:pPr>
            <a:r>
              <a:rPr lang="tr-TR" dirty="0"/>
              <a:t>kesimlerince kurumlaştırılmış olan ulusal sınırlamaları aşmak</a:t>
            </a:r>
          </a:p>
          <a:p>
            <a:pPr marL="0" indent="0" algn="ctr">
              <a:buNone/>
            </a:pPr>
            <a:r>
              <a:rPr lang="tr-TR" dirty="0"/>
              <a:t>yolunda </a:t>
            </a:r>
            <a:r>
              <a:rPr lang="tr-TR" dirty="0" err="1"/>
              <a:t>özsel</a:t>
            </a:r>
            <a:r>
              <a:rPr lang="tr-TR" dirty="0"/>
              <a:t> bir eğilim taşır. Bu koşullarda, ulusun oluşumunda</a:t>
            </a:r>
          </a:p>
          <a:p>
            <a:pPr marL="0" indent="0" algn="ctr">
              <a:buNone/>
            </a:pPr>
            <a:r>
              <a:rPr lang="tr-TR" dirty="0"/>
              <a:t>bir "burjuva projesi" görmeye devam edebilir miyiz? Marksizm'in</a:t>
            </a:r>
          </a:p>
          <a:p>
            <a:pPr marL="0" indent="0" algn="ctr">
              <a:buNone/>
            </a:pPr>
            <a:r>
              <a:rPr lang="tr-TR" dirty="0"/>
              <a:t>liberal tarih felsefelerinden devraldığı bu </a:t>
            </a:r>
            <a:r>
              <a:rPr lang="tr-TR" dirty="0" err="1"/>
              <a:t>formülasyonun</a:t>
            </a:r>
            <a:r>
              <a:rPr lang="tr-TR" dirty="0"/>
              <a:t> kendi</a:t>
            </a:r>
          </a:p>
          <a:p>
            <a:pPr marL="0" indent="0" algn="ctr">
              <a:buNone/>
            </a:pPr>
            <a:r>
              <a:rPr lang="tr-TR" dirty="0"/>
              <a:t>hesabına tarihsel bir mit oluşturması mümkündür. Fakat bana</a:t>
            </a:r>
          </a:p>
          <a:p>
            <a:pPr marL="0" indent="0" algn="ctr">
              <a:buNone/>
            </a:pPr>
            <a:r>
              <a:rPr lang="tr-TR" dirty="0"/>
              <a:t>öyle geliyor ki, </a:t>
            </a:r>
            <a:r>
              <a:rPr lang="tr-TR" dirty="0" err="1"/>
              <a:t>Braudel</a:t>
            </a:r>
            <a:r>
              <a:rPr lang="tr-TR" dirty="0"/>
              <a:t> ve </a:t>
            </a:r>
            <a:r>
              <a:rPr lang="tr-TR" dirty="0" err="1"/>
              <a:t>Wallerstein'ın</a:t>
            </a:r>
            <a:r>
              <a:rPr lang="tr-TR" dirty="0"/>
              <a:t> ulusların inşasını kapitalist</a:t>
            </a:r>
          </a:p>
          <a:p>
            <a:pPr marL="0" indent="0" algn="ctr">
              <a:buNone/>
            </a:pPr>
            <a:r>
              <a:rPr lang="tr-TR" dirty="0"/>
              <a:t>pazar soyutlamasına değil, onun somut tarihsel biçimine</a:t>
            </a:r>
          </a:p>
          <a:p>
            <a:pPr marL="0" indent="0" algn="ctr">
              <a:buNone/>
            </a:pPr>
            <a:r>
              <a:rPr lang="tr-TR" dirty="0"/>
              <a:t>bağlayan görüşlerini yeniden ele alarak bu güçlüğü giderebiliriz.</a:t>
            </a:r>
          </a:p>
          <a:p>
            <a:pPr marL="0" indent="0" algn="ctr">
              <a:buNone/>
            </a:pPr>
            <a:r>
              <a:rPr lang="tr-TR" dirty="0"/>
              <a:t>Bu somut tarihsel biçim, farklı birikim ve emek gücü sömürüsü</a:t>
            </a:r>
          </a:p>
          <a:p>
            <a:pPr marL="0" indent="0" algn="ctr">
              <a:buNone/>
            </a:pPr>
            <a:r>
              <a:rPr lang="tr-TR" dirty="0"/>
              <a:t>yöntemlerine tekabül eden ve aralarında eşitsiz mübadele ve</a:t>
            </a:r>
          </a:p>
          <a:p>
            <a:pPr marL="0" indent="0" algn="ctr">
              <a:buNone/>
            </a:pPr>
            <a:r>
              <a:rPr lang="tr-TR" dirty="0"/>
              <a:t>hâkimiyet ilişkilerinin kurulduğu bir "merkez" ve "çevre" etrafında</a:t>
            </a:r>
          </a:p>
          <a:p>
            <a:pPr marL="0" indent="0" algn="ctr">
              <a:buNone/>
            </a:pPr>
            <a:r>
              <a:rPr lang="tr-TR" dirty="0"/>
              <a:t>örgütlenmiş ve </a:t>
            </a:r>
            <a:r>
              <a:rPr lang="tr-TR" dirty="0" err="1"/>
              <a:t>hiyerarşikleştirilmiş</a:t>
            </a:r>
            <a:r>
              <a:rPr lang="tr-TR" dirty="0"/>
              <a:t> bir "dünya ekonomisi"</a:t>
            </a:r>
          </a:p>
          <a:p>
            <a:pPr marL="0" indent="0" algn="ctr">
              <a:buNone/>
            </a:pPr>
            <a:r>
              <a:rPr lang="tr-TR" dirty="0"/>
              <a:t>biçimidir</a:t>
            </a:r>
            <a:r>
              <a:rPr lang="tr-TR" dirty="0" smtClean="0"/>
              <a:t>	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Balibar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Ulusal birimler, küresel bir dünya ekonomisi yapısından yola</a:t>
            </a:r>
          </a:p>
          <a:p>
            <a:pPr marL="0" indent="0">
              <a:buNone/>
            </a:pPr>
            <a:r>
              <a:rPr lang="tr-TR" dirty="0"/>
              <a:t>çıkarak, orada belli bir dönemde oynadıkları role göre, merkezden</a:t>
            </a:r>
          </a:p>
          <a:p>
            <a:pPr marL="0" indent="0">
              <a:buNone/>
            </a:pPr>
            <a:r>
              <a:rPr lang="tr-TR" dirty="0"/>
              <a:t>başlayarak oluşur. Daha doğrusu, merkezin çevre üzerindeki </a:t>
            </a:r>
            <a:r>
              <a:rPr lang="tr-TR" dirty="0" err="1" smtClean="0"/>
              <a:t>hâkimiyetininrakip</a:t>
            </a:r>
            <a:r>
              <a:rPr lang="tr-TR" dirty="0" smtClean="0"/>
              <a:t> </a:t>
            </a:r>
            <a:r>
              <a:rPr lang="tr-TR" dirty="0"/>
              <a:t>araçları olarak birbirlerine karşı oluşur. Bu ilk</a:t>
            </a:r>
          </a:p>
          <a:p>
            <a:pPr marL="0" indent="0">
              <a:buNone/>
            </a:pPr>
            <a:r>
              <a:rPr lang="tr-TR" dirty="0"/>
              <a:t>kesinleştirme temeldir, çünkü </a:t>
            </a:r>
            <a:r>
              <a:rPr lang="tr-TR" dirty="0" err="1"/>
              <a:t>Marx'ın</a:t>
            </a:r>
            <a:r>
              <a:rPr lang="tr-TR" dirty="0"/>
              <a:t> ve özellikle de Marksist </a:t>
            </a:r>
            <a:r>
              <a:rPr lang="tr-TR" dirty="0" smtClean="0"/>
              <a:t>iktisatçıların "ideal</a:t>
            </a:r>
            <a:r>
              <a:rPr lang="tr-TR" dirty="0"/>
              <a:t>" kapitalizmlerinin yerine, emperyalizmin erken</a:t>
            </a:r>
          </a:p>
          <a:p>
            <a:pPr marL="0" indent="0">
              <a:buNone/>
            </a:pPr>
            <a:r>
              <a:rPr lang="tr-TR" dirty="0"/>
              <a:t>görüngülerinin ve savaşların sömürgeleştirmeyle eklemlenmesinin</a:t>
            </a:r>
          </a:p>
          <a:p>
            <a:pPr marL="0" indent="0">
              <a:buNone/>
            </a:pPr>
            <a:r>
              <a:rPr lang="tr-TR" dirty="0"/>
              <a:t>belirleyici bir rol oynadığı bir "tarihsel kapitalizm" koyar. Bir anlamda</a:t>
            </a:r>
          </a:p>
          <a:p>
            <a:pPr marL="0" indent="0">
              <a:buNone/>
            </a:pPr>
            <a:r>
              <a:rPr lang="tr-TR" dirty="0"/>
              <a:t>her modern ulus sömürgeleştirmenin bir ürünüdür: aşağı</a:t>
            </a:r>
          </a:p>
          <a:p>
            <a:pPr marL="0" indent="0">
              <a:buNone/>
            </a:pPr>
            <a:r>
              <a:rPr lang="tr-TR" dirty="0"/>
              <a:t>yukarı daima ya sömürgeci ya sömürge, bazen de ikisi birden olmuştur</a:t>
            </a:r>
            <a:endParaRPr lang="tr-TR" dirty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Balibar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tr-TR" dirty="0"/>
              <a:t>Ulus biçiminin evrim ve inşa sürecinin göreli belirsizliğinden</a:t>
            </a:r>
          </a:p>
          <a:p>
            <a:pPr marL="0" indent="0" algn="ctr">
              <a:buNone/>
            </a:pPr>
            <a:r>
              <a:rPr lang="tr-TR" dirty="0"/>
              <a:t>kurtulmak için kasten kışkırtıcı bir sorunun dolambaçlı yoluna</a:t>
            </a:r>
          </a:p>
          <a:p>
            <a:pPr marL="0" indent="0" algn="ctr">
              <a:buNone/>
            </a:pPr>
            <a:r>
              <a:rPr lang="tr-TR" dirty="0"/>
              <a:t>başvuralım: </a:t>
            </a:r>
            <a:r>
              <a:rPr lang="tr-TR" i="1" dirty="0"/>
              <a:t>Bugün kimin için artık çok geçtir? </a:t>
            </a:r>
            <a:r>
              <a:rPr lang="tr-TR" dirty="0"/>
              <a:t>Yani, dünya ekonomisinin</a:t>
            </a:r>
          </a:p>
          <a:p>
            <a:pPr marL="0" indent="0" algn="ctr">
              <a:buNone/>
            </a:pPr>
            <a:r>
              <a:rPr lang="tr-TR" dirty="0"/>
              <a:t>küresel baskısına ve onun ortaya çıkardığı devletler sistemine</a:t>
            </a:r>
          </a:p>
          <a:p>
            <a:pPr marL="0" indent="0" algn="ctr">
              <a:buNone/>
            </a:pPr>
            <a:r>
              <a:rPr lang="tr-TR" dirty="0"/>
              <a:t>rağmen, tamamen ulusa —sadece hukuksal biçimde ve kesin</a:t>
            </a:r>
          </a:p>
          <a:p>
            <a:pPr marL="0" indent="0" algn="ctr">
              <a:buNone/>
            </a:pPr>
            <a:r>
              <a:rPr lang="tr-TR" dirty="0"/>
              <a:t>bir çıkışı olmayan sayısız çatışma pahasına— dönüşümlerini</a:t>
            </a:r>
          </a:p>
          <a:p>
            <a:pPr marL="0" indent="0" algn="ctr">
              <a:buNone/>
            </a:pPr>
            <a:r>
              <a:rPr lang="tr-TR" i="1" dirty="0"/>
              <a:t>artık </a:t>
            </a:r>
            <a:r>
              <a:rPr lang="tr-TR" dirty="0"/>
              <a:t>gerçekleştiremeyecek toplumsal oluşumlar hangileridir? </a:t>
            </a:r>
            <a:r>
              <a:rPr lang="tr-TR" i="1" dirty="0"/>
              <a:t>A</a:t>
            </a:r>
          </a:p>
          <a:p>
            <a:pPr marL="0" indent="0" algn="ctr">
              <a:buNone/>
            </a:pPr>
            <a:r>
              <a:rPr lang="tr-TR" i="1" dirty="0" err="1"/>
              <a:t>priori</a:t>
            </a:r>
            <a:r>
              <a:rPr lang="tr-TR" i="1" dirty="0"/>
              <a:t> </a:t>
            </a:r>
            <a:r>
              <a:rPr lang="tr-TR" dirty="0"/>
              <a:t>bir cevap ve hatta genel bir cevap kuşkusuz olanak dışıdır;</a:t>
            </a:r>
          </a:p>
          <a:p>
            <a:pPr marL="0" indent="0" algn="ctr">
              <a:buNone/>
            </a:pPr>
            <a:r>
              <a:rPr lang="tr-TR" dirty="0"/>
              <a:t>fakat bu sorunun sadece sömürgelikten kurtuluştan, sermayelerin</a:t>
            </a:r>
          </a:p>
          <a:p>
            <a:pPr marL="0" indent="0" algn="ctr">
              <a:buNone/>
            </a:pPr>
            <a:r>
              <a:rPr lang="tr-TR" dirty="0"/>
              <a:t>ve iletişimin </a:t>
            </a:r>
            <a:r>
              <a:rPr lang="tr-TR" dirty="0" err="1"/>
              <a:t>uluslararasılaşmasından</a:t>
            </a:r>
            <a:r>
              <a:rPr lang="tr-TR" dirty="0"/>
              <a:t>, dünya çapındaki savaş makinelerinin</a:t>
            </a:r>
          </a:p>
          <a:p>
            <a:pPr marL="0" indent="0" algn="ctr">
              <a:buNone/>
            </a:pPr>
            <a:r>
              <a:rPr lang="tr-TR" dirty="0"/>
              <a:t>kurulmasından vb. sonra kurulmuş olan "yeni uluslar"</a:t>
            </a:r>
          </a:p>
          <a:p>
            <a:pPr marL="0" indent="0" algn="ctr">
              <a:buNone/>
            </a:pPr>
            <a:r>
              <a:rPr lang="tr-TR" dirty="0"/>
              <a:t>açısından değil, bugün </a:t>
            </a:r>
            <a:r>
              <a:rPr lang="tr-TR" i="1" dirty="0"/>
              <a:t>aynı </a:t>
            </a:r>
            <a:r>
              <a:rPr lang="tr-TR" dirty="0"/>
              <a:t>olaylardan etkilenen "eski uluslar"</a:t>
            </a:r>
          </a:p>
          <a:p>
            <a:pPr marL="0" indent="0" algn="ctr">
              <a:buNone/>
            </a:pPr>
            <a:r>
              <a:rPr lang="tr-TR" dirty="0"/>
              <a:t>açısından da sorulması gereken bir soru olduğu açıktır.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Balibar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405664" y="-3843809"/>
            <a:ext cx="8934450" cy="3600000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323528" y="980728"/>
            <a:ext cx="799288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pPr algn="ctr"/>
            <a:r>
              <a:rPr lang="tr-TR" dirty="0" smtClean="0"/>
              <a:t>Ulusal </a:t>
            </a:r>
            <a:r>
              <a:rPr lang="tr-TR" dirty="0"/>
              <a:t>oluşumlar söz konusu olduğunda, gerçek olanda kayıtlı</a:t>
            </a:r>
          </a:p>
          <a:p>
            <a:pPr algn="ctr"/>
            <a:r>
              <a:rPr lang="tr-TR" dirty="0"/>
              <a:t>olan tahayyül, "halk" tahayyülüdür. Bu, kendisini daha baştan</a:t>
            </a:r>
          </a:p>
          <a:p>
            <a:pPr algn="ctr"/>
            <a:r>
              <a:rPr lang="tr-TR" dirty="0"/>
              <a:t>devlet kurumunun içinde bulan, diğer devletler karşısında bu</a:t>
            </a:r>
          </a:p>
          <a:p>
            <a:pPr algn="ctr"/>
            <a:r>
              <a:rPr lang="tr-TR" dirty="0"/>
              <a:t>devleti "kendisinin" diye kabul eden ve özellikle de siyasal mücadeleleri</a:t>
            </a:r>
          </a:p>
          <a:p>
            <a:pPr algn="ctr"/>
            <a:r>
              <a:rPr lang="tr-TR" dirty="0"/>
              <a:t>onun ufkunda gören, örneğin toplumsal devrim ve reform</a:t>
            </a:r>
          </a:p>
          <a:p>
            <a:pPr algn="ctr"/>
            <a:r>
              <a:rPr lang="da-DK" dirty="0"/>
              <a:t>özlemlerini, kendi ulusal "devletinin" dönüşüm projeleri şeklinde</a:t>
            </a:r>
          </a:p>
          <a:p>
            <a:pPr algn="ctr"/>
            <a:r>
              <a:rPr lang="tr-TR" dirty="0"/>
              <a:t>formüle eden bir cemaatin tahayyülüdür. Bu olmadan ne "örgütlü</a:t>
            </a:r>
          </a:p>
          <a:p>
            <a:pPr algn="ctr"/>
            <a:r>
              <a:rPr lang="tr-TR" dirty="0"/>
              <a:t>şiddet </a:t>
            </a:r>
            <a:r>
              <a:rPr lang="tr-TR" dirty="0" err="1"/>
              <a:t>tekeli"ne</a:t>
            </a:r>
            <a:r>
              <a:rPr lang="tr-TR" dirty="0"/>
              <a:t> (</a:t>
            </a:r>
            <a:r>
              <a:rPr lang="tr-TR" dirty="0" err="1"/>
              <a:t>Max</a:t>
            </a:r>
            <a:r>
              <a:rPr lang="tr-TR" dirty="0"/>
              <a:t> </a:t>
            </a:r>
            <a:r>
              <a:rPr lang="tr-TR" dirty="0" err="1"/>
              <a:t>Weber</a:t>
            </a:r>
            <a:r>
              <a:rPr lang="tr-TR" dirty="0"/>
              <a:t>) ne de "ulusal-kitlesel </a:t>
            </a:r>
            <a:r>
              <a:rPr lang="tr-TR" dirty="0" err="1"/>
              <a:t>irade"ye</a:t>
            </a:r>
            <a:endParaRPr lang="tr-TR" dirty="0"/>
          </a:p>
          <a:p>
            <a:pPr algn="ctr"/>
            <a:r>
              <a:rPr lang="tr-TR" dirty="0"/>
              <a:t>(</a:t>
            </a:r>
            <a:r>
              <a:rPr lang="tr-TR" dirty="0" err="1"/>
              <a:t>Gramsci</a:t>
            </a:r>
            <a:r>
              <a:rPr lang="tr-TR" dirty="0"/>
              <a:t>) sahip olabilir. Fakat böylesi bir halk doğal olarak </a:t>
            </a:r>
            <a:r>
              <a:rPr lang="tr-TR" dirty="0" err="1"/>
              <a:t>varolmaz</a:t>
            </a:r>
            <a:r>
              <a:rPr lang="tr-TR" dirty="0"/>
              <a:t>,</a:t>
            </a:r>
          </a:p>
          <a:p>
            <a:pPr algn="ctr"/>
            <a:r>
              <a:rPr lang="tr-TR" dirty="0"/>
              <a:t>bir eğilim biçiminde inşa edildiğinde bile varlığı kesin değildir.</a:t>
            </a:r>
          </a:p>
          <a:p>
            <a:pPr algn="ctr"/>
            <a:r>
              <a:rPr lang="tr-TR" dirty="0"/>
              <a:t>Hiçbir modern ulus —bir kurtuluş savaşı yürütürken bile—</a:t>
            </a:r>
          </a:p>
          <a:p>
            <a:pPr algn="ctr"/>
            <a:r>
              <a:rPr lang="tr-TR" dirty="0"/>
              <a:t>verili bir "etnik" temele sahip değildir. Ve öte yandan, ne</a:t>
            </a:r>
          </a:p>
          <a:p>
            <a:pPr algn="ctr"/>
            <a:r>
              <a:rPr lang="tr-TR" dirty="0"/>
              <a:t>denli eşitlikçi olursa olsun, hiçbir modern ulus sınıf çatışmalarının</a:t>
            </a:r>
          </a:p>
          <a:p>
            <a:pPr algn="ctr"/>
            <a:r>
              <a:rPr lang="tr-TR" dirty="0"/>
              <a:t>ortadan kaldırılmasına tekabül etmez. Şu halde esas sorun halkı</a:t>
            </a:r>
          </a:p>
          <a:p>
            <a:pPr algn="ctr"/>
            <a:r>
              <a:rPr lang="tr-TR" dirty="0"/>
              <a:t>üretmektir. Daha iyisi: Halkın kendi kendisini ulusal cemaat olarak</a:t>
            </a:r>
          </a:p>
          <a:p>
            <a:pPr algn="ctr"/>
            <a:r>
              <a:rPr lang="tr-TR" dirty="0"/>
              <a:t>devamlı bir biçimde üretmesidir. Ya da, halkın herkesin gözünde</a:t>
            </a:r>
          </a:p>
          <a:p>
            <a:pPr algn="ctr"/>
            <a:r>
              <a:rPr lang="tr-TR" dirty="0"/>
              <a:t>"bir halk olarak", yani siyasal iktidarın temeli ve kökeni olarak</a:t>
            </a:r>
          </a:p>
          <a:p>
            <a:pPr algn="ctr"/>
            <a:r>
              <a:rPr lang="tr-TR" dirty="0"/>
              <a:t>görünmesini sağlayan birlik etkisini ortaya çıkarmaktır.</a:t>
            </a:r>
            <a:endParaRPr lang="tr-TR" b="0" i="0" dirty="0">
              <a:effectLst/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Balibar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Ulusal devletin kurduğu cemaate </a:t>
            </a:r>
            <a:r>
              <a:rPr lang="tr-TR" i="1" dirty="0"/>
              <a:t>kurgusal etniklik </a:t>
            </a:r>
            <a:r>
              <a:rPr lang="tr-TR" dirty="0"/>
              <a:t>adını veriyorum.</a:t>
            </a:r>
          </a:p>
          <a:p>
            <a:pPr marL="0" indent="0">
              <a:buNone/>
            </a:pPr>
            <a:r>
              <a:rPr lang="tr-TR" dirty="0"/>
              <a:t>Bu, kurgu teriminin, yukarıda belirttiklerime uygun olarak</a:t>
            </a:r>
          </a:p>
          <a:p>
            <a:pPr marL="0" indent="0">
              <a:buNone/>
            </a:pPr>
            <a:r>
              <a:rPr lang="tr-TR" dirty="0"/>
              <a:t>tarihsel sonuçları olmayan basit ve katıksız bir yanılsama anlamında</a:t>
            </a:r>
          </a:p>
          <a:p>
            <a:pPr marL="0" indent="0">
              <a:buNone/>
            </a:pPr>
            <a:r>
              <a:rPr lang="tr-TR" dirty="0"/>
              <a:t>değil, aksine kurumsal bir sonuç, bir "türetme" anlamında,</a:t>
            </a:r>
          </a:p>
          <a:p>
            <a:pPr marL="0" indent="0">
              <a:buNone/>
            </a:pPr>
            <a:r>
              <a:rPr lang="tr-TR" dirty="0"/>
              <a:t>hukuksal geleneğin </a:t>
            </a:r>
            <a:r>
              <a:rPr lang="tr-TR" i="1" dirty="0" err="1"/>
              <a:t>persona</a:t>
            </a:r>
            <a:r>
              <a:rPr lang="tr-TR" i="1" dirty="0"/>
              <a:t> </a:t>
            </a:r>
            <a:r>
              <a:rPr lang="tr-TR" i="1" dirty="0" err="1"/>
              <a:t>ficta'</a:t>
            </a:r>
            <a:r>
              <a:rPr lang="tr-TR" dirty="0" err="1"/>
              <a:t>sı</a:t>
            </a:r>
            <a:r>
              <a:rPr lang="tr-TR" dirty="0"/>
              <a:t> olarak düşünülmesini gerektiren,</a:t>
            </a:r>
          </a:p>
          <a:p>
            <a:pPr marL="0" indent="0">
              <a:buNone/>
            </a:pPr>
            <a:r>
              <a:rPr lang="tr-TR" dirty="0"/>
              <a:t>bilinçli olarak karmaşık bir ifadedir. Hiçbir ulusun doğal</a:t>
            </a:r>
          </a:p>
          <a:p>
            <a:pPr marL="0" indent="0">
              <a:buNone/>
            </a:pPr>
            <a:r>
              <a:rPr lang="tr-TR" dirty="0"/>
              <a:t>olarak etnik temeli yoktur, fakat toplumsal oluşumlar ulusallaştıkça,</a:t>
            </a:r>
          </a:p>
          <a:p>
            <a:pPr marL="0" indent="0">
              <a:buNone/>
            </a:pPr>
            <a:r>
              <a:rPr lang="tr-TR" dirty="0"/>
              <a:t>içerdikleri, paylaştıkları ya da hükmettikleri topluluklar</a:t>
            </a:r>
          </a:p>
          <a:p>
            <a:pPr marL="0" indent="0">
              <a:buNone/>
            </a:pPr>
            <a:r>
              <a:rPr lang="tr-TR" dirty="0"/>
              <a:t>da "</a:t>
            </a:r>
            <a:r>
              <a:rPr lang="tr-TR" dirty="0" err="1"/>
              <a:t>etnikleşir</a:t>
            </a:r>
            <a:r>
              <a:rPr lang="tr-TR" dirty="0"/>
              <a:t>"; yani </a:t>
            </a:r>
            <a:r>
              <a:rPr lang="tr-TR" i="1" dirty="0"/>
              <a:t>sanki </a:t>
            </a:r>
            <a:r>
              <a:rPr lang="tr-TR" dirty="0"/>
              <a:t>kendiliğinden bir ilk kimliğe, kültüre,</a:t>
            </a:r>
          </a:p>
          <a:p>
            <a:pPr marL="0" indent="0">
              <a:buNone/>
            </a:pPr>
            <a:r>
              <a:rPr lang="tr-TR" dirty="0"/>
              <a:t>çıkarlara sahip olan, bireyleri ve toplumsal koşulları aşan doğal</a:t>
            </a:r>
          </a:p>
          <a:p>
            <a:pPr marL="0" indent="0">
              <a:buNone/>
            </a:pPr>
            <a:r>
              <a:rPr lang="tr-TR" dirty="0"/>
              <a:t>bir cemaat oluştururmuşçasına geçmişte ya da gelecekte temsil</a:t>
            </a:r>
          </a:p>
          <a:p>
            <a:pPr marL="0" indent="0">
              <a:buNone/>
            </a:pPr>
            <a:r>
              <a:rPr lang="tr-TR" dirty="0"/>
              <a:t>edilir hale </a:t>
            </a:r>
            <a:r>
              <a:rPr lang="tr-TR" dirty="0" smtClean="0"/>
              <a:t>gelir.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Balibar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Hangi etniklik temsilinin egemen olduğu, ne doğrudan </a:t>
            </a:r>
            <a:r>
              <a:rPr lang="tr-TR" dirty="0" smtClean="0"/>
              <a:t>siyasal açıdan </a:t>
            </a:r>
            <a:r>
              <a:rPr lang="tr-TR" dirty="0"/>
              <a:t>ne de ulus biçiminin evrimi ve toplumsal ilişkilerin </a:t>
            </a:r>
            <a:r>
              <a:rPr lang="tr-TR" dirty="0" smtClean="0"/>
              <a:t>kurulmasında oynayacağı </a:t>
            </a:r>
            <a:r>
              <a:rPr lang="tr-TR" dirty="0"/>
              <a:t>rol açısından önemsiz sayılabilir. </a:t>
            </a:r>
            <a:r>
              <a:rPr lang="tr-TR" dirty="0" smtClean="0"/>
              <a:t>Çünkü bütünleşme </a:t>
            </a:r>
            <a:r>
              <a:rPr lang="tr-TR" dirty="0"/>
              <a:t>ve asimilasyon sorunu karşısında radikal bir </a:t>
            </a:r>
            <a:r>
              <a:rPr lang="tr-TR" dirty="0" smtClean="0"/>
              <a:t>şekilde farklı </a:t>
            </a:r>
            <a:r>
              <a:rPr lang="tr-TR" dirty="0"/>
              <a:t>iki tutumu, hukuk düzeni kurmanın ve kurumlan </a:t>
            </a:r>
            <a:r>
              <a:rPr lang="tr-TR" dirty="0" smtClean="0"/>
              <a:t>ulusallaştırmanın iki </a:t>
            </a:r>
            <a:r>
              <a:rPr lang="tr-TR" dirty="0"/>
              <a:t>biçimini ortaya </a:t>
            </a:r>
            <a:r>
              <a:rPr lang="tr-TR" dirty="0" smtClean="0"/>
              <a:t>çıkarmaktadır.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17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Balibar</a:t>
            </a:r>
            <a:r>
              <a:rPr lang="tr-TR" dirty="0" smtClean="0"/>
              <a:t>: Tartışılacak Önermeler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tr-TR" dirty="0"/>
              <a:t>Etniklik nasıl üretilir? Ve nasıl, bir kurgu olarak değil de, kökenlerin</a:t>
            </a:r>
          </a:p>
          <a:p>
            <a:pPr marL="0" indent="0" algn="ctr">
              <a:buNone/>
            </a:pPr>
            <a:r>
              <a:rPr lang="tr-TR" dirty="0"/>
              <a:t>en doğalı olarak üretilir? Tarih bize iki büyük rakip yol olduğunu</a:t>
            </a:r>
          </a:p>
          <a:p>
            <a:pPr marL="0" indent="0" algn="ctr">
              <a:buNone/>
            </a:pPr>
            <a:r>
              <a:rPr lang="tr-TR" dirty="0"/>
              <a:t>göstermektedir: </a:t>
            </a:r>
            <a:r>
              <a:rPr lang="tr-TR" i="1" dirty="0"/>
              <a:t>dil </a:t>
            </a:r>
            <a:r>
              <a:rPr lang="tr-TR" dirty="0"/>
              <a:t>ve </a:t>
            </a:r>
            <a:r>
              <a:rPr lang="tr-TR" i="1" dirty="0"/>
              <a:t>ırk. </a:t>
            </a:r>
            <a:r>
              <a:rPr lang="tr-TR" dirty="0"/>
              <a:t>Bu ikisi çoğunlukla birlikte düşünülür,</a:t>
            </a:r>
          </a:p>
          <a:p>
            <a:pPr marL="0" indent="0" algn="ctr">
              <a:buNone/>
            </a:pPr>
            <a:r>
              <a:rPr lang="tr-TR" dirty="0"/>
              <a:t>çünkü sadece bu ikisinin birbirini tamamlaması "</a:t>
            </a:r>
            <a:r>
              <a:rPr lang="tr-TR" dirty="0" err="1"/>
              <a:t>halk"ı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mutlak bir biçimde özerk bir birlik olarak sunmaya olanak verir.</a:t>
            </a:r>
          </a:p>
          <a:p>
            <a:pPr marL="0" indent="0" algn="ctr">
              <a:buNone/>
            </a:pPr>
            <a:r>
              <a:rPr lang="tr-TR" dirty="0"/>
              <a:t>İkisi birlikte ulusal karakterin (buna ulusun ruhu ya da özü de</a:t>
            </a:r>
          </a:p>
          <a:p>
            <a:pPr marL="0" indent="0" algn="ctr">
              <a:buNone/>
            </a:pPr>
            <a:r>
              <a:rPr lang="tr-TR" dirty="0"/>
              <a:t>diyebiliriz) halka içkin olduğunu ifade eder. Ancak her ikisi de şu</a:t>
            </a:r>
          </a:p>
          <a:p>
            <a:pPr marL="0" indent="0" algn="ctr">
              <a:buNone/>
            </a:pPr>
            <a:r>
              <a:rPr lang="tr-TR" dirty="0"/>
              <a:t>anki bireylere, siyasal ilişkilere oranla bir aşkınlık gösterirler. Dil</a:t>
            </a:r>
          </a:p>
          <a:p>
            <a:pPr marL="0" indent="0" algn="ctr">
              <a:buNone/>
            </a:pPr>
            <a:r>
              <a:rPr lang="tr-TR" dirty="0"/>
              <a:t>ve ırk, tarihsel toplulukların kökenlerini bir doğa olgusunda (dillerin</a:t>
            </a:r>
          </a:p>
          <a:p>
            <a:pPr marL="0" indent="0" algn="ctr">
              <a:buNone/>
            </a:pPr>
            <a:r>
              <a:rPr lang="tr-TR" dirty="0"/>
              <a:t>ve aynı şekilde ırkların çeşitliliğinin bir kader gibi görünmesinde)</a:t>
            </a:r>
          </a:p>
          <a:p>
            <a:pPr marL="0" indent="0" algn="ctr">
              <a:buNone/>
            </a:pPr>
            <a:r>
              <a:rPr lang="tr-TR" dirty="0"/>
              <a:t>bulmanın, fakat aynı zamanda bu toplulukların </a:t>
            </a:r>
            <a:r>
              <a:rPr lang="tr-TR" dirty="0" err="1"/>
              <a:t>süremlerine</a:t>
            </a:r>
            <a:endParaRPr lang="tr-TR" dirty="0"/>
          </a:p>
          <a:p>
            <a:pPr marL="0" indent="0" algn="ctr">
              <a:buNone/>
            </a:pPr>
            <a:r>
              <a:rPr lang="tr-TR" dirty="0"/>
              <a:t>bir anlam vermenin, bu süremin olumsallığını aşmanın iki</a:t>
            </a:r>
          </a:p>
          <a:p>
            <a:pPr marL="0" indent="0" algn="ctr">
              <a:buNone/>
            </a:pPr>
            <a:r>
              <a:rPr lang="tr-TR" dirty="0"/>
              <a:t>yoludur. Bununla beraber duruma göre bazen biri, bazen diğeri</a:t>
            </a:r>
          </a:p>
          <a:p>
            <a:pPr marL="0" indent="0" algn="ctr">
              <a:buNone/>
            </a:pPr>
            <a:r>
              <a:rPr lang="tr-TR" dirty="0"/>
              <a:t>başat hale gelir; çünkü ikisi aynı kurumların gelişimine dayanmaz</a:t>
            </a:r>
          </a:p>
          <a:p>
            <a:pPr marL="0" indent="0" algn="ctr">
              <a:buNone/>
            </a:pPr>
            <a:r>
              <a:rPr lang="tr-TR" dirty="0"/>
              <a:t>ve aynı sembollere, aynı ulusal kimlik idealleştirmelerine başvurmaz.</a:t>
            </a:r>
          </a:p>
          <a:p>
            <a:pPr marL="0" indent="0" algn="ctr">
              <a:buNone/>
            </a:pPr>
            <a:r>
              <a:rPr lang="tr-TR" dirty="0"/>
              <a:t>Başat yönü dilsel olan ya da ırksal olan bir etnikliğin</a:t>
            </a:r>
          </a:p>
          <a:p>
            <a:pPr marL="0" indent="0" algn="ctr">
              <a:buNone/>
            </a:pPr>
            <a:r>
              <a:rPr lang="tr-TR" dirty="0"/>
              <a:t>farklı eklemlenmesinin belli siyasal sonuçlan vardır. Bu nedenle</a:t>
            </a:r>
          </a:p>
          <a:p>
            <a:pPr marL="0" indent="0" algn="ctr">
              <a:buNone/>
            </a:pPr>
            <a:r>
              <a:rPr lang="tr-TR" dirty="0"/>
              <a:t>ve çözümlemenin netliği açısından ayrı ayrı </a:t>
            </a:r>
            <a:r>
              <a:rPr lang="tr-TR" dirty="0" smtClean="0"/>
              <a:t>incelenmelidirler.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8047154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796</Words>
  <Application>Microsoft Office PowerPoint</Application>
  <PresentationFormat>Ekran Gösterisi (4:3)</PresentationFormat>
  <Paragraphs>100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MİLLİYETÇİLİĞİN KÖKENLERİ</vt:lpstr>
      <vt:lpstr>Etienne Balibar:  Tartışılacak Önermeler</vt:lpstr>
      <vt:lpstr>Balibar: Tartışılacak Önermeler</vt:lpstr>
      <vt:lpstr>Balibar: Tartışılacak Önermeler</vt:lpstr>
      <vt:lpstr>Balibar: Tartışılacak Önermeler</vt:lpstr>
      <vt:lpstr>Balibar: Tartışılacak Önermeler</vt:lpstr>
      <vt:lpstr>Balibar: Tartışılacak Önermeler</vt:lpstr>
      <vt:lpstr>Balibar: Tartışılacak Önermeler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40</cp:revision>
  <dcterms:created xsi:type="dcterms:W3CDTF">2014-02-18T21:50:20Z</dcterms:created>
  <dcterms:modified xsi:type="dcterms:W3CDTF">2019-11-19T12:00:59Z</dcterms:modified>
</cp:coreProperties>
</file>