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7"/>
  </p:notesMasterIdLst>
  <p:handoutMasterIdLst>
    <p:handoutMasterId r:id="rId298"/>
  </p:handoutMasterIdLst>
  <p:sldIdLst>
    <p:sldId id="257" r:id="rId2"/>
    <p:sldId id="454" r:id="rId3"/>
    <p:sldId id="259" r:id="rId4"/>
    <p:sldId id="471" r:id="rId5"/>
    <p:sldId id="472" r:id="rId6"/>
    <p:sldId id="473" r:id="rId7"/>
    <p:sldId id="260" r:id="rId8"/>
    <p:sldId id="270" r:id="rId9"/>
    <p:sldId id="261" r:id="rId10"/>
    <p:sldId id="269" r:id="rId11"/>
    <p:sldId id="271" r:id="rId12"/>
    <p:sldId id="326" r:id="rId13"/>
    <p:sldId id="327" r:id="rId14"/>
    <p:sldId id="272" r:id="rId15"/>
    <p:sldId id="324" r:id="rId16"/>
    <p:sldId id="325" r:id="rId17"/>
    <p:sldId id="323" r:id="rId18"/>
    <p:sldId id="275" r:id="rId19"/>
    <p:sldId id="276" r:id="rId20"/>
    <p:sldId id="277" r:id="rId21"/>
    <p:sldId id="507" r:id="rId22"/>
    <p:sldId id="278" r:id="rId23"/>
    <p:sldId id="282" r:id="rId24"/>
    <p:sldId id="279" r:id="rId25"/>
    <p:sldId id="280" r:id="rId26"/>
    <p:sldId id="284" r:id="rId27"/>
    <p:sldId id="285" r:id="rId28"/>
    <p:sldId id="288" r:id="rId29"/>
    <p:sldId id="290" r:id="rId30"/>
    <p:sldId id="289" r:id="rId31"/>
    <p:sldId id="291" r:id="rId32"/>
    <p:sldId id="292" r:id="rId33"/>
    <p:sldId id="293" r:id="rId34"/>
    <p:sldId id="512" r:id="rId35"/>
    <p:sldId id="513" r:id="rId36"/>
    <p:sldId id="514" r:id="rId37"/>
    <p:sldId id="515" r:id="rId38"/>
    <p:sldId id="516" r:id="rId39"/>
    <p:sldId id="517" r:id="rId40"/>
    <p:sldId id="518" r:id="rId41"/>
    <p:sldId id="519" r:id="rId42"/>
    <p:sldId id="520" r:id="rId43"/>
    <p:sldId id="521" r:id="rId44"/>
    <p:sldId id="522" r:id="rId45"/>
    <p:sldId id="523" r:id="rId46"/>
    <p:sldId id="524" r:id="rId47"/>
    <p:sldId id="525" r:id="rId48"/>
    <p:sldId id="526" r:id="rId49"/>
    <p:sldId id="527" r:id="rId50"/>
    <p:sldId id="528" r:id="rId51"/>
    <p:sldId id="529" r:id="rId52"/>
    <p:sldId id="530" r:id="rId53"/>
    <p:sldId id="531" r:id="rId54"/>
    <p:sldId id="532" r:id="rId55"/>
    <p:sldId id="533" r:id="rId56"/>
    <p:sldId id="534" r:id="rId57"/>
    <p:sldId id="535" r:id="rId58"/>
    <p:sldId id="536" r:id="rId59"/>
    <p:sldId id="537" r:id="rId60"/>
    <p:sldId id="538" r:id="rId61"/>
    <p:sldId id="540" r:id="rId62"/>
    <p:sldId id="539" r:id="rId63"/>
    <p:sldId id="456" r:id="rId64"/>
    <p:sldId id="295" r:id="rId65"/>
    <p:sldId id="296" r:id="rId66"/>
    <p:sldId id="297" r:id="rId67"/>
    <p:sldId id="298" r:id="rId68"/>
    <p:sldId id="299" r:id="rId69"/>
    <p:sldId id="300" r:id="rId70"/>
    <p:sldId id="301" r:id="rId71"/>
    <p:sldId id="302" r:id="rId72"/>
    <p:sldId id="303" r:id="rId73"/>
    <p:sldId id="307" r:id="rId74"/>
    <p:sldId id="304" r:id="rId75"/>
    <p:sldId id="305" r:id="rId76"/>
    <p:sldId id="306" r:id="rId77"/>
    <p:sldId id="308" r:id="rId78"/>
    <p:sldId id="309" r:id="rId79"/>
    <p:sldId id="310" r:id="rId80"/>
    <p:sldId id="311" r:id="rId81"/>
    <p:sldId id="316" r:id="rId82"/>
    <p:sldId id="312" r:id="rId83"/>
    <p:sldId id="313" r:id="rId84"/>
    <p:sldId id="315" r:id="rId85"/>
    <p:sldId id="317" r:id="rId86"/>
    <p:sldId id="318" r:id="rId87"/>
    <p:sldId id="319" r:id="rId88"/>
    <p:sldId id="320" r:id="rId89"/>
    <p:sldId id="321" r:id="rId90"/>
    <p:sldId id="391" r:id="rId91"/>
    <p:sldId id="392" r:id="rId92"/>
    <p:sldId id="457" r:id="rId93"/>
    <p:sldId id="506" r:id="rId94"/>
    <p:sldId id="400" r:id="rId95"/>
    <p:sldId id="458" r:id="rId96"/>
    <p:sldId id="401" r:id="rId97"/>
    <p:sldId id="393" r:id="rId98"/>
    <p:sldId id="394" r:id="rId99"/>
    <p:sldId id="395" r:id="rId100"/>
    <p:sldId id="396" r:id="rId101"/>
    <p:sldId id="397" r:id="rId102"/>
    <p:sldId id="398" r:id="rId103"/>
    <p:sldId id="399" r:id="rId104"/>
    <p:sldId id="403" r:id="rId105"/>
    <p:sldId id="404" r:id="rId106"/>
    <p:sldId id="405" r:id="rId107"/>
    <p:sldId id="322" r:id="rId108"/>
    <p:sldId id="551" r:id="rId109"/>
    <p:sldId id="552" r:id="rId110"/>
    <p:sldId id="329" r:id="rId111"/>
    <p:sldId id="330" r:id="rId112"/>
    <p:sldId id="331" r:id="rId113"/>
    <p:sldId id="335" r:id="rId114"/>
    <p:sldId id="337" r:id="rId115"/>
    <p:sldId id="338" r:id="rId116"/>
    <p:sldId id="341" r:id="rId117"/>
    <p:sldId id="339" r:id="rId118"/>
    <p:sldId id="340" r:id="rId119"/>
    <p:sldId id="433" r:id="rId120"/>
    <p:sldId id="434" r:id="rId121"/>
    <p:sldId id="435" r:id="rId122"/>
    <p:sldId id="580" r:id="rId123"/>
    <p:sldId id="436" r:id="rId124"/>
    <p:sldId id="581" r:id="rId125"/>
    <p:sldId id="437" r:id="rId126"/>
    <p:sldId id="582" r:id="rId127"/>
    <p:sldId id="583" r:id="rId128"/>
    <p:sldId id="438" r:id="rId129"/>
    <p:sldId id="550" r:id="rId130"/>
    <p:sldId id="584" r:id="rId131"/>
    <p:sldId id="585" r:id="rId132"/>
    <p:sldId id="439" r:id="rId133"/>
    <p:sldId id="586" r:id="rId134"/>
    <p:sldId id="440" r:id="rId135"/>
    <p:sldId id="332" r:id="rId136"/>
    <p:sldId id="333" r:id="rId137"/>
    <p:sldId id="553" r:id="rId138"/>
    <p:sldId id="541" r:id="rId139"/>
    <p:sldId id="441" r:id="rId140"/>
    <p:sldId id="442" r:id="rId141"/>
    <p:sldId id="445" r:id="rId142"/>
    <p:sldId id="447" r:id="rId143"/>
    <p:sldId id="448" r:id="rId144"/>
    <p:sldId id="455" r:id="rId145"/>
    <p:sldId id="446" r:id="rId146"/>
    <p:sldId id="449" r:id="rId147"/>
    <p:sldId id="450" r:id="rId148"/>
    <p:sldId id="451" r:id="rId149"/>
    <p:sldId id="452" r:id="rId150"/>
    <p:sldId id="342" r:id="rId151"/>
    <p:sldId id="453" r:id="rId152"/>
    <p:sldId id="587" r:id="rId153"/>
    <p:sldId id="444" r:id="rId154"/>
    <p:sldId id="443" r:id="rId155"/>
    <p:sldId id="344" r:id="rId156"/>
    <p:sldId id="343" r:id="rId157"/>
    <p:sldId id="345" r:id="rId158"/>
    <p:sldId id="346" r:id="rId159"/>
    <p:sldId id="347" r:id="rId160"/>
    <p:sldId id="348" r:id="rId161"/>
    <p:sldId id="349" r:id="rId162"/>
    <p:sldId id="356" r:id="rId163"/>
    <p:sldId id="357" r:id="rId164"/>
    <p:sldId id="413" r:id="rId165"/>
    <p:sldId id="358" r:id="rId166"/>
    <p:sldId id="469" r:id="rId167"/>
    <p:sldId id="470" r:id="rId168"/>
    <p:sldId id="468" r:id="rId169"/>
    <p:sldId id="406" r:id="rId170"/>
    <p:sldId id="407" r:id="rId171"/>
    <p:sldId id="408" r:id="rId172"/>
    <p:sldId id="409" r:id="rId173"/>
    <p:sldId id="410" r:id="rId174"/>
    <p:sldId id="412" r:id="rId175"/>
    <p:sldId id="411" r:id="rId176"/>
    <p:sldId id="359" r:id="rId177"/>
    <p:sldId id="361" r:id="rId178"/>
    <p:sldId id="542" r:id="rId179"/>
    <p:sldId id="360" r:id="rId180"/>
    <p:sldId id="362" r:id="rId181"/>
    <p:sldId id="588" r:id="rId182"/>
    <p:sldId id="589" r:id="rId183"/>
    <p:sldId id="590" r:id="rId184"/>
    <p:sldId id="591" r:id="rId185"/>
    <p:sldId id="592" r:id="rId186"/>
    <p:sldId id="593" r:id="rId187"/>
    <p:sldId id="554" r:id="rId188"/>
    <p:sldId id="555" r:id="rId189"/>
    <p:sldId id="558" r:id="rId190"/>
    <p:sldId id="559" r:id="rId191"/>
    <p:sldId id="364" r:id="rId192"/>
    <p:sldId id="366" r:id="rId193"/>
    <p:sldId id="594" r:id="rId194"/>
    <p:sldId id="414" r:id="rId195"/>
    <p:sldId id="557" r:id="rId196"/>
    <p:sldId id="367" r:id="rId197"/>
    <p:sldId id="370" r:id="rId198"/>
    <p:sldId id="474" r:id="rId199"/>
    <p:sldId id="475" r:id="rId200"/>
    <p:sldId id="477" r:id="rId201"/>
    <p:sldId id="478" r:id="rId202"/>
    <p:sldId id="476" r:id="rId203"/>
    <p:sldId id="479" r:id="rId204"/>
    <p:sldId id="480" r:id="rId205"/>
    <p:sldId id="481" r:id="rId206"/>
    <p:sldId id="368" r:id="rId207"/>
    <p:sldId id="482" r:id="rId208"/>
    <p:sldId id="483" r:id="rId209"/>
    <p:sldId id="369" r:id="rId210"/>
    <p:sldId id="371" r:id="rId211"/>
    <p:sldId id="484" r:id="rId212"/>
    <p:sldId id="485" r:id="rId213"/>
    <p:sldId id="486" r:id="rId214"/>
    <p:sldId id="372" r:id="rId215"/>
    <p:sldId id="381" r:id="rId216"/>
    <p:sldId id="487" r:id="rId217"/>
    <p:sldId id="488" r:id="rId218"/>
    <p:sldId id="382" r:id="rId219"/>
    <p:sldId id="384" r:id="rId220"/>
    <p:sldId id="385" r:id="rId221"/>
    <p:sldId id="489" r:id="rId222"/>
    <p:sldId id="490" r:id="rId223"/>
    <p:sldId id="491" r:id="rId224"/>
    <p:sldId id="386" r:id="rId225"/>
    <p:sldId id="387" r:id="rId226"/>
    <p:sldId id="492" r:id="rId227"/>
    <p:sldId id="388" r:id="rId228"/>
    <p:sldId id="493" r:id="rId229"/>
    <p:sldId id="571" r:id="rId230"/>
    <p:sldId id="572" r:id="rId231"/>
    <p:sldId id="573" r:id="rId232"/>
    <p:sldId id="574" r:id="rId233"/>
    <p:sldId id="575" r:id="rId234"/>
    <p:sldId id="509" r:id="rId235"/>
    <p:sldId id="510" r:id="rId236"/>
    <p:sldId id="543" r:id="rId237"/>
    <p:sldId id="544" r:id="rId238"/>
    <p:sldId id="545" r:id="rId239"/>
    <p:sldId id="546" r:id="rId240"/>
    <p:sldId id="547" r:id="rId241"/>
    <p:sldId id="548" r:id="rId242"/>
    <p:sldId id="549" r:id="rId243"/>
    <p:sldId id="560" r:id="rId244"/>
    <p:sldId id="566" r:id="rId245"/>
    <p:sldId id="567" r:id="rId246"/>
    <p:sldId id="568" r:id="rId247"/>
    <p:sldId id="569" r:id="rId248"/>
    <p:sldId id="565" r:id="rId249"/>
    <p:sldId id="561" r:id="rId250"/>
    <p:sldId id="562" r:id="rId251"/>
    <p:sldId id="576" r:id="rId252"/>
    <p:sldId id="577" r:id="rId253"/>
    <p:sldId id="563" r:id="rId254"/>
    <p:sldId id="564" r:id="rId255"/>
    <p:sldId id="578" r:id="rId256"/>
    <p:sldId id="579" r:id="rId257"/>
    <p:sldId id="415" r:id="rId258"/>
    <p:sldId id="494" r:id="rId259"/>
    <p:sldId id="416" r:id="rId260"/>
    <p:sldId id="417" r:id="rId261"/>
    <p:sldId id="495" r:id="rId262"/>
    <p:sldId id="496" r:id="rId263"/>
    <p:sldId id="497" r:id="rId264"/>
    <p:sldId id="498" r:id="rId265"/>
    <p:sldId id="499" r:id="rId266"/>
    <p:sldId id="500" r:id="rId267"/>
    <p:sldId id="501" r:id="rId268"/>
    <p:sldId id="502" r:id="rId269"/>
    <p:sldId id="503" r:id="rId270"/>
    <p:sldId id="504" r:id="rId271"/>
    <p:sldId id="505" r:id="rId272"/>
    <p:sldId id="378" r:id="rId273"/>
    <p:sldId id="389" r:id="rId274"/>
    <p:sldId id="570" r:id="rId275"/>
    <p:sldId id="390" r:id="rId276"/>
    <p:sldId id="422" r:id="rId277"/>
    <p:sldId id="423" r:id="rId278"/>
    <p:sldId id="424" r:id="rId279"/>
    <p:sldId id="425" r:id="rId280"/>
    <p:sldId id="426" r:id="rId281"/>
    <p:sldId id="427" r:id="rId282"/>
    <p:sldId id="428" r:id="rId283"/>
    <p:sldId id="429" r:id="rId284"/>
    <p:sldId id="430" r:id="rId285"/>
    <p:sldId id="431" r:id="rId286"/>
    <p:sldId id="459" r:id="rId287"/>
    <p:sldId id="460" r:id="rId288"/>
    <p:sldId id="463" r:id="rId289"/>
    <p:sldId id="461" r:id="rId290"/>
    <p:sldId id="462" r:id="rId291"/>
    <p:sldId id="464" r:id="rId292"/>
    <p:sldId id="465" r:id="rId293"/>
    <p:sldId id="466" r:id="rId294"/>
    <p:sldId id="511" r:id="rId295"/>
    <p:sldId id="467" r:id="rId296"/>
  </p:sldIdLst>
  <p:sldSz cx="9144000" cy="6858000" type="screen4x3"/>
  <p:notesSz cx="10020300" cy="68881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93" autoAdjust="0"/>
    <p:restoredTop sz="94383" autoAdjust="0"/>
  </p:normalViewPr>
  <p:slideViewPr>
    <p:cSldViewPr>
      <p:cViewPr varScale="1">
        <p:scale>
          <a:sx n="102" d="100"/>
          <a:sy n="102" d="100"/>
        </p:scale>
        <p:origin x="1192" y="192"/>
      </p:cViewPr>
      <p:guideLst>
        <p:guide orient="horz" pos="2160"/>
        <p:guide pos="2880"/>
      </p:guideLst>
    </p:cSldViewPr>
  </p:slideViewPr>
  <p:outlineViewPr>
    <p:cViewPr>
      <p:scale>
        <a:sx n="33" d="100"/>
        <a:sy n="33" d="100"/>
      </p:scale>
      <p:origin x="0" y="-5185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presProps" Target="presProps.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viewProps" Target="view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notesMaster" Target="notesMasters/notesMaster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handoutMaster" Target="handoutMasters/handout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4342130" cy="344408"/>
          </a:xfrm>
          <a:prstGeom prst="rect">
            <a:avLst/>
          </a:prstGeom>
        </p:spPr>
        <p:txBody>
          <a:bodyPr vert="horz" lIns="92556" tIns="46278" rIns="92556" bIns="46278" rtlCol="0"/>
          <a:lstStyle>
            <a:lvl1pPr algn="l">
              <a:defRPr sz="1200"/>
            </a:lvl1pPr>
          </a:lstStyle>
          <a:p>
            <a:endParaRPr lang="tr-TR"/>
          </a:p>
        </p:txBody>
      </p:sp>
      <p:sp>
        <p:nvSpPr>
          <p:cNvPr id="3" name="Veri Yer Tutucusu 2"/>
          <p:cNvSpPr>
            <a:spLocks noGrp="1"/>
          </p:cNvSpPr>
          <p:nvPr>
            <p:ph type="dt" sz="quarter" idx="1"/>
          </p:nvPr>
        </p:nvSpPr>
        <p:spPr>
          <a:xfrm>
            <a:off x="5675852" y="1"/>
            <a:ext cx="4342130" cy="344408"/>
          </a:xfrm>
          <a:prstGeom prst="rect">
            <a:avLst/>
          </a:prstGeom>
        </p:spPr>
        <p:txBody>
          <a:bodyPr vert="horz" lIns="92556" tIns="46278" rIns="92556" bIns="46278" rtlCol="0"/>
          <a:lstStyle>
            <a:lvl1pPr algn="r">
              <a:defRPr sz="1200"/>
            </a:lvl1pPr>
          </a:lstStyle>
          <a:p>
            <a:fld id="{F97CF0FC-4DEC-449D-A228-60AB9C5F6FD1}" type="datetimeFigureOut">
              <a:rPr lang="tr-TR" smtClean="0"/>
              <a:pPr/>
              <a:t>16.05.2022</a:t>
            </a:fld>
            <a:endParaRPr lang="tr-TR"/>
          </a:p>
        </p:txBody>
      </p:sp>
      <p:sp>
        <p:nvSpPr>
          <p:cNvPr id="4" name="Altbilgi Yer Tutucusu 3"/>
          <p:cNvSpPr>
            <a:spLocks noGrp="1"/>
          </p:cNvSpPr>
          <p:nvPr>
            <p:ph type="ftr" sz="quarter" idx="2"/>
          </p:nvPr>
        </p:nvSpPr>
        <p:spPr>
          <a:xfrm>
            <a:off x="0" y="6542561"/>
            <a:ext cx="4342130" cy="344408"/>
          </a:xfrm>
          <a:prstGeom prst="rect">
            <a:avLst/>
          </a:prstGeom>
        </p:spPr>
        <p:txBody>
          <a:bodyPr vert="horz" lIns="92556" tIns="46278" rIns="92556" bIns="46278" rtlCol="0" anchor="b"/>
          <a:lstStyle>
            <a:lvl1pPr algn="l">
              <a:defRPr sz="1200"/>
            </a:lvl1pPr>
          </a:lstStyle>
          <a:p>
            <a:endParaRPr lang="tr-TR"/>
          </a:p>
        </p:txBody>
      </p:sp>
      <p:sp>
        <p:nvSpPr>
          <p:cNvPr id="5" name="Slayt Numarası Yer Tutucusu 4"/>
          <p:cNvSpPr>
            <a:spLocks noGrp="1"/>
          </p:cNvSpPr>
          <p:nvPr>
            <p:ph type="sldNum" sz="quarter" idx="3"/>
          </p:nvPr>
        </p:nvSpPr>
        <p:spPr>
          <a:xfrm>
            <a:off x="5675852" y="6542561"/>
            <a:ext cx="4342130" cy="344408"/>
          </a:xfrm>
          <a:prstGeom prst="rect">
            <a:avLst/>
          </a:prstGeom>
        </p:spPr>
        <p:txBody>
          <a:bodyPr vert="horz" lIns="92556" tIns="46278" rIns="92556" bIns="46278" rtlCol="0" anchor="b"/>
          <a:lstStyle>
            <a:lvl1pPr algn="r">
              <a:defRPr sz="1200"/>
            </a:lvl1pPr>
          </a:lstStyle>
          <a:p>
            <a:fld id="{AC7F3082-3D7B-4255-918C-274A92EF4911}" type="slidenum">
              <a:rPr lang="tr-TR" smtClean="0"/>
              <a:pPr/>
              <a:t>‹#›</a:t>
            </a:fld>
            <a:endParaRPr lang="tr-TR"/>
          </a:p>
        </p:txBody>
      </p:sp>
    </p:spTree>
    <p:extLst>
      <p:ext uri="{BB962C8B-B14F-4D97-AF65-F5344CB8AC3E}">
        <p14:creationId xmlns:p14="http://schemas.microsoft.com/office/powerpoint/2010/main" val="43255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3" y="1"/>
            <a:ext cx="4342183" cy="344970"/>
          </a:xfrm>
          <a:prstGeom prst="rect">
            <a:avLst/>
          </a:prstGeom>
        </p:spPr>
        <p:txBody>
          <a:bodyPr vert="horz" lIns="92556" tIns="46278" rIns="92556" bIns="46278" rtlCol="0"/>
          <a:lstStyle>
            <a:lvl1pPr algn="l">
              <a:defRPr sz="1200"/>
            </a:lvl1pPr>
          </a:lstStyle>
          <a:p>
            <a:endParaRPr lang="tr-TR"/>
          </a:p>
        </p:txBody>
      </p:sp>
      <p:sp>
        <p:nvSpPr>
          <p:cNvPr id="3" name="Veri Yer Tutucusu 2"/>
          <p:cNvSpPr>
            <a:spLocks noGrp="1"/>
          </p:cNvSpPr>
          <p:nvPr>
            <p:ph type="dt" idx="1"/>
          </p:nvPr>
        </p:nvSpPr>
        <p:spPr>
          <a:xfrm>
            <a:off x="5676519" y="1"/>
            <a:ext cx="4342183" cy="344970"/>
          </a:xfrm>
          <a:prstGeom prst="rect">
            <a:avLst/>
          </a:prstGeom>
        </p:spPr>
        <p:txBody>
          <a:bodyPr vert="horz" lIns="92556" tIns="46278" rIns="92556" bIns="46278" rtlCol="0"/>
          <a:lstStyle>
            <a:lvl1pPr algn="r">
              <a:defRPr sz="1200"/>
            </a:lvl1pPr>
          </a:lstStyle>
          <a:p>
            <a:fld id="{CAC70836-99B5-4359-BC3A-9724F948F3B5}" type="datetimeFigureOut">
              <a:rPr lang="tr-TR" smtClean="0"/>
              <a:pPr/>
              <a:t>16.05.2022</a:t>
            </a:fld>
            <a:endParaRPr lang="tr-TR"/>
          </a:p>
        </p:txBody>
      </p:sp>
      <p:sp>
        <p:nvSpPr>
          <p:cNvPr id="4" name="Slayt Görüntüsü Yer Tutucusu 3"/>
          <p:cNvSpPr>
            <a:spLocks noGrp="1" noRot="1" noChangeAspect="1"/>
          </p:cNvSpPr>
          <p:nvPr>
            <p:ph type="sldImg" idx="2"/>
          </p:nvPr>
        </p:nvSpPr>
        <p:spPr>
          <a:xfrm>
            <a:off x="3287713" y="515938"/>
            <a:ext cx="3444875" cy="2584450"/>
          </a:xfrm>
          <a:prstGeom prst="rect">
            <a:avLst/>
          </a:prstGeom>
          <a:noFill/>
          <a:ln w="12700">
            <a:solidFill>
              <a:prstClr val="black"/>
            </a:solidFill>
          </a:ln>
        </p:spPr>
        <p:txBody>
          <a:bodyPr vert="horz" lIns="92556" tIns="46278" rIns="92556" bIns="46278" rtlCol="0" anchor="ctr"/>
          <a:lstStyle/>
          <a:p>
            <a:endParaRPr lang="tr-TR"/>
          </a:p>
        </p:txBody>
      </p:sp>
      <p:sp>
        <p:nvSpPr>
          <p:cNvPr id="5" name="Not Yer Tutucusu 4"/>
          <p:cNvSpPr>
            <a:spLocks noGrp="1"/>
          </p:cNvSpPr>
          <p:nvPr>
            <p:ph type="body" sz="quarter" idx="3"/>
          </p:nvPr>
        </p:nvSpPr>
        <p:spPr>
          <a:xfrm>
            <a:off x="1001552" y="3271599"/>
            <a:ext cx="8017200" cy="3099913"/>
          </a:xfrm>
          <a:prstGeom prst="rect">
            <a:avLst/>
          </a:prstGeom>
        </p:spPr>
        <p:txBody>
          <a:bodyPr vert="horz" lIns="92556" tIns="46278" rIns="92556" bIns="46278"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3" y="6543194"/>
            <a:ext cx="4342183" cy="343365"/>
          </a:xfrm>
          <a:prstGeom prst="rect">
            <a:avLst/>
          </a:prstGeom>
        </p:spPr>
        <p:txBody>
          <a:bodyPr vert="horz" lIns="92556" tIns="46278" rIns="92556" bIns="46278" rtlCol="0" anchor="b"/>
          <a:lstStyle>
            <a:lvl1pPr algn="l">
              <a:defRPr sz="1200"/>
            </a:lvl1pPr>
          </a:lstStyle>
          <a:p>
            <a:endParaRPr lang="tr-TR"/>
          </a:p>
        </p:txBody>
      </p:sp>
      <p:sp>
        <p:nvSpPr>
          <p:cNvPr id="7" name="Slayt Numarası Yer Tutucusu 6"/>
          <p:cNvSpPr>
            <a:spLocks noGrp="1"/>
          </p:cNvSpPr>
          <p:nvPr>
            <p:ph type="sldNum" sz="quarter" idx="5"/>
          </p:nvPr>
        </p:nvSpPr>
        <p:spPr>
          <a:xfrm>
            <a:off x="5676519" y="6543194"/>
            <a:ext cx="4342183" cy="343365"/>
          </a:xfrm>
          <a:prstGeom prst="rect">
            <a:avLst/>
          </a:prstGeom>
        </p:spPr>
        <p:txBody>
          <a:bodyPr vert="horz" lIns="92556" tIns="46278" rIns="92556" bIns="46278" rtlCol="0" anchor="b"/>
          <a:lstStyle>
            <a:lvl1pPr algn="r">
              <a:defRPr sz="1200"/>
            </a:lvl1pPr>
          </a:lstStyle>
          <a:p>
            <a:fld id="{F44DF9FA-463F-437F-8779-A1682D7696AA}" type="slidenum">
              <a:rPr lang="tr-TR" smtClean="0"/>
              <a:pPr/>
              <a:t>‹#›</a:t>
            </a:fld>
            <a:endParaRPr lang="tr-TR"/>
          </a:p>
        </p:txBody>
      </p:sp>
    </p:spTree>
    <p:extLst>
      <p:ext uri="{BB962C8B-B14F-4D97-AF65-F5344CB8AC3E}">
        <p14:creationId xmlns:p14="http://schemas.microsoft.com/office/powerpoint/2010/main" val="421432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44DF9FA-463F-437F-8779-A1682D7696AA}" type="slidenum">
              <a:rPr lang="tr-TR" smtClean="0"/>
              <a:pPr/>
              <a:t>3</a:t>
            </a:fld>
            <a:endParaRPr lang="tr-TR"/>
          </a:p>
        </p:txBody>
      </p:sp>
    </p:spTree>
    <p:extLst>
      <p:ext uri="{BB962C8B-B14F-4D97-AF65-F5344CB8AC3E}">
        <p14:creationId xmlns:p14="http://schemas.microsoft.com/office/powerpoint/2010/main" val="2339656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38</a:t>
            </a:fld>
            <a:endParaRPr lang="tr-TR"/>
          </a:p>
        </p:txBody>
      </p:sp>
    </p:spTree>
    <p:extLst>
      <p:ext uri="{BB962C8B-B14F-4D97-AF65-F5344CB8AC3E}">
        <p14:creationId xmlns:p14="http://schemas.microsoft.com/office/powerpoint/2010/main" val="2888252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39</a:t>
            </a:fld>
            <a:endParaRPr lang="tr-TR"/>
          </a:p>
        </p:txBody>
      </p:sp>
    </p:spTree>
    <p:extLst>
      <p:ext uri="{BB962C8B-B14F-4D97-AF65-F5344CB8AC3E}">
        <p14:creationId xmlns:p14="http://schemas.microsoft.com/office/powerpoint/2010/main" val="464568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40</a:t>
            </a:fld>
            <a:endParaRPr lang="tr-TR"/>
          </a:p>
        </p:txBody>
      </p:sp>
    </p:spTree>
    <p:extLst>
      <p:ext uri="{BB962C8B-B14F-4D97-AF65-F5344CB8AC3E}">
        <p14:creationId xmlns:p14="http://schemas.microsoft.com/office/powerpoint/2010/main" val="4231746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41</a:t>
            </a:fld>
            <a:endParaRPr lang="tr-TR"/>
          </a:p>
        </p:txBody>
      </p:sp>
    </p:spTree>
    <p:extLst>
      <p:ext uri="{BB962C8B-B14F-4D97-AF65-F5344CB8AC3E}">
        <p14:creationId xmlns:p14="http://schemas.microsoft.com/office/powerpoint/2010/main" val="4215520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42</a:t>
            </a:fld>
            <a:endParaRPr lang="tr-TR"/>
          </a:p>
        </p:txBody>
      </p:sp>
    </p:spTree>
    <p:extLst>
      <p:ext uri="{BB962C8B-B14F-4D97-AF65-F5344CB8AC3E}">
        <p14:creationId xmlns:p14="http://schemas.microsoft.com/office/powerpoint/2010/main" val="1877060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43</a:t>
            </a:fld>
            <a:endParaRPr lang="tr-TR"/>
          </a:p>
        </p:txBody>
      </p:sp>
    </p:spTree>
    <p:extLst>
      <p:ext uri="{BB962C8B-B14F-4D97-AF65-F5344CB8AC3E}">
        <p14:creationId xmlns:p14="http://schemas.microsoft.com/office/powerpoint/2010/main" val="3489759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44</a:t>
            </a:fld>
            <a:endParaRPr lang="tr-TR"/>
          </a:p>
        </p:txBody>
      </p:sp>
    </p:spTree>
    <p:extLst>
      <p:ext uri="{BB962C8B-B14F-4D97-AF65-F5344CB8AC3E}">
        <p14:creationId xmlns:p14="http://schemas.microsoft.com/office/powerpoint/2010/main" val="2124408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45</a:t>
            </a:fld>
            <a:endParaRPr lang="tr-TR"/>
          </a:p>
        </p:txBody>
      </p:sp>
    </p:spTree>
    <p:extLst>
      <p:ext uri="{BB962C8B-B14F-4D97-AF65-F5344CB8AC3E}">
        <p14:creationId xmlns:p14="http://schemas.microsoft.com/office/powerpoint/2010/main" val="2392103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46</a:t>
            </a:fld>
            <a:endParaRPr lang="tr-TR"/>
          </a:p>
        </p:txBody>
      </p:sp>
    </p:spTree>
    <p:extLst>
      <p:ext uri="{BB962C8B-B14F-4D97-AF65-F5344CB8AC3E}">
        <p14:creationId xmlns:p14="http://schemas.microsoft.com/office/powerpoint/2010/main" val="740578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47</a:t>
            </a:fld>
            <a:endParaRPr lang="tr-TR"/>
          </a:p>
        </p:txBody>
      </p:sp>
    </p:spTree>
    <p:extLst>
      <p:ext uri="{BB962C8B-B14F-4D97-AF65-F5344CB8AC3E}">
        <p14:creationId xmlns:p14="http://schemas.microsoft.com/office/powerpoint/2010/main" val="297145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44DF9FA-463F-437F-8779-A1682D7696AA}" type="slidenum">
              <a:rPr lang="tr-TR" smtClean="0"/>
              <a:pPr/>
              <a:t>4</a:t>
            </a:fld>
            <a:endParaRPr lang="tr-TR"/>
          </a:p>
        </p:txBody>
      </p:sp>
    </p:spTree>
    <p:extLst>
      <p:ext uri="{BB962C8B-B14F-4D97-AF65-F5344CB8AC3E}">
        <p14:creationId xmlns:p14="http://schemas.microsoft.com/office/powerpoint/2010/main" val="2578199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48</a:t>
            </a:fld>
            <a:endParaRPr lang="tr-TR"/>
          </a:p>
        </p:txBody>
      </p:sp>
    </p:spTree>
    <p:extLst>
      <p:ext uri="{BB962C8B-B14F-4D97-AF65-F5344CB8AC3E}">
        <p14:creationId xmlns:p14="http://schemas.microsoft.com/office/powerpoint/2010/main" val="196368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49</a:t>
            </a:fld>
            <a:endParaRPr lang="tr-TR"/>
          </a:p>
        </p:txBody>
      </p:sp>
    </p:spTree>
    <p:extLst>
      <p:ext uri="{BB962C8B-B14F-4D97-AF65-F5344CB8AC3E}">
        <p14:creationId xmlns:p14="http://schemas.microsoft.com/office/powerpoint/2010/main" val="2620751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50</a:t>
            </a:fld>
            <a:endParaRPr lang="tr-TR"/>
          </a:p>
        </p:txBody>
      </p:sp>
    </p:spTree>
    <p:extLst>
      <p:ext uri="{BB962C8B-B14F-4D97-AF65-F5344CB8AC3E}">
        <p14:creationId xmlns:p14="http://schemas.microsoft.com/office/powerpoint/2010/main" val="2049036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51</a:t>
            </a:fld>
            <a:endParaRPr lang="tr-TR"/>
          </a:p>
        </p:txBody>
      </p:sp>
    </p:spTree>
    <p:extLst>
      <p:ext uri="{BB962C8B-B14F-4D97-AF65-F5344CB8AC3E}">
        <p14:creationId xmlns:p14="http://schemas.microsoft.com/office/powerpoint/2010/main" val="1278628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52</a:t>
            </a:fld>
            <a:endParaRPr lang="tr-TR"/>
          </a:p>
        </p:txBody>
      </p:sp>
    </p:spTree>
    <p:extLst>
      <p:ext uri="{BB962C8B-B14F-4D97-AF65-F5344CB8AC3E}">
        <p14:creationId xmlns:p14="http://schemas.microsoft.com/office/powerpoint/2010/main" val="3647165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53</a:t>
            </a:fld>
            <a:endParaRPr lang="tr-TR"/>
          </a:p>
        </p:txBody>
      </p:sp>
    </p:spTree>
    <p:extLst>
      <p:ext uri="{BB962C8B-B14F-4D97-AF65-F5344CB8AC3E}">
        <p14:creationId xmlns:p14="http://schemas.microsoft.com/office/powerpoint/2010/main" val="3254367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54</a:t>
            </a:fld>
            <a:endParaRPr lang="tr-TR"/>
          </a:p>
        </p:txBody>
      </p:sp>
    </p:spTree>
    <p:extLst>
      <p:ext uri="{BB962C8B-B14F-4D97-AF65-F5344CB8AC3E}">
        <p14:creationId xmlns:p14="http://schemas.microsoft.com/office/powerpoint/2010/main" val="3104777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55</a:t>
            </a:fld>
            <a:endParaRPr lang="tr-TR"/>
          </a:p>
        </p:txBody>
      </p:sp>
    </p:spTree>
    <p:extLst>
      <p:ext uri="{BB962C8B-B14F-4D97-AF65-F5344CB8AC3E}">
        <p14:creationId xmlns:p14="http://schemas.microsoft.com/office/powerpoint/2010/main" val="557187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56</a:t>
            </a:fld>
            <a:endParaRPr lang="tr-TR"/>
          </a:p>
        </p:txBody>
      </p:sp>
    </p:spTree>
    <p:extLst>
      <p:ext uri="{BB962C8B-B14F-4D97-AF65-F5344CB8AC3E}">
        <p14:creationId xmlns:p14="http://schemas.microsoft.com/office/powerpoint/2010/main" val="1201885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57</a:t>
            </a:fld>
            <a:endParaRPr lang="tr-TR"/>
          </a:p>
        </p:txBody>
      </p:sp>
    </p:spTree>
    <p:extLst>
      <p:ext uri="{BB962C8B-B14F-4D97-AF65-F5344CB8AC3E}">
        <p14:creationId xmlns:p14="http://schemas.microsoft.com/office/powerpoint/2010/main" val="2907988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44DF9FA-463F-437F-8779-A1682D7696AA}" type="slidenum">
              <a:rPr lang="tr-TR" smtClean="0"/>
              <a:pPr/>
              <a:t>5</a:t>
            </a:fld>
            <a:endParaRPr lang="tr-TR"/>
          </a:p>
        </p:txBody>
      </p:sp>
    </p:spTree>
    <p:extLst>
      <p:ext uri="{BB962C8B-B14F-4D97-AF65-F5344CB8AC3E}">
        <p14:creationId xmlns:p14="http://schemas.microsoft.com/office/powerpoint/2010/main" val="3022256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58</a:t>
            </a:fld>
            <a:endParaRPr lang="tr-TR"/>
          </a:p>
        </p:txBody>
      </p:sp>
    </p:spTree>
    <p:extLst>
      <p:ext uri="{BB962C8B-B14F-4D97-AF65-F5344CB8AC3E}">
        <p14:creationId xmlns:p14="http://schemas.microsoft.com/office/powerpoint/2010/main" val="3326145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59</a:t>
            </a:fld>
            <a:endParaRPr lang="tr-TR"/>
          </a:p>
        </p:txBody>
      </p:sp>
    </p:spTree>
    <p:extLst>
      <p:ext uri="{BB962C8B-B14F-4D97-AF65-F5344CB8AC3E}">
        <p14:creationId xmlns:p14="http://schemas.microsoft.com/office/powerpoint/2010/main" val="703094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60</a:t>
            </a:fld>
            <a:endParaRPr lang="tr-TR"/>
          </a:p>
        </p:txBody>
      </p:sp>
    </p:spTree>
    <p:extLst>
      <p:ext uri="{BB962C8B-B14F-4D97-AF65-F5344CB8AC3E}">
        <p14:creationId xmlns:p14="http://schemas.microsoft.com/office/powerpoint/2010/main" val="3844464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61</a:t>
            </a:fld>
            <a:endParaRPr lang="tr-TR"/>
          </a:p>
        </p:txBody>
      </p:sp>
    </p:spTree>
    <p:extLst>
      <p:ext uri="{BB962C8B-B14F-4D97-AF65-F5344CB8AC3E}">
        <p14:creationId xmlns:p14="http://schemas.microsoft.com/office/powerpoint/2010/main" val="1771631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62</a:t>
            </a:fld>
            <a:endParaRPr lang="tr-TR"/>
          </a:p>
        </p:txBody>
      </p:sp>
    </p:spTree>
    <p:extLst>
      <p:ext uri="{BB962C8B-B14F-4D97-AF65-F5344CB8AC3E}">
        <p14:creationId xmlns:p14="http://schemas.microsoft.com/office/powerpoint/2010/main" val="114154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44DF9FA-463F-437F-8779-A1682D7696AA}" type="slidenum">
              <a:rPr lang="tr-TR" smtClean="0"/>
              <a:pPr/>
              <a:t>69</a:t>
            </a:fld>
            <a:endParaRPr lang="tr-TR"/>
          </a:p>
        </p:txBody>
      </p:sp>
    </p:spTree>
    <p:extLst>
      <p:ext uri="{BB962C8B-B14F-4D97-AF65-F5344CB8AC3E}">
        <p14:creationId xmlns:p14="http://schemas.microsoft.com/office/powerpoint/2010/main" val="246460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44DF9FA-463F-437F-8779-A1682D7696AA}" type="slidenum">
              <a:rPr lang="tr-TR" smtClean="0"/>
              <a:pPr/>
              <a:t>73</a:t>
            </a:fld>
            <a:endParaRPr lang="tr-TR"/>
          </a:p>
        </p:txBody>
      </p:sp>
    </p:spTree>
    <p:extLst>
      <p:ext uri="{BB962C8B-B14F-4D97-AF65-F5344CB8AC3E}">
        <p14:creationId xmlns:p14="http://schemas.microsoft.com/office/powerpoint/2010/main" val="1057550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44DF9FA-463F-437F-8779-A1682D7696AA}" type="slidenum">
              <a:rPr lang="tr-TR" smtClean="0"/>
              <a:pPr/>
              <a:t>74</a:t>
            </a:fld>
            <a:endParaRPr lang="tr-TR"/>
          </a:p>
        </p:txBody>
      </p:sp>
    </p:spTree>
    <p:extLst>
      <p:ext uri="{BB962C8B-B14F-4D97-AF65-F5344CB8AC3E}">
        <p14:creationId xmlns:p14="http://schemas.microsoft.com/office/powerpoint/2010/main" val="139857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294</a:t>
            </a:fld>
            <a:endParaRPr lang="tr-TR"/>
          </a:p>
        </p:txBody>
      </p:sp>
    </p:spTree>
    <p:extLst>
      <p:ext uri="{BB962C8B-B14F-4D97-AF65-F5344CB8AC3E}">
        <p14:creationId xmlns:p14="http://schemas.microsoft.com/office/powerpoint/2010/main" val="171388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44DF9FA-463F-437F-8779-A1682D7696AA}" type="slidenum">
              <a:rPr lang="tr-TR" smtClean="0"/>
              <a:pPr/>
              <a:t>6</a:t>
            </a:fld>
            <a:endParaRPr lang="tr-TR"/>
          </a:p>
        </p:txBody>
      </p:sp>
    </p:spTree>
    <p:extLst>
      <p:ext uri="{BB962C8B-B14F-4D97-AF65-F5344CB8AC3E}">
        <p14:creationId xmlns:p14="http://schemas.microsoft.com/office/powerpoint/2010/main" val="1053888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44DF9FA-463F-437F-8779-A1682D7696AA}" type="slidenum">
              <a:rPr lang="tr-TR" smtClean="0"/>
              <a:pPr/>
              <a:t>11</a:t>
            </a:fld>
            <a:endParaRPr lang="tr-TR"/>
          </a:p>
        </p:txBody>
      </p:sp>
    </p:spTree>
    <p:extLst>
      <p:ext uri="{BB962C8B-B14F-4D97-AF65-F5344CB8AC3E}">
        <p14:creationId xmlns:p14="http://schemas.microsoft.com/office/powerpoint/2010/main" val="241580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44DF9FA-463F-437F-8779-A1682D7696AA}" type="slidenum">
              <a:rPr lang="tr-TR" smtClean="0"/>
              <a:pPr/>
              <a:t>12</a:t>
            </a:fld>
            <a:endParaRPr lang="tr-TR"/>
          </a:p>
        </p:txBody>
      </p:sp>
    </p:spTree>
    <p:extLst>
      <p:ext uri="{BB962C8B-B14F-4D97-AF65-F5344CB8AC3E}">
        <p14:creationId xmlns:p14="http://schemas.microsoft.com/office/powerpoint/2010/main" val="3642075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44DF9FA-463F-437F-8779-A1682D7696AA}" type="slidenum">
              <a:rPr lang="tr-TR" smtClean="0"/>
              <a:pPr/>
              <a:t>13</a:t>
            </a:fld>
            <a:endParaRPr lang="tr-TR"/>
          </a:p>
        </p:txBody>
      </p:sp>
    </p:spTree>
    <p:extLst>
      <p:ext uri="{BB962C8B-B14F-4D97-AF65-F5344CB8AC3E}">
        <p14:creationId xmlns:p14="http://schemas.microsoft.com/office/powerpoint/2010/main" val="120799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44DF9FA-463F-437F-8779-A1682D7696AA}" type="slidenum">
              <a:rPr lang="tr-TR" smtClean="0"/>
              <a:pPr/>
              <a:t>27</a:t>
            </a:fld>
            <a:endParaRPr lang="tr-TR"/>
          </a:p>
        </p:txBody>
      </p:sp>
    </p:spTree>
    <p:extLst>
      <p:ext uri="{BB962C8B-B14F-4D97-AF65-F5344CB8AC3E}">
        <p14:creationId xmlns:p14="http://schemas.microsoft.com/office/powerpoint/2010/main" val="166705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44DF9FA-463F-437F-8779-A1682D7696AA}" type="slidenum">
              <a:rPr lang="tr-TR" smtClean="0"/>
              <a:pPr/>
              <a:t>37</a:t>
            </a:fld>
            <a:endParaRPr lang="tr-TR"/>
          </a:p>
        </p:txBody>
      </p:sp>
    </p:spTree>
    <p:extLst>
      <p:ext uri="{BB962C8B-B14F-4D97-AF65-F5344CB8AC3E}">
        <p14:creationId xmlns:p14="http://schemas.microsoft.com/office/powerpoint/2010/main" val="3064175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6 Dikdörtgen"/>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2362200" y="4038600"/>
            <a:ext cx="6477000" cy="1828800"/>
          </a:xfrm>
        </p:spPr>
        <p:txBody>
          <a:bodyPr anchor="b"/>
          <a:lstStyle>
            <a:lvl1pPr>
              <a:defRPr cap="all" baseline="0"/>
            </a:lvl1pPr>
          </a:lstStyle>
          <a:p>
            <a:r>
              <a:rPr kumimoji="0" lang="tr-TR"/>
              <a:t>Asıl başlık stili için tıklatın</a:t>
            </a:r>
            <a:endParaRPr kumimoji="0" lang="en-US"/>
          </a:p>
        </p:txBody>
      </p:sp>
      <p:sp>
        <p:nvSpPr>
          <p:cNvPr id="9" name="8 Alt Başlık"/>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8FEC753-E457-48D6-A968-06E6819A0A14}" type="datetime1">
              <a:rPr lang="tr-TR" smtClean="0"/>
              <a:t>16.05.2022</a:t>
            </a:fld>
            <a:endParaRPr lang="tr-TR"/>
          </a:p>
        </p:txBody>
      </p:sp>
      <p:sp>
        <p:nvSpPr>
          <p:cNvPr id="17" name="16 Altbilgi Yer Tutucusu"/>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28 Slayt Numarası Yer Tutucusu"/>
          <p:cNvSpPr>
            <a:spLocks noGrp="1"/>
          </p:cNvSpPr>
          <p:nvPr>
            <p:ph type="sldNum" sz="quarter" idx="12"/>
          </p:nvPr>
        </p:nvSpPr>
        <p:spPr>
          <a:xfrm>
            <a:off x="8001000" y="228600"/>
            <a:ext cx="838200" cy="381000"/>
          </a:xfrm>
        </p:spPr>
        <p:txBody>
          <a:bodyPr/>
          <a:lstStyle>
            <a:lvl1pPr>
              <a:defRPr>
                <a:solidFill>
                  <a:schemeClr val="tx2"/>
                </a:solidFill>
              </a:defRPr>
            </a:lvl1pPr>
          </a:lstStyle>
          <a:p>
            <a:fld id="{305ABF4F-7C07-456D-834C-DEAF68442CA3}"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8AB51C07-4FA4-4378-8A09-8938BA4506EF}" type="datetime1">
              <a:rPr lang="tr-TR" smtClean="0"/>
              <a:t>16.05.2022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05ABF4F-7C07-456D-834C-DEAF68442CA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609600"/>
            <a:ext cx="2057400" cy="5516563"/>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609600"/>
            <a:ext cx="5562600" cy="5516564"/>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a:xfrm>
            <a:off x="6553200" y="6248402"/>
            <a:ext cx="2209800" cy="365125"/>
          </a:xfrm>
        </p:spPr>
        <p:txBody>
          <a:bodyPr/>
          <a:lstStyle/>
          <a:p>
            <a:fld id="{141461A6-33DF-4251-AFD6-0C729548B309}" type="datetime1">
              <a:rPr lang="tr-TR" smtClean="0"/>
              <a:t>16.05.2022</a:t>
            </a:fld>
            <a:endParaRPr lang="tr-TR"/>
          </a:p>
        </p:txBody>
      </p:sp>
      <p:sp>
        <p:nvSpPr>
          <p:cNvPr id="5" name="4 Altbilgi Yer Tutucusu"/>
          <p:cNvSpPr>
            <a:spLocks noGrp="1"/>
          </p:cNvSpPr>
          <p:nvPr>
            <p:ph type="ftr" sz="quarter" idx="11"/>
          </p:nvPr>
        </p:nvSpPr>
        <p:spPr>
          <a:xfrm>
            <a:off x="457201" y="6248207"/>
            <a:ext cx="5573483" cy="365125"/>
          </a:xfrm>
        </p:spPr>
        <p:txBody>
          <a:bodyPr/>
          <a:lstStyle/>
          <a:p>
            <a:endParaRPr lang="tr-TR"/>
          </a:p>
        </p:txBody>
      </p:sp>
      <p:sp>
        <p:nvSpPr>
          <p:cNvPr id="7" name="6 Dikdörtgen"/>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Dikdörtgen"/>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Slayt Numarası Yer Tutucusu"/>
          <p:cNvSpPr>
            <a:spLocks noGrp="1"/>
          </p:cNvSpPr>
          <p:nvPr>
            <p:ph type="sldNum" sz="quarter" idx="12"/>
          </p:nvPr>
        </p:nvSpPr>
        <p:spPr>
          <a:xfrm rot="5400000">
            <a:off x="5989638" y="144462"/>
            <a:ext cx="533400" cy="244476"/>
          </a:xfrm>
        </p:spPr>
        <p:txBody>
          <a:bodyPr/>
          <a:lstStyle/>
          <a:p>
            <a:fld id="{305ABF4F-7C07-456D-834C-DEAF68442CA3}"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12648" y="228600"/>
            <a:ext cx="8153400" cy="990600"/>
          </a:xfrm>
        </p:spPr>
        <p:txBody>
          <a:bodyPr/>
          <a:lstStyle/>
          <a:p>
            <a:r>
              <a:rPr kumimoji="0" lang="tr-TR"/>
              <a:t>Asıl başlık stili için tıklatın</a:t>
            </a:r>
            <a:endParaRPr kumimoji="0" lang="en-US"/>
          </a:p>
        </p:txBody>
      </p:sp>
      <p:sp>
        <p:nvSpPr>
          <p:cNvPr id="4" name="3 Veri Yer Tutucusu"/>
          <p:cNvSpPr>
            <a:spLocks noGrp="1"/>
          </p:cNvSpPr>
          <p:nvPr>
            <p:ph type="dt" sz="half" idx="10"/>
          </p:nvPr>
        </p:nvSpPr>
        <p:spPr/>
        <p:txBody>
          <a:bodyPr/>
          <a:lstStyle/>
          <a:p>
            <a:fld id="{2CE7D9BD-CAB1-4405-BA4F-613EA2B122CD}" type="datetime1">
              <a:rPr lang="tr-TR" smtClean="0"/>
              <a:t>16.05.2022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lvl1pPr>
              <a:defRPr>
                <a:solidFill>
                  <a:srgbClr val="FFFFFF"/>
                </a:solidFill>
              </a:defRPr>
            </a:lvl1pPr>
          </a:lstStyle>
          <a:p>
            <a:fld id="{305ABF4F-7C07-456D-834C-DEAF68442CA3}" type="slidenum">
              <a:rPr lang="tr-TR" smtClean="0"/>
              <a:pPr/>
              <a:t>‹#›</a:t>
            </a:fld>
            <a:endParaRPr lang="tr-TR"/>
          </a:p>
        </p:txBody>
      </p:sp>
      <p:sp>
        <p:nvSpPr>
          <p:cNvPr id="8" name="7 İçerik Yer Tutucusu"/>
          <p:cNvSpPr>
            <a:spLocks noGrp="1"/>
          </p:cNvSpPr>
          <p:nvPr>
            <p:ph sz="quarter" idx="1"/>
          </p:nvPr>
        </p:nvSpPr>
        <p:spPr>
          <a:xfrm>
            <a:off x="612648" y="1600200"/>
            <a:ext cx="8153400" cy="44958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7" name="6 Dikdörtgen"/>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a:t>Asıl başlık stili için tıklatın</a:t>
            </a:r>
            <a:endParaRPr kumimoji="0" lang="en-US"/>
          </a:p>
        </p:txBody>
      </p:sp>
      <p:sp>
        <p:nvSpPr>
          <p:cNvPr id="12" name="11 Veri Yer Tutucusu"/>
          <p:cNvSpPr>
            <a:spLocks noGrp="1"/>
          </p:cNvSpPr>
          <p:nvPr>
            <p:ph type="dt" sz="half" idx="10"/>
          </p:nvPr>
        </p:nvSpPr>
        <p:spPr/>
        <p:txBody>
          <a:bodyPr/>
          <a:lstStyle/>
          <a:p>
            <a:fld id="{AAC5CBA8-AA68-4A26-9DC4-820607530C73}" type="datetime1">
              <a:rPr lang="tr-TR" smtClean="0"/>
              <a:t>16.05.2022</a:t>
            </a:fld>
            <a:endParaRPr lang="tr-TR"/>
          </a:p>
        </p:txBody>
      </p:sp>
      <p:sp>
        <p:nvSpPr>
          <p:cNvPr id="13" name="12 Slayt Numarası Yer Tutucusu"/>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05ABF4F-7C07-456D-834C-DEAF68442CA3}" type="slidenum">
              <a:rPr lang="tr-TR" smtClean="0"/>
              <a:pPr/>
              <a:t>‹#›</a:t>
            </a:fld>
            <a:endParaRPr lang="tr-TR"/>
          </a:p>
        </p:txBody>
      </p:sp>
      <p:sp>
        <p:nvSpPr>
          <p:cNvPr id="14" name="13 Altbilgi Yer Tutucusu"/>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9" name="8 İçerik Yer Tutucusu"/>
          <p:cNvSpPr>
            <a:spLocks noGrp="1"/>
          </p:cNvSpPr>
          <p:nvPr>
            <p:ph sz="quarter" idx="1"/>
          </p:nvPr>
        </p:nvSpPr>
        <p:spPr>
          <a:xfrm>
            <a:off x="609600" y="1589567"/>
            <a:ext cx="38862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844901" y="1589567"/>
            <a:ext cx="38862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8" name="7 Veri Yer Tutucusu"/>
          <p:cNvSpPr>
            <a:spLocks noGrp="1"/>
          </p:cNvSpPr>
          <p:nvPr>
            <p:ph type="dt" sz="half" idx="15"/>
          </p:nvPr>
        </p:nvSpPr>
        <p:spPr/>
        <p:txBody>
          <a:bodyPr rtlCol="0"/>
          <a:lstStyle/>
          <a:p>
            <a:fld id="{6076EBFC-4231-498A-9E84-2B8D444B620B}" type="datetime1">
              <a:rPr lang="tr-TR" smtClean="0"/>
              <a:t>16.05.2022</a:t>
            </a:fld>
            <a:endParaRPr lang="tr-TR"/>
          </a:p>
        </p:txBody>
      </p:sp>
      <p:sp>
        <p:nvSpPr>
          <p:cNvPr id="10" name="9 Slayt Numarası Yer Tutucusu"/>
          <p:cNvSpPr>
            <a:spLocks noGrp="1"/>
          </p:cNvSpPr>
          <p:nvPr>
            <p:ph type="sldNum" sz="quarter" idx="16"/>
          </p:nvPr>
        </p:nvSpPr>
        <p:spPr/>
        <p:txBody>
          <a:bodyPr rtlCol="0"/>
          <a:lstStyle/>
          <a:p>
            <a:fld id="{305ABF4F-7C07-456D-834C-DEAF68442CA3}" type="slidenum">
              <a:rPr lang="tr-TR" smtClean="0"/>
              <a:pPr/>
              <a:t>‹#›</a:t>
            </a:fld>
            <a:endParaRPr lang="tr-TR"/>
          </a:p>
        </p:txBody>
      </p:sp>
      <p:sp>
        <p:nvSpPr>
          <p:cNvPr id="12" name="11 Altbilgi Yer Tutucusu"/>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33400" y="273050"/>
            <a:ext cx="8153400" cy="869950"/>
          </a:xfrm>
        </p:spPr>
        <p:txBody>
          <a:bodyPr anchor="ctr"/>
          <a:lstStyle>
            <a:lvl1pPr>
              <a:defRPr/>
            </a:lvl1pPr>
          </a:lstStyle>
          <a:p>
            <a:r>
              <a:rPr kumimoji="0" lang="tr-TR"/>
              <a:t>Asıl başlık stili için tıklatın</a:t>
            </a:r>
            <a:endParaRPr kumimoji="0" lang="en-US"/>
          </a:p>
        </p:txBody>
      </p:sp>
      <p:sp>
        <p:nvSpPr>
          <p:cNvPr id="11" name="10 İçerik Yer Tutucusu"/>
          <p:cNvSpPr>
            <a:spLocks noGrp="1"/>
          </p:cNvSpPr>
          <p:nvPr>
            <p:ph sz="quarter" idx="2"/>
          </p:nvPr>
        </p:nvSpPr>
        <p:spPr>
          <a:xfrm>
            <a:off x="609600" y="2438400"/>
            <a:ext cx="3886200" cy="35814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quarter" idx="4"/>
          </p:nvPr>
        </p:nvSpPr>
        <p:spPr>
          <a:xfrm>
            <a:off x="4800600" y="2438400"/>
            <a:ext cx="3886200" cy="35814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0" name="9 Veri Yer Tutucusu"/>
          <p:cNvSpPr>
            <a:spLocks noGrp="1"/>
          </p:cNvSpPr>
          <p:nvPr>
            <p:ph type="dt" sz="half" idx="15"/>
          </p:nvPr>
        </p:nvSpPr>
        <p:spPr/>
        <p:txBody>
          <a:bodyPr rtlCol="0"/>
          <a:lstStyle/>
          <a:p>
            <a:fld id="{88C8A3D7-0DE2-4CE0-A2D5-03BC8C088003}" type="datetime1">
              <a:rPr lang="tr-TR" smtClean="0"/>
              <a:t>16.05.2022</a:t>
            </a:fld>
            <a:endParaRPr lang="tr-TR"/>
          </a:p>
        </p:txBody>
      </p:sp>
      <p:sp>
        <p:nvSpPr>
          <p:cNvPr id="12" name="11 Slayt Numarası Yer Tutucusu"/>
          <p:cNvSpPr>
            <a:spLocks noGrp="1"/>
          </p:cNvSpPr>
          <p:nvPr>
            <p:ph type="sldNum" sz="quarter" idx="16"/>
          </p:nvPr>
        </p:nvSpPr>
        <p:spPr/>
        <p:txBody>
          <a:bodyPr rtlCol="0"/>
          <a:lstStyle/>
          <a:p>
            <a:fld id="{305ABF4F-7C07-456D-834C-DEAF68442CA3}" type="slidenum">
              <a:rPr lang="tr-TR" smtClean="0"/>
              <a:pPr/>
              <a:t>‹#›</a:t>
            </a:fld>
            <a:endParaRPr lang="tr-TR"/>
          </a:p>
        </p:txBody>
      </p:sp>
      <p:sp>
        <p:nvSpPr>
          <p:cNvPr id="14" name="13 Altbilgi Yer Tutucusu"/>
          <p:cNvSpPr>
            <a:spLocks noGrp="1"/>
          </p:cNvSpPr>
          <p:nvPr>
            <p:ph type="ftr" sz="quarter" idx="17"/>
          </p:nvPr>
        </p:nvSpPr>
        <p:spPr/>
        <p:txBody>
          <a:bodyPr rtlCol="0"/>
          <a:lstStyle/>
          <a:p>
            <a:endParaRPr lang="tr-TR"/>
          </a:p>
        </p:txBody>
      </p:sp>
      <p:sp>
        <p:nvSpPr>
          <p:cNvPr id="16" name="15 Metin Yer Tutucusu"/>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5" name="14 Metin Yer Tutucusu"/>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AD7B8C1C-0829-490C-BDBA-21359FB7BB3E}" type="datetime1">
              <a:rPr lang="tr-TR" smtClean="0"/>
              <a:t>16.05.2022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lvl1pPr>
              <a:defRPr>
                <a:solidFill>
                  <a:srgbClr val="FFFFFF"/>
                </a:solidFill>
              </a:defRPr>
            </a:lvl1pPr>
          </a:lstStyle>
          <a:p>
            <a:fld id="{305ABF4F-7C07-456D-834C-DEAF68442CA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3B68F86-F0D7-4CC9-A924-34607C72A4B3}" type="datetime1">
              <a:rPr lang="tr-TR" smtClean="0"/>
              <a:t>16.05.2022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0" y="6248400"/>
            <a:ext cx="533400" cy="381000"/>
          </a:xfrm>
        </p:spPr>
        <p:txBody>
          <a:bodyPr/>
          <a:lstStyle>
            <a:lvl1pPr>
              <a:defRPr>
                <a:solidFill>
                  <a:schemeClr val="tx2"/>
                </a:solidFill>
              </a:defRPr>
            </a:lvl1pPr>
          </a:lstStyle>
          <a:p>
            <a:fld id="{305ABF4F-7C07-456D-834C-DEAF68442CA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8077200" cy="869950"/>
          </a:xfrm>
        </p:spPr>
        <p:txBody>
          <a:bodyPr anchor="ctr"/>
          <a:lstStyle>
            <a:lvl1pPr algn="l">
              <a:buNone/>
              <a:defRPr sz="4400" b="0"/>
            </a:lvl1p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23791FED-005C-4822-9217-4B9720A40DB1}" type="datetime1">
              <a:rPr lang="tr-TR" smtClean="0"/>
              <a:t>16.05.2022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lvl1pPr>
              <a:defRPr>
                <a:solidFill>
                  <a:srgbClr val="FFFFFF"/>
                </a:solidFill>
              </a:defRPr>
            </a:lvl1pPr>
          </a:lstStyle>
          <a:p>
            <a:fld id="{305ABF4F-7C07-456D-834C-DEAF68442CA3}" type="slidenum">
              <a:rPr lang="tr-TR" smtClean="0"/>
              <a:pPr/>
              <a:t>‹#›</a:t>
            </a:fld>
            <a:endParaRPr lang="tr-TR"/>
          </a:p>
        </p:txBody>
      </p:sp>
      <p:sp>
        <p:nvSpPr>
          <p:cNvPr id="3" name="2 Metin Yer Tutucusu"/>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9" name="8 İçerik Yer Tutucusu"/>
          <p:cNvSpPr>
            <a:spLocks noGrp="1"/>
          </p:cNvSpPr>
          <p:nvPr>
            <p:ph sz="quarter" idx="1"/>
          </p:nvPr>
        </p:nvSpPr>
        <p:spPr>
          <a:xfrm>
            <a:off x="2362200" y="1752600"/>
            <a:ext cx="6400800" cy="44196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a:t>Asıl metin stillerini düzenlemek için tıklatın</a:t>
            </a:r>
          </a:p>
        </p:txBody>
      </p:sp>
      <p:sp>
        <p:nvSpPr>
          <p:cNvPr id="8" name="7 Dikdörtgen"/>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a:t>Asıl başlık stili için tıklatın</a:t>
            </a:r>
            <a:endParaRPr kumimoji="0" lang="en-US"/>
          </a:p>
        </p:txBody>
      </p:sp>
      <p:sp>
        <p:nvSpPr>
          <p:cNvPr id="11" name="10 Dikdörtgen"/>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Veri Yer Tutucusu"/>
          <p:cNvSpPr>
            <a:spLocks noGrp="1"/>
          </p:cNvSpPr>
          <p:nvPr>
            <p:ph type="dt" sz="half" idx="10"/>
          </p:nvPr>
        </p:nvSpPr>
        <p:spPr>
          <a:xfrm>
            <a:off x="6248400" y="6248400"/>
            <a:ext cx="2667000" cy="365125"/>
          </a:xfrm>
        </p:spPr>
        <p:txBody>
          <a:bodyPr rtlCol="0"/>
          <a:lstStyle/>
          <a:p>
            <a:fld id="{405540EB-AD03-4477-A8C4-398C192A80D3}" type="datetime1">
              <a:rPr lang="tr-TR" smtClean="0"/>
              <a:t>16.05.2022</a:t>
            </a:fld>
            <a:endParaRPr lang="tr-TR"/>
          </a:p>
        </p:txBody>
      </p:sp>
      <p:sp>
        <p:nvSpPr>
          <p:cNvPr id="13" name="12 Slayt Numarası Yer Tutucusu"/>
          <p:cNvSpPr>
            <a:spLocks noGrp="1"/>
          </p:cNvSpPr>
          <p:nvPr>
            <p:ph type="sldNum" sz="quarter" idx="11"/>
          </p:nvPr>
        </p:nvSpPr>
        <p:spPr>
          <a:xfrm>
            <a:off x="0" y="4667249"/>
            <a:ext cx="1447800" cy="663578"/>
          </a:xfrm>
        </p:spPr>
        <p:txBody>
          <a:bodyPr rtlCol="0"/>
          <a:lstStyle>
            <a:lvl1pPr>
              <a:defRPr sz="2800"/>
            </a:lvl1pPr>
          </a:lstStyle>
          <a:p>
            <a:fld id="{305ABF4F-7C07-456D-834C-DEAF68442CA3}" type="slidenum">
              <a:rPr lang="tr-TR" smtClean="0"/>
              <a:pPr/>
              <a:t>‹#›</a:t>
            </a:fld>
            <a:endParaRPr lang="tr-TR"/>
          </a:p>
        </p:txBody>
      </p:sp>
      <p:sp>
        <p:nvSpPr>
          <p:cNvPr id="14" name="13 Altbilgi Yer Tutucusu"/>
          <p:cNvSpPr>
            <a:spLocks noGrp="1"/>
          </p:cNvSpPr>
          <p:nvPr>
            <p:ph type="ftr" sz="quarter" idx="12"/>
          </p:nvPr>
        </p:nvSpPr>
        <p:spPr>
          <a:xfrm>
            <a:off x="1600200" y="6248206"/>
            <a:ext cx="4572000" cy="365125"/>
          </a:xfrm>
        </p:spPr>
        <p:txBody>
          <a:bodyPr rtlCol="0"/>
          <a:lstStyle/>
          <a:p>
            <a:endParaRPr lang="tr-TR"/>
          </a:p>
        </p:txBody>
      </p:sp>
      <p:sp>
        <p:nvSpPr>
          <p:cNvPr id="3" name="2 Resim Yer Tutucusu"/>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609600" y="228600"/>
            <a:ext cx="8153400" cy="990600"/>
          </a:xfrm>
          <a:prstGeom prst="rect">
            <a:avLst/>
          </a:prstGeom>
        </p:spPr>
        <p:txBody>
          <a:bodyPr vert="horz" anchor="ctr">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CFDEA4F-692A-4F37-BC27-2FF641159F2E}" type="datetime1">
              <a:rPr lang="tr-TR" smtClean="0"/>
              <a:t>16.05.2022</a:t>
            </a:fld>
            <a:endParaRPr lang="tr-TR"/>
          </a:p>
        </p:txBody>
      </p:sp>
      <p:sp>
        <p:nvSpPr>
          <p:cNvPr id="3" name="2 Altbilgi Yer Tutucusu"/>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6 Dikdörtgen"/>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05ABF4F-7C07-456D-834C-DEAF68442CA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ctrTitle"/>
          </p:nvPr>
        </p:nvSpPr>
        <p:spPr>
          <a:xfrm>
            <a:off x="0" y="1268760"/>
            <a:ext cx="9144000" cy="3528392"/>
          </a:xfrm>
        </p:spPr>
        <p:txBody>
          <a:bodyPr anchor="ctr">
            <a:normAutofit/>
          </a:bodyPr>
          <a:lstStyle/>
          <a:p>
            <a:pPr algn="ctr"/>
            <a:r>
              <a:rPr lang="tr-TR" sz="3200" b="1" dirty="0">
                <a:latin typeface="Bookman Old Style" pitchFamily="18" charset="0"/>
              </a:rPr>
              <a:t>TÜRKİYE’NİN YÖNETİM YAPISI</a:t>
            </a:r>
            <a:endParaRPr lang="tr-TR" sz="3100" b="1" dirty="0">
              <a:latin typeface="Bookman Old Style" panose="02050604050505020204" pitchFamily="18" charset="0"/>
            </a:endParaRPr>
          </a:p>
        </p:txBody>
      </p:sp>
      <p:sp>
        <p:nvSpPr>
          <p:cNvPr id="5" name="4 İçerik Yer Tutucusu"/>
          <p:cNvSpPr>
            <a:spLocks noGrp="1"/>
          </p:cNvSpPr>
          <p:nvPr>
            <p:ph type="subTitle" idx="1"/>
          </p:nvPr>
        </p:nvSpPr>
        <p:spPr/>
        <p:txBody>
          <a:bodyPr>
            <a:normAutofit/>
          </a:bodyPr>
          <a:lstStyle/>
          <a:p>
            <a:pPr algn="just">
              <a:buNone/>
            </a:pPr>
            <a:r>
              <a:rPr lang="tr-TR" dirty="0">
                <a:latin typeface="Bookman Old Style" pitchFamily="18" charset="0"/>
              </a:rPr>
              <a:t>Doç. Dr. Ozan ZENGİN (SBF/Mülkiye)</a:t>
            </a:r>
          </a:p>
        </p:txBody>
      </p:sp>
      <p:sp>
        <p:nvSpPr>
          <p:cNvPr id="3" name="Metin kutusu 2">
            <a:extLst>
              <a:ext uri="{FF2B5EF4-FFF2-40B4-BE49-F238E27FC236}">
                <a16:creationId xmlns:a16="http://schemas.microsoft.com/office/drawing/2014/main" id="{A8D2AFBB-56CB-094E-A33C-97DF3062A139}"/>
              </a:ext>
            </a:extLst>
          </p:cNvPr>
          <p:cNvSpPr txBox="1"/>
          <p:nvPr/>
        </p:nvSpPr>
        <p:spPr>
          <a:xfrm>
            <a:off x="179512" y="6208271"/>
            <a:ext cx="2042547" cy="369332"/>
          </a:xfrm>
          <a:prstGeom prst="rect">
            <a:avLst/>
          </a:prstGeom>
          <a:noFill/>
        </p:spPr>
        <p:txBody>
          <a:bodyPr wrap="none" rtlCol="0">
            <a:spAutoFit/>
          </a:bodyPr>
          <a:lstStyle/>
          <a:p>
            <a:r>
              <a:rPr lang="tr-TR" dirty="0"/>
              <a:t>2022 Bahar Dönemi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28600"/>
            <a:ext cx="8786874" cy="990600"/>
          </a:xfrm>
        </p:spPr>
        <p:txBody>
          <a:bodyPr>
            <a:normAutofit/>
          </a:bodyPr>
          <a:lstStyle/>
          <a:p>
            <a:r>
              <a:rPr lang="tr-TR" sz="2800" b="1" dirty="0">
                <a:latin typeface="Bookman Old Style" pitchFamily="18" charset="0"/>
              </a:rPr>
              <a:t>Geleneksel KY ve kabuller</a:t>
            </a:r>
          </a:p>
        </p:txBody>
      </p:sp>
      <p:sp>
        <p:nvSpPr>
          <p:cNvPr id="3" name="2 İçerik Yer Tutucusu"/>
          <p:cNvSpPr>
            <a:spLocks noGrp="1"/>
          </p:cNvSpPr>
          <p:nvPr>
            <p:ph sz="quarter" idx="1"/>
          </p:nvPr>
        </p:nvSpPr>
        <p:spPr/>
        <p:txBody>
          <a:bodyPr>
            <a:normAutofit/>
          </a:bodyPr>
          <a:lstStyle/>
          <a:p>
            <a:pPr algn="just"/>
            <a:r>
              <a:rPr lang="tr-TR" dirty="0">
                <a:latin typeface="Bookman Old Style" pitchFamily="18" charset="0"/>
              </a:rPr>
              <a:t>Devlet, toplumsal mal ve hizmetlerin üretim, dağıtım ve tüketim sorumluluğunu üstlenmiştir…</a:t>
            </a:r>
          </a:p>
          <a:p>
            <a:pPr algn="just"/>
            <a:r>
              <a:rPr lang="tr-TR" dirty="0">
                <a:latin typeface="Bookman Old Style" pitchFamily="18" charset="0"/>
              </a:rPr>
              <a:t>Artan kamu harcamaları-büyüyen bürokratik yapılar…</a:t>
            </a:r>
          </a:p>
          <a:p>
            <a:pPr algn="just"/>
            <a:r>
              <a:rPr lang="tr-TR" dirty="0">
                <a:latin typeface="Bookman Old Style" pitchFamily="18" charset="0"/>
              </a:rPr>
              <a:t>Hantallık, kırtasiyecilik, fazla personel çalıştırma, verimsizlik…</a:t>
            </a:r>
          </a:p>
          <a:p>
            <a:pPr algn="just"/>
            <a:r>
              <a:rPr lang="tr-TR" dirty="0">
                <a:latin typeface="Bookman Old Style" pitchFamily="18" charset="0"/>
              </a:rPr>
              <a:t>Devlet, piyasa karşısında verimsizdir (</a:t>
            </a:r>
            <a:r>
              <a:rPr lang="tr-TR" i="1" dirty="0" err="1">
                <a:latin typeface="Bookman Old Style" pitchFamily="18" charset="0"/>
              </a:rPr>
              <a:t>inefficient</a:t>
            </a:r>
            <a:r>
              <a:rPr lang="tr-TR" dirty="0">
                <a:latin typeface="Bookman Old Style" pitchFamily="18" charset="0"/>
              </a:rPr>
              <a:t>). </a:t>
            </a:r>
          </a:p>
          <a:p>
            <a:pPr marL="0" indent="0" algn="just">
              <a:buNone/>
            </a:pPr>
            <a:endParaRPr lang="tr-TR" dirty="0">
              <a:latin typeface="Bookman Old Style" pitchFamily="18" charset="0"/>
            </a:endParaRPr>
          </a:p>
          <a:p>
            <a:pPr algn="just"/>
            <a:endParaRPr lang="tr-TR" dirty="0">
              <a:latin typeface="Bookman Old Style"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İşlemler Üzerinde İdari Vesayet</a:t>
            </a:r>
          </a:p>
        </p:txBody>
      </p:sp>
      <p:sp>
        <p:nvSpPr>
          <p:cNvPr id="3" name="Content Placeholder 2"/>
          <p:cNvSpPr>
            <a:spLocks noGrp="1"/>
          </p:cNvSpPr>
          <p:nvPr>
            <p:ph sz="quarter" idx="1"/>
          </p:nvPr>
        </p:nvSpPr>
        <p:spPr>
          <a:xfrm>
            <a:off x="323528" y="1484784"/>
            <a:ext cx="8565183" cy="5112568"/>
          </a:xfrm>
        </p:spPr>
        <p:txBody>
          <a:bodyPr>
            <a:noAutofit/>
          </a:bodyPr>
          <a:lstStyle/>
          <a:p>
            <a:pPr marL="0" indent="0" algn="just">
              <a:buNone/>
            </a:pPr>
            <a:r>
              <a:rPr lang="tr-TR" sz="2400" b="1" u="sng" dirty="0">
                <a:latin typeface="Bookman Old Style" charset="0"/>
                <a:ea typeface="Bookman Old Style" charset="0"/>
                <a:cs typeface="Bookman Old Style" charset="0"/>
              </a:rPr>
              <a:t>Kararın yeniden görüşülmesini isteme</a:t>
            </a:r>
            <a:r>
              <a:rPr lang="tr-TR" sz="2000" dirty="0">
                <a:latin typeface="Bookman Old Style" charset="0"/>
                <a:ea typeface="Bookman Old Style" charset="0"/>
                <a:cs typeface="Bookman Old Style" charset="0"/>
              </a:rPr>
              <a:t>: 5302 </a:t>
            </a:r>
            <a:r>
              <a:rPr lang="tr-TR" sz="2000" dirty="0" err="1">
                <a:latin typeface="Bookman Old Style" charset="0"/>
                <a:ea typeface="Bookman Old Style" charset="0"/>
                <a:cs typeface="Bookman Old Style" charset="0"/>
              </a:rPr>
              <a:t>md.</a:t>
            </a:r>
            <a:r>
              <a:rPr lang="tr-TR" sz="2000" dirty="0">
                <a:latin typeface="Bookman Old Style" charset="0"/>
                <a:ea typeface="Bookman Old Style" charset="0"/>
                <a:cs typeface="Bookman Old Style" charset="0"/>
              </a:rPr>
              <a:t> 15 (Meclis Kararlarının Kesinleşmesi) </a:t>
            </a:r>
            <a:r>
              <a:rPr lang="tr-TR" sz="2000" b="1" dirty="0">
                <a:latin typeface="Bookman Old Style" charset="0"/>
                <a:ea typeface="Bookman Old Style" charset="0"/>
                <a:cs typeface="Bookman Old Style" charset="0"/>
                <a:sym typeface="Wingdings"/>
              </a:rPr>
              <a:t> </a:t>
            </a:r>
            <a:r>
              <a:rPr lang="tr-TR" sz="2000" dirty="0">
                <a:latin typeface="Bookman Old Style" charset="0"/>
                <a:ea typeface="Bookman Old Style" charset="0"/>
                <a:cs typeface="Bookman Old Style" charset="0"/>
              </a:rPr>
              <a:t>İl genel meclisi tarafından alınan kararların tam metni, en geç beş gün içinde valiye gönderilir. Vali, hukuka aykırı gördüğü kararları, yedi gün içinde gerekçesini de belirterek yeniden görüşülmek üzere il genel meclisine iade edebilir. Valiye gönderilmeyen meclis kararları yürürlüğe girmez. Yeniden görüşülmesi istenilmeyen kararlar (…)</a:t>
            </a:r>
            <a:r>
              <a:rPr lang="tr-TR" sz="2000" baseline="30000" dirty="0">
                <a:latin typeface="Bookman Old Style" charset="0"/>
                <a:ea typeface="Bookman Old Style" charset="0"/>
                <a:cs typeface="Bookman Old Style" charset="0"/>
              </a:rPr>
              <a:t> </a:t>
            </a:r>
            <a:r>
              <a:rPr lang="tr-TR" sz="2000" dirty="0">
                <a:latin typeface="Bookman Old Style" charset="0"/>
                <a:ea typeface="Bookman Old Style" charset="0"/>
                <a:cs typeface="Bookman Old Style" charset="0"/>
              </a:rPr>
              <a:t>kesinleşir. (</a:t>
            </a:r>
            <a:r>
              <a:rPr lang="tr-TR" sz="2000" i="1" dirty="0">
                <a:latin typeface="Bookman Old Style" charset="0"/>
                <a:ea typeface="Bookman Old Style" charset="0"/>
                <a:cs typeface="Bookman Old Style" charset="0"/>
              </a:rPr>
              <a:t>ile yeniden görüşülmesi istenip de il genel meclisinin üye tam sayısının salt çoğunluğuyla ısrar edilen kararlar</a:t>
            </a:r>
            <a:r>
              <a:rPr lang="tr-TR" sz="2000" dirty="0">
                <a:latin typeface="Bookman Old Style" charset="0"/>
                <a:ea typeface="Bookman Old Style" charset="0"/>
                <a:cs typeface="Bookman Old Style" charset="0"/>
              </a:rPr>
              <a:t>)</a:t>
            </a:r>
          </a:p>
          <a:p>
            <a:pPr lvl="1" algn="just"/>
            <a:r>
              <a:rPr lang="tr-TR" sz="2000" i="1" dirty="0">
                <a:latin typeface="Bookman Old Style" charset="0"/>
                <a:ea typeface="Bookman Old Style" charset="0"/>
                <a:cs typeface="Bookman Old Style" charset="0"/>
              </a:rPr>
              <a:t>(İptal üçüncü fıkra: Anayasa Mahkemesinin 18/1/2007 tarihli ve E.:2005/32, K.:2007/3 sayılı Kararı ile </a:t>
            </a:r>
            <a:r>
              <a:rPr lang="tr-TR" sz="2000" i="1" dirty="0">
                <a:latin typeface="Bookman Old Style" charset="0"/>
                <a:ea typeface="Bookman Old Style" charset="0"/>
                <a:cs typeface="Bookman Old Style" charset="0"/>
                <a:sym typeface="Wingdings"/>
              </a:rPr>
              <a:t> </a:t>
            </a:r>
            <a:r>
              <a:rPr lang="tr-TR" sz="2000" i="1" dirty="0">
                <a:latin typeface="Bookman Old Style" charset="0"/>
                <a:ea typeface="Bookman Old Style" charset="0"/>
                <a:cs typeface="Bookman Old Style" charset="0"/>
              </a:rPr>
              <a:t>Vali, meclisin ısrarı ile  kesinleşen kararlar aleyhine on gün içinde idarî yargıya başvurabilir.) </a:t>
            </a:r>
            <a:r>
              <a:rPr lang="tr-TR" sz="2000" dirty="0">
                <a:latin typeface="Bookman Old Style" charset="0"/>
                <a:ea typeface="Bookman Old Style" charset="0"/>
                <a:cs typeface="Bookman Old Style" charset="0"/>
                <a:sym typeface="Wingdings"/>
              </a:rPr>
              <a:t></a:t>
            </a:r>
            <a:r>
              <a:rPr lang="tr-TR" sz="2000" i="1" dirty="0">
                <a:latin typeface="Bookman Old Style" charset="0"/>
                <a:ea typeface="Bookman Old Style" charset="0"/>
                <a:cs typeface="Bookman Old Style" charset="0"/>
                <a:sym typeface="Wingdings"/>
              </a:rPr>
              <a:t> </a:t>
            </a:r>
            <a:r>
              <a:rPr lang="tr-TR" sz="2000" b="1" dirty="0">
                <a:latin typeface="Bookman Old Style" charset="0"/>
                <a:ea typeface="Bookman Old Style" charset="0"/>
                <a:cs typeface="Bookman Old Style" charset="0"/>
                <a:sym typeface="Wingdings"/>
              </a:rPr>
              <a:t>Mutlak geciktirici veto!</a:t>
            </a:r>
            <a:endParaRPr lang="tr-TR" sz="2000" b="1"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5559489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İşlemler Üzerinde İdari Vesayet</a:t>
            </a:r>
          </a:p>
        </p:txBody>
      </p:sp>
      <p:sp>
        <p:nvSpPr>
          <p:cNvPr id="3" name="Content Placeholder 2"/>
          <p:cNvSpPr>
            <a:spLocks noGrp="1"/>
          </p:cNvSpPr>
          <p:nvPr>
            <p:ph sz="quarter" idx="1"/>
          </p:nvPr>
        </p:nvSpPr>
        <p:spPr>
          <a:xfrm>
            <a:off x="323528" y="1484784"/>
            <a:ext cx="8565183" cy="5112568"/>
          </a:xfrm>
        </p:spPr>
        <p:txBody>
          <a:bodyPr>
            <a:noAutofit/>
          </a:bodyPr>
          <a:lstStyle/>
          <a:p>
            <a:pPr marL="0" indent="0" algn="just">
              <a:buNone/>
            </a:pPr>
            <a:r>
              <a:rPr lang="tr-TR" sz="1800" b="1" u="sng" dirty="0">
                <a:latin typeface="Bookman Old Style" charset="0"/>
                <a:ea typeface="Bookman Old Style" charset="0"/>
                <a:cs typeface="Bookman Old Style" charset="0"/>
              </a:rPr>
              <a:t>Yargıya Başvurma</a:t>
            </a:r>
            <a:r>
              <a:rPr lang="tr-TR" sz="1700" dirty="0">
                <a:latin typeface="Bookman Old Style" charset="0"/>
                <a:ea typeface="Bookman Old Style" charset="0"/>
                <a:cs typeface="Bookman Old Style" charset="0"/>
              </a:rPr>
              <a:t>: </a:t>
            </a:r>
            <a:r>
              <a:rPr lang="tr-TR" sz="1700" dirty="0">
                <a:solidFill>
                  <a:srgbClr val="FF0000"/>
                </a:solidFill>
                <a:latin typeface="Bookman Old Style" charset="0"/>
                <a:ea typeface="Bookman Old Style" charset="0"/>
                <a:cs typeface="Bookman Old Style" charset="0"/>
              </a:rPr>
              <a:t>(kısmen eski örnek)</a:t>
            </a:r>
          </a:p>
          <a:p>
            <a:pPr marL="0" indent="0" algn="just">
              <a:buNone/>
            </a:pPr>
            <a:r>
              <a:rPr lang="tr-TR" sz="1700" dirty="0">
                <a:latin typeface="Bookman Old Style" charset="0"/>
                <a:ea typeface="Bookman Old Style" charset="0"/>
                <a:cs typeface="Bookman Old Style" charset="0"/>
              </a:rPr>
              <a:t>AYM iptal etti! 5393 sayılı Kanun’a göre mülki idare amirleri, belediye meclisinin hukuka aykırı gördüğü kararları aleyhine idari yargıya başvurabilirdi. </a:t>
            </a:r>
          </a:p>
          <a:p>
            <a:pPr algn="just"/>
            <a:r>
              <a:rPr lang="tr-TR" sz="1700" dirty="0">
                <a:latin typeface="Bookman Old Style" charset="0"/>
                <a:ea typeface="Bookman Old Style" charset="0"/>
                <a:cs typeface="Bookman Old Style" charset="0"/>
              </a:rPr>
              <a:t>Meclis Kararlarının Kesinleşmesi, </a:t>
            </a:r>
            <a:r>
              <a:rPr lang="tr-TR" sz="1700" dirty="0" err="1">
                <a:latin typeface="Bookman Old Style" charset="0"/>
                <a:ea typeface="Bookman Old Style" charset="0"/>
                <a:cs typeface="Bookman Old Style" charset="0"/>
              </a:rPr>
              <a:t>md.</a:t>
            </a:r>
            <a:r>
              <a:rPr lang="tr-TR" sz="1700" dirty="0">
                <a:latin typeface="Bookman Old Style" charset="0"/>
                <a:ea typeface="Bookman Old Style" charset="0"/>
                <a:cs typeface="Bookman Old Style" charset="0"/>
              </a:rPr>
              <a:t> 23 </a:t>
            </a:r>
            <a:r>
              <a:rPr lang="tr-TR" sz="1700" b="1" dirty="0">
                <a:latin typeface="Bookman Old Style" charset="0"/>
                <a:ea typeface="Bookman Old Style" charset="0"/>
                <a:cs typeface="Bookman Old Style" charset="0"/>
                <a:sym typeface="Wingdings"/>
              </a:rPr>
              <a:t> </a:t>
            </a:r>
            <a:r>
              <a:rPr lang="tr-TR" sz="1700" dirty="0">
                <a:latin typeface="Bookman Old Style" charset="0"/>
                <a:ea typeface="Bookman Old Style" charset="0"/>
                <a:cs typeface="Bookman Old Style" charset="0"/>
              </a:rPr>
              <a:t>Belediye başkanı, hukuka aykırı gördüğü meclis kararlarını, gerekçesini de belirterek yeniden görüşülmek üzere beş gün içinde  meclise iade edebilir.</a:t>
            </a:r>
          </a:p>
          <a:p>
            <a:pPr marL="0" indent="0" algn="just">
              <a:buNone/>
            </a:pPr>
            <a:r>
              <a:rPr lang="tr-TR" sz="1700" dirty="0">
                <a:latin typeface="Bookman Old Style" charset="0"/>
                <a:ea typeface="Bookman Old Style" charset="0"/>
                <a:cs typeface="Bookman Old Style" charset="0"/>
              </a:rPr>
              <a:t>Yeniden görüşülmesi istenilmeyen kararlar ile yeniden görüşülmesi istenip de belediye meclisi üye tam sayısının salt çoğunluğuyla ısrar edilen kararlar kesinleşir.</a:t>
            </a:r>
          </a:p>
          <a:p>
            <a:pPr marL="0" indent="0" algn="just">
              <a:buNone/>
            </a:pPr>
            <a:r>
              <a:rPr lang="tr-TR" sz="1700" dirty="0">
                <a:latin typeface="Bookman Old Style" charset="0"/>
                <a:ea typeface="Bookman Old Style" charset="0"/>
                <a:cs typeface="Bookman Old Style" charset="0"/>
              </a:rPr>
              <a:t>Belediye başkanı, meclisin ısrarı ile kesinleşen kararlar aleyhine on gün içinde idarî yargıya başvurabilir.</a:t>
            </a:r>
          </a:p>
          <a:p>
            <a:pPr marL="0" indent="0" algn="just">
              <a:buNone/>
            </a:pPr>
            <a:r>
              <a:rPr lang="tr-TR" sz="1700" dirty="0">
                <a:latin typeface="Bookman Old Style" charset="0"/>
                <a:ea typeface="Bookman Old Style" charset="0"/>
                <a:cs typeface="Bookman Old Style" charset="0"/>
              </a:rPr>
              <a:t>Kararlar kesinleştiği tarihten itibaren en geç yedi gün içinde mahallin en büyük mülkî idare amirine gönderilir. Mülkî idare amirine gönderilmeyen kararlar yürürlüğe girmez.</a:t>
            </a:r>
          </a:p>
          <a:p>
            <a:pPr marL="0" indent="0" algn="just">
              <a:buNone/>
            </a:pPr>
            <a:r>
              <a:rPr lang="tr-TR" sz="1700" b="1" dirty="0">
                <a:latin typeface="Bookman Old Style" charset="0"/>
                <a:ea typeface="Bookman Old Style" charset="0"/>
                <a:cs typeface="Bookman Old Style" charset="0"/>
              </a:rPr>
              <a:t>(İptal beşinci fıkra: Anayasa Mahkemesi’nin 4/2/2010 tarihli ve E.: 2008/27, K.: 2010/9 sayılı Kararı ile.) </a:t>
            </a:r>
            <a:r>
              <a:rPr lang="tr-TR" sz="1700" dirty="0">
                <a:latin typeface="Bookman Old Style" charset="0"/>
                <a:ea typeface="Bookman Old Style" charset="0"/>
                <a:cs typeface="Bookman Old Style" charset="0"/>
              </a:rPr>
              <a:t>(</a:t>
            </a:r>
            <a:r>
              <a:rPr lang="tr-TR" sz="1700" i="1" dirty="0">
                <a:latin typeface="Bookman Old Style" charset="0"/>
                <a:ea typeface="Bookman Old Style" charset="0"/>
                <a:cs typeface="Bookman Old Style" charset="0"/>
              </a:rPr>
              <a:t>Mülki idare amirleri, ancak </a:t>
            </a:r>
            <a:r>
              <a:rPr lang="tr-TR" sz="1700" i="1" dirty="0" err="1">
                <a:latin typeface="Bookman Old Style" charset="0"/>
                <a:ea typeface="Bookman Old Style" charset="0"/>
                <a:cs typeface="Bookman Old Style" charset="0"/>
              </a:rPr>
              <a:t>İYUK'taki</a:t>
            </a:r>
            <a:r>
              <a:rPr lang="tr-TR" sz="1700" i="1" dirty="0">
                <a:latin typeface="Bookman Old Style" charset="0"/>
                <a:ea typeface="Bookman Old Style" charset="0"/>
                <a:cs typeface="Bookman Old Style" charset="0"/>
              </a:rPr>
              <a:t> menfaat ihlali koşulu gerçekleştikten sonra dava açabileceklerdir</a:t>
            </a:r>
            <a:r>
              <a:rPr lang="tr-TR" sz="1700" dirty="0">
                <a:latin typeface="Bookman Old Style" charset="0"/>
                <a:ea typeface="Bookman Old Style" charset="0"/>
                <a:cs typeface="Bookman Old Style" charset="0"/>
              </a:rPr>
              <a:t>)</a:t>
            </a:r>
          </a:p>
        </p:txBody>
      </p:sp>
    </p:spTree>
    <p:extLst>
      <p:ext uri="{BB962C8B-B14F-4D97-AF65-F5344CB8AC3E}">
        <p14:creationId xmlns:p14="http://schemas.microsoft.com/office/powerpoint/2010/main" val="23503763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İşlemler Üzerinde İdari Vesayet</a:t>
            </a:r>
          </a:p>
        </p:txBody>
      </p:sp>
      <p:sp>
        <p:nvSpPr>
          <p:cNvPr id="3" name="Content Placeholder 2"/>
          <p:cNvSpPr>
            <a:spLocks noGrp="1"/>
          </p:cNvSpPr>
          <p:nvPr>
            <p:ph sz="quarter" idx="1"/>
          </p:nvPr>
        </p:nvSpPr>
        <p:spPr>
          <a:xfrm>
            <a:off x="323528" y="1484784"/>
            <a:ext cx="8565183" cy="5112568"/>
          </a:xfrm>
        </p:spPr>
        <p:txBody>
          <a:bodyPr>
            <a:noAutofit/>
          </a:bodyPr>
          <a:lstStyle/>
          <a:p>
            <a:pPr algn="just"/>
            <a:r>
              <a:rPr lang="tr-TR" sz="2000" b="1" u="sng" dirty="0">
                <a:latin typeface="Bookman Old Style" charset="0"/>
                <a:ea typeface="Bookman Old Style" charset="0"/>
                <a:cs typeface="Bookman Old Style" charset="0"/>
              </a:rPr>
              <a:t>Erteleme</a:t>
            </a:r>
            <a:r>
              <a:rPr lang="tr-TR" sz="1560" dirty="0">
                <a:latin typeface="Bookman Old Style" charset="0"/>
                <a:ea typeface="Bookman Old Style" charset="0"/>
                <a:cs typeface="Bookman Old Style" charset="0"/>
              </a:rPr>
              <a:t>: 5302 </a:t>
            </a:r>
            <a:r>
              <a:rPr lang="tr-TR" sz="1560" dirty="0" err="1">
                <a:latin typeface="Bookman Old Style" charset="0"/>
                <a:ea typeface="Bookman Old Style" charset="0"/>
                <a:cs typeface="Bookman Old Style" charset="0"/>
              </a:rPr>
              <a:t>md.</a:t>
            </a:r>
            <a:r>
              <a:rPr lang="tr-TR" sz="1560" dirty="0">
                <a:latin typeface="Bookman Old Style" charset="0"/>
                <a:ea typeface="Bookman Old Style" charset="0"/>
                <a:cs typeface="Bookman Old Style" charset="0"/>
              </a:rPr>
              <a:t> 27, Encümen Toplantısı </a:t>
            </a:r>
            <a:r>
              <a:rPr lang="tr-TR" sz="1560" dirty="0">
                <a:latin typeface="Bookman Old Style" charset="0"/>
                <a:ea typeface="Bookman Old Style" charset="0"/>
                <a:cs typeface="Bookman Old Style" charset="0"/>
                <a:sym typeface="Wingdings"/>
              </a:rPr>
              <a:t> </a:t>
            </a:r>
            <a:r>
              <a:rPr lang="tr-TR" sz="1560" dirty="0">
                <a:latin typeface="Bookman Old Style" charset="0"/>
                <a:ea typeface="Bookman Old Style" charset="0"/>
                <a:cs typeface="Bookman Old Style" charset="0"/>
              </a:rPr>
              <a:t>... Vali kanun, tüzük, yönetmelik ve il genel meclisi kararlarına aykırı gördüğü encümen kararının bir sonraki toplantıda tekrar görüşülmesini isteyebilir. Encümen, kararında ısrar ederse karar kesinleşir. Bu takdirde, vali, kesinleşen encümen kararının uygulanmasını durdurur ve  idari yargı mercilerine yürütmeyi durdurma talebi ile birlikte on gün içinde başvurur. İtiraz </a:t>
            </a:r>
            <a:r>
              <a:rPr lang="tr-TR" sz="1560" dirty="0" err="1">
                <a:latin typeface="Bookman Old Style" charset="0"/>
                <a:ea typeface="Bookman Old Style" charset="0"/>
                <a:cs typeface="Bookman Old Style" charset="0"/>
              </a:rPr>
              <a:t>Danıştayca</a:t>
            </a:r>
            <a:r>
              <a:rPr lang="tr-TR" sz="1560" dirty="0">
                <a:latin typeface="Bookman Old Style" charset="0"/>
                <a:ea typeface="Bookman Old Style" charset="0"/>
                <a:cs typeface="Bookman Old Style" charset="0"/>
              </a:rPr>
              <a:t> en geç altmış gün içinde karara bağlanır. ...</a:t>
            </a:r>
          </a:p>
          <a:p>
            <a:pPr algn="just"/>
            <a:r>
              <a:rPr lang="tr-TR" sz="2000" b="1" u="sng" dirty="0">
                <a:latin typeface="Bookman Old Style" charset="0"/>
                <a:ea typeface="Bookman Old Style" charset="0"/>
                <a:cs typeface="Bookman Old Style" charset="0"/>
              </a:rPr>
              <a:t>İzin verme</a:t>
            </a:r>
            <a:r>
              <a:rPr lang="tr-TR" sz="1560" dirty="0">
                <a:latin typeface="Bookman Old Style" charset="0"/>
                <a:ea typeface="Bookman Old Style" charset="0"/>
                <a:cs typeface="Bookman Old Style" charset="0"/>
              </a:rPr>
              <a:t>: 5393 </a:t>
            </a:r>
            <a:r>
              <a:rPr lang="tr-TR" sz="1560" dirty="0" err="1">
                <a:latin typeface="Bookman Old Style" charset="0"/>
                <a:ea typeface="Bookman Old Style" charset="0"/>
                <a:cs typeface="Bookman Old Style" charset="0"/>
              </a:rPr>
              <a:t>md.</a:t>
            </a:r>
            <a:r>
              <a:rPr lang="tr-TR" sz="1560" dirty="0">
                <a:latin typeface="Bookman Old Style" charset="0"/>
                <a:ea typeface="Bookman Old Style" charset="0"/>
                <a:cs typeface="Bookman Old Style" charset="0"/>
              </a:rPr>
              <a:t> 74, Yurt Dışı İlişkileri </a:t>
            </a:r>
            <a:r>
              <a:rPr lang="tr-TR" sz="1560" dirty="0">
                <a:latin typeface="Bookman Old Style" charset="0"/>
                <a:ea typeface="Bookman Old Style" charset="0"/>
                <a:cs typeface="Bookman Old Style" charset="0"/>
                <a:sym typeface="Wingdings"/>
              </a:rPr>
              <a:t> </a:t>
            </a:r>
            <a:r>
              <a:rPr lang="tr-TR" sz="1560" dirty="0">
                <a:latin typeface="Bookman Old Style" charset="0"/>
                <a:ea typeface="Bookman Old Style" charset="0"/>
                <a:cs typeface="Bookman Old Style" charset="0"/>
              </a:rPr>
              <a:t>Belediye, belediye meclisinin kararına bağlı olarak görev alanıyla ilgili konularda faaliyet gösteren uluslararası teşekkül ve organizasyonlara, kurucu üye veya üye olabilir. Belediye bu teşekkül, organizasyon ve yabancı mahallî idarelerle ortak faaliyet ve hizmet projeleri gerçekleştirebilir veya kardeş kent ilişkisi kurabilir. Birinci ve ikinci fıkra gereğince yapılacak faaliyetlerin, dış politikaya ve uluslararası anlaşmalara uygun olarak yürütülmesi ve </a:t>
            </a:r>
            <a:r>
              <a:rPr lang="tr-TR" sz="1560" b="1" dirty="0">
                <a:latin typeface="Bookman Old Style" charset="0"/>
                <a:ea typeface="Bookman Old Style" charset="0"/>
                <a:cs typeface="Bookman Old Style" charset="0"/>
              </a:rPr>
              <a:t>önceden Çevre ve Şehircilik Bakanlığının izninin alınması zorunludur</a:t>
            </a:r>
            <a:r>
              <a:rPr lang="tr-TR" sz="1560" dirty="0">
                <a:latin typeface="Bookman Old Style" charset="0"/>
                <a:ea typeface="Bookman Old Style" charset="0"/>
                <a:cs typeface="Bookman Old Style" charset="0"/>
              </a:rPr>
              <a:t>.</a:t>
            </a:r>
          </a:p>
          <a:p>
            <a:pPr algn="just"/>
            <a:r>
              <a:rPr lang="tr-TR" sz="1560" dirty="0">
                <a:latin typeface="Bookman Old Style" charset="0"/>
                <a:ea typeface="Bookman Old Style" charset="0"/>
                <a:cs typeface="Bookman Old Style" charset="0"/>
              </a:rPr>
              <a:t>5393 </a:t>
            </a:r>
            <a:r>
              <a:rPr lang="tr-TR" sz="1560" dirty="0" err="1">
                <a:latin typeface="Bookman Old Style" charset="0"/>
                <a:ea typeface="Bookman Old Style" charset="0"/>
                <a:cs typeface="Bookman Old Style" charset="0"/>
              </a:rPr>
              <a:t>md.</a:t>
            </a:r>
            <a:r>
              <a:rPr lang="tr-TR" sz="1560" dirty="0">
                <a:latin typeface="Bookman Old Style" charset="0"/>
                <a:ea typeface="Bookman Old Style" charset="0"/>
                <a:cs typeface="Bookman Old Style" charset="0"/>
              </a:rPr>
              <a:t> 75, Diğer Kuruluşlarla İlişkiler </a:t>
            </a:r>
            <a:r>
              <a:rPr lang="tr-TR" sz="1560" dirty="0">
                <a:latin typeface="Bookman Old Style" charset="0"/>
                <a:ea typeface="Bookman Old Style" charset="0"/>
                <a:cs typeface="Bookman Old Style" charset="0"/>
                <a:sym typeface="Wingdings"/>
              </a:rPr>
              <a:t></a:t>
            </a:r>
            <a:r>
              <a:rPr lang="tr-TR" sz="1560" i="1" dirty="0">
                <a:latin typeface="Bookman Old Style" charset="0"/>
                <a:ea typeface="Bookman Old Style" charset="0"/>
                <a:cs typeface="Bookman Old Style" charset="0"/>
                <a:sym typeface="Wingdings"/>
              </a:rPr>
              <a:t> </a:t>
            </a:r>
            <a:r>
              <a:rPr lang="tr-TR" sz="1560" dirty="0">
                <a:latin typeface="Bookman Old Style" charset="0"/>
                <a:ea typeface="Bookman Old Style" charset="0"/>
                <a:cs typeface="Bookman Old Style" charset="0"/>
              </a:rPr>
              <a:t>Kamu kurumu niteliğindeki meslek kuruluşları, kamu yararına çalışan dernekler, Cumhurbaşkanınca vergi muafiyeti tanınmış vakıflar ve 5362 sayılı Esnaf ve Sanatkârlar Meslek Kuruluşları Kanunu kapsamına giren meslek odaları ile ortak hizmet projeleri gerçekleştirebilir. Diğer dernek ve vakıflar ile gerçekleştirilecek ortak hizmet projeleri için </a:t>
            </a:r>
            <a:r>
              <a:rPr lang="tr-TR" sz="1560" b="1" dirty="0">
                <a:latin typeface="Bookman Old Style" charset="0"/>
                <a:ea typeface="Bookman Old Style" charset="0"/>
                <a:cs typeface="Bookman Old Style" charset="0"/>
              </a:rPr>
              <a:t>mahallin en büyük mülki idare amirinin izninin alınması gerekir</a:t>
            </a:r>
            <a:r>
              <a:rPr lang="tr-TR" sz="1560" dirty="0">
                <a:latin typeface="Bookman Old Style" charset="0"/>
                <a:ea typeface="Bookman Old Style" charset="0"/>
                <a:cs typeface="Bookman Old Style" charset="0"/>
              </a:rPr>
              <a:t>.</a:t>
            </a:r>
          </a:p>
        </p:txBody>
      </p:sp>
      <p:sp>
        <p:nvSpPr>
          <p:cNvPr id="4" name="Metin kutusu 3"/>
          <p:cNvSpPr txBox="1"/>
          <p:nvPr/>
        </p:nvSpPr>
        <p:spPr>
          <a:xfrm>
            <a:off x="10863072" y="5888736"/>
            <a:ext cx="184731" cy="369332"/>
          </a:xfrm>
          <a:prstGeom prst="rect">
            <a:avLst/>
          </a:prstGeom>
          <a:noFill/>
        </p:spPr>
        <p:txBody>
          <a:bodyPr wrap="none" rtlCol="0">
            <a:spAutoFit/>
          </a:bodyPr>
          <a:lstStyle/>
          <a:p>
            <a:endParaRPr lang="tr-TR"/>
          </a:p>
        </p:txBody>
      </p:sp>
    </p:spTree>
    <p:extLst>
      <p:ext uri="{BB962C8B-B14F-4D97-AF65-F5344CB8AC3E}">
        <p14:creationId xmlns:p14="http://schemas.microsoft.com/office/powerpoint/2010/main" val="11499737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İşlemler Üzerinde İdari Vesayet</a:t>
            </a:r>
          </a:p>
        </p:txBody>
      </p:sp>
      <p:sp>
        <p:nvSpPr>
          <p:cNvPr id="3" name="Content Placeholder 2"/>
          <p:cNvSpPr>
            <a:spLocks noGrp="1"/>
          </p:cNvSpPr>
          <p:nvPr>
            <p:ph sz="quarter" idx="1"/>
          </p:nvPr>
        </p:nvSpPr>
        <p:spPr>
          <a:xfrm>
            <a:off x="323528" y="1484784"/>
            <a:ext cx="8565183" cy="5112568"/>
          </a:xfrm>
        </p:spPr>
        <p:txBody>
          <a:bodyPr>
            <a:noAutofit/>
          </a:bodyPr>
          <a:lstStyle/>
          <a:p>
            <a:pPr lvl="0" algn="just"/>
            <a:endParaRPr lang="tr-TR" sz="2200" b="1" u="sng" dirty="0">
              <a:latin typeface="Bookman Old Style" panose="02050604050505020204" pitchFamily="18" charset="0"/>
              <a:ea typeface="Bookman Old Style" charset="0"/>
              <a:cs typeface="Bookman Old Style" charset="0"/>
            </a:endParaRPr>
          </a:p>
          <a:p>
            <a:pPr marL="0" indent="0" algn="just">
              <a:buNone/>
            </a:pPr>
            <a:endParaRPr lang="tr-TR" sz="2200" b="1" u="sng" dirty="0">
              <a:latin typeface="Bookman Old Style" panose="02050604050505020204" pitchFamily="18" charset="0"/>
              <a:ea typeface="Bookman Old Style" charset="0"/>
              <a:cs typeface="Bookman Old Style" charset="0"/>
            </a:endParaRPr>
          </a:p>
          <a:p>
            <a:pPr marL="0" indent="0" algn="just">
              <a:buNone/>
            </a:pPr>
            <a:r>
              <a:rPr lang="tr-TR" sz="2200" b="1" u="sng" dirty="0">
                <a:latin typeface="Bookman Old Style" panose="02050604050505020204" pitchFamily="18" charset="0"/>
                <a:ea typeface="Bookman Old Style" charset="0"/>
                <a:cs typeface="Bookman Old Style" charset="0"/>
              </a:rPr>
              <a:t>Değiştirerek Onama:</a:t>
            </a:r>
          </a:p>
          <a:p>
            <a:pPr algn="just"/>
            <a:r>
              <a:rPr lang="tr-TR" sz="2200" u="sng" dirty="0">
                <a:solidFill>
                  <a:srgbClr val="FF0000"/>
                </a:solidFill>
                <a:latin typeface="Bookman Old Style" panose="02050604050505020204" pitchFamily="18" charset="0"/>
                <a:ea typeface="Bookman Old Style" charset="0"/>
                <a:cs typeface="Bookman Old Style" charset="0"/>
              </a:rPr>
              <a:t>Eski durum</a:t>
            </a:r>
            <a:r>
              <a:rPr lang="tr-TR" sz="2200" dirty="0">
                <a:solidFill>
                  <a:srgbClr val="FF0000"/>
                </a:solidFill>
                <a:latin typeface="Bookman Old Style" panose="02050604050505020204" pitchFamily="18" charset="0"/>
                <a:ea typeface="Bookman Old Style" charset="0"/>
                <a:cs typeface="Bookman Old Style" charset="0"/>
              </a:rPr>
              <a:t>: 1580 sayılı Belediye Kanunu’nun (</a:t>
            </a:r>
            <a:r>
              <a:rPr lang="tr-TR" sz="2200" dirty="0" err="1">
                <a:solidFill>
                  <a:srgbClr val="FF0000"/>
                </a:solidFill>
                <a:latin typeface="Bookman Old Style" panose="02050604050505020204" pitchFamily="18" charset="0"/>
                <a:ea typeface="Bookman Old Style" charset="0"/>
                <a:cs typeface="Bookman Old Style" charset="0"/>
              </a:rPr>
              <a:t>md.</a:t>
            </a:r>
            <a:r>
              <a:rPr lang="tr-TR" sz="2200" dirty="0">
                <a:solidFill>
                  <a:srgbClr val="FF0000"/>
                </a:solidFill>
                <a:latin typeface="Bookman Old Style" panose="02050604050505020204" pitchFamily="18" charset="0"/>
                <a:ea typeface="Bookman Old Style" charset="0"/>
                <a:cs typeface="Bookman Old Style" charset="0"/>
              </a:rPr>
              <a:t> 122 ve 123) geçerli olduğu dönemde mahallin mülki idare amiri belediye bütçesini değiştirerek onama yetkisine sahipti.</a:t>
            </a:r>
          </a:p>
        </p:txBody>
      </p:sp>
      <p:sp>
        <p:nvSpPr>
          <p:cNvPr id="4" name="Metin kutusu 3"/>
          <p:cNvSpPr txBox="1"/>
          <p:nvPr/>
        </p:nvSpPr>
        <p:spPr>
          <a:xfrm>
            <a:off x="10863072" y="5888736"/>
            <a:ext cx="184731" cy="369332"/>
          </a:xfrm>
          <a:prstGeom prst="rect">
            <a:avLst/>
          </a:prstGeom>
          <a:noFill/>
        </p:spPr>
        <p:txBody>
          <a:bodyPr wrap="none" rtlCol="0">
            <a:spAutoFit/>
          </a:bodyPr>
          <a:lstStyle/>
          <a:p>
            <a:endParaRPr lang="tr-TR"/>
          </a:p>
        </p:txBody>
      </p:sp>
    </p:spTree>
    <p:extLst>
      <p:ext uri="{BB962C8B-B14F-4D97-AF65-F5344CB8AC3E}">
        <p14:creationId xmlns:p14="http://schemas.microsoft.com/office/powerpoint/2010/main" val="31150605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Diğer idari vesayet örnekleri</a:t>
            </a:r>
          </a:p>
        </p:txBody>
      </p:sp>
      <p:sp>
        <p:nvSpPr>
          <p:cNvPr id="3" name="Content Placeholder 2"/>
          <p:cNvSpPr>
            <a:spLocks noGrp="1"/>
          </p:cNvSpPr>
          <p:nvPr>
            <p:ph sz="quarter" idx="1"/>
          </p:nvPr>
        </p:nvSpPr>
        <p:spPr>
          <a:xfrm>
            <a:off x="323528" y="1484784"/>
            <a:ext cx="8565183" cy="5112568"/>
          </a:xfrm>
        </p:spPr>
        <p:txBody>
          <a:bodyPr>
            <a:noAutofit/>
          </a:bodyPr>
          <a:lstStyle/>
          <a:p>
            <a:pPr algn="just"/>
            <a:endParaRPr lang="tr-TR" sz="1600" dirty="0">
              <a:latin typeface="Bookman Old Style" panose="02050604050505020204" pitchFamily="18" charset="0"/>
              <a:ea typeface="Bookman Old Style" charset="0"/>
              <a:cs typeface="Bookman Old Style" charset="0"/>
            </a:endParaRPr>
          </a:p>
          <a:p>
            <a:pPr algn="just"/>
            <a:r>
              <a:rPr lang="tr-TR" sz="1600" dirty="0">
                <a:latin typeface="Bookman Old Style" panose="02050604050505020204" pitchFamily="18" charset="0"/>
                <a:ea typeface="Bookman Old Style" charset="0"/>
                <a:cs typeface="Bookman Old Style" charset="0"/>
              </a:rPr>
              <a:t>Belediyelerin </a:t>
            </a:r>
            <a:r>
              <a:rPr lang="tr-TR" sz="1600" b="1" u="sng" dirty="0">
                <a:latin typeface="Bookman Old Style" panose="02050604050505020204" pitchFamily="18" charset="0"/>
                <a:ea typeface="Bookman Old Style" charset="0"/>
                <a:cs typeface="Bookman Old Style" charset="0"/>
              </a:rPr>
              <a:t>kuruluş</a:t>
            </a:r>
            <a:r>
              <a:rPr lang="tr-TR" sz="1600" dirty="0">
                <a:latin typeface="Bookman Old Style" panose="02050604050505020204" pitchFamily="18" charset="0"/>
                <a:ea typeface="Bookman Old Style" charset="0"/>
                <a:cs typeface="Bookman Old Style" charset="0"/>
              </a:rPr>
              <a:t>una ilişkin </a:t>
            </a:r>
            <a:r>
              <a:rPr lang="tr-TR" sz="1600" dirty="0" err="1">
                <a:latin typeface="Bookman Old Style" panose="02050604050505020204" pitchFamily="18" charset="0"/>
                <a:ea typeface="Bookman Old Style" charset="0"/>
                <a:cs typeface="Bookman Old Style" charset="0"/>
              </a:rPr>
              <a:t>md.</a:t>
            </a:r>
            <a:r>
              <a:rPr lang="tr-TR" sz="1600" dirty="0">
                <a:latin typeface="Bookman Old Style" panose="02050604050505020204" pitchFamily="18" charset="0"/>
                <a:ea typeface="Bookman Old Style" charset="0"/>
                <a:cs typeface="Bookman Old Style" charset="0"/>
              </a:rPr>
              <a:t> 4 </a:t>
            </a:r>
            <a:r>
              <a:rPr lang="tr-TR" sz="1600" dirty="0">
                <a:latin typeface="Bookman Old Style" panose="02050604050505020204" pitchFamily="18" charset="0"/>
                <a:ea typeface="Bookman Old Style" charset="0"/>
                <a:cs typeface="Bookman Old Style" charset="0"/>
                <a:sym typeface="Wingdings" panose="05000000000000000000" pitchFamily="2" charset="2"/>
              </a:rPr>
              <a:t> … </a:t>
            </a:r>
            <a:r>
              <a:rPr lang="tr-TR" sz="1600" dirty="0">
                <a:latin typeface="Bookman Old Style" panose="02050604050505020204" pitchFamily="18" charset="0"/>
              </a:rPr>
              <a:t>İşlem dosyası valinin görüşüyle birlikte Çevre ve Şehircilik Bakanlığına gönderilir. Cumhurbaşkanı kararı ile o yerde belediye kurulur. </a:t>
            </a:r>
            <a:endParaRPr lang="tr-TR" sz="1600" dirty="0">
              <a:latin typeface="Bookman Old Style" panose="02050604050505020204" pitchFamily="18" charset="0"/>
              <a:ea typeface="Bookman Old Style" charset="0"/>
              <a:cs typeface="Bookman Old Style" charset="0"/>
            </a:endParaRPr>
          </a:p>
          <a:p>
            <a:pPr algn="just"/>
            <a:r>
              <a:rPr lang="tr-TR" sz="1600" dirty="0">
                <a:latin typeface="Bookman Old Style" panose="02050604050505020204" pitchFamily="18" charset="0"/>
                <a:ea typeface="Bookman Old Style" charset="0"/>
                <a:cs typeface="Bookman Old Style" charset="0"/>
              </a:rPr>
              <a:t>5393 </a:t>
            </a:r>
            <a:r>
              <a:rPr lang="tr-TR" sz="1600" dirty="0" err="1">
                <a:latin typeface="Bookman Old Style" panose="02050604050505020204" pitchFamily="18" charset="0"/>
                <a:ea typeface="Bookman Old Style" charset="0"/>
                <a:cs typeface="Bookman Old Style" charset="0"/>
              </a:rPr>
              <a:t>md.</a:t>
            </a:r>
            <a:r>
              <a:rPr lang="tr-TR" sz="1600" dirty="0">
                <a:latin typeface="Bookman Old Style" panose="02050604050505020204" pitchFamily="18" charset="0"/>
                <a:ea typeface="Bookman Old Style" charset="0"/>
                <a:cs typeface="Bookman Old Style" charset="0"/>
              </a:rPr>
              <a:t> 19, başkanlık divanı </a:t>
            </a:r>
            <a:r>
              <a:rPr lang="tr-TR" sz="1600" dirty="0">
                <a:latin typeface="Bookman Old Style" panose="02050604050505020204" pitchFamily="18" charset="0"/>
                <a:ea typeface="Bookman Old Style" charset="0"/>
                <a:cs typeface="Bookman Old Style" charset="0"/>
                <a:sym typeface="Wingdings" panose="05000000000000000000" pitchFamily="2" charset="2"/>
              </a:rPr>
              <a:t> </a:t>
            </a:r>
            <a:r>
              <a:rPr lang="tr-TR" sz="1600" dirty="0">
                <a:latin typeface="Bookman Old Style" panose="02050604050505020204" pitchFamily="18" charset="0"/>
              </a:rPr>
              <a:t>Belediye meclisi, seçim sonuçlarının ilânını takip eden beşinci gün belediye başkanının başkanlığında kendiliğinden toplanır… Meclisin çalışması ve katılıma ilişkin esas ve </a:t>
            </a:r>
            <a:r>
              <a:rPr lang="tr-TR" sz="1600" dirty="0" err="1">
                <a:latin typeface="Bookman Old Style" panose="02050604050505020204" pitchFamily="18" charset="0"/>
              </a:rPr>
              <a:t>usûller</a:t>
            </a:r>
            <a:r>
              <a:rPr lang="tr-TR" sz="1600" dirty="0">
                <a:latin typeface="Bookman Old Style" panose="02050604050505020204" pitchFamily="18" charset="0"/>
              </a:rPr>
              <a:t> </a:t>
            </a:r>
            <a:r>
              <a:rPr lang="tr-TR" sz="1600" b="1" dirty="0">
                <a:latin typeface="Bookman Old Style" panose="02050604050505020204" pitchFamily="18" charset="0"/>
              </a:rPr>
              <a:t>ÇŞB tarafından</a:t>
            </a:r>
            <a:r>
              <a:rPr lang="tr-TR" sz="1600" dirty="0">
                <a:latin typeface="Bookman Old Style" panose="02050604050505020204" pitchFamily="18" charset="0"/>
              </a:rPr>
              <a:t> çıkarılacak yönetmelikle düzenlenir. </a:t>
            </a:r>
            <a:r>
              <a:rPr lang="tr-TR" sz="1600" dirty="0">
                <a:latin typeface="Bookman Old Style" panose="02050604050505020204" pitchFamily="18" charset="0"/>
                <a:sym typeface="Wingdings" panose="05000000000000000000" pitchFamily="2" charset="2"/>
              </a:rPr>
              <a:t> itfaiye, zabıta çalışma yönetmeliği, bütçe sistemi…</a:t>
            </a:r>
            <a:endParaRPr lang="tr-TR" sz="1600" dirty="0">
              <a:latin typeface="Bookman Old Style" panose="02050604050505020204" pitchFamily="18" charset="0"/>
              <a:ea typeface="Bookman Old Style" charset="0"/>
              <a:cs typeface="Bookman Old Style" charset="0"/>
            </a:endParaRPr>
          </a:p>
          <a:p>
            <a:pPr algn="just"/>
            <a:r>
              <a:rPr lang="tr-TR" sz="1600" b="1" u="sng" dirty="0">
                <a:latin typeface="Bookman Old Style" panose="02050604050505020204" pitchFamily="18" charset="0"/>
                <a:ea typeface="Bookman Old Style" charset="0"/>
                <a:cs typeface="Bookman Old Style" charset="0"/>
              </a:rPr>
              <a:t>Doğrudan yetkilendirme</a:t>
            </a:r>
            <a:r>
              <a:rPr lang="tr-TR" sz="1600" dirty="0">
                <a:latin typeface="Bookman Old Style" panose="02050604050505020204" pitchFamily="18" charset="0"/>
                <a:ea typeface="Bookman Old Style" charset="0"/>
                <a:cs typeface="Bookman Old Style" charset="0"/>
              </a:rPr>
              <a:t>: 5393 </a:t>
            </a:r>
            <a:r>
              <a:rPr lang="tr-TR" sz="1600" dirty="0" err="1">
                <a:latin typeface="Bookman Old Style" panose="02050604050505020204" pitchFamily="18" charset="0"/>
                <a:ea typeface="Bookman Old Style" charset="0"/>
                <a:cs typeface="Bookman Old Style" charset="0"/>
              </a:rPr>
              <a:t>md.</a:t>
            </a:r>
            <a:r>
              <a:rPr lang="tr-TR" sz="1600" dirty="0">
                <a:latin typeface="Bookman Old Style" panose="02050604050505020204" pitchFamily="18" charset="0"/>
                <a:ea typeface="Bookman Old Style" charset="0"/>
                <a:cs typeface="Bookman Old Style" charset="0"/>
              </a:rPr>
              <a:t> 11 </a:t>
            </a:r>
            <a:r>
              <a:rPr lang="tr-TR" sz="1600" dirty="0">
                <a:latin typeface="Bookman Old Style" panose="02050604050505020204" pitchFamily="18" charset="0"/>
                <a:ea typeface="Bookman Old Style" charset="0"/>
                <a:cs typeface="Bookman Old Style" charset="0"/>
                <a:sym typeface="Wingdings" panose="05000000000000000000" pitchFamily="2" charset="2"/>
              </a:rPr>
              <a:t> </a:t>
            </a:r>
            <a:r>
              <a:rPr lang="tr-TR" sz="1600" dirty="0">
                <a:latin typeface="Bookman Old Style" panose="02050604050505020204" pitchFamily="18" charset="0"/>
              </a:rPr>
              <a:t>Tüzel kişiliği kaldırılan belediyelerin bulunduğu yerleşim birimlerinde, hizmetlerin aksamadan yürütülmesi amacıyla, ilgili belediye veya büyükşehir belediyesi ve köye dönüşen yerlerde il özel idaresi veya köylere hizmet götürme birlikleri tarafından içme suyu, kanalizasyon, temizlik, çöp toplama, ulaşım, itfaiye ve diğer hizmetlerin yürütülmesi için gerekli tedbirler alınır ve ihtiyaç durumuna göre bu hizmetleri yürütmek üzere hizmet birimleri kurulabilir. Mahalli hizmetlerin aksamadan yürütülmesi için </a:t>
            </a:r>
            <a:r>
              <a:rPr lang="tr-TR" sz="1600" b="1" dirty="0">
                <a:latin typeface="Bookman Old Style" panose="02050604050505020204" pitchFamily="18" charset="0"/>
              </a:rPr>
              <a:t>vali veya kaymakamlar </a:t>
            </a:r>
            <a:r>
              <a:rPr lang="tr-TR" sz="1600" dirty="0">
                <a:latin typeface="Bookman Old Style" panose="02050604050505020204" pitchFamily="18" charset="0"/>
              </a:rPr>
              <a:t>ilgili kuruluşlar arasında koordinasyonu sağlar ve gerekli tedbirleri alır.</a:t>
            </a:r>
          </a:p>
        </p:txBody>
      </p:sp>
      <p:sp>
        <p:nvSpPr>
          <p:cNvPr id="4" name="Metin kutusu 3"/>
          <p:cNvSpPr txBox="1"/>
          <p:nvPr/>
        </p:nvSpPr>
        <p:spPr>
          <a:xfrm>
            <a:off x="10863072" y="5888736"/>
            <a:ext cx="184731" cy="369332"/>
          </a:xfrm>
          <a:prstGeom prst="rect">
            <a:avLst/>
          </a:prstGeom>
          <a:noFill/>
        </p:spPr>
        <p:txBody>
          <a:bodyPr wrap="none" rtlCol="0">
            <a:spAutoFit/>
          </a:bodyPr>
          <a:lstStyle/>
          <a:p>
            <a:endParaRPr lang="tr-TR"/>
          </a:p>
        </p:txBody>
      </p:sp>
    </p:spTree>
    <p:extLst>
      <p:ext uri="{BB962C8B-B14F-4D97-AF65-F5344CB8AC3E}">
        <p14:creationId xmlns:p14="http://schemas.microsoft.com/office/powerpoint/2010/main" val="35442940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Diğer idari vesayet örnekleri</a:t>
            </a:r>
          </a:p>
        </p:txBody>
      </p:sp>
      <p:sp>
        <p:nvSpPr>
          <p:cNvPr id="3" name="Content Placeholder 2"/>
          <p:cNvSpPr>
            <a:spLocks noGrp="1"/>
          </p:cNvSpPr>
          <p:nvPr>
            <p:ph sz="quarter" idx="1"/>
          </p:nvPr>
        </p:nvSpPr>
        <p:spPr>
          <a:xfrm>
            <a:off x="323528" y="1484784"/>
            <a:ext cx="8565183" cy="5112568"/>
          </a:xfrm>
        </p:spPr>
        <p:txBody>
          <a:bodyPr>
            <a:noAutofit/>
          </a:bodyPr>
          <a:lstStyle/>
          <a:p>
            <a:pPr algn="just"/>
            <a:r>
              <a:rPr lang="tr-TR" sz="1500" b="1" u="sng" dirty="0">
                <a:latin typeface="Bookman Old Style" panose="02050604050505020204" pitchFamily="18" charset="0"/>
                <a:ea typeface="Bookman Old Style" charset="0"/>
                <a:cs typeface="Bookman Old Style" charset="0"/>
              </a:rPr>
              <a:t>Denetim</a:t>
            </a:r>
            <a:r>
              <a:rPr lang="tr-TR" sz="1500" dirty="0">
                <a:latin typeface="Bookman Old Style" panose="02050604050505020204" pitchFamily="18" charset="0"/>
                <a:ea typeface="Bookman Old Style" charset="0"/>
                <a:cs typeface="Bookman Old Style" charset="0"/>
              </a:rPr>
              <a:t>: 132 sayılı </a:t>
            </a:r>
            <a:r>
              <a:rPr lang="tr-TR" sz="1500" dirty="0">
                <a:latin typeface="Bookman Old Style" panose="02050604050505020204" pitchFamily="18" charset="0"/>
              </a:rPr>
              <a:t>TSE'nin Kuruluş Kanunu md.8, Denetleme Kurulu </a:t>
            </a:r>
            <a:r>
              <a:rPr lang="tr-TR" sz="1500" dirty="0">
                <a:latin typeface="Bookman Old Style" panose="02050604050505020204" pitchFamily="18" charset="0"/>
                <a:sym typeface="Wingdings" panose="05000000000000000000" pitchFamily="2" charset="2"/>
              </a:rPr>
              <a:t> </a:t>
            </a:r>
            <a:r>
              <a:rPr lang="tr-TR" sz="1500" dirty="0">
                <a:latin typeface="Bookman Old Style" panose="02050604050505020204" pitchFamily="18" charset="0"/>
              </a:rPr>
              <a:t>Türk Standartları Enstitüsünün hesapları ve bunlarla ilgili muameleleri, Genel Kurul üyesi olan veya olmayan Başbakanlığın, Maliye ve Gümrük Bakanlığının Sanayi ve Ticaret Bakanlığının elemanları arasından Başbakanlıkça görevlendirilen birer kişiden teşekkül eden üç kişilik bir kurul tarafından denetlenir.</a:t>
            </a:r>
          </a:p>
          <a:p>
            <a:pPr algn="just"/>
            <a:r>
              <a:rPr lang="tr-TR" sz="1500" dirty="0">
                <a:latin typeface="Bookman Old Style" panose="02050604050505020204" pitchFamily="18" charset="0"/>
                <a:ea typeface="Bookman Old Style" charset="0"/>
                <a:cs typeface="Bookman Old Style" charset="0"/>
              </a:rPr>
              <a:t>5393 </a:t>
            </a:r>
            <a:r>
              <a:rPr lang="tr-TR" sz="1500" dirty="0" err="1">
                <a:latin typeface="Bookman Old Style" panose="02050604050505020204" pitchFamily="18" charset="0"/>
                <a:ea typeface="Bookman Old Style" charset="0"/>
                <a:cs typeface="Bookman Old Style" charset="0"/>
              </a:rPr>
              <a:t>md.</a:t>
            </a:r>
            <a:r>
              <a:rPr lang="tr-TR" sz="1500" dirty="0">
                <a:latin typeface="Bookman Old Style" panose="02050604050505020204" pitchFamily="18" charset="0"/>
                <a:ea typeface="Bookman Old Style" charset="0"/>
                <a:cs typeface="Bookman Old Style" charset="0"/>
              </a:rPr>
              <a:t> 55, Denetimin kapsamı ve türleri </a:t>
            </a:r>
            <a:r>
              <a:rPr lang="tr-TR" sz="1500" dirty="0">
                <a:latin typeface="Bookman Old Style" panose="02050604050505020204" pitchFamily="18" charset="0"/>
                <a:ea typeface="Bookman Old Style" charset="0"/>
                <a:cs typeface="Bookman Old Style" charset="0"/>
                <a:sym typeface="Wingdings" panose="05000000000000000000" pitchFamily="2" charset="2"/>
              </a:rPr>
              <a:t> </a:t>
            </a:r>
            <a:r>
              <a:rPr lang="tr-TR" sz="1500" dirty="0">
                <a:latin typeface="Bookman Old Style" panose="02050604050505020204" pitchFamily="18" charset="0"/>
              </a:rPr>
              <a:t>Belediyelerde iç ve dış denetim yapılır. Denetim, iş ve işlemlerin hukuka uygunluk, malî ve performans denetimini kapsar. İç ve dış denetim 5018 sayılı Kamu Malî Yönetimi ve Kontrol Kanunu hükümlerine göre yapılır. Ayrıca, belediyenin malî işlemler dışında kalan diğer idarî işlemleri, hukuka uygunluk ve idarenin bütünlüğü açısından İçişleri Bakanlığı tarafından da denetlenir.</a:t>
            </a:r>
          </a:p>
          <a:p>
            <a:pPr algn="just"/>
            <a:r>
              <a:rPr lang="tr-TR" sz="1500" dirty="0">
                <a:latin typeface="Bookman Old Style" panose="02050604050505020204" pitchFamily="18" charset="0"/>
              </a:rPr>
              <a:t>5393 </a:t>
            </a:r>
            <a:r>
              <a:rPr lang="tr-TR" sz="1500" dirty="0" err="1">
                <a:latin typeface="Bookman Old Style" panose="02050604050505020204" pitchFamily="18" charset="0"/>
              </a:rPr>
              <a:t>md.</a:t>
            </a:r>
            <a:r>
              <a:rPr lang="tr-TR" sz="1500" dirty="0">
                <a:latin typeface="Bookman Old Style" panose="02050604050505020204" pitchFamily="18" charset="0"/>
              </a:rPr>
              <a:t> 26, Meclisin bilgi edinme ve denetim yolları </a:t>
            </a:r>
            <a:r>
              <a:rPr lang="tr-TR" sz="1500" b="1" dirty="0">
                <a:latin typeface="Bookman Old Style" panose="02050604050505020204" pitchFamily="18" charset="0"/>
                <a:sym typeface="Wingdings" panose="05000000000000000000" pitchFamily="2" charset="2"/>
              </a:rPr>
              <a:t> </a:t>
            </a:r>
            <a:r>
              <a:rPr lang="tr-TR" sz="1500" dirty="0">
                <a:latin typeface="Bookman Old Style" panose="02050604050505020204" pitchFamily="18" charset="0"/>
              </a:rPr>
              <a:t>Belediye meclisi, bilgi edinme ve denetim yetkisini faaliyet raporunu değerlendirme, denetim komisyonu, soru, genel görüşme ve gensoru yoluyla kullanır. ... Belediye başkanınca meclise sunulan bir önceki yıla ait faaliyet raporundaki açıklamalar, meclis üye tam sayısının dörtte üç çoğunluğuyla yeterli görülmezse, yetersizlik kararıyla görüşmeleri kapsayan tutanak, meclis başkan vekili tarafından </a:t>
            </a:r>
            <a:r>
              <a:rPr lang="tr-TR" sz="1500" b="1" dirty="0">
                <a:latin typeface="Bookman Old Style" panose="02050604050505020204" pitchFamily="18" charset="0"/>
              </a:rPr>
              <a:t>mahallin mülkî idare amirine gönderilir</a:t>
            </a:r>
            <a:r>
              <a:rPr lang="tr-TR" sz="1500" dirty="0">
                <a:latin typeface="Bookman Old Style" panose="02050604050505020204" pitchFamily="18" charset="0"/>
              </a:rPr>
              <a:t>. Vali, dosyayı gerekçeli görüşüyle birlikte </a:t>
            </a:r>
            <a:r>
              <a:rPr lang="tr-TR" sz="1500" dirty="0" err="1">
                <a:latin typeface="Bookman Old Style" panose="02050604050505020204" pitchFamily="18" charset="0"/>
              </a:rPr>
              <a:t>Danıştaya</a:t>
            </a:r>
            <a:r>
              <a:rPr lang="tr-TR" sz="1500" dirty="0">
                <a:latin typeface="Bookman Old Style" panose="02050604050505020204" pitchFamily="18" charset="0"/>
              </a:rPr>
              <a:t> gönderir. </a:t>
            </a:r>
            <a:r>
              <a:rPr lang="tr-TR" sz="1500" b="1" dirty="0">
                <a:latin typeface="Bookman Old Style" panose="02050604050505020204" pitchFamily="18" charset="0"/>
              </a:rPr>
              <a:t>Yetersizlik kararı, </a:t>
            </a:r>
            <a:r>
              <a:rPr lang="tr-TR" sz="1500" b="1" dirty="0" err="1">
                <a:latin typeface="Bookman Old Style" panose="02050604050505020204" pitchFamily="18" charset="0"/>
              </a:rPr>
              <a:t>Danıştayca</a:t>
            </a:r>
            <a:r>
              <a:rPr lang="tr-TR" sz="1500" b="1" dirty="0">
                <a:latin typeface="Bookman Old Style" panose="02050604050505020204" pitchFamily="18" charset="0"/>
              </a:rPr>
              <a:t> uygun görüldüğü takdirde</a:t>
            </a:r>
            <a:r>
              <a:rPr lang="tr-TR" sz="1500" dirty="0">
                <a:latin typeface="Bookman Old Style" panose="02050604050505020204" pitchFamily="18" charset="0"/>
              </a:rPr>
              <a:t> belediye başkanı, başkanlıktan düşer.</a:t>
            </a:r>
          </a:p>
        </p:txBody>
      </p:sp>
      <p:sp>
        <p:nvSpPr>
          <p:cNvPr id="4" name="Metin kutusu 3"/>
          <p:cNvSpPr txBox="1"/>
          <p:nvPr/>
        </p:nvSpPr>
        <p:spPr>
          <a:xfrm>
            <a:off x="10863072" y="5888736"/>
            <a:ext cx="184731" cy="369332"/>
          </a:xfrm>
          <a:prstGeom prst="rect">
            <a:avLst/>
          </a:prstGeom>
          <a:noFill/>
        </p:spPr>
        <p:txBody>
          <a:bodyPr wrap="none" rtlCol="0">
            <a:spAutoFit/>
          </a:bodyPr>
          <a:lstStyle/>
          <a:p>
            <a:endParaRPr lang="tr-TR"/>
          </a:p>
        </p:txBody>
      </p:sp>
    </p:spTree>
    <p:extLst>
      <p:ext uri="{BB962C8B-B14F-4D97-AF65-F5344CB8AC3E}">
        <p14:creationId xmlns:p14="http://schemas.microsoft.com/office/powerpoint/2010/main" val="7971773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Diğer idari vesayet örnekleri</a:t>
            </a:r>
          </a:p>
        </p:txBody>
      </p:sp>
      <p:sp>
        <p:nvSpPr>
          <p:cNvPr id="3" name="Content Placeholder 2"/>
          <p:cNvSpPr>
            <a:spLocks noGrp="1"/>
          </p:cNvSpPr>
          <p:nvPr>
            <p:ph sz="quarter" idx="1"/>
          </p:nvPr>
        </p:nvSpPr>
        <p:spPr>
          <a:xfrm>
            <a:off x="323528" y="1484784"/>
            <a:ext cx="8565183" cy="5112568"/>
          </a:xfrm>
        </p:spPr>
        <p:txBody>
          <a:bodyPr>
            <a:noAutofit/>
          </a:bodyPr>
          <a:lstStyle/>
          <a:p>
            <a:pPr algn="just"/>
            <a:r>
              <a:rPr lang="tr-TR" sz="1500" b="1" u="sng" dirty="0">
                <a:latin typeface="Bookman Old Style" panose="02050604050505020204" pitchFamily="18" charset="0"/>
                <a:ea typeface="Bookman Old Style" charset="0"/>
                <a:cs typeface="Bookman Old Style" charset="0"/>
              </a:rPr>
              <a:t>Atama: </a:t>
            </a:r>
            <a:r>
              <a:rPr lang="tr-TR" sz="1500" dirty="0">
                <a:latin typeface="Bookman Old Style" panose="02050604050505020204" pitchFamily="18" charset="0"/>
                <a:ea typeface="Bookman Old Style" charset="0"/>
                <a:cs typeface="Bookman Old Style" charset="0"/>
              </a:rPr>
              <a:t>Anayasa </a:t>
            </a:r>
            <a:r>
              <a:rPr lang="tr-TR" sz="1500" dirty="0" err="1">
                <a:latin typeface="Bookman Old Style" panose="02050604050505020204" pitchFamily="18" charset="0"/>
                <a:ea typeface="Bookman Old Style" charset="0"/>
                <a:cs typeface="Bookman Old Style" charset="0"/>
              </a:rPr>
              <a:t>md.</a:t>
            </a:r>
            <a:r>
              <a:rPr lang="tr-TR" sz="1500" dirty="0">
                <a:latin typeface="Bookman Old Style" panose="02050604050505020204" pitchFamily="18" charset="0"/>
                <a:ea typeface="Bookman Old Style" charset="0"/>
                <a:cs typeface="Bookman Old Style" charset="0"/>
              </a:rPr>
              <a:t> 130, Yükseköğretim kurumları </a:t>
            </a:r>
            <a:r>
              <a:rPr lang="tr-TR" sz="1500" dirty="0">
                <a:latin typeface="Bookman Old Style" panose="02050604050505020204" pitchFamily="18" charset="0"/>
                <a:ea typeface="Bookman Old Style" charset="0"/>
                <a:cs typeface="Bookman Old Style" charset="0"/>
                <a:sym typeface="Wingdings" panose="05000000000000000000" pitchFamily="2" charset="2"/>
              </a:rPr>
              <a:t></a:t>
            </a:r>
            <a:r>
              <a:rPr lang="tr-TR" sz="1500" dirty="0">
                <a:latin typeface="Bookman Old Style" panose="02050604050505020204" pitchFamily="18" charset="0"/>
              </a:rPr>
              <a:t>	Kanunun belirlediği usul ve esaslara göre; rektörler Cumhurbaşkanınca, dekanlar ise Yükseköğretim Kurulunca seçilir ve atanır.</a:t>
            </a:r>
          </a:p>
          <a:p>
            <a:pPr algn="just"/>
            <a:r>
              <a:rPr lang="tr-TR" sz="1500" dirty="0">
                <a:latin typeface="Bookman Old Style" panose="02050604050505020204" pitchFamily="18" charset="0"/>
              </a:rPr>
              <a:t>Türk İşbirliği ve Koordinasyon Ajansı Başkanlığının Teşkilat ve Görevleri Hakkında 656 Sayılı Kanun Hükmünde Kararname, </a:t>
            </a:r>
            <a:r>
              <a:rPr lang="tr-TR" sz="1500" dirty="0" err="1">
                <a:latin typeface="Bookman Old Style" panose="02050604050505020204" pitchFamily="18" charset="0"/>
              </a:rPr>
              <a:t>md.</a:t>
            </a:r>
            <a:r>
              <a:rPr lang="tr-TR" sz="1500" dirty="0">
                <a:latin typeface="Bookman Old Style" panose="02050604050505020204" pitchFamily="18" charset="0"/>
              </a:rPr>
              <a:t> 6, Program Koordinasyon Ofisleri </a:t>
            </a:r>
            <a:r>
              <a:rPr lang="tr-TR" sz="1500" b="1" dirty="0">
                <a:latin typeface="Bookman Old Style" panose="02050604050505020204" pitchFamily="18" charset="0"/>
                <a:sym typeface="Wingdings" panose="05000000000000000000" pitchFamily="2" charset="2"/>
              </a:rPr>
              <a:t></a:t>
            </a:r>
            <a:r>
              <a:rPr lang="tr-TR" sz="1500" b="1" dirty="0">
                <a:latin typeface="Bookman Old Style" panose="02050604050505020204" pitchFamily="18" charset="0"/>
              </a:rPr>
              <a:t> </a:t>
            </a:r>
            <a:r>
              <a:rPr lang="tr-TR" sz="1500" dirty="0">
                <a:latin typeface="Bookman Old Style" panose="02050604050505020204" pitchFamily="18" charset="0"/>
              </a:rPr>
              <a:t>(1) Başkanlığın yurtdışında yürüteceği program, proje, faaliyet ve yardım işlemlerinin gerektirdiği koordinasyonun sağlanması için Program Koordinasyon Ofisleri kurulabilir; (2) Program Koordinasyon Ofislerinde, Başkanlık personelinden görevlendirilenler ile bunlara yardımcı olmak üzere mahallinden temin edilen ve Ofis hizmetlerinde çalışan personelin niteliği, sayısı, görev süresi ve bunlara ödenecek ücretlerin belirlenmesi, personele yapılacak ödemeler dışında kalan diğer harcamaların neler olacağı ve harcamaya ilişkin usul ve esaslar </a:t>
            </a:r>
            <a:r>
              <a:rPr lang="tr-TR" sz="1500" b="1" dirty="0">
                <a:latin typeface="Bookman Old Style" panose="02050604050505020204" pitchFamily="18" charset="0"/>
              </a:rPr>
              <a:t>Cumhurbaşkanınca belirlenir</a:t>
            </a:r>
            <a:r>
              <a:rPr lang="tr-TR" sz="1500" dirty="0">
                <a:latin typeface="Bookman Old Style" panose="02050604050505020204" pitchFamily="18" charset="0"/>
              </a:rPr>
              <a:t>.</a:t>
            </a:r>
          </a:p>
          <a:p>
            <a:pPr algn="just"/>
            <a:r>
              <a:rPr lang="tr-TR" sz="1500" dirty="0">
                <a:latin typeface="Bookman Old Style" panose="02050604050505020204" pitchFamily="18" charset="0"/>
              </a:rPr>
              <a:t>Türkiye Bilimsel ve Teknolojik Araştırma Kurumu Kurulması Hakkında Kanun, 278 Sayılı Kanun,</a:t>
            </a:r>
            <a:r>
              <a:rPr lang="tr-TR" sz="1500" b="1" dirty="0">
                <a:latin typeface="Bookman Old Style" panose="02050604050505020204" pitchFamily="18" charset="0"/>
              </a:rPr>
              <a:t> </a:t>
            </a:r>
            <a:r>
              <a:rPr lang="tr-TR" sz="1500" dirty="0" err="1">
                <a:latin typeface="Bookman Old Style" panose="02050604050505020204" pitchFamily="18" charset="0"/>
              </a:rPr>
              <a:t>md.</a:t>
            </a:r>
            <a:r>
              <a:rPr lang="tr-TR" sz="1500" dirty="0">
                <a:latin typeface="Bookman Old Style" panose="02050604050505020204" pitchFamily="18" charset="0"/>
              </a:rPr>
              <a:t> 5 </a:t>
            </a:r>
            <a:r>
              <a:rPr lang="tr-TR" sz="1500" dirty="0">
                <a:latin typeface="Bookman Old Style" panose="02050604050505020204" pitchFamily="18" charset="0"/>
                <a:sym typeface="Wingdings" panose="05000000000000000000" pitchFamily="2" charset="2"/>
              </a:rPr>
              <a:t> </a:t>
            </a:r>
            <a:r>
              <a:rPr lang="tr-TR" sz="1500" dirty="0">
                <a:latin typeface="Bookman Old Style" panose="02050604050505020204" pitchFamily="18" charset="0"/>
              </a:rPr>
              <a:t>Başkanlık; Başkan ve dört Başkan Yardımcısı ile Genel Sekreterden oluşur. ... Başkanlık görevinde boşalma olması hâlinde yeni Başkan atanıncaya kadar, Bilim Kurulu üyesi olan bir Başkan Yardımcısı, Bilim Kurulu Başkan Vekili ve Kurum Başkan Vekili olarak görev yapmak üzere </a:t>
            </a:r>
            <a:r>
              <a:rPr lang="tr-TR" sz="1500" b="1" dirty="0">
                <a:latin typeface="Bookman Old Style" panose="02050604050505020204" pitchFamily="18" charset="0"/>
              </a:rPr>
              <a:t>Bakan tarafından görevlendirilir</a:t>
            </a:r>
            <a:r>
              <a:rPr lang="tr-TR" sz="1500" dirty="0">
                <a:latin typeface="Bookman Old Style" panose="02050604050505020204" pitchFamily="18" charset="0"/>
              </a:rPr>
              <a:t>.</a:t>
            </a:r>
          </a:p>
        </p:txBody>
      </p:sp>
      <p:sp>
        <p:nvSpPr>
          <p:cNvPr id="4" name="Metin kutusu 3"/>
          <p:cNvSpPr txBox="1"/>
          <p:nvPr/>
        </p:nvSpPr>
        <p:spPr>
          <a:xfrm>
            <a:off x="10863072" y="5888736"/>
            <a:ext cx="184731" cy="369332"/>
          </a:xfrm>
          <a:prstGeom prst="rect">
            <a:avLst/>
          </a:prstGeom>
          <a:noFill/>
        </p:spPr>
        <p:txBody>
          <a:bodyPr wrap="none" rtlCol="0">
            <a:spAutoFit/>
          </a:bodyPr>
          <a:lstStyle/>
          <a:p>
            <a:endParaRPr lang="tr-TR"/>
          </a:p>
        </p:txBody>
      </p:sp>
    </p:spTree>
    <p:extLst>
      <p:ext uri="{BB962C8B-B14F-4D97-AF65-F5344CB8AC3E}">
        <p14:creationId xmlns:p14="http://schemas.microsoft.com/office/powerpoint/2010/main" val="360952212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İdarenin Bütünlüğü</a:t>
            </a:r>
            <a:r>
              <a:rPr lang="tr-TR" sz="3200" b="1" dirty="0">
                <a:latin typeface="Bookman Old Style" panose="02050604050505020204" pitchFamily="18" charset="0"/>
                <a:sym typeface="Wingdings" panose="05000000000000000000" pitchFamily="2" charset="2"/>
              </a:rPr>
              <a:t> Yetki genişliği</a:t>
            </a:r>
            <a:endParaRPr lang="tr-TR" sz="3200" b="1" dirty="0">
              <a:latin typeface="Bookman Old Style" panose="02050604050505020204" pitchFamily="18" charset="0"/>
            </a:endParaRPr>
          </a:p>
        </p:txBody>
      </p:sp>
      <p:sp>
        <p:nvSpPr>
          <p:cNvPr id="3" name="Content Placeholder 2"/>
          <p:cNvSpPr>
            <a:spLocks noGrp="1"/>
          </p:cNvSpPr>
          <p:nvPr>
            <p:ph sz="quarter" idx="1"/>
          </p:nvPr>
        </p:nvSpPr>
        <p:spPr>
          <a:xfrm>
            <a:off x="327297" y="1556792"/>
            <a:ext cx="8565183" cy="5040560"/>
          </a:xfrm>
        </p:spPr>
        <p:txBody>
          <a:bodyPr>
            <a:noAutofit/>
          </a:bodyPr>
          <a:lstStyle/>
          <a:p>
            <a:pPr marL="0" indent="0" algn="just">
              <a:buNone/>
            </a:pPr>
            <a:r>
              <a:rPr lang="tr-TR" sz="2400" dirty="0">
                <a:latin typeface="Bookman Old Style" pitchFamily="18" charset="0"/>
                <a:sym typeface="Wingdings" panose="05000000000000000000" pitchFamily="2" charset="2"/>
              </a:rPr>
              <a:t>Merkezde toplanmış yetkilerin bir bölümünün, merkezin denetimi altında, taşradaki bazı yüksek görevlilere aktarılmasıdır. </a:t>
            </a:r>
          </a:p>
          <a:p>
            <a:pPr marL="0" indent="0" algn="just">
              <a:buNone/>
            </a:pPr>
            <a:r>
              <a:rPr lang="tr-TR" sz="2400" b="1" dirty="0">
                <a:latin typeface="Bookman Old Style" pitchFamily="18" charset="0"/>
              </a:rPr>
              <a:t>Madde 126 – … </a:t>
            </a:r>
            <a:r>
              <a:rPr lang="tr-TR" sz="2400" dirty="0">
                <a:latin typeface="Bookman Old Style" pitchFamily="18" charset="0"/>
              </a:rPr>
              <a:t>İllerin idaresi yetki genişliği esasına dayanır. </a:t>
            </a:r>
          </a:p>
          <a:p>
            <a:pPr marL="0" indent="0" algn="just">
              <a:buNone/>
            </a:pPr>
            <a:r>
              <a:rPr lang="tr-TR" sz="2400" dirty="0">
                <a:latin typeface="Bookman Old Style" pitchFamily="18" charset="0"/>
                <a:sym typeface="Wingdings" panose="05000000000000000000" pitchFamily="2" charset="2"/>
              </a:rPr>
              <a:t>Merkezi yönetim içindeki hiyerarşi ilkesinin esnetilmiş halidir. </a:t>
            </a:r>
          </a:p>
          <a:p>
            <a:pPr marL="0" indent="0" algn="just">
              <a:buNone/>
            </a:pPr>
            <a:r>
              <a:rPr lang="tr-TR" sz="2400" dirty="0">
                <a:latin typeface="Bookman Old Style" pitchFamily="18" charset="0"/>
                <a:sym typeface="Wingdings" panose="05000000000000000000" pitchFamily="2" charset="2"/>
              </a:rPr>
              <a:t>Mülki idare amiri olarak vali, bu yetkiye sahiptir. </a:t>
            </a:r>
          </a:p>
          <a:p>
            <a:pPr marL="0" indent="0" algn="just">
              <a:buNone/>
            </a:pPr>
            <a:r>
              <a:rPr lang="tr-TR" sz="2400" dirty="0">
                <a:latin typeface="Bookman Old Style" pitchFamily="18" charset="0"/>
                <a:sym typeface="Wingdings" panose="05000000000000000000" pitchFamily="2" charset="2"/>
              </a:rPr>
              <a:t>Yetki devrine göre geniş kapsamlı bir yetkidir. Yetki genişliği belirli konularla sınırlandırılamaz. Anayasal ve yasal sürekli bir yetkidir. </a:t>
            </a:r>
          </a:p>
        </p:txBody>
      </p:sp>
    </p:spTree>
    <p:extLst>
      <p:ext uri="{BB962C8B-B14F-4D97-AF65-F5344CB8AC3E}">
        <p14:creationId xmlns:p14="http://schemas.microsoft.com/office/powerpoint/2010/main" val="2742155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Merkezi Yönetim </a:t>
            </a:r>
            <a:br>
              <a:rPr lang="tr-TR" sz="3200" b="1" dirty="0">
                <a:latin typeface="Bookman Old Style" panose="02050604050505020204" pitchFamily="18" charset="0"/>
              </a:rPr>
            </a:br>
            <a:r>
              <a:rPr lang="tr-TR" sz="3200" b="1" dirty="0">
                <a:latin typeface="Bookman Old Style" panose="02050604050505020204" pitchFamily="18" charset="0"/>
              </a:rPr>
              <a:t>(Teşkilatlanma Bakımından)</a:t>
            </a:r>
          </a:p>
        </p:txBody>
      </p:sp>
      <p:sp>
        <p:nvSpPr>
          <p:cNvPr id="3" name="Content Placeholder 2"/>
          <p:cNvSpPr>
            <a:spLocks noGrp="1"/>
          </p:cNvSpPr>
          <p:nvPr>
            <p:ph sz="quarter" idx="1"/>
          </p:nvPr>
        </p:nvSpPr>
        <p:spPr>
          <a:xfrm>
            <a:off x="327297" y="1556792"/>
            <a:ext cx="8565183" cy="5040560"/>
          </a:xfrm>
        </p:spPr>
        <p:txBody>
          <a:bodyPr>
            <a:noAutofit/>
          </a:bodyPr>
          <a:lstStyle/>
          <a:p>
            <a:pPr marL="0" indent="0" algn="just">
              <a:buNone/>
            </a:pPr>
            <a:r>
              <a:rPr lang="tr-TR" sz="2000" dirty="0">
                <a:latin typeface="Bookman Old Style" pitchFamily="18" charset="0"/>
                <a:sym typeface="Wingdings" panose="05000000000000000000" pitchFamily="2" charset="2"/>
              </a:rPr>
              <a:t>*(Devlet Tüzel Kişiliği ve ayrı Kamu Tüzel Kişiliği sahipliği dikkate alınarak)</a:t>
            </a:r>
          </a:p>
          <a:p>
            <a:pPr algn="just"/>
            <a:r>
              <a:rPr lang="tr-TR" sz="2000" dirty="0">
                <a:latin typeface="Bookman Old Style" pitchFamily="18" charset="0"/>
                <a:sym typeface="Wingdings" panose="05000000000000000000" pitchFamily="2" charset="2"/>
              </a:rPr>
              <a:t>Merkezi Yönetimin Başkent Yapılanması (Devlet İdaresi/Genel İdare)</a:t>
            </a:r>
          </a:p>
          <a:p>
            <a:pPr lvl="1" algn="just"/>
            <a:r>
              <a:rPr lang="tr-TR" sz="2000" dirty="0">
                <a:latin typeface="Bookman Old Style" pitchFamily="18" charset="0"/>
                <a:sym typeface="Wingdings" panose="05000000000000000000" pitchFamily="2" charset="2"/>
              </a:rPr>
              <a:t>Cumhurbaşkanlığı (İdari İşler Başkanlığı, Bağlı Kuruluşlar, </a:t>
            </a:r>
            <a:r>
              <a:rPr lang="tr-TR" sz="2000" dirty="0">
                <a:solidFill>
                  <a:srgbClr val="00B0F0"/>
                </a:solidFill>
                <a:latin typeface="Bookman Old Style" pitchFamily="18" charset="0"/>
                <a:sym typeface="Wingdings" panose="05000000000000000000" pitchFamily="2" charset="2"/>
              </a:rPr>
              <a:t>Ofisler</a:t>
            </a:r>
            <a:r>
              <a:rPr lang="tr-TR" sz="2000" dirty="0">
                <a:latin typeface="Bookman Old Style" pitchFamily="18" charset="0"/>
                <a:sym typeface="Wingdings" panose="05000000000000000000" pitchFamily="2" charset="2"/>
              </a:rPr>
              <a:t>, Politika Kurulları)</a:t>
            </a:r>
          </a:p>
          <a:p>
            <a:pPr lvl="1" algn="just"/>
            <a:r>
              <a:rPr lang="tr-TR" sz="2000" dirty="0">
                <a:latin typeface="Bookman Old Style" pitchFamily="18" charset="0"/>
                <a:sym typeface="Wingdings" panose="05000000000000000000" pitchFamily="2" charset="2"/>
              </a:rPr>
              <a:t>- Bakanlıklar</a:t>
            </a:r>
          </a:p>
          <a:p>
            <a:pPr marL="45720" indent="0" algn="just">
              <a:buNone/>
            </a:pPr>
            <a:r>
              <a:rPr lang="tr-TR" sz="1800" dirty="0">
                <a:latin typeface="Bookman Old Style" pitchFamily="18" charset="0"/>
                <a:sym typeface="Wingdings" panose="05000000000000000000" pitchFamily="2" charset="2"/>
              </a:rPr>
              <a:t>Yardımcı kuruluşlar: Sayıştay, Danıştay, Milli Güvenlik Kurulu, Yüksek Planlama Kurulu, Para-Kredi ve Koordinasyon Kurulu</a:t>
            </a:r>
          </a:p>
          <a:p>
            <a:pPr marL="365760" lvl="1" indent="0" algn="just">
              <a:buNone/>
            </a:pPr>
            <a:endParaRPr lang="tr-TR" sz="2000" dirty="0">
              <a:latin typeface="Bookman Old Style" pitchFamily="18" charset="0"/>
              <a:sym typeface="Wingdings" panose="05000000000000000000" pitchFamily="2" charset="2"/>
            </a:endParaRPr>
          </a:p>
          <a:p>
            <a:pPr algn="just"/>
            <a:r>
              <a:rPr lang="tr-TR" sz="2000" dirty="0">
                <a:latin typeface="Bookman Old Style" pitchFamily="18" charset="0"/>
                <a:sym typeface="Wingdings" panose="05000000000000000000" pitchFamily="2" charset="2"/>
              </a:rPr>
              <a:t>Taşra teşkilatlanması (Mülki İdare/İl Genel İdaresi)</a:t>
            </a:r>
          </a:p>
          <a:p>
            <a:pPr lvl="1" algn="just"/>
            <a:r>
              <a:rPr lang="tr-TR" sz="2000" dirty="0">
                <a:latin typeface="Bookman Old Style" pitchFamily="18" charset="0"/>
                <a:sym typeface="Wingdings" panose="05000000000000000000" pitchFamily="2" charset="2"/>
              </a:rPr>
              <a:t>İl</a:t>
            </a:r>
          </a:p>
          <a:p>
            <a:pPr lvl="1" algn="just"/>
            <a:r>
              <a:rPr lang="tr-TR" sz="2000" dirty="0">
                <a:latin typeface="Bookman Old Style" pitchFamily="18" charset="0"/>
                <a:sym typeface="Wingdings" panose="05000000000000000000" pitchFamily="2" charset="2"/>
              </a:rPr>
              <a:t>İlçe </a:t>
            </a:r>
          </a:p>
        </p:txBody>
      </p:sp>
    </p:spTree>
    <p:extLst>
      <p:ext uri="{BB962C8B-B14F-4D97-AF65-F5344CB8AC3E}">
        <p14:creationId xmlns:p14="http://schemas.microsoft.com/office/powerpoint/2010/main" val="129140282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Merkezi Yönetim </a:t>
            </a:r>
            <a:br>
              <a:rPr lang="tr-TR" sz="3200" b="1" dirty="0">
                <a:latin typeface="Bookman Old Style" panose="02050604050505020204" pitchFamily="18" charset="0"/>
              </a:rPr>
            </a:br>
            <a:r>
              <a:rPr lang="tr-TR" sz="3200" b="1" dirty="0">
                <a:latin typeface="Bookman Old Style" panose="02050604050505020204" pitchFamily="18" charset="0"/>
              </a:rPr>
              <a:t>(Yetki Sahipliği-Bağlılığı Açısından)</a:t>
            </a:r>
          </a:p>
        </p:txBody>
      </p:sp>
      <p:sp>
        <p:nvSpPr>
          <p:cNvPr id="3" name="Content Placeholder 2"/>
          <p:cNvSpPr>
            <a:spLocks noGrp="1"/>
          </p:cNvSpPr>
          <p:nvPr>
            <p:ph sz="quarter" idx="1"/>
          </p:nvPr>
        </p:nvSpPr>
        <p:spPr>
          <a:xfrm>
            <a:off x="327297" y="1556792"/>
            <a:ext cx="8565183" cy="5040560"/>
          </a:xfrm>
        </p:spPr>
        <p:txBody>
          <a:bodyPr>
            <a:noAutofit/>
          </a:bodyPr>
          <a:lstStyle/>
          <a:p>
            <a:pPr marL="0" indent="0" algn="just">
              <a:buNone/>
            </a:pPr>
            <a:endParaRPr lang="tr-TR" sz="2000" dirty="0">
              <a:latin typeface="Bookman Old Style" pitchFamily="18" charset="0"/>
              <a:sym typeface="Wingdings" panose="05000000000000000000" pitchFamily="2" charset="2"/>
            </a:endParaRPr>
          </a:p>
          <a:p>
            <a:pPr marL="0" indent="0" algn="just">
              <a:buNone/>
            </a:pPr>
            <a:r>
              <a:rPr lang="tr-TR" sz="2000" dirty="0">
                <a:latin typeface="Bookman Old Style" pitchFamily="18" charset="0"/>
                <a:sym typeface="Wingdings" panose="05000000000000000000" pitchFamily="2" charset="2"/>
              </a:rPr>
              <a:t>(Tüzel kişiliğe göre </a:t>
            </a:r>
            <a:r>
              <a:rPr lang="tr-TR" sz="2000" dirty="0" err="1">
                <a:latin typeface="Bookman Old Style" pitchFamily="18" charset="0"/>
                <a:sym typeface="Wingdings" panose="05000000000000000000" pitchFamily="2" charset="2"/>
              </a:rPr>
              <a:t>kategorizasyonun</a:t>
            </a:r>
            <a:r>
              <a:rPr lang="tr-TR" sz="2000" dirty="0">
                <a:latin typeface="Bookman Old Style" pitchFamily="18" charset="0"/>
                <a:sym typeface="Wingdings" panose="05000000000000000000" pitchFamily="2" charset="2"/>
              </a:rPr>
              <a:t> dışında) Başkent yapılanması ile hizmet yönünden yerinden yönetim kuruluşları Cumhurbaşkanlığı-Cumhurbaşkanı altında yer almaktadır. </a:t>
            </a:r>
          </a:p>
          <a:p>
            <a:pPr marL="0" indent="0" algn="just">
              <a:buNone/>
            </a:pPr>
            <a:endParaRPr lang="tr-TR" sz="2000" dirty="0">
              <a:latin typeface="Bookman Old Style" pitchFamily="18" charset="0"/>
              <a:sym typeface="Wingdings" panose="05000000000000000000" pitchFamily="2" charset="2"/>
            </a:endParaRPr>
          </a:p>
          <a:p>
            <a:pPr marL="0" indent="0" algn="just">
              <a:buNone/>
            </a:pPr>
            <a:r>
              <a:rPr lang="tr-TR" sz="2000" dirty="0">
                <a:latin typeface="Bookman Old Style" pitchFamily="18" charset="0"/>
                <a:sym typeface="Wingdings" panose="05000000000000000000" pitchFamily="2" charset="2"/>
              </a:rPr>
              <a:t>Hem üst yöneticilerin atanması, sorumluluğu hem de kuruluş açısından;</a:t>
            </a:r>
          </a:p>
          <a:p>
            <a:pPr lvl="1" algn="just"/>
            <a:r>
              <a:rPr lang="tr-TR" sz="1700" dirty="0">
                <a:latin typeface="Bookman Old Style" pitchFamily="18" charset="0"/>
                <a:sym typeface="Wingdings" panose="05000000000000000000" pitchFamily="2" charset="2"/>
              </a:rPr>
              <a:t>İdari İşler Başkanlığı - Başkan, </a:t>
            </a:r>
          </a:p>
          <a:p>
            <a:pPr lvl="1" algn="just"/>
            <a:r>
              <a:rPr lang="tr-TR" sz="1700" dirty="0">
                <a:latin typeface="Bookman Old Style" pitchFamily="18" charset="0"/>
                <a:sym typeface="Wingdings" panose="05000000000000000000" pitchFamily="2" charset="2"/>
              </a:rPr>
              <a:t>Ofis - Başkan</a:t>
            </a:r>
          </a:p>
          <a:p>
            <a:pPr lvl="1" algn="just"/>
            <a:r>
              <a:rPr lang="tr-TR" sz="1700" dirty="0">
                <a:latin typeface="Bookman Old Style" pitchFamily="18" charset="0"/>
                <a:sym typeface="Wingdings" panose="05000000000000000000" pitchFamily="2" charset="2"/>
              </a:rPr>
              <a:t>Politika kurulu - Başkan ve başkan vekili</a:t>
            </a:r>
          </a:p>
          <a:p>
            <a:pPr lvl="1" algn="just"/>
            <a:r>
              <a:rPr lang="tr-TR" sz="1700" dirty="0">
                <a:latin typeface="Bookman Old Style" pitchFamily="18" charset="0"/>
                <a:sym typeface="Wingdings" panose="05000000000000000000" pitchFamily="2" charset="2"/>
              </a:rPr>
              <a:t>Bakanlıklar - Bakan</a:t>
            </a:r>
          </a:p>
          <a:p>
            <a:pPr lvl="2" algn="just"/>
            <a:r>
              <a:rPr lang="tr-TR" sz="1400" dirty="0">
                <a:latin typeface="Bookman Old Style" pitchFamily="18" charset="0"/>
                <a:sym typeface="Wingdings" panose="05000000000000000000" pitchFamily="2" charset="2"/>
              </a:rPr>
              <a:t>Taşra teşkilatı – Vali ve kaymakam</a:t>
            </a:r>
          </a:p>
          <a:p>
            <a:pPr lvl="2" algn="just"/>
            <a:r>
              <a:rPr lang="tr-TR" sz="1400" dirty="0">
                <a:latin typeface="Bookman Old Style" pitchFamily="18" charset="0"/>
                <a:sym typeface="Wingdings" panose="05000000000000000000" pitchFamily="2" charset="2"/>
              </a:rPr>
              <a:t>Hizmet yönünden yerinden yönetim kuruluşları (Cumhurbaşkanlığının bağlı ve bakanlıkların bağlı, ilgili, ilişkili kuruluşları)</a:t>
            </a:r>
          </a:p>
        </p:txBody>
      </p:sp>
    </p:spTree>
    <p:extLst>
      <p:ext uri="{BB962C8B-B14F-4D97-AF65-F5344CB8AC3E}">
        <p14:creationId xmlns:p14="http://schemas.microsoft.com/office/powerpoint/2010/main" val="3243434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28600"/>
            <a:ext cx="8786874" cy="990600"/>
          </a:xfrm>
        </p:spPr>
        <p:txBody>
          <a:bodyPr>
            <a:normAutofit/>
          </a:bodyPr>
          <a:lstStyle/>
          <a:p>
            <a:r>
              <a:rPr lang="tr-TR" sz="2800" b="1" dirty="0">
                <a:latin typeface="Bookman Old Style" pitchFamily="18" charset="0"/>
              </a:rPr>
              <a:t>Yeni KY/Yeni Kamu İşletmeciliği</a:t>
            </a:r>
          </a:p>
        </p:txBody>
      </p:sp>
      <p:sp>
        <p:nvSpPr>
          <p:cNvPr id="3" name="2 İçerik Yer Tutucusu"/>
          <p:cNvSpPr>
            <a:spLocks noGrp="1"/>
          </p:cNvSpPr>
          <p:nvPr>
            <p:ph sz="quarter" idx="1"/>
          </p:nvPr>
        </p:nvSpPr>
        <p:spPr>
          <a:xfrm>
            <a:off x="351025" y="1484784"/>
            <a:ext cx="8370512" cy="5141168"/>
          </a:xfrm>
        </p:spPr>
        <p:txBody>
          <a:bodyPr>
            <a:normAutofit/>
          </a:bodyPr>
          <a:lstStyle/>
          <a:p>
            <a:pPr algn="just"/>
            <a:r>
              <a:rPr lang="tr-TR" sz="2700" dirty="0">
                <a:latin typeface="Bookman Old Style" pitchFamily="18" charset="0"/>
              </a:rPr>
              <a:t>1970’lerin sonu…</a:t>
            </a:r>
          </a:p>
          <a:p>
            <a:pPr algn="just"/>
            <a:r>
              <a:rPr lang="tr-TR" sz="2700" dirty="0">
                <a:latin typeface="Bookman Old Style" pitchFamily="18" charset="0"/>
              </a:rPr>
              <a:t>Fordizmin krizi: standart kitlesel üretim-kitlesel tüketim/ölçek  ekonomisine bağlı sabit sermayenin maliyeti/üretim sürecindeki katılık/rekabete açık olmama/güvenceli örgütlü işgücü/işveren-işçi arasında denge…</a:t>
            </a:r>
          </a:p>
          <a:p>
            <a:pPr algn="just"/>
            <a:r>
              <a:rPr lang="tr-TR" sz="2700" dirty="0">
                <a:latin typeface="Bookman Old Style" pitchFamily="18" charset="0"/>
              </a:rPr>
              <a:t>Sosyal-Refah ve kalkınmacı/müdahaleci devletin sonu</a:t>
            </a:r>
          </a:p>
          <a:p>
            <a:pPr algn="just"/>
            <a:r>
              <a:rPr lang="tr-TR" sz="2700" dirty="0">
                <a:latin typeface="Bookman Old Style" pitchFamily="18" charset="0"/>
              </a:rPr>
              <a:t>İktisadi liberalizm (piyasa savunusu) + düzen, disiplin, muhafazakar bir kültürel yaşam = </a:t>
            </a:r>
            <a:r>
              <a:rPr lang="tr-TR" sz="2700" u="sng" dirty="0">
                <a:latin typeface="Bookman Old Style" pitchFamily="18" charset="0"/>
              </a:rPr>
              <a:t>Yeni Sağ</a:t>
            </a:r>
            <a:endParaRPr lang="tr-TR" sz="2700" dirty="0">
              <a:latin typeface="Bookman Old Style"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Cumhurbaşkanı </a:t>
            </a:r>
          </a:p>
        </p:txBody>
      </p:sp>
      <p:sp>
        <p:nvSpPr>
          <p:cNvPr id="3" name="Content Placeholder 2"/>
          <p:cNvSpPr>
            <a:spLocks noGrp="1"/>
          </p:cNvSpPr>
          <p:nvPr>
            <p:ph sz="quarter" idx="1"/>
          </p:nvPr>
        </p:nvSpPr>
        <p:spPr>
          <a:xfrm>
            <a:off x="327297" y="1556792"/>
            <a:ext cx="8565183" cy="5040560"/>
          </a:xfrm>
        </p:spPr>
        <p:txBody>
          <a:bodyPr>
            <a:noAutofit/>
          </a:bodyPr>
          <a:lstStyle/>
          <a:p>
            <a:pPr algn="just"/>
            <a:r>
              <a:rPr lang="tr-TR" sz="1700" b="1" dirty="0">
                <a:latin typeface="Bookman Old Style" panose="02050604050505020204" pitchFamily="18" charset="0"/>
              </a:rPr>
              <a:t>Cumhurbaşkanı</a:t>
            </a:r>
            <a:r>
              <a:rPr lang="tr-TR" sz="1700" dirty="0">
                <a:latin typeface="Bookman Old Style" panose="02050604050505020204" pitchFamily="18" charset="0"/>
              </a:rPr>
              <a:t>, kırk yaşını doldurmuş ve yüksek öğrenim yapmış </a:t>
            </a:r>
            <a:r>
              <a:rPr lang="tr-TR" sz="1700" dirty="0">
                <a:solidFill>
                  <a:srgbClr val="FF0000"/>
                </a:solidFill>
                <a:latin typeface="Bookman Old Style" panose="02050604050505020204" pitchFamily="18" charset="0"/>
              </a:rPr>
              <a:t>(Türkiye Büyük Millet Meclisi üyeleri veya bu niteliklere ve) </a:t>
            </a:r>
            <a:r>
              <a:rPr lang="tr-TR" sz="1700" dirty="0">
                <a:latin typeface="Bookman Old Style" panose="02050604050505020204" pitchFamily="18" charset="0"/>
              </a:rPr>
              <a:t>milletvekili seçilme yeterliğine sahip</a:t>
            </a:r>
            <a:r>
              <a:rPr lang="tr-TR" sz="1700" dirty="0">
                <a:solidFill>
                  <a:srgbClr val="FF0000"/>
                </a:solidFill>
                <a:latin typeface="Bookman Old Style" panose="02050604050505020204" pitchFamily="18" charset="0"/>
              </a:rPr>
              <a:t> </a:t>
            </a:r>
            <a:r>
              <a:rPr lang="tr-TR" sz="1700" dirty="0">
                <a:latin typeface="Bookman Old Style" panose="02050604050505020204" pitchFamily="18" charset="0"/>
              </a:rPr>
              <a:t>Türk vatandaş</a:t>
            </a:r>
            <a:r>
              <a:rPr lang="tr-TR" sz="1700" dirty="0">
                <a:solidFill>
                  <a:srgbClr val="FF0000"/>
                </a:solidFill>
                <a:latin typeface="Bookman Old Style" panose="02050604050505020204" pitchFamily="18" charset="0"/>
              </a:rPr>
              <a:t>(</a:t>
            </a:r>
            <a:r>
              <a:rPr lang="tr-TR" sz="1700" dirty="0" err="1">
                <a:solidFill>
                  <a:srgbClr val="FF0000"/>
                </a:solidFill>
                <a:latin typeface="Bookman Old Style" panose="02050604050505020204" pitchFamily="18" charset="0"/>
              </a:rPr>
              <a:t>lar</a:t>
            </a:r>
            <a:r>
              <a:rPr lang="tr-TR" sz="1700" dirty="0">
                <a:solidFill>
                  <a:srgbClr val="FF0000"/>
                </a:solidFill>
                <a:latin typeface="Bookman Old Style" panose="02050604050505020204" pitchFamily="18" charset="0"/>
              </a:rPr>
              <a:t>)</a:t>
            </a:r>
            <a:r>
              <a:rPr lang="tr-TR" sz="1700" dirty="0">
                <a:latin typeface="Bookman Old Style" panose="02050604050505020204" pitchFamily="18" charset="0"/>
              </a:rPr>
              <a:t>ı olanlar arasından, doğrudan halk tarafından seçilir.	</a:t>
            </a:r>
          </a:p>
          <a:p>
            <a:pPr algn="just"/>
            <a:r>
              <a:rPr lang="tr-TR" sz="1700" dirty="0">
                <a:latin typeface="Bookman Old Style" panose="02050604050505020204" pitchFamily="18" charset="0"/>
              </a:rPr>
              <a:t>Cumhurbaşkanının görev süresi beş yıldır. Bir kimse en fazla iki defa Cumhurbaşkanı seçilebilir.</a:t>
            </a:r>
          </a:p>
          <a:p>
            <a:pPr algn="just"/>
            <a:r>
              <a:rPr lang="tr-TR" sz="1700" dirty="0">
                <a:solidFill>
                  <a:srgbClr val="FF0000"/>
                </a:solidFill>
                <a:latin typeface="Bookman Old Style" panose="02050604050505020204" pitchFamily="18" charset="0"/>
              </a:rPr>
              <a:t>(Cumhurbaşkanlığına Türkiye Büyük Millet Meclisi üyeleri içinden veya Meclis dışından aday gösterilebilmesi yirmi milletvekilinin yazılı teklifi ile mümkündür. Ayrıca, en son yapılan milletvekili genel seçimlerinde geçerli oylar toplamı birlikte hesaplandığında yüzde onu geçen siyasi partiler ortak aday gösterebilir.)</a:t>
            </a:r>
          </a:p>
          <a:p>
            <a:pPr marL="320040" lvl="1" indent="0" algn="just">
              <a:buNone/>
            </a:pPr>
            <a:r>
              <a:rPr lang="tr-TR" sz="1700" dirty="0">
                <a:latin typeface="Bookman Old Style" panose="02050604050505020204" pitchFamily="18" charset="0"/>
              </a:rPr>
              <a:t>Cumhurbaşkanlığına, siyasi parti grupları, en son yapılan genel seçimlerde toplam geçerli oyların tek başına veya birlikte en az yüzde beşini almış olan siyasi partiler ile en az yüz bin seçmen aday gösterebilir.</a:t>
            </a:r>
          </a:p>
          <a:p>
            <a:pPr algn="just"/>
            <a:r>
              <a:rPr lang="tr-TR" sz="1700" dirty="0">
                <a:latin typeface="Bookman Old Style" panose="02050604050505020204" pitchFamily="18" charset="0"/>
              </a:rPr>
              <a:t>Cumhurbaşkanı seçilenin, </a:t>
            </a:r>
            <a:r>
              <a:rPr lang="tr-TR" sz="1700" dirty="0">
                <a:solidFill>
                  <a:srgbClr val="FF0000"/>
                </a:solidFill>
                <a:latin typeface="Bookman Old Style" panose="02050604050505020204" pitchFamily="18" charset="0"/>
              </a:rPr>
              <a:t>(varsa partisi ile ilişiği kesilir ve) </a:t>
            </a:r>
            <a:r>
              <a:rPr lang="tr-TR" sz="1700" dirty="0">
                <a:latin typeface="Bookman Old Style" panose="02050604050505020204" pitchFamily="18" charset="0"/>
              </a:rPr>
              <a:t>Türkiye Büyük Millet Meclisi üyeliği sona erer.</a:t>
            </a:r>
            <a:endParaRPr lang="tr-TR" sz="1700" dirty="0">
              <a:latin typeface="Bookman Old Style" pitchFamily="18" charset="0"/>
              <a:sym typeface="Wingdings" panose="05000000000000000000" pitchFamily="2" charset="2"/>
            </a:endParaRPr>
          </a:p>
        </p:txBody>
      </p:sp>
    </p:spTree>
    <p:extLst>
      <p:ext uri="{BB962C8B-B14F-4D97-AF65-F5344CB8AC3E}">
        <p14:creationId xmlns:p14="http://schemas.microsoft.com/office/powerpoint/2010/main" val="6375881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Cumhurbaşkanı </a:t>
            </a:r>
          </a:p>
        </p:txBody>
      </p:sp>
      <p:sp>
        <p:nvSpPr>
          <p:cNvPr id="3" name="Content Placeholder 2"/>
          <p:cNvSpPr>
            <a:spLocks noGrp="1"/>
          </p:cNvSpPr>
          <p:nvPr>
            <p:ph sz="quarter" idx="1"/>
          </p:nvPr>
        </p:nvSpPr>
        <p:spPr>
          <a:xfrm>
            <a:off x="327297" y="1556792"/>
            <a:ext cx="8565183" cy="5184576"/>
          </a:xfrm>
        </p:spPr>
        <p:txBody>
          <a:bodyPr>
            <a:noAutofit/>
          </a:bodyPr>
          <a:lstStyle/>
          <a:p>
            <a:pPr algn="just"/>
            <a:r>
              <a:rPr lang="tr-TR" sz="2100" dirty="0">
                <a:latin typeface="Bookman Old Style" panose="02050604050505020204" pitchFamily="18" charset="0"/>
              </a:rPr>
              <a:t>Cumhurbaşkanı Devletin başıdır. Yürütme yetkisi Cumhurbaşkanına aittir. Bu sıfatla Türkiye Cumhuriyetini ve Türk Milletinin birliğini temsil eder; Anayasanın uygulanmasını, Devlet organlarının düzenli ve uyumlu çalışmasını gözetir. </a:t>
            </a:r>
          </a:p>
          <a:p>
            <a:pPr algn="just"/>
            <a:r>
              <a:rPr lang="tr-TR" sz="2100" dirty="0">
                <a:latin typeface="Bookman Old Style" panose="02050604050505020204" pitchFamily="18" charset="0"/>
              </a:rPr>
              <a:t>Ülkenin iç ve dış siyaseti hakkında Meclise mesaj verir. </a:t>
            </a:r>
          </a:p>
          <a:p>
            <a:pPr algn="just"/>
            <a:r>
              <a:rPr lang="tr-TR" sz="2100" b="1" dirty="0">
                <a:latin typeface="Bookman Old Style" panose="02050604050505020204" pitchFamily="18" charset="0"/>
              </a:rPr>
              <a:t>Cumhurbaşkanı </a:t>
            </a:r>
            <a:r>
              <a:rPr lang="tr-TR" sz="2100" b="1" dirty="0">
                <a:latin typeface="Bookman Old Style" charset="0"/>
                <a:ea typeface="Bookman Old Style" charset="0"/>
                <a:cs typeface="Bookman Old Style" charset="0"/>
              </a:rPr>
              <a:t>yardımcıları </a:t>
            </a:r>
            <a:r>
              <a:rPr lang="tr-TR" sz="2100" dirty="0">
                <a:latin typeface="Bookman Old Style" charset="0"/>
                <a:ea typeface="Bookman Old Style" charset="0"/>
                <a:cs typeface="Bookman Old Style" charset="0"/>
              </a:rPr>
              <a:t>ile </a:t>
            </a:r>
            <a:r>
              <a:rPr lang="tr-TR" sz="2100" b="1" dirty="0">
                <a:latin typeface="Bookman Old Style" charset="0"/>
                <a:ea typeface="Bookman Old Style" charset="0"/>
                <a:cs typeface="Bookman Old Style" charset="0"/>
              </a:rPr>
              <a:t>bakanları</a:t>
            </a:r>
            <a:r>
              <a:rPr lang="tr-TR" sz="2100" dirty="0">
                <a:latin typeface="Bookman Old Style" charset="0"/>
                <a:ea typeface="Bookman Old Style" charset="0"/>
                <a:cs typeface="Bookman Old Style" charset="0"/>
              </a:rPr>
              <a:t> atar ve görevlerine son verir. Cumhurbaşkanı yardımcıları ve bakanlar, </a:t>
            </a:r>
            <a:r>
              <a:rPr lang="tr-TR" sz="2100" b="1" dirty="0">
                <a:latin typeface="Bookman Old Style" charset="0"/>
                <a:ea typeface="Bookman Old Style" charset="0"/>
                <a:cs typeface="Bookman Old Style" charset="0"/>
              </a:rPr>
              <a:t>Cumhurbaşkanına karşı sorumludur</a:t>
            </a:r>
            <a:r>
              <a:rPr lang="tr-TR" sz="2100" dirty="0">
                <a:latin typeface="Bookman Old Style" charset="0"/>
                <a:ea typeface="Bookman Old Style" charset="0"/>
                <a:cs typeface="Bookman Old Style" charset="0"/>
              </a:rPr>
              <a:t>. Türkiye Büyük Millet Meclisi üyeleri, Cumhurbaşkanı yardımcısı veya bakan olarak atanırlarsa </a:t>
            </a:r>
            <a:r>
              <a:rPr lang="tr-TR" sz="2100" b="1" dirty="0">
                <a:latin typeface="Bookman Old Style" charset="0"/>
                <a:ea typeface="Bookman Old Style" charset="0"/>
                <a:cs typeface="Bookman Old Style" charset="0"/>
              </a:rPr>
              <a:t>üyelikleri sona erer</a:t>
            </a:r>
            <a:r>
              <a:rPr lang="tr-TR" sz="2100" dirty="0">
                <a:latin typeface="Bookman Old Style" charset="0"/>
                <a:ea typeface="Bookman Old Style" charset="0"/>
                <a:cs typeface="Bookman Old Style" charset="0"/>
              </a:rPr>
              <a:t>. </a:t>
            </a:r>
          </a:p>
          <a:p>
            <a:pPr algn="just"/>
            <a:r>
              <a:rPr lang="tr-TR" sz="2100" dirty="0">
                <a:latin typeface="Bookman Old Style" panose="02050604050505020204" pitchFamily="18" charset="0"/>
              </a:rPr>
              <a:t>Üst kademe kamu yöneticilerini atar, görevlerine son verir ve bunların atanmalarına ilişkin usul ve esasları Cumhurbaşkanı kararnamesi ile düzenler.</a:t>
            </a:r>
          </a:p>
        </p:txBody>
      </p:sp>
    </p:spTree>
    <p:extLst>
      <p:ext uri="{BB962C8B-B14F-4D97-AF65-F5344CB8AC3E}">
        <p14:creationId xmlns:p14="http://schemas.microsoft.com/office/powerpoint/2010/main" val="257321317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Cumhurbaşkanı </a:t>
            </a:r>
          </a:p>
        </p:txBody>
      </p:sp>
      <p:sp>
        <p:nvSpPr>
          <p:cNvPr id="3" name="Content Placeholder 2"/>
          <p:cNvSpPr>
            <a:spLocks noGrp="1"/>
          </p:cNvSpPr>
          <p:nvPr>
            <p:ph sz="quarter" idx="1"/>
          </p:nvPr>
        </p:nvSpPr>
        <p:spPr>
          <a:xfrm>
            <a:off x="251520" y="1556792"/>
            <a:ext cx="8720419" cy="5112568"/>
          </a:xfrm>
        </p:spPr>
        <p:txBody>
          <a:bodyPr>
            <a:noAutofit/>
          </a:bodyPr>
          <a:lstStyle/>
          <a:p>
            <a:pPr algn="just"/>
            <a:r>
              <a:rPr lang="tr-TR" sz="1700" dirty="0">
                <a:latin typeface="Bookman Old Style" panose="02050604050505020204" pitchFamily="18" charset="0"/>
              </a:rPr>
              <a:t>Cumhurbaşkanı, yürütme yetkisine ilişkin konularda </a:t>
            </a:r>
            <a:r>
              <a:rPr lang="tr-TR" sz="1700" b="1" dirty="0">
                <a:latin typeface="Bookman Old Style" panose="02050604050505020204" pitchFamily="18" charset="0"/>
              </a:rPr>
              <a:t>Cumhurbaşkanlığı kararnamesi </a:t>
            </a:r>
            <a:r>
              <a:rPr lang="tr-TR" sz="1700" dirty="0">
                <a:latin typeface="Bookman Old Style" panose="02050604050505020204" pitchFamily="18" charset="0"/>
              </a:rPr>
              <a:t>çıkarabilir. </a:t>
            </a:r>
          </a:p>
          <a:p>
            <a:pPr algn="just"/>
            <a:r>
              <a:rPr lang="tr-TR" sz="1700" dirty="0">
                <a:latin typeface="Bookman Old Style" panose="02050604050505020204" pitchFamily="18" charset="0"/>
              </a:rPr>
              <a:t>Anayasanın ikinci kısmının birinci ve ikinci bölümlerinde yer alan temel haklar, kişi hakları ve ödevleriyle dördüncü bölümde yer alan siyasi haklar ve ödevler Cumhurbaşkanlığı kararnamesi ile düzenlenemez </a:t>
            </a:r>
            <a:r>
              <a:rPr lang="tr-TR" sz="1700" dirty="0">
                <a:latin typeface="Bookman Old Style" panose="02050604050505020204" pitchFamily="18" charset="0"/>
                <a:sym typeface="Wingdings"/>
              </a:rPr>
              <a:t> </a:t>
            </a:r>
            <a:r>
              <a:rPr lang="tr-TR" sz="1700" b="1" dirty="0">
                <a:latin typeface="Bookman Old Style" panose="02050604050505020204" pitchFamily="18" charset="0"/>
                <a:sym typeface="Wingdings"/>
              </a:rPr>
              <a:t>sosyal ve ekonomik haklar ve ödevler</a:t>
            </a:r>
            <a:r>
              <a:rPr lang="tr-TR" sz="1700" b="1" dirty="0">
                <a:latin typeface="Bookman Old Style" panose="02050604050505020204" pitchFamily="18" charset="0"/>
              </a:rPr>
              <a:t> düzenlenebilir</a:t>
            </a:r>
          </a:p>
          <a:p>
            <a:pPr algn="just"/>
            <a:r>
              <a:rPr lang="tr-TR" sz="1700" dirty="0">
                <a:latin typeface="Bookman Old Style" panose="02050604050505020204" pitchFamily="18" charset="0"/>
              </a:rPr>
              <a:t>Anayasada münhasıran kanunla düzenlenmesi öngörülen konularda Cumhurbaşkanlığı kararnamesi çıkarılamaz. Kanunda açıkça düzenlenen konularda Cumhurbaşkanlığı kararnamesi çıkarılamaz. Cumhurbaşkanlığı kararnamesi ile kanunlarda farklı hükümler bulunması halinde kanun hükümleri uygulanır. Türkiye Büyük Millet Meclisinin aynı konuda kanun çıkarması durumunda Cumhurbaşkanlığı kararnamesi hükümsüz hale gelir.</a:t>
            </a:r>
          </a:p>
          <a:p>
            <a:pPr algn="just"/>
            <a:r>
              <a:rPr lang="tr-TR" sz="1700" dirty="0">
                <a:latin typeface="Bookman Old Style" panose="02050604050505020204" pitchFamily="18" charset="0"/>
              </a:rPr>
              <a:t>Cumhurbaşkanı, kanunların uygulanmasını sağlamak üzere ve bunlara aykırı olmamak şartıyla, yönetmelikler çıkarabilir.</a:t>
            </a:r>
          </a:p>
          <a:p>
            <a:pPr algn="just"/>
            <a:r>
              <a:rPr lang="tr-TR" sz="1700" b="1" dirty="0">
                <a:latin typeface="Bookman Old Style" panose="02050604050505020204" pitchFamily="18" charset="0"/>
                <a:ea typeface="Bookman Old Style" charset="0"/>
                <a:cs typeface="Bookman Old Style" charset="0"/>
              </a:rPr>
              <a:t>Bakanlıkların kurulması, kaldırılması, görevleri ve yetkileri, teşkilat yapısı ile merkez ve taşra teşkilatlarının kurulması Cumhurbaşkanlığı kararnamesiyle düzenlenir.</a:t>
            </a:r>
            <a:endParaRPr lang="tr-TR" sz="1700" b="1" dirty="0">
              <a:solidFill>
                <a:srgbClr val="0070C0"/>
              </a:solidFill>
              <a:latin typeface="Bookman Old Style" pitchFamily="18" charset="0"/>
              <a:sym typeface="Wingdings" panose="05000000000000000000" pitchFamily="2" charset="2"/>
            </a:endParaRPr>
          </a:p>
        </p:txBody>
      </p:sp>
    </p:spTree>
    <p:extLst>
      <p:ext uri="{BB962C8B-B14F-4D97-AF65-F5344CB8AC3E}">
        <p14:creationId xmlns:p14="http://schemas.microsoft.com/office/powerpoint/2010/main" val="677445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solidFill>
                  <a:srgbClr val="FF0000"/>
                </a:solidFill>
                <a:latin typeface="Bookman Old Style" panose="02050604050505020204" pitchFamily="18" charset="0"/>
              </a:rPr>
              <a:t>Bakanlar Kurulu</a:t>
            </a:r>
          </a:p>
        </p:txBody>
      </p:sp>
      <p:sp>
        <p:nvSpPr>
          <p:cNvPr id="3" name="Content Placeholder 2"/>
          <p:cNvSpPr>
            <a:spLocks noGrp="1"/>
          </p:cNvSpPr>
          <p:nvPr>
            <p:ph sz="quarter" idx="1"/>
          </p:nvPr>
        </p:nvSpPr>
        <p:spPr>
          <a:xfrm>
            <a:off x="251520" y="1556792"/>
            <a:ext cx="8720419" cy="5112568"/>
          </a:xfrm>
        </p:spPr>
        <p:txBody>
          <a:bodyPr>
            <a:noAutofit/>
          </a:bodyPr>
          <a:lstStyle/>
          <a:p>
            <a:pPr algn="just"/>
            <a:r>
              <a:rPr lang="tr-TR" sz="1800" dirty="0">
                <a:solidFill>
                  <a:srgbClr val="FF0000"/>
                </a:solidFill>
                <a:latin typeface="Bookman Old Style" charset="0"/>
                <a:ea typeface="Bookman Old Style" charset="0"/>
                <a:cs typeface="Bookman Old Style" charset="0"/>
              </a:rPr>
              <a:t>Temel görevi, genel siyasetin yürütülmesi ve buna ilişkin kararların alınması, düzenlemelerin yapılmasıdır. </a:t>
            </a:r>
          </a:p>
          <a:p>
            <a:pPr algn="just"/>
            <a:r>
              <a:rPr lang="tr-TR" sz="1800" dirty="0">
                <a:solidFill>
                  <a:srgbClr val="FF0000"/>
                </a:solidFill>
                <a:latin typeface="Bookman Old Style" charset="0"/>
                <a:ea typeface="Bookman Old Style" charset="0"/>
                <a:cs typeface="Bookman Old Style" charset="0"/>
              </a:rPr>
              <a:t>Bakanlar Kurulu, merkezi yönetimin en yüksek karar organıdır. Anayasaya ve kanunlara aykırı olmamak şartıyla her türlü kararı alma ve işlemi yapma yetkisine sahiptir. </a:t>
            </a:r>
          </a:p>
          <a:p>
            <a:pPr algn="just"/>
            <a:r>
              <a:rPr lang="tr-TR" sz="1800" dirty="0">
                <a:solidFill>
                  <a:srgbClr val="FF0000"/>
                </a:solidFill>
                <a:latin typeface="Bookman Old Style" charset="0"/>
                <a:ea typeface="Bookman Old Style" charset="0"/>
                <a:cs typeface="Bookman Old Style" charset="0"/>
              </a:rPr>
              <a:t>Bakanlar Kurulunun yetkilerinden bazıları:</a:t>
            </a:r>
          </a:p>
          <a:p>
            <a:pPr lvl="1" algn="just"/>
            <a:r>
              <a:rPr lang="tr-TR" sz="1800" dirty="0">
                <a:solidFill>
                  <a:srgbClr val="FF0000"/>
                </a:solidFill>
                <a:latin typeface="Bookman Old Style" charset="0"/>
                <a:ea typeface="Bookman Old Style" charset="0"/>
                <a:cs typeface="Bookman Old Style" charset="0"/>
              </a:rPr>
              <a:t>KHK çıkarmak,</a:t>
            </a:r>
          </a:p>
          <a:p>
            <a:pPr lvl="1" algn="just"/>
            <a:r>
              <a:rPr lang="tr-TR" sz="1800" dirty="0">
                <a:solidFill>
                  <a:srgbClr val="FF0000"/>
                </a:solidFill>
                <a:latin typeface="Bookman Old Style" charset="0"/>
                <a:ea typeface="Bookman Old Style" charset="0"/>
                <a:cs typeface="Bookman Old Style" charset="0"/>
              </a:rPr>
              <a:t>Tüzük çıkarmak,</a:t>
            </a:r>
          </a:p>
          <a:p>
            <a:pPr lvl="1" algn="just"/>
            <a:r>
              <a:rPr lang="tr-TR" sz="1800" dirty="0">
                <a:solidFill>
                  <a:srgbClr val="FF0000"/>
                </a:solidFill>
                <a:latin typeface="Bookman Old Style" charset="0"/>
                <a:ea typeface="Bookman Old Style" charset="0"/>
                <a:cs typeface="Bookman Old Style" charset="0"/>
              </a:rPr>
              <a:t>OHAL ve sıkıyönetim ilan etmek,</a:t>
            </a:r>
          </a:p>
          <a:p>
            <a:pPr lvl="1" algn="just"/>
            <a:r>
              <a:rPr lang="tr-TR" sz="1800" dirty="0">
                <a:solidFill>
                  <a:srgbClr val="FF0000"/>
                </a:solidFill>
                <a:latin typeface="Bookman Old Style" charset="0"/>
                <a:ea typeface="Bookman Old Style" charset="0"/>
                <a:cs typeface="Bookman Old Style" charset="0"/>
              </a:rPr>
              <a:t>Milli güvenliği sağlamak,</a:t>
            </a:r>
          </a:p>
          <a:p>
            <a:pPr lvl="1" algn="just"/>
            <a:r>
              <a:rPr lang="tr-TR" sz="1800" dirty="0">
                <a:solidFill>
                  <a:srgbClr val="FF0000"/>
                </a:solidFill>
                <a:latin typeface="Bookman Old Style" charset="0"/>
                <a:ea typeface="Bookman Old Style" charset="0"/>
                <a:cs typeface="Bookman Old Style" charset="0"/>
              </a:rPr>
              <a:t>Silahlı kuvvetleri yurt savunmasına hazırlamak,</a:t>
            </a:r>
          </a:p>
          <a:p>
            <a:pPr lvl="1" algn="just"/>
            <a:r>
              <a:rPr lang="tr-TR" sz="1800" dirty="0">
                <a:solidFill>
                  <a:srgbClr val="FF0000"/>
                </a:solidFill>
                <a:latin typeface="Bookman Old Style" charset="0"/>
                <a:ea typeface="Bookman Old Style" charset="0"/>
                <a:cs typeface="Bookman Old Style" charset="0"/>
              </a:rPr>
              <a:t>Genelkurmay Başkanını seçmek,</a:t>
            </a:r>
          </a:p>
          <a:p>
            <a:pPr lvl="1" algn="just"/>
            <a:r>
              <a:rPr lang="tr-TR" sz="1800" dirty="0">
                <a:solidFill>
                  <a:srgbClr val="FF0000"/>
                </a:solidFill>
                <a:latin typeface="Bookman Old Style" charset="0"/>
                <a:ea typeface="Bookman Old Style" charset="0"/>
                <a:cs typeface="Bookman Old Style" charset="0"/>
              </a:rPr>
              <a:t>Atama, izin, imtiyaz verme, ruhsat, vatandaşlığa alınma </a:t>
            </a:r>
            <a:r>
              <a:rPr lang="mr-IN" sz="1800" dirty="0">
                <a:solidFill>
                  <a:srgbClr val="FF0000"/>
                </a:solidFill>
                <a:latin typeface="Bookman Old Style" charset="0"/>
                <a:ea typeface="Bookman Old Style" charset="0"/>
                <a:cs typeface="Bookman Old Style" charset="0"/>
              </a:rPr>
              <a:t>…</a:t>
            </a:r>
            <a:endParaRPr lang="tr-TR" sz="1800" dirty="0">
              <a:solidFill>
                <a:srgbClr val="FF0000"/>
              </a:solidFill>
              <a:latin typeface="Bookman Old Style" charset="0"/>
              <a:ea typeface="Bookman Old Style" charset="0"/>
              <a:cs typeface="Bookman Old Style" charset="0"/>
            </a:endParaRPr>
          </a:p>
        </p:txBody>
      </p:sp>
    </p:spTree>
    <p:extLst>
      <p:ext uri="{BB962C8B-B14F-4D97-AF65-F5344CB8AC3E}">
        <p14:creationId xmlns:p14="http://schemas.microsoft.com/office/powerpoint/2010/main" val="25302771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solidFill>
                  <a:srgbClr val="FF0000"/>
                </a:solidFill>
                <a:latin typeface="Bookman Old Style" panose="02050604050505020204" pitchFamily="18" charset="0"/>
              </a:rPr>
              <a:t>Başbakan</a:t>
            </a:r>
          </a:p>
        </p:txBody>
      </p:sp>
      <p:sp>
        <p:nvSpPr>
          <p:cNvPr id="3" name="Content Placeholder 2"/>
          <p:cNvSpPr>
            <a:spLocks noGrp="1"/>
          </p:cNvSpPr>
          <p:nvPr>
            <p:ph sz="quarter" idx="1"/>
          </p:nvPr>
        </p:nvSpPr>
        <p:spPr>
          <a:xfrm>
            <a:off x="251520" y="1556792"/>
            <a:ext cx="8720419" cy="5112568"/>
          </a:xfrm>
        </p:spPr>
        <p:txBody>
          <a:bodyPr>
            <a:noAutofit/>
          </a:bodyPr>
          <a:lstStyle/>
          <a:p>
            <a:pPr algn="just"/>
            <a:r>
              <a:rPr lang="tr-TR" sz="2000" dirty="0">
                <a:solidFill>
                  <a:srgbClr val="FF0000"/>
                </a:solidFill>
                <a:latin typeface="Bookman Old Style" charset="0"/>
                <a:ea typeface="Bookman Old Style" charset="0"/>
                <a:cs typeface="Bookman Old Style" charset="0"/>
              </a:rPr>
              <a:t>Başbakan, Bakanlar Kurulunun başkanı olarak, Bakanlıklar arasında </a:t>
            </a:r>
            <a:r>
              <a:rPr lang="tr-TR" sz="2000" b="1" dirty="0">
                <a:solidFill>
                  <a:srgbClr val="FF0000"/>
                </a:solidFill>
                <a:latin typeface="Bookman Old Style" charset="0"/>
                <a:ea typeface="Bookman Old Style" charset="0"/>
                <a:cs typeface="Bookman Old Style" charset="0"/>
              </a:rPr>
              <a:t>işbirliğini sağlar </a:t>
            </a:r>
            <a:r>
              <a:rPr lang="tr-TR" sz="2000" dirty="0">
                <a:solidFill>
                  <a:srgbClr val="FF0000"/>
                </a:solidFill>
                <a:latin typeface="Bookman Old Style" charset="0"/>
                <a:ea typeface="Bookman Old Style" charset="0"/>
                <a:cs typeface="Bookman Old Style" charset="0"/>
              </a:rPr>
              <a:t>ve hükümetin genel siyasetinin yürütülmesini gözetir (</a:t>
            </a:r>
            <a:r>
              <a:rPr lang="tr-TR" sz="2000" dirty="0" err="1">
                <a:solidFill>
                  <a:srgbClr val="FF0000"/>
                </a:solidFill>
                <a:latin typeface="Bookman Old Style" charset="0"/>
                <a:ea typeface="Bookman Old Style" charset="0"/>
                <a:cs typeface="Bookman Old Style" charset="0"/>
              </a:rPr>
              <a:t>md.</a:t>
            </a:r>
            <a:r>
              <a:rPr lang="tr-TR" sz="2000" dirty="0">
                <a:solidFill>
                  <a:srgbClr val="FF0000"/>
                </a:solidFill>
                <a:latin typeface="Bookman Old Style" charset="0"/>
                <a:ea typeface="Bookman Old Style" charset="0"/>
                <a:cs typeface="Bookman Old Style" charset="0"/>
              </a:rPr>
              <a:t> 112).</a:t>
            </a:r>
          </a:p>
          <a:p>
            <a:pPr algn="just"/>
            <a:r>
              <a:rPr lang="tr-TR" sz="2000" dirty="0">
                <a:solidFill>
                  <a:srgbClr val="FF0000"/>
                </a:solidFill>
                <a:latin typeface="Bookman Old Style" charset="0"/>
                <a:ea typeface="Bookman Old Style" charset="0"/>
                <a:cs typeface="Bookman Old Style" charset="0"/>
              </a:rPr>
              <a:t>Bakanlar, Başbakanın önerisiyle Cumhurbaşkanı tarafından atanmakta ve görevden alınmaktadır.</a:t>
            </a:r>
          </a:p>
          <a:p>
            <a:pPr algn="just"/>
            <a:r>
              <a:rPr lang="tr-TR" sz="2000" dirty="0">
                <a:solidFill>
                  <a:srgbClr val="FF0000"/>
                </a:solidFill>
                <a:latin typeface="Bookman Old Style" charset="0"/>
                <a:ea typeface="Bookman Old Style" charset="0"/>
                <a:cs typeface="Bookman Old Style" charset="0"/>
              </a:rPr>
              <a:t>Her bakan, Başbakana karşı sorumlu olup ayrıca kendi yetkisi içindeki işlerden ve emri altındakilerin eylem ve işlemlerinden de sorumludur. </a:t>
            </a:r>
          </a:p>
          <a:p>
            <a:pPr algn="just"/>
            <a:r>
              <a:rPr lang="tr-TR" sz="2000" dirty="0">
                <a:solidFill>
                  <a:srgbClr val="FF0000"/>
                </a:solidFill>
                <a:latin typeface="Bookman Old Style" charset="0"/>
                <a:ea typeface="Bookman Old Style" charset="0"/>
                <a:cs typeface="Bookman Old Style" charset="0"/>
              </a:rPr>
              <a:t>Başbakan, bakanların görevlerinin Anayasa ve kanunlara uygun olarak yerine getirilmesini </a:t>
            </a:r>
            <a:r>
              <a:rPr lang="tr-TR" sz="2000" b="1" dirty="0">
                <a:solidFill>
                  <a:srgbClr val="FF0000"/>
                </a:solidFill>
                <a:latin typeface="Bookman Old Style" charset="0"/>
                <a:ea typeface="Bookman Old Style" charset="0"/>
                <a:cs typeface="Bookman Old Style" charset="0"/>
              </a:rPr>
              <a:t>gözetmek</a:t>
            </a:r>
            <a:r>
              <a:rPr lang="tr-TR" sz="2000" dirty="0">
                <a:solidFill>
                  <a:srgbClr val="FF0000"/>
                </a:solidFill>
                <a:latin typeface="Bookman Old Style" charset="0"/>
                <a:ea typeface="Bookman Old Style" charset="0"/>
                <a:cs typeface="Bookman Old Style" charset="0"/>
              </a:rPr>
              <a:t> ve </a:t>
            </a:r>
            <a:r>
              <a:rPr lang="tr-TR" sz="2000" b="1" dirty="0">
                <a:solidFill>
                  <a:srgbClr val="FF0000"/>
                </a:solidFill>
                <a:latin typeface="Bookman Old Style" charset="0"/>
                <a:ea typeface="Bookman Old Style" charset="0"/>
                <a:cs typeface="Bookman Old Style" charset="0"/>
              </a:rPr>
              <a:t>düzeltici önlemleri almakla </a:t>
            </a:r>
            <a:r>
              <a:rPr lang="tr-TR" sz="2000" dirty="0">
                <a:solidFill>
                  <a:srgbClr val="FF0000"/>
                </a:solidFill>
                <a:latin typeface="Bookman Old Style" charset="0"/>
                <a:ea typeface="Bookman Old Style" charset="0"/>
                <a:cs typeface="Bookman Old Style" charset="0"/>
              </a:rPr>
              <a:t>yükümlüdür.  </a:t>
            </a:r>
          </a:p>
          <a:p>
            <a:pPr algn="just"/>
            <a:r>
              <a:rPr lang="tr-TR" sz="2000" dirty="0">
                <a:solidFill>
                  <a:srgbClr val="FF0000"/>
                </a:solidFill>
                <a:latin typeface="Bookman Old Style" charset="0"/>
                <a:ea typeface="Bookman Old Style" charset="0"/>
                <a:cs typeface="Bookman Old Style" charset="0"/>
              </a:rPr>
              <a:t>Başbakan, hem kendi teşkilatının hem de tüm bakanlıkların en üst amiridir </a:t>
            </a:r>
            <a:r>
              <a:rPr lang="tr-TR" sz="2000" dirty="0">
                <a:solidFill>
                  <a:srgbClr val="FF0000"/>
                </a:solidFill>
                <a:latin typeface="Bookman Old Style" charset="0"/>
                <a:ea typeface="Bookman Old Style" charset="0"/>
                <a:cs typeface="Bookman Old Style" charset="0"/>
                <a:sym typeface="Wingdings"/>
              </a:rPr>
              <a:t> hiyerarşi</a:t>
            </a:r>
            <a:endParaRPr lang="tr-TR" sz="2000" dirty="0">
              <a:solidFill>
                <a:srgbClr val="FF0000"/>
              </a:solidFill>
              <a:latin typeface="Bookman Old Style" charset="0"/>
              <a:ea typeface="Bookman Old Style" charset="0"/>
              <a:cs typeface="Bookman Old Style" charset="0"/>
            </a:endParaRPr>
          </a:p>
        </p:txBody>
      </p:sp>
    </p:spTree>
    <p:extLst>
      <p:ext uri="{BB962C8B-B14F-4D97-AF65-F5344CB8AC3E}">
        <p14:creationId xmlns:p14="http://schemas.microsoft.com/office/powerpoint/2010/main" val="37617418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solidFill>
                  <a:srgbClr val="FF0000"/>
                </a:solidFill>
                <a:latin typeface="Bookman Old Style" panose="02050604050505020204" pitchFamily="18" charset="0"/>
              </a:rPr>
              <a:t>Başbakanlık</a:t>
            </a:r>
          </a:p>
        </p:txBody>
      </p:sp>
      <p:sp>
        <p:nvSpPr>
          <p:cNvPr id="3" name="Content Placeholder 2"/>
          <p:cNvSpPr>
            <a:spLocks noGrp="1"/>
          </p:cNvSpPr>
          <p:nvPr>
            <p:ph sz="quarter" idx="1"/>
          </p:nvPr>
        </p:nvSpPr>
        <p:spPr>
          <a:xfrm>
            <a:off x="251520" y="1556792"/>
            <a:ext cx="8720419" cy="5112568"/>
          </a:xfrm>
        </p:spPr>
        <p:txBody>
          <a:bodyPr>
            <a:noAutofit/>
          </a:bodyPr>
          <a:lstStyle/>
          <a:p>
            <a:pPr algn="just"/>
            <a:r>
              <a:rPr lang="tr-TR" sz="2200" dirty="0">
                <a:solidFill>
                  <a:srgbClr val="FF0000"/>
                </a:solidFill>
                <a:latin typeface="Bookman Old Style" charset="0"/>
                <a:ea typeface="Bookman Old Style" charset="0"/>
                <a:cs typeface="Bookman Old Style" charset="0"/>
              </a:rPr>
              <a:t>Başbakanlık, bakanlıklar arasında işbirliğini sağlamak, hükümetin genel siyasetinin yürütülmesini gözetmek, devlet teşkilatının düzenli bir şekilde işlemesini temin etmek, Anayasa ve kanunlarla Başbakana verilen görevleri yerine getirmek için kurulmuştur. </a:t>
            </a:r>
          </a:p>
          <a:p>
            <a:pPr algn="just"/>
            <a:r>
              <a:rPr lang="tr-TR" sz="2200" dirty="0">
                <a:solidFill>
                  <a:srgbClr val="FF0000"/>
                </a:solidFill>
                <a:latin typeface="Bookman Old Style" charset="0"/>
                <a:ea typeface="Bookman Old Style" charset="0"/>
                <a:cs typeface="Bookman Old Style" charset="0"/>
              </a:rPr>
              <a:t>Doğrudan Başbakana bağlı olanlar ile Başbakan Yardımcılarına bağlı kuruluşlar...</a:t>
            </a:r>
          </a:p>
          <a:p>
            <a:pPr algn="just"/>
            <a:r>
              <a:rPr lang="tr-TR" sz="2200" dirty="0">
                <a:solidFill>
                  <a:srgbClr val="FF0000"/>
                </a:solidFill>
                <a:latin typeface="Bookman Old Style" charset="0"/>
                <a:ea typeface="Bookman Old Style" charset="0"/>
                <a:cs typeface="Bookman Old Style" charset="0"/>
              </a:rPr>
              <a:t>İdari anlamda tüm kamu yönetimi örgütlenmesinin en üst idarecisi / En yüksek devlet memuru: Başbakanlık Müsteşarı</a:t>
            </a:r>
          </a:p>
          <a:p>
            <a:pPr lvl="1" algn="just"/>
            <a:r>
              <a:rPr lang="tr-TR" sz="2200" dirty="0">
                <a:solidFill>
                  <a:srgbClr val="FF0000"/>
                </a:solidFill>
                <a:latin typeface="Bookman Old Style" charset="0"/>
                <a:ea typeface="Bookman Old Style" charset="0"/>
                <a:cs typeface="Bookman Old Style" charset="0"/>
              </a:rPr>
              <a:t>Müsteşar yardımcıları</a:t>
            </a:r>
            <a:r>
              <a:rPr lang="mr-IN" sz="2200" dirty="0">
                <a:solidFill>
                  <a:srgbClr val="FF0000"/>
                </a:solidFill>
                <a:latin typeface="Bookman Old Style" charset="0"/>
                <a:ea typeface="Bookman Old Style" charset="0"/>
                <a:cs typeface="Bookman Old Style" charset="0"/>
              </a:rPr>
              <a:t>…</a:t>
            </a:r>
            <a:endParaRPr lang="tr-TR" sz="2200" dirty="0">
              <a:solidFill>
                <a:srgbClr val="FF0000"/>
              </a:solidFill>
              <a:latin typeface="Bookman Old Style" charset="0"/>
              <a:ea typeface="Bookman Old Style" charset="0"/>
              <a:cs typeface="Bookman Old Style" charset="0"/>
            </a:endParaRPr>
          </a:p>
          <a:p>
            <a:pPr algn="just"/>
            <a:r>
              <a:rPr lang="tr-TR" sz="2200" dirty="0">
                <a:solidFill>
                  <a:srgbClr val="FF0000"/>
                </a:solidFill>
                <a:latin typeface="Bookman Old Style" charset="0"/>
                <a:ea typeface="Bookman Old Style" charset="0"/>
                <a:cs typeface="Bookman Old Style" charset="0"/>
              </a:rPr>
              <a:t>Başbakanlık müşavirlikleri, Başbakan </a:t>
            </a:r>
            <a:r>
              <a:rPr lang="tr-TR" sz="2200" dirty="0" err="1">
                <a:solidFill>
                  <a:srgbClr val="FF0000"/>
                </a:solidFill>
                <a:latin typeface="Bookman Old Style" charset="0"/>
                <a:ea typeface="Bookman Old Style" charset="0"/>
                <a:cs typeface="Bookman Old Style" charset="0"/>
              </a:rPr>
              <a:t>başmüşavirlikleri</a:t>
            </a:r>
            <a:r>
              <a:rPr lang="tr-TR" sz="2200" dirty="0">
                <a:solidFill>
                  <a:srgbClr val="FF0000"/>
                </a:solidFill>
                <a:latin typeface="Bookman Old Style" charset="0"/>
                <a:ea typeface="Bookman Old Style" charset="0"/>
                <a:cs typeface="Bookman Old Style" charset="0"/>
              </a:rPr>
              <a:t> ve müşavirlikleri...</a:t>
            </a:r>
          </a:p>
        </p:txBody>
      </p:sp>
    </p:spTree>
    <p:extLst>
      <p:ext uri="{BB962C8B-B14F-4D97-AF65-F5344CB8AC3E}">
        <p14:creationId xmlns:p14="http://schemas.microsoft.com/office/powerpoint/2010/main" val="146884462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solidFill>
                  <a:srgbClr val="FF0000"/>
                </a:solidFill>
                <a:latin typeface="Bookman Old Style" panose="02050604050505020204" pitchFamily="18" charset="0"/>
              </a:rPr>
              <a:t>Başbakanlık Teşkilatı</a:t>
            </a:r>
          </a:p>
        </p:txBody>
      </p:sp>
      <p:sp>
        <p:nvSpPr>
          <p:cNvPr id="3" name="Content Placeholder 2"/>
          <p:cNvSpPr>
            <a:spLocks noGrp="1"/>
          </p:cNvSpPr>
          <p:nvPr>
            <p:ph sz="quarter" idx="1"/>
          </p:nvPr>
        </p:nvSpPr>
        <p:spPr>
          <a:xfrm>
            <a:off x="251520" y="1556792"/>
            <a:ext cx="8720419" cy="5112568"/>
          </a:xfrm>
        </p:spPr>
        <p:txBody>
          <a:bodyPr>
            <a:noAutofit/>
          </a:bodyPr>
          <a:lstStyle/>
          <a:p>
            <a:pPr lvl="1" algn="just"/>
            <a:r>
              <a:rPr lang="tr-TR" sz="1800" dirty="0">
                <a:solidFill>
                  <a:srgbClr val="FF0000"/>
                </a:solidFill>
                <a:latin typeface="Bookman Old Style" charset="0"/>
                <a:ea typeface="Bookman Old Style" charset="0"/>
                <a:cs typeface="Bookman Old Style" charset="0"/>
              </a:rPr>
              <a:t>Merkez Teşkilatı: </a:t>
            </a:r>
          </a:p>
          <a:p>
            <a:pPr lvl="2" algn="just"/>
            <a:r>
              <a:rPr lang="tr-TR" sz="1800" dirty="0" err="1">
                <a:solidFill>
                  <a:srgbClr val="FF0000"/>
                </a:solidFill>
                <a:latin typeface="Bookman Old Style" charset="0"/>
                <a:ea typeface="Bookman Old Style" charset="0"/>
                <a:cs typeface="Bookman Old Style" charset="0"/>
              </a:rPr>
              <a:t>Anahizmet</a:t>
            </a:r>
            <a:r>
              <a:rPr lang="tr-TR" sz="1800" dirty="0">
                <a:solidFill>
                  <a:srgbClr val="FF0000"/>
                </a:solidFill>
                <a:latin typeface="Bookman Old Style" charset="0"/>
                <a:ea typeface="Bookman Old Style" charset="0"/>
                <a:cs typeface="Bookman Old Style" charset="0"/>
              </a:rPr>
              <a:t> Birimleri: Kanunlar ve Kararlar GM, İdareyi Geliştirme B., Personel ve Prensipler GM, Mevzuatı Geliştirme ve Yayın GM, Devlet Arşivleri GM, Dış İlişkiler B., Güvenlik İşleri GM</a:t>
            </a:r>
          </a:p>
          <a:p>
            <a:pPr lvl="2" algn="just"/>
            <a:r>
              <a:rPr lang="tr-TR" sz="1800" dirty="0">
                <a:solidFill>
                  <a:srgbClr val="FF0000"/>
                </a:solidFill>
                <a:latin typeface="Bookman Old Style" charset="0"/>
                <a:ea typeface="Bookman Old Style" charset="0"/>
                <a:cs typeface="Bookman Old Style" charset="0"/>
              </a:rPr>
              <a:t>Danışma ve denetim birimleri: Teftiş Kurulu B., Strateji Geliştirme B., Hukuk Hizmetleri B., Basın Müşavirliği, Müşavirlikler</a:t>
            </a:r>
          </a:p>
          <a:p>
            <a:pPr lvl="2" algn="just"/>
            <a:r>
              <a:rPr lang="tr-TR" sz="1800" dirty="0">
                <a:solidFill>
                  <a:srgbClr val="FF0000"/>
                </a:solidFill>
                <a:latin typeface="Bookman Old Style" charset="0"/>
                <a:ea typeface="Bookman Old Style" charset="0"/>
                <a:cs typeface="Bookman Old Style" charset="0"/>
              </a:rPr>
              <a:t>Yardımcı birimler: Bakanlar Kurulu Sekreterliği, İdari ve Mali İşler B., Halka İlişkiler DB, Özel Kalem Müdürlüğü.</a:t>
            </a:r>
          </a:p>
          <a:p>
            <a:pPr lvl="1" algn="just"/>
            <a:r>
              <a:rPr lang="tr-TR" sz="1800" dirty="0">
                <a:solidFill>
                  <a:srgbClr val="FF0000"/>
                </a:solidFill>
                <a:latin typeface="Bookman Old Style" charset="0"/>
                <a:ea typeface="Bookman Old Style" charset="0"/>
                <a:cs typeface="Bookman Old Style" charset="0"/>
              </a:rPr>
              <a:t>Bağlı Kuruluşlar: Hazine </a:t>
            </a:r>
            <a:r>
              <a:rPr lang="tr-TR" sz="1800" dirty="0" err="1">
                <a:solidFill>
                  <a:srgbClr val="FF0000"/>
                </a:solidFill>
                <a:latin typeface="Bookman Old Style" charset="0"/>
                <a:ea typeface="Bookman Old Style" charset="0"/>
                <a:cs typeface="Bookman Old Style" charset="0"/>
              </a:rPr>
              <a:t>Müşteşarlığı</a:t>
            </a:r>
            <a:r>
              <a:rPr lang="tr-TR" sz="1800" dirty="0">
                <a:solidFill>
                  <a:srgbClr val="FF0000"/>
                </a:solidFill>
                <a:latin typeface="Bookman Old Style" charset="0"/>
                <a:ea typeface="Bookman Old Style" charset="0"/>
                <a:cs typeface="Bookman Old Style" charset="0"/>
              </a:rPr>
              <a:t>, Diyanet İşleri B., TİKA, Vakıflar GM, Atatürk Kültür, Dil ve Tarih Yüksek Kurumu B.</a:t>
            </a:r>
          </a:p>
          <a:p>
            <a:pPr lvl="1" algn="just"/>
            <a:r>
              <a:rPr lang="tr-TR" sz="1800" dirty="0">
                <a:solidFill>
                  <a:srgbClr val="FF0000"/>
                </a:solidFill>
                <a:latin typeface="Bookman Old Style" charset="0"/>
                <a:ea typeface="Bookman Old Style" charset="0"/>
                <a:cs typeface="Bookman Old Style" charset="0"/>
              </a:rPr>
              <a:t>İlgili Kuruluşlar: SPK, Türkiye Kalkınma Bankası A.Ş. GM, </a:t>
            </a:r>
          </a:p>
          <a:p>
            <a:pPr lvl="1" algn="just"/>
            <a:r>
              <a:rPr lang="tr-TR" sz="1800" dirty="0">
                <a:solidFill>
                  <a:srgbClr val="FF0000"/>
                </a:solidFill>
                <a:latin typeface="Bookman Old Style" charset="0"/>
                <a:ea typeface="Bookman Old Style" charset="0"/>
                <a:cs typeface="Bookman Old Style" charset="0"/>
              </a:rPr>
              <a:t>İlişkili Kuruluşlar: Kişisel Verileri Koruma Kurumu B., </a:t>
            </a:r>
          </a:p>
          <a:p>
            <a:pPr lvl="1" algn="just"/>
            <a:r>
              <a:rPr lang="tr-TR" sz="1800" dirty="0">
                <a:solidFill>
                  <a:srgbClr val="FF0000"/>
                </a:solidFill>
                <a:latin typeface="Bookman Old Style" charset="0"/>
                <a:ea typeface="Bookman Old Style" charset="0"/>
                <a:cs typeface="Bookman Old Style" charset="0"/>
              </a:rPr>
              <a:t>Koordineli Kuruluşlar: TRT, Anadolu Ajansı Türk A.Ş. GM, Türkiye Cumhuriyet Merkez Bankası B., T.C. Ziraat Bankası A.Ş. GM</a:t>
            </a:r>
          </a:p>
        </p:txBody>
      </p:sp>
    </p:spTree>
    <p:extLst>
      <p:ext uri="{BB962C8B-B14F-4D97-AF65-F5344CB8AC3E}">
        <p14:creationId xmlns:p14="http://schemas.microsoft.com/office/powerpoint/2010/main" val="144131534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solidFill>
                  <a:srgbClr val="FF0000"/>
                </a:solidFill>
                <a:latin typeface="Bookman Old Style" panose="02050604050505020204" pitchFamily="18" charset="0"/>
              </a:rPr>
              <a:t>Başbakan Yardımcıları</a:t>
            </a:r>
          </a:p>
        </p:txBody>
      </p:sp>
      <p:sp>
        <p:nvSpPr>
          <p:cNvPr id="3" name="Content Placeholder 2"/>
          <p:cNvSpPr>
            <a:spLocks noGrp="1"/>
          </p:cNvSpPr>
          <p:nvPr>
            <p:ph sz="quarter" idx="1"/>
          </p:nvPr>
        </p:nvSpPr>
        <p:spPr>
          <a:xfrm>
            <a:off x="251520" y="1556792"/>
            <a:ext cx="8720419" cy="5112568"/>
          </a:xfrm>
        </p:spPr>
        <p:txBody>
          <a:bodyPr>
            <a:noAutofit/>
          </a:bodyPr>
          <a:lstStyle/>
          <a:p>
            <a:pPr algn="just"/>
            <a:r>
              <a:rPr lang="tr-TR" sz="2000" dirty="0">
                <a:solidFill>
                  <a:srgbClr val="FF0000"/>
                </a:solidFill>
                <a:latin typeface="Bookman Old Style" charset="0"/>
                <a:ea typeface="Bookman Old Style" charset="0"/>
                <a:cs typeface="Bookman Old Style" charset="0"/>
              </a:rPr>
              <a:t>Başbakana yardım etmek ve Bakanlar Kurulunda eşgüdüm sağlamak üzere Hükümetin oluşumu ve genel siyasetinin yürütülmesinin gerektirdiği sayıda </a:t>
            </a:r>
            <a:r>
              <a:rPr lang="tr-TR" sz="2000" b="1" dirty="0">
                <a:solidFill>
                  <a:srgbClr val="FF0000"/>
                </a:solidFill>
                <a:latin typeface="Bookman Old Style" charset="0"/>
                <a:ea typeface="Bookman Old Style" charset="0"/>
                <a:cs typeface="Bookman Old Style" charset="0"/>
              </a:rPr>
              <a:t>bakan</a:t>
            </a:r>
            <a:r>
              <a:rPr lang="tr-TR" sz="2000" dirty="0">
                <a:solidFill>
                  <a:srgbClr val="FF0000"/>
                </a:solidFill>
                <a:latin typeface="Bookman Old Style" charset="0"/>
                <a:ea typeface="Bookman Old Style" charset="0"/>
                <a:cs typeface="Bookman Old Style" charset="0"/>
              </a:rPr>
              <a:t>, Başbakan Yardımcısı olarak görevlendirilebilir. </a:t>
            </a:r>
          </a:p>
          <a:p>
            <a:pPr algn="just"/>
            <a:r>
              <a:rPr lang="tr-TR" sz="2000" dirty="0">
                <a:solidFill>
                  <a:srgbClr val="FF0000"/>
                </a:solidFill>
                <a:latin typeface="Bookman Old Style" charset="0"/>
                <a:ea typeface="Bookman Old Style" charset="0"/>
                <a:cs typeface="Bookman Old Style" charset="0"/>
              </a:rPr>
              <a:t>Ayrıca Başbakana yardım etmek ve Başbakan tarafından verilecek görevleri yerine getirmek, Bakanlar Kurulunda koordinasyonu sağlamak, özel önem ve öncelik taşıyan konularda tecrübe ve bilgilerinden istifade edilmek amacıyla Başbakanın teklifi ve Cumhurbaşkanının onayı ile, Başbakan Yardımcısı unvanıyla görev yapmak ve </a:t>
            </a:r>
            <a:r>
              <a:rPr lang="tr-TR" sz="2000" b="1" dirty="0">
                <a:solidFill>
                  <a:srgbClr val="FF0000"/>
                </a:solidFill>
                <a:latin typeface="Bookman Old Style" charset="0"/>
                <a:ea typeface="Bookman Old Style" charset="0"/>
                <a:cs typeface="Bookman Old Style" charset="0"/>
              </a:rPr>
              <a:t>sayısı beşi geçmemek üzere </a:t>
            </a:r>
            <a:r>
              <a:rPr lang="tr-TR" sz="2000" dirty="0">
                <a:solidFill>
                  <a:srgbClr val="FF0000"/>
                </a:solidFill>
                <a:latin typeface="Bookman Old Style" charset="0"/>
                <a:ea typeface="Bookman Old Style" charset="0"/>
                <a:cs typeface="Bookman Old Style" charset="0"/>
              </a:rPr>
              <a:t>bakan görevlendirilebilir. </a:t>
            </a:r>
          </a:p>
          <a:p>
            <a:pPr algn="just"/>
            <a:r>
              <a:rPr lang="tr-TR" sz="2000" dirty="0">
                <a:solidFill>
                  <a:srgbClr val="FF0000"/>
                </a:solidFill>
                <a:latin typeface="Bookman Old Style" charset="0"/>
                <a:ea typeface="Bookman Old Style" charset="0"/>
                <a:cs typeface="Bookman Old Style" charset="0"/>
              </a:rPr>
              <a:t>Başbakan Yardımcısı unvanıyla görev yapmak üzere görevlendirilen bakanların danışma ve büro hizmetlerini yürütecek personele ait kadrolar Başbakanlık kadro cetvelinde gösterilir.</a:t>
            </a:r>
          </a:p>
          <a:p>
            <a:pPr algn="just"/>
            <a:endParaRPr lang="tr-TR" sz="2000"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4177999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solidFill>
                  <a:srgbClr val="FF0000"/>
                </a:solidFill>
                <a:latin typeface="Bookman Old Style" panose="02050604050505020204" pitchFamily="18" charset="0"/>
              </a:rPr>
              <a:t>Başbakan Yardımcıları</a:t>
            </a:r>
          </a:p>
        </p:txBody>
      </p:sp>
      <p:sp>
        <p:nvSpPr>
          <p:cNvPr id="3" name="Content Placeholder 2"/>
          <p:cNvSpPr>
            <a:spLocks noGrp="1"/>
          </p:cNvSpPr>
          <p:nvPr>
            <p:ph sz="quarter" idx="1"/>
          </p:nvPr>
        </p:nvSpPr>
        <p:spPr>
          <a:xfrm>
            <a:off x="65921" y="1484784"/>
            <a:ext cx="8720419" cy="5112568"/>
          </a:xfrm>
        </p:spPr>
        <p:txBody>
          <a:bodyPr>
            <a:noAutofit/>
          </a:bodyPr>
          <a:lstStyle/>
          <a:p>
            <a:pPr algn="just"/>
            <a:r>
              <a:rPr lang="tr-TR" sz="2000" dirty="0">
                <a:solidFill>
                  <a:srgbClr val="FF0000"/>
                </a:solidFill>
                <a:latin typeface="Bookman Old Style" charset="0"/>
                <a:ea typeface="Bookman Old Style" charset="0"/>
                <a:cs typeface="Bookman Old Style" charset="0"/>
              </a:rPr>
              <a:t>Başbakan yardımcılığı teşkilatı yoktur. Başbakanlığa bağlı, ilgili, ilişkili, (koordineli) kuruluşları Başbakanlık Genelgesi ile üstlenirler/paylaşırlar. </a:t>
            </a:r>
          </a:p>
          <a:p>
            <a:pPr lvl="1" algn="just"/>
            <a:r>
              <a:rPr lang="tr-TR" sz="1700" u="sng" dirty="0">
                <a:solidFill>
                  <a:srgbClr val="FF0000"/>
                </a:solidFill>
                <a:latin typeface="Bookman Old Style" charset="0"/>
                <a:ea typeface="Bookman Old Style" charset="0"/>
                <a:cs typeface="Bookman Old Style" charset="0"/>
              </a:rPr>
              <a:t>Doğrudan Başbakana bağlı olanlar</a:t>
            </a:r>
            <a:r>
              <a:rPr lang="tr-TR" sz="1700" dirty="0">
                <a:solidFill>
                  <a:srgbClr val="FF0000"/>
                </a:solidFill>
                <a:latin typeface="Bookman Old Style" charset="0"/>
                <a:ea typeface="Bookman Old Style" charset="0"/>
                <a:cs typeface="Bookman Old Style" charset="0"/>
              </a:rPr>
              <a:t>: Genelkurmay Başkanlığı, TOKİ, MGK Genel Sekreterliği, TMSF, Türkiye Yatırım Destek ve Tanıtım Ajansı Başkanlığı</a:t>
            </a:r>
          </a:p>
          <a:p>
            <a:pPr lvl="1" algn="just"/>
            <a:r>
              <a:rPr lang="tr-TR" sz="1700" dirty="0">
                <a:solidFill>
                  <a:srgbClr val="FF0000"/>
                </a:solidFill>
                <a:latin typeface="Bookman Old Style" charset="0"/>
                <a:ea typeface="Bookman Old Style" charset="0"/>
                <a:cs typeface="Bookman Old Style" charset="0"/>
              </a:rPr>
              <a:t>Diyanet İşleri Başkanlığı, TRT Genel Müdürlüğü (GM), Anadolu Ajansı A.Ş. GM</a:t>
            </a:r>
          </a:p>
          <a:p>
            <a:pPr lvl="1" algn="just"/>
            <a:r>
              <a:rPr lang="tr-TR" sz="1700" dirty="0">
                <a:solidFill>
                  <a:srgbClr val="FF0000"/>
                </a:solidFill>
                <a:latin typeface="Bookman Old Style" charset="0"/>
                <a:ea typeface="Bookman Old Style" charset="0"/>
                <a:cs typeface="Bookman Old Style" charset="0"/>
              </a:rPr>
              <a:t>Hazine Müsteşarlığı, SPK, BDDK, Türkiye Kalkınma Bankası A.Ş. GM, Türkiye Cumhuriyet Merkez Bankası, Ziraat Bankası A.Ş. GM, Halk Bankası A.Ş. GM, Türkiye Vakıflar Bankası Türk A.O. GM, Faizsiz Finans Koordinasyon Kurulu</a:t>
            </a:r>
          </a:p>
          <a:p>
            <a:pPr lvl="1" algn="just"/>
            <a:r>
              <a:rPr lang="tr-TR" sz="1700" dirty="0">
                <a:solidFill>
                  <a:srgbClr val="FF0000"/>
                </a:solidFill>
                <a:latin typeface="Bookman Old Style" charset="0"/>
                <a:ea typeface="Bookman Old Style" charset="0"/>
                <a:cs typeface="Bookman Old Style" charset="0"/>
              </a:rPr>
              <a:t>Atatürk Kültür, Dil ve Tarih Yüksek Kurumu Başkanlığı, Kişisel Verileri Koruma Kurumu Başkanlığı, RTÜK, Reformların Koordinasyonu ve Yatırımların İzlenmesi Kurulu</a:t>
            </a:r>
          </a:p>
          <a:p>
            <a:pPr lvl="1" algn="just"/>
            <a:r>
              <a:rPr lang="tr-TR" sz="1700" dirty="0">
                <a:solidFill>
                  <a:srgbClr val="FF0000"/>
                </a:solidFill>
                <a:latin typeface="Bookman Old Style" charset="0"/>
                <a:ea typeface="Bookman Old Style" charset="0"/>
                <a:cs typeface="Bookman Old Style" charset="0"/>
              </a:rPr>
              <a:t>Basın</a:t>
            </a:r>
            <a:r>
              <a:rPr lang="mr-IN" sz="1700" dirty="0">
                <a:solidFill>
                  <a:srgbClr val="FF0000"/>
                </a:solidFill>
                <a:latin typeface="Bookman Old Style" charset="0"/>
                <a:ea typeface="Bookman Old Style" charset="0"/>
                <a:cs typeface="Bookman Old Style" charset="0"/>
              </a:rPr>
              <a:t>–</a:t>
            </a:r>
            <a:r>
              <a:rPr lang="tr-TR" sz="1700" dirty="0">
                <a:solidFill>
                  <a:srgbClr val="FF0000"/>
                </a:solidFill>
                <a:latin typeface="Bookman Old Style" charset="0"/>
                <a:ea typeface="Bookman Old Style" charset="0"/>
                <a:cs typeface="Bookman Old Style" charset="0"/>
              </a:rPr>
              <a:t>Yayın Enformasyon GM, Türk İşbirliği ve Koordinasyon Ajansı Başkanlığı, Vakıflar GM, Yurtdışı Türkler ve Akraba Topluluklar Başkanlığı</a:t>
            </a:r>
            <a:r>
              <a:rPr lang="mr-IN" sz="1700" dirty="0">
                <a:solidFill>
                  <a:srgbClr val="FF0000"/>
                </a:solidFill>
                <a:latin typeface="Bookman Old Style" charset="0"/>
                <a:ea typeface="Bookman Old Style" charset="0"/>
                <a:cs typeface="Bookman Old Style" charset="0"/>
              </a:rPr>
              <a:t>…</a:t>
            </a:r>
            <a:endParaRPr lang="tr-TR" sz="1700" dirty="0">
              <a:solidFill>
                <a:srgbClr val="FF0000"/>
              </a:solidFill>
              <a:latin typeface="Bookman Old Style" charset="0"/>
              <a:ea typeface="Bookman Old Style" charset="0"/>
              <a:cs typeface="Bookman Old Style" charset="0"/>
            </a:endParaRPr>
          </a:p>
        </p:txBody>
      </p:sp>
    </p:spTree>
    <p:extLst>
      <p:ext uri="{BB962C8B-B14F-4D97-AF65-F5344CB8AC3E}">
        <p14:creationId xmlns:p14="http://schemas.microsoft.com/office/powerpoint/2010/main" val="320980553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Cumhurbaşkanı / Cumhurbaşkanlığı Hükümet Sistemi </a:t>
            </a:r>
          </a:p>
        </p:txBody>
      </p:sp>
      <p:sp>
        <p:nvSpPr>
          <p:cNvPr id="3" name="Content Placeholder 2"/>
          <p:cNvSpPr>
            <a:spLocks noGrp="1"/>
          </p:cNvSpPr>
          <p:nvPr>
            <p:ph sz="quarter" idx="1"/>
          </p:nvPr>
        </p:nvSpPr>
        <p:spPr>
          <a:xfrm>
            <a:off x="251520" y="1556792"/>
            <a:ext cx="8720419" cy="5112568"/>
          </a:xfrm>
        </p:spPr>
        <p:txBody>
          <a:bodyPr>
            <a:noAutofit/>
          </a:bodyPr>
          <a:lstStyle/>
          <a:p>
            <a:pPr algn="just"/>
            <a:r>
              <a:rPr lang="tr-TR" sz="2400" dirty="0">
                <a:latin typeface="Bookman Old Style" panose="02050604050505020204" pitchFamily="18" charset="0"/>
              </a:rPr>
              <a:t>Türkiye, 24 Haziran 2018 tarihli Milletvekili Genel Seçimleri sonucunda Cumhurbaşkanının 9 Temmuz 2018 tarihinde Türkiye Büyük Millet Meclisinde (TBMM) yemin etmesiyle Cumhurbaşkanlığı Hükûmet Sistemi’ne geçmiştir. </a:t>
            </a:r>
          </a:p>
          <a:p>
            <a:pPr algn="just"/>
            <a:r>
              <a:rPr lang="tr-TR" sz="2400" dirty="0">
                <a:latin typeface="Bookman Old Style" panose="02050604050505020204" pitchFamily="18" charset="0"/>
              </a:rPr>
              <a:t>Başkanlık sistemlerine özgü karakteristik özellik olan Devlet Başkanının doğrudan halk tarafından seçilmesi usulü 2014 yılındaki Cumhurbaşkanlığı seçimleriyle başlamıştır. Böylelikle Cumhurbaşkanlığı seçimi TBMM’den alınıp doğrudan halka verilmiştir. Bu usulle birlikte 2018 yılında Bakanlar Kurulu kaldırılmış, yürütme yetkisinin ve görevinin tek sahibi Cumhurbaşkanı olmuştur.</a:t>
            </a:r>
          </a:p>
        </p:txBody>
      </p:sp>
    </p:spTree>
    <p:extLst>
      <p:ext uri="{BB962C8B-B14F-4D97-AF65-F5344CB8AC3E}">
        <p14:creationId xmlns:p14="http://schemas.microsoft.com/office/powerpoint/2010/main" val="4291682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28600"/>
            <a:ext cx="8786874" cy="990600"/>
          </a:xfrm>
        </p:spPr>
        <p:txBody>
          <a:bodyPr>
            <a:normAutofit/>
          </a:bodyPr>
          <a:lstStyle/>
          <a:p>
            <a:r>
              <a:rPr lang="tr-TR" sz="2800" b="1" dirty="0">
                <a:latin typeface="Bookman Old Style" pitchFamily="18" charset="0"/>
              </a:rPr>
              <a:t>Yeni KY/Yeni Kamu İşletmeciliği</a:t>
            </a:r>
          </a:p>
        </p:txBody>
      </p:sp>
      <p:sp>
        <p:nvSpPr>
          <p:cNvPr id="3" name="2 İçerik Yer Tutucusu"/>
          <p:cNvSpPr>
            <a:spLocks noGrp="1"/>
          </p:cNvSpPr>
          <p:nvPr>
            <p:ph sz="quarter" idx="1"/>
          </p:nvPr>
        </p:nvSpPr>
        <p:spPr>
          <a:xfrm>
            <a:off x="351025" y="1484784"/>
            <a:ext cx="8370512" cy="5141168"/>
          </a:xfrm>
        </p:spPr>
        <p:txBody>
          <a:bodyPr>
            <a:noAutofit/>
          </a:bodyPr>
          <a:lstStyle/>
          <a:p>
            <a:pPr algn="just"/>
            <a:endParaRPr lang="tr-TR" sz="2200" dirty="0">
              <a:latin typeface="Bookman Old Style" pitchFamily="18" charset="0"/>
            </a:endParaRPr>
          </a:p>
          <a:p>
            <a:pPr algn="just"/>
            <a:r>
              <a:rPr lang="tr-TR" sz="2200" dirty="0">
                <a:latin typeface="Bookman Old Style" pitchFamily="18" charset="0"/>
              </a:rPr>
              <a:t>Minimal ama etkin devlet: Kamu Tercihi Teorisi (</a:t>
            </a:r>
            <a:r>
              <a:rPr lang="tr-TR" sz="2200" i="1" dirty="0" err="1">
                <a:latin typeface="Bookman Old Style" pitchFamily="18" charset="0"/>
              </a:rPr>
              <a:t>Public</a:t>
            </a:r>
            <a:r>
              <a:rPr lang="tr-TR" sz="2200" i="1" dirty="0">
                <a:latin typeface="Bookman Old Style" pitchFamily="18" charset="0"/>
              </a:rPr>
              <a:t> </a:t>
            </a:r>
            <a:r>
              <a:rPr lang="tr-TR" sz="2200" i="1" dirty="0" err="1">
                <a:latin typeface="Bookman Old Style" pitchFamily="18" charset="0"/>
              </a:rPr>
              <a:t>Choice</a:t>
            </a:r>
            <a:r>
              <a:rPr lang="tr-TR" sz="2200" i="1" dirty="0">
                <a:latin typeface="Bookman Old Style" pitchFamily="18" charset="0"/>
              </a:rPr>
              <a:t> </a:t>
            </a:r>
            <a:r>
              <a:rPr lang="tr-TR" sz="2200" i="1" dirty="0" err="1">
                <a:latin typeface="Bookman Old Style" pitchFamily="18" charset="0"/>
              </a:rPr>
              <a:t>Theory</a:t>
            </a:r>
            <a:r>
              <a:rPr lang="tr-TR" sz="2200" dirty="0">
                <a:latin typeface="Bookman Old Style" pitchFamily="18" charset="0"/>
              </a:rPr>
              <a:t>) </a:t>
            </a:r>
            <a:r>
              <a:rPr lang="tr-TR" sz="2200" dirty="0">
                <a:latin typeface="Bookman Old Style" pitchFamily="18" charset="0"/>
                <a:sym typeface="Wingdings" panose="05000000000000000000" pitchFamily="2" charset="2"/>
              </a:rPr>
              <a:t> </a:t>
            </a:r>
            <a:r>
              <a:rPr lang="tr-TR" sz="2200" dirty="0">
                <a:latin typeface="Bookman Old Style" pitchFamily="18" charset="0"/>
              </a:rPr>
              <a:t>metodolojik bireycilik, rasyonel kendi çıkarının peşinde koşan homo economicus, kamu yararı yanılgısı, siyasetçi ve bürokrattan ayrı durma, kamu harcamalarının kısılması, özelleştirme…</a:t>
            </a:r>
          </a:p>
          <a:p>
            <a:pPr algn="just"/>
            <a:r>
              <a:rPr lang="tr-TR" sz="2200" dirty="0">
                <a:latin typeface="Bookman Old Style" pitchFamily="18" charset="0"/>
              </a:rPr>
              <a:t>Devlet-piyasa karşıtlığının sonu: (Yeni) Kurumsal(</a:t>
            </a:r>
            <a:r>
              <a:rPr lang="tr-TR" sz="2200" dirty="0" err="1">
                <a:latin typeface="Bookman Old Style" pitchFamily="18" charset="0"/>
              </a:rPr>
              <a:t>cı</a:t>
            </a:r>
            <a:r>
              <a:rPr lang="tr-TR" sz="2200" dirty="0">
                <a:latin typeface="Bookman Old Style" pitchFamily="18" charset="0"/>
              </a:rPr>
              <a:t>) İktisat (</a:t>
            </a:r>
            <a:r>
              <a:rPr lang="tr-TR" sz="2200" i="1" dirty="0">
                <a:latin typeface="Bookman Old Style" pitchFamily="18" charset="0"/>
              </a:rPr>
              <a:t>New </a:t>
            </a:r>
            <a:r>
              <a:rPr lang="tr-TR" sz="2200" i="1" dirty="0" err="1">
                <a:latin typeface="Bookman Old Style" pitchFamily="18" charset="0"/>
              </a:rPr>
              <a:t>Institutional</a:t>
            </a:r>
            <a:r>
              <a:rPr lang="tr-TR" sz="2200" i="1" dirty="0">
                <a:latin typeface="Bookman Old Style" pitchFamily="18" charset="0"/>
              </a:rPr>
              <a:t> </a:t>
            </a:r>
            <a:r>
              <a:rPr lang="tr-TR" sz="2200" i="1" dirty="0" err="1">
                <a:latin typeface="Bookman Old Style" pitchFamily="18" charset="0"/>
              </a:rPr>
              <a:t>Economics</a:t>
            </a:r>
            <a:r>
              <a:rPr lang="tr-TR" sz="2200" dirty="0">
                <a:latin typeface="Bookman Old Style" pitchFamily="18" charset="0"/>
              </a:rPr>
              <a:t>) </a:t>
            </a:r>
            <a:r>
              <a:rPr lang="tr-TR" sz="2200" dirty="0">
                <a:latin typeface="Bookman Old Style" pitchFamily="18" charset="0"/>
                <a:sym typeface="Wingdings" panose="05000000000000000000" pitchFamily="2" charset="2"/>
              </a:rPr>
              <a:t> Homo </a:t>
            </a:r>
            <a:r>
              <a:rPr lang="tr-TR" sz="2200" dirty="0" err="1">
                <a:latin typeface="Bookman Old Style" pitchFamily="18" charset="0"/>
                <a:sym typeface="Wingdings" panose="05000000000000000000" pitchFamily="2" charset="2"/>
              </a:rPr>
              <a:t>economicus’un</a:t>
            </a:r>
            <a:r>
              <a:rPr lang="tr-TR" sz="2200" dirty="0">
                <a:latin typeface="Bookman Old Style" pitchFamily="18" charset="0"/>
                <a:sym typeface="Wingdings" panose="05000000000000000000" pitchFamily="2" charset="2"/>
              </a:rPr>
              <a:t> yerine belirleyici olarak kurumların konması. </a:t>
            </a:r>
            <a:r>
              <a:rPr lang="tr-TR" sz="2200" dirty="0">
                <a:latin typeface="Bookman Old Style" pitchFamily="18" charset="0"/>
              </a:rPr>
              <a:t>Piyasa dostu devlet ve onun düzenleyici kurumları.</a:t>
            </a:r>
            <a:endParaRPr lang="tr-TR" sz="2200" u="sng" dirty="0">
              <a:latin typeface="Bookman Old Style" pitchFamily="18" charset="0"/>
            </a:endParaRPr>
          </a:p>
        </p:txBody>
      </p:sp>
    </p:spTree>
    <p:extLst>
      <p:ext uri="{BB962C8B-B14F-4D97-AF65-F5344CB8AC3E}">
        <p14:creationId xmlns:p14="http://schemas.microsoft.com/office/powerpoint/2010/main" val="21592302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8600"/>
            <a:ext cx="8514528" cy="990600"/>
          </a:xfrm>
        </p:spPr>
        <p:txBody>
          <a:bodyPr>
            <a:noAutofit/>
          </a:bodyPr>
          <a:lstStyle/>
          <a:p>
            <a:pPr algn="just"/>
            <a:r>
              <a:rPr lang="tr-TR" sz="2400" b="1" dirty="0">
                <a:latin typeface="Bookman Old Style" panose="02050604050505020204" pitchFamily="18" charset="0"/>
              </a:rPr>
              <a:t>Yürütme Yetkisine Tek Başına Sahip Olan CB</a:t>
            </a:r>
          </a:p>
        </p:txBody>
      </p:sp>
      <p:sp>
        <p:nvSpPr>
          <p:cNvPr id="3" name="Content Placeholder 2"/>
          <p:cNvSpPr>
            <a:spLocks noGrp="1"/>
          </p:cNvSpPr>
          <p:nvPr>
            <p:ph sz="quarter" idx="1"/>
          </p:nvPr>
        </p:nvSpPr>
        <p:spPr>
          <a:xfrm>
            <a:off x="251520" y="1556792"/>
            <a:ext cx="8720419" cy="5112568"/>
          </a:xfrm>
        </p:spPr>
        <p:txBody>
          <a:bodyPr>
            <a:noAutofit/>
          </a:bodyPr>
          <a:lstStyle/>
          <a:p>
            <a:pPr marL="0" indent="0" algn="just">
              <a:buNone/>
            </a:pPr>
            <a:endParaRPr lang="tr-TR" sz="2400" dirty="0">
              <a:latin typeface="Bookman Old Style" panose="02050604050505020204" pitchFamily="18" charset="0"/>
            </a:endParaRPr>
          </a:p>
          <a:p>
            <a:pPr marL="0" indent="0" algn="just">
              <a:buNone/>
            </a:pPr>
            <a:r>
              <a:rPr lang="tr-TR" sz="2400" dirty="0">
                <a:latin typeface="Bookman Old Style" panose="02050604050505020204" pitchFamily="18" charset="0"/>
              </a:rPr>
              <a:t>Yeni hükûmet sisteminde;</a:t>
            </a:r>
          </a:p>
          <a:p>
            <a:pPr lvl="0" algn="just"/>
            <a:r>
              <a:rPr lang="tr-TR" sz="2400" dirty="0">
                <a:latin typeface="Bookman Old Style" panose="02050604050505020204" pitchFamily="18" charset="0"/>
              </a:rPr>
              <a:t>Anayasaya ve kanunlara uygun olarak yürütme yetkisi ve görevi Cumhurbaşkanı tarafından kullanılmakta ve yerine getirilmektedir (Anayasa </a:t>
            </a:r>
            <a:r>
              <a:rPr lang="tr-TR" sz="2400" dirty="0" err="1">
                <a:latin typeface="Bookman Old Style" panose="02050604050505020204" pitchFamily="18" charset="0"/>
              </a:rPr>
              <a:t>md.</a:t>
            </a:r>
            <a:r>
              <a:rPr lang="tr-TR" sz="2400" dirty="0">
                <a:latin typeface="Bookman Old Style" panose="02050604050505020204" pitchFamily="18" charset="0"/>
              </a:rPr>
              <a:t> 8). </a:t>
            </a:r>
          </a:p>
          <a:p>
            <a:pPr lvl="0" algn="just"/>
            <a:r>
              <a:rPr lang="tr-TR" sz="2400" dirty="0">
                <a:latin typeface="Bookman Old Style" panose="02050604050505020204" pitchFamily="18" charset="0"/>
              </a:rPr>
              <a:t>Cumhurbaşkanı Devletin başıdır (Anayasa </a:t>
            </a:r>
            <a:r>
              <a:rPr lang="tr-TR" sz="2400" dirty="0" err="1">
                <a:latin typeface="Bookman Old Style" panose="02050604050505020204" pitchFamily="18" charset="0"/>
              </a:rPr>
              <a:t>md.</a:t>
            </a:r>
            <a:r>
              <a:rPr lang="tr-TR" sz="2400" dirty="0">
                <a:latin typeface="Bookman Old Style" panose="02050604050505020204" pitchFamily="18" charset="0"/>
              </a:rPr>
              <a:t> 104).</a:t>
            </a:r>
          </a:p>
          <a:p>
            <a:pPr lvl="0" algn="just"/>
            <a:r>
              <a:rPr lang="tr-TR" sz="2400" dirty="0">
                <a:latin typeface="Bookman Old Style" panose="02050604050505020204" pitchFamily="18" charset="0"/>
              </a:rPr>
              <a:t>Cumhurbaşkanı, Devlet başkanı sıfatıyla Türkiye Cumhuriyeti’ni ve Türk Milletinin birliğini temsil etmekte; anayasanın uygulanmasını, Devlet organlarının düzenli ve uyumlu çalışmasını temin etmektedir (Anayasa </a:t>
            </a:r>
            <a:r>
              <a:rPr lang="tr-TR" sz="2400" dirty="0" err="1">
                <a:latin typeface="Bookman Old Style" panose="02050604050505020204" pitchFamily="18" charset="0"/>
              </a:rPr>
              <a:t>md.</a:t>
            </a:r>
            <a:r>
              <a:rPr lang="tr-TR" sz="2400" dirty="0">
                <a:latin typeface="Bookman Old Style" panose="02050604050505020204" pitchFamily="18" charset="0"/>
              </a:rPr>
              <a:t> 104). </a:t>
            </a:r>
          </a:p>
        </p:txBody>
      </p:sp>
    </p:spTree>
    <p:extLst>
      <p:ext uri="{BB962C8B-B14F-4D97-AF65-F5344CB8AC3E}">
        <p14:creationId xmlns:p14="http://schemas.microsoft.com/office/powerpoint/2010/main" val="62429490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tr-TR" sz="2800" b="1" dirty="0">
                <a:latin typeface="Bookman Old Style" panose="02050604050505020204" pitchFamily="18" charset="0"/>
              </a:rPr>
              <a:t>Cumhurbaşkanının Niteliği ve Seçim Usulü</a:t>
            </a:r>
          </a:p>
        </p:txBody>
      </p:sp>
      <p:sp>
        <p:nvSpPr>
          <p:cNvPr id="3" name="Content Placeholder 2"/>
          <p:cNvSpPr>
            <a:spLocks noGrp="1"/>
          </p:cNvSpPr>
          <p:nvPr>
            <p:ph sz="quarter" idx="1"/>
          </p:nvPr>
        </p:nvSpPr>
        <p:spPr>
          <a:xfrm>
            <a:off x="251520" y="1484784"/>
            <a:ext cx="8720419" cy="5328592"/>
          </a:xfrm>
        </p:spPr>
        <p:txBody>
          <a:bodyPr>
            <a:noAutofit/>
          </a:bodyPr>
          <a:lstStyle/>
          <a:p>
            <a:pPr lvl="0" algn="just"/>
            <a:r>
              <a:rPr lang="tr-TR" sz="1800" dirty="0">
                <a:latin typeface="Bookman Old Style" panose="02050604050505020204" pitchFamily="18" charset="0"/>
              </a:rPr>
              <a:t>Cumhurbaşkanı,</a:t>
            </a:r>
          </a:p>
          <a:p>
            <a:pPr lvl="1" algn="just"/>
            <a:r>
              <a:rPr lang="tr-TR" sz="1600" dirty="0">
                <a:latin typeface="Bookman Old Style" panose="02050604050505020204" pitchFamily="18" charset="0"/>
              </a:rPr>
              <a:t>40 yaşını doldurmuş, </a:t>
            </a:r>
          </a:p>
          <a:p>
            <a:pPr lvl="1" algn="just"/>
            <a:r>
              <a:rPr lang="tr-TR" sz="1600" dirty="0">
                <a:latin typeface="Bookman Old Style" panose="02050604050505020204" pitchFamily="18" charset="0"/>
              </a:rPr>
              <a:t>yükseköğrenim yapmış, </a:t>
            </a:r>
          </a:p>
          <a:p>
            <a:pPr lvl="1" algn="just"/>
            <a:r>
              <a:rPr lang="tr-TR" sz="1600" dirty="0">
                <a:latin typeface="Bookman Old Style" panose="02050604050505020204" pitchFamily="18" charset="0"/>
              </a:rPr>
              <a:t>milletvekili seçilme yeterliliğine sahip </a:t>
            </a:r>
          </a:p>
          <a:p>
            <a:pPr lvl="1" algn="just"/>
            <a:r>
              <a:rPr lang="tr-TR" sz="1600" dirty="0">
                <a:latin typeface="Bookman Old Style" panose="02050604050505020204" pitchFamily="18" charset="0"/>
              </a:rPr>
              <a:t>bir Türk vatandaşı olmalıdır (Anayasa </a:t>
            </a:r>
            <a:r>
              <a:rPr lang="tr-TR" sz="1600" dirty="0" err="1">
                <a:latin typeface="Bookman Old Style" panose="02050604050505020204" pitchFamily="18" charset="0"/>
              </a:rPr>
              <a:t>md.</a:t>
            </a:r>
            <a:r>
              <a:rPr lang="tr-TR" sz="1600" dirty="0">
                <a:latin typeface="Bookman Old Style" panose="02050604050505020204" pitchFamily="18" charset="0"/>
              </a:rPr>
              <a:t> 101). </a:t>
            </a:r>
          </a:p>
          <a:p>
            <a:pPr lvl="0" algn="just"/>
            <a:r>
              <a:rPr lang="tr-TR" sz="1800" dirty="0">
                <a:latin typeface="Bookman Old Style" panose="02050604050505020204" pitchFamily="18" charset="0"/>
              </a:rPr>
              <a:t>Cumhurbaşkanı doğrudan halk tarafından seçilmektedir (Anayasa </a:t>
            </a:r>
            <a:r>
              <a:rPr lang="tr-TR" sz="1800" dirty="0" err="1">
                <a:latin typeface="Bookman Old Style" panose="02050604050505020204" pitchFamily="18" charset="0"/>
              </a:rPr>
              <a:t>md.</a:t>
            </a:r>
            <a:r>
              <a:rPr lang="tr-TR" sz="1800" dirty="0">
                <a:latin typeface="Bookman Old Style" panose="02050604050505020204" pitchFamily="18" charset="0"/>
              </a:rPr>
              <a:t> 101).  </a:t>
            </a:r>
          </a:p>
          <a:p>
            <a:pPr lvl="0" algn="just"/>
            <a:r>
              <a:rPr lang="tr-TR" sz="1800" dirty="0">
                <a:latin typeface="Bookman Old Style" panose="02050604050505020204" pitchFamily="18" charset="0"/>
              </a:rPr>
              <a:t>Cumhurbaşkanının görev süresi 5 yıldır. Bir kimse en fazla 2 defa Cumhurbaşkanı seçilebilmektedir (Anayasa </a:t>
            </a:r>
            <a:r>
              <a:rPr lang="tr-TR" sz="1800" dirty="0" err="1">
                <a:latin typeface="Bookman Old Style" panose="02050604050505020204" pitchFamily="18" charset="0"/>
              </a:rPr>
              <a:t>md.</a:t>
            </a:r>
            <a:r>
              <a:rPr lang="tr-TR" sz="1800" dirty="0">
                <a:latin typeface="Bookman Old Style" panose="02050604050505020204" pitchFamily="18" charset="0"/>
              </a:rPr>
              <a:t> 101).</a:t>
            </a:r>
          </a:p>
          <a:p>
            <a:pPr lvl="1" algn="just"/>
            <a:r>
              <a:rPr lang="tr-TR" sz="1600" dirty="0">
                <a:latin typeface="Bookman Old Style" panose="02050604050505020204" pitchFamily="18" charset="0"/>
              </a:rPr>
              <a:t>Cumhurbaşkanının ikinci döneminde TBMM tarafından seçimlerin yenilenmesine karar verilmesi halinde, Cumhurbaşkanı bir defa daha aday olabilmektedir (Anayasa </a:t>
            </a:r>
            <a:r>
              <a:rPr lang="tr-TR" sz="1600" dirty="0" err="1">
                <a:latin typeface="Bookman Old Style" panose="02050604050505020204" pitchFamily="18" charset="0"/>
              </a:rPr>
              <a:t>md.</a:t>
            </a:r>
            <a:r>
              <a:rPr lang="tr-TR" sz="1600" dirty="0">
                <a:latin typeface="Bookman Old Style" panose="02050604050505020204" pitchFamily="18" charset="0"/>
              </a:rPr>
              <a:t> 116).</a:t>
            </a:r>
          </a:p>
          <a:p>
            <a:pPr lvl="0" algn="just"/>
            <a:r>
              <a:rPr lang="tr-TR" sz="1800" dirty="0">
                <a:latin typeface="Bookman Old Style" panose="02050604050505020204" pitchFamily="18" charset="0"/>
              </a:rPr>
              <a:t>Cumhurbaşkanlığına, </a:t>
            </a:r>
          </a:p>
          <a:p>
            <a:pPr lvl="1" algn="just"/>
            <a:r>
              <a:rPr lang="tr-TR" sz="1600" dirty="0">
                <a:latin typeface="Bookman Old Style" panose="02050604050505020204" pitchFamily="18" charset="0"/>
              </a:rPr>
              <a:t>siyasi parti grupları, </a:t>
            </a:r>
          </a:p>
          <a:p>
            <a:pPr lvl="1" algn="just"/>
            <a:r>
              <a:rPr lang="tr-TR" sz="1600" dirty="0">
                <a:latin typeface="Bookman Old Style" panose="02050604050505020204" pitchFamily="18" charset="0"/>
              </a:rPr>
              <a:t>en son yapılan genel seçimlerde toplam geçerli oyların tek başına veya birlikte en az %5’ini almış olan siyasi partiler,</a:t>
            </a:r>
          </a:p>
          <a:p>
            <a:pPr lvl="1" algn="just"/>
            <a:r>
              <a:rPr lang="tr-TR" sz="1600" dirty="0">
                <a:latin typeface="Bookman Old Style" panose="02050604050505020204" pitchFamily="18" charset="0"/>
              </a:rPr>
              <a:t>en az 100 bin seçmen aday gösterebilir (Anayasa </a:t>
            </a:r>
            <a:r>
              <a:rPr lang="tr-TR" sz="1600" dirty="0" err="1">
                <a:latin typeface="Bookman Old Style" panose="02050604050505020204" pitchFamily="18" charset="0"/>
              </a:rPr>
              <a:t>md.</a:t>
            </a:r>
            <a:r>
              <a:rPr lang="tr-TR" sz="1600" dirty="0">
                <a:latin typeface="Bookman Old Style" panose="02050604050505020204" pitchFamily="18" charset="0"/>
              </a:rPr>
              <a:t> 101).</a:t>
            </a:r>
          </a:p>
        </p:txBody>
      </p:sp>
    </p:spTree>
    <p:extLst>
      <p:ext uri="{BB962C8B-B14F-4D97-AF65-F5344CB8AC3E}">
        <p14:creationId xmlns:p14="http://schemas.microsoft.com/office/powerpoint/2010/main" val="352999031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tr-TR" sz="2800" b="1" dirty="0">
                <a:latin typeface="Bookman Old Style" panose="02050604050505020204" pitchFamily="18" charset="0"/>
              </a:rPr>
              <a:t>Cumhurbaşkanının Niteliği ve Seçim Usulü</a:t>
            </a:r>
          </a:p>
        </p:txBody>
      </p:sp>
      <p:sp>
        <p:nvSpPr>
          <p:cNvPr id="3" name="Content Placeholder 2"/>
          <p:cNvSpPr>
            <a:spLocks noGrp="1"/>
          </p:cNvSpPr>
          <p:nvPr>
            <p:ph sz="quarter" idx="1"/>
          </p:nvPr>
        </p:nvSpPr>
        <p:spPr>
          <a:xfrm>
            <a:off x="251520" y="1484784"/>
            <a:ext cx="8720419" cy="5328592"/>
          </a:xfrm>
        </p:spPr>
        <p:txBody>
          <a:bodyPr>
            <a:noAutofit/>
          </a:bodyPr>
          <a:lstStyle/>
          <a:p>
            <a:pPr lvl="0" algn="just"/>
            <a:endParaRPr lang="tr-TR" sz="2000" dirty="0">
              <a:latin typeface="Bookman Old Style" panose="02050604050505020204" pitchFamily="18" charset="0"/>
            </a:endParaRPr>
          </a:p>
          <a:p>
            <a:pPr lvl="0" algn="just"/>
            <a:r>
              <a:rPr lang="tr-TR" sz="2000" dirty="0">
                <a:latin typeface="Bookman Old Style" panose="02050604050505020204" pitchFamily="18" charset="0"/>
              </a:rPr>
              <a:t>Genel oyla yapılacak seçimde, geçerli oyların salt çoğunluğunu alan aday, Cumhurbaşkanı seçilmektedir. İlk oylamada bu çoğunluk sağlanamazsa ilk oylamada en çok oy almış 2 aday katılır ve geçerli oyların çoğunluğunu alan aday Cumhurbaşkanı sıfatını haiz olmaktadır.  </a:t>
            </a:r>
          </a:p>
          <a:p>
            <a:pPr lvl="0" algn="just"/>
            <a:r>
              <a:rPr lang="tr-TR" sz="2000" dirty="0">
                <a:latin typeface="Bookman Old Style" panose="02050604050505020204" pitchFamily="18" charset="0"/>
              </a:rPr>
              <a:t>Cumhurbaşkanlığı seçimleri TBMM (milletvekili genel) seçimleriyle birlikte yapılmaktadır (Anayasa </a:t>
            </a:r>
            <a:r>
              <a:rPr lang="tr-TR" sz="2000" dirty="0" err="1">
                <a:latin typeface="Bookman Old Style" panose="02050604050505020204" pitchFamily="18" charset="0"/>
              </a:rPr>
              <a:t>md.</a:t>
            </a:r>
            <a:r>
              <a:rPr lang="tr-TR" sz="2000" dirty="0">
                <a:latin typeface="Bookman Old Style" panose="02050604050505020204" pitchFamily="18" charset="0"/>
              </a:rPr>
              <a:t> 77). </a:t>
            </a:r>
          </a:p>
          <a:p>
            <a:pPr lvl="0" algn="just"/>
            <a:r>
              <a:rPr lang="tr-TR" sz="2000" dirty="0">
                <a:latin typeface="Bookman Old Style" panose="02050604050505020204" pitchFamily="18" charset="0"/>
              </a:rPr>
              <a:t>Cumhurbaşkanı seçilen milletvekilinin TBMM üyeliği sona ermektedir (Anayasa </a:t>
            </a:r>
            <a:r>
              <a:rPr lang="tr-TR" sz="2000" dirty="0" err="1">
                <a:latin typeface="Bookman Old Style" panose="02050604050505020204" pitchFamily="18" charset="0"/>
              </a:rPr>
              <a:t>md.</a:t>
            </a:r>
            <a:r>
              <a:rPr lang="tr-TR" sz="2000" dirty="0">
                <a:latin typeface="Bookman Old Style" panose="02050604050505020204" pitchFamily="18" charset="0"/>
              </a:rPr>
              <a:t> 101).</a:t>
            </a:r>
          </a:p>
        </p:txBody>
      </p:sp>
    </p:spTree>
    <p:extLst>
      <p:ext uri="{BB962C8B-B14F-4D97-AF65-F5344CB8AC3E}">
        <p14:creationId xmlns:p14="http://schemas.microsoft.com/office/powerpoint/2010/main" val="28995492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tr-TR" sz="2800" b="1" dirty="0">
                <a:latin typeface="Bookman Old Style" panose="02050604050505020204" pitchFamily="18" charset="0"/>
              </a:rPr>
              <a:t>Cumhurbaşkanının Yetki ve Görevleri</a:t>
            </a:r>
          </a:p>
        </p:txBody>
      </p:sp>
      <p:sp>
        <p:nvSpPr>
          <p:cNvPr id="3" name="Content Placeholder 2"/>
          <p:cNvSpPr>
            <a:spLocks noGrp="1"/>
          </p:cNvSpPr>
          <p:nvPr>
            <p:ph sz="quarter" idx="1"/>
          </p:nvPr>
        </p:nvSpPr>
        <p:spPr>
          <a:xfrm>
            <a:off x="251520" y="1484784"/>
            <a:ext cx="8720419" cy="5112568"/>
          </a:xfrm>
        </p:spPr>
        <p:txBody>
          <a:bodyPr>
            <a:noAutofit/>
          </a:bodyPr>
          <a:lstStyle/>
          <a:p>
            <a:pPr algn="just"/>
            <a:endParaRPr lang="tr-TR" sz="1600" dirty="0">
              <a:latin typeface="Bookman Old Style" panose="02050604050505020204" pitchFamily="18" charset="0"/>
            </a:endParaRPr>
          </a:p>
          <a:p>
            <a:pPr algn="just"/>
            <a:r>
              <a:rPr lang="tr-TR" sz="1600" dirty="0">
                <a:latin typeface="Bookman Old Style" panose="02050604050505020204" pitchFamily="18" charset="0"/>
              </a:rPr>
              <a:t>Anayasanın 104’üncü maddesi uyarınca Cumhurbaşkanı;</a:t>
            </a:r>
          </a:p>
          <a:p>
            <a:pPr lvl="0" algn="just"/>
            <a:r>
              <a:rPr lang="tr-TR" sz="1600" dirty="0">
                <a:latin typeface="Bookman Old Style" panose="02050604050505020204" pitchFamily="18" charset="0"/>
              </a:rPr>
              <a:t>yürütme yetkisine ilişkin konularda Cumhurbaşkanlığı kararnamesi çıkarabilir.</a:t>
            </a:r>
          </a:p>
          <a:p>
            <a:pPr lvl="0" algn="just"/>
            <a:r>
              <a:rPr lang="tr-TR" sz="1600" dirty="0">
                <a:latin typeface="Bookman Old Style" panose="02050604050505020204" pitchFamily="18" charset="0"/>
              </a:rPr>
              <a:t>Cumhurbaşkanı yardımcıları ve bakanları ile üst kademe kamu yöneticilerini atar ve görevlerine son verir.</a:t>
            </a:r>
          </a:p>
          <a:p>
            <a:pPr lvl="0" algn="just"/>
            <a:r>
              <a:rPr lang="tr-TR" sz="1600" dirty="0">
                <a:latin typeface="Bookman Old Style" panose="02050604050505020204" pitchFamily="18" charset="0"/>
              </a:rPr>
              <a:t>Gerekli gördüğü takdirde, yasama yılının ilk günü TBMM’de açılış konuşması yapar. </a:t>
            </a:r>
          </a:p>
          <a:p>
            <a:pPr lvl="0" algn="just"/>
            <a:r>
              <a:rPr lang="tr-TR" sz="1600" dirty="0">
                <a:latin typeface="Bookman Old Style" panose="02050604050505020204" pitchFamily="18" charset="0"/>
              </a:rPr>
              <a:t>Ülkenin iç ve dış siyaseti hakkında TBMM’ye mesaj verir.</a:t>
            </a:r>
          </a:p>
          <a:p>
            <a:pPr lvl="0" algn="just"/>
            <a:r>
              <a:rPr lang="tr-TR" sz="1600" dirty="0">
                <a:latin typeface="Bookman Old Style" panose="02050604050505020204" pitchFamily="18" charset="0"/>
              </a:rPr>
              <a:t>Kanunları yayımlar.</a:t>
            </a:r>
          </a:p>
          <a:p>
            <a:pPr lvl="0" algn="just"/>
            <a:r>
              <a:rPr lang="tr-TR" sz="1600" dirty="0">
                <a:latin typeface="Bookman Old Style" panose="02050604050505020204" pitchFamily="18" charset="0"/>
              </a:rPr>
              <a:t>Kanunları tekrar görüşülmek üzere TBMM’ye geri gönderir.</a:t>
            </a:r>
          </a:p>
          <a:p>
            <a:pPr lvl="0" algn="just"/>
            <a:r>
              <a:rPr lang="tr-TR" sz="1600" dirty="0">
                <a:latin typeface="Bookman Old Style" panose="02050604050505020204" pitchFamily="18" charset="0"/>
              </a:rPr>
              <a:t>Kanunların, TBMM İçtüzüğünün tümünün veya belirli hükümlerinin Anayasaya şekil veya esas bakımından aykırı oldukları gerekçesiyle Anayasa Mahkemesinde iptal davası açar.</a:t>
            </a:r>
          </a:p>
          <a:p>
            <a:pPr lvl="0" algn="just"/>
            <a:r>
              <a:rPr lang="tr-TR" sz="1600" dirty="0">
                <a:latin typeface="Bookman Old Style" panose="02050604050505020204" pitchFamily="18" charset="0"/>
              </a:rPr>
              <a:t>Yabancı devletlere Türkiye Cumhuriyeti’nin temsilcilerini gönderir, Türkiye Cumhuriyeti’ne gönderilecek yabancı devlet temsilcilerini kabul eder.</a:t>
            </a:r>
          </a:p>
          <a:p>
            <a:pPr lvl="0" algn="just"/>
            <a:r>
              <a:rPr lang="tr-TR" sz="1600" dirty="0">
                <a:latin typeface="Bookman Old Style" panose="02050604050505020204" pitchFamily="18" charset="0"/>
              </a:rPr>
              <a:t>Milletlerarası </a:t>
            </a:r>
            <a:r>
              <a:rPr lang="tr-TR" sz="1600" dirty="0" err="1">
                <a:latin typeface="Bookman Old Style" panose="02050604050505020204" pitchFamily="18" charset="0"/>
              </a:rPr>
              <a:t>andlaşmaları</a:t>
            </a:r>
            <a:r>
              <a:rPr lang="tr-TR" sz="1600" dirty="0">
                <a:latin typeface="Bookman Old Style" panose="02050604050505020204" pitchFamily="18" charset="0"/>
              </a:rPr>
              <a:t> onaylar ve yayımlar.</a:t>
            </a:r>
          </a:p>
        </p:txBody>
      </p:sp>
    </p:spTree>
    <p:extLst>
      <p:ext uri="{BB962C8B-B14F-4D97-AF65-F5344CB8AC3E}">
        <p14:creationId xmlns:p14="http://schemas.microsoft.com/office/powerpoint/2010/main" val="326968886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tr-TR" sz="2800" b="1" dirty="0">
                <a:latin typeface="Bookman Old Style" panose="02050604050505020204" pitchFamily="18" charset="0"/>
              </a:rPr>
              <a:t>Cumhurbaşkanının Yetki ve Görevleri</a:t>
            </a:r>
          </a:p>
        </p:txBody>
      </p:sp>
      <p:sp>
        <p:nvSpPr>
          <p:cNvPr id="3" name="Content Placeholder 2"/>
          <p:cNvSpPr>
            <a:spLocks noGrp="1"/>
          </p:cNvSpPr>
          <p:nvPr>
            <p:ph sz="quarter" idx="1"/>
          </p:nvPr>
        </p:nvSpPr>
        <p:spPr>
          <a:xfrm>
            <a:off x="251520" y="1484784"/>
            <a:ext cx="8720419" cy="5112568"/>
          </a:xfrm>
        </p:spPr>
        <p:txBody>
          <a:bodyPr>
            <a:noAutofit/>
          </a:bodyPr>
          <a:lstStyle/>
          <a:p>
            <a:pPr lvl="0" algn="just"/>
            <a:r>
              <a:rPr lang="tr-TR" sz="1600" dirty="0">
                <a:latin typeface="Bookman Old Style" panose="02050604050505020204" pitchFamily="18" charset="0"/>
              </a:rPr>
              <a:t>Anayasa değişikliklerine ilişkin kanunları gerekli gördüğü takdirde halkoyuna sunar.</a:t>
            </a:r>
          </a:p>
          <a:p>
            <a:pPr lvl="0" algn="just"/>
            <a:r>
              <a:rPr lang="tr-TR" sz="1600" dirty="0">
                <a:latin typeface="Bookman Old Style" panose="02050604050505020204" pitchFamily="18" charset="0"/>
              </a:rPr>
              <a:t>Milli güvenlik politikalarını belirler ve gerekli tedbirleri alır.</a:t>
            </a:r>
          </a:p>
          <a:p>
            <a:pPr lvl="0" algn="just"/>
            <a:r>
              <a:rPr lang="tr-TR" sz="1600" dirty="0">
                <a:latin typeface="Bookman Old Style" panose="02050604050505020204" pitchFamily="18" charset="0"/>
              </a:rPr>
              <a:t>TBMM adına Türk Silahlı Kuvvetlerinin Başkomutanlığını temsil eder.</a:t>
            </a:r>
          </a:p>
          <a:p>
            <a:pPr lvl="0" algn="just"/>
            <a:r>
              <a:rPr lang="tr-TR" sz="1600" dirty="0">
                <a:latin typeface="Bookman Old Style" panose="02050604050505020204" pitchFamily="18" charset="0"/>
              </a:rPr>
              <a:t>Türk Silahlı Kuvvetlerinin kullanılmasına karar verir.</a:t>
            </a:r>
          </a:p>
          <a:p>
            <a:pPr lvl="0" algn="just"/>
            <a:r>
              <a:rPr lang="tr-TR" sz="1600" dirty="0">
                <a:latin typeface="Bookman Old Style" panose="02050604050505020204" pitchFamily="18" charset="0"/>
              </a:rPr>
              <a:t>Cumhurbaşkanı; savaş, savaşı gerektirecek bir durumun baş göstermesi, seferberlik, ayaklanma, vatan veya Cumhuriyete karşı kuvvetli ve eylemli bir kalkışma, ülkenin ve milletin bölünmezliğini içten veya dıştan tehlikeye düşüren şiddet hareketlerinin yaygınlaşması, anayasal düzeni veya temel hak ve hürriyetleri ortadan kaldırmaya yönelik yaygın şiddet hareketlerinin ortaya çıkması, şiddet olayları nedeniyle kamu düzeninin ciddî şekilde bozulması, tabiî afet veya tehlikeli salgın hastalık ya da ağır ekonomik bunalımın ortaya çıkması hallerinde yurdun tamamında veya bir bölgesinde, süresi 6 ayı geçmemek üzere olağanüstü hal ilan edebilir.</a:t>
            </a:r>
          </a:p>
          <a:p>
            <a:pPr lvl="0" algn="just"/>
            <a:r>
              <a:rPr lang="tr-TR" sz="1600" dirty="0">
                <a:latin typeface="Bookman Old Style" panose="02050604050505020204" pitchFamily="18" charset="0"/>
              </a:rPr>
              <a:t>Sürekli hastalık, sakatlık ve kocama sebebiyle kişilerin cezalarını hafifletir veya kaldırır.</a:t>
            </a:r>
          </a:p>
          <a:p>
            <a:pPr lvl="0" algn="just"/>
            <a:r>
              <a:rPr lang="tr-TR" sz="1600" dirty="0">
                <a:latin typeface="Bookman Old Style" panose="02050604050505020204" pitchFamily="18" charset="0"/>
              </a:rPr>
              <a:t>Kanunların uygulanmasını sağlamak üzere ve bunlara aykırı olmamak şartıyla, yönetmelikler çıkarabilir.</a:t>
            </a:r>
          </a:p>
        </p:txBody>
      </p:sp>
    </p:spTree>
    <p:extLst>
      <p:ext uri="{BB962C8B-B14F-4D97-AF65-F5344CB8AC3E}">
        <p14:creationId xmlns:p14="http://schemas.microsoft.com/office/powerpoint/2010/main" val="27048688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tr-TR" sz="3600" b="1" dirty="0">
                <a:latin typeface="Bookman Old Style" panose="02050604050505020204" pitchFamily="18" charset="0"/>
              </a:rPr>
              <a:t>Cumhurbaşkanlığı Kararnamesi</a:t>
            </a:r>
          </a:p>
        </p:txBody>
      </p:sp>
      <p:sp>
        <p:nvSpPr>
          <p:cNvPr id="3" name="Content Placeholder 2"/>
          <p:cNvSpPr>
            <a:spLocks noGrp="1"/>
          </p:cNvSpPr>
          <p:nvPr>
            <p:ph sz="quarter" idx="1"/>
          </p:nvPr>
        </p:nvSpPr>
        <p:spPr>
          <a:xfrm>
            <a:off x="251520" y="1556792"/>
            <a:ext cx="8720419" cy="5112568"/>
          </a:xfrm>
        </p:spPr>
        <p:txBody>
          <a:bodyPr>
            <a:noAutofit/>
          </a:bodyPr>
          <a:lstStyle/>
          <a:p>
            <a:pPr algn="just"/>
            <a:endParaRPr lang="tr-TR" sz="1800" dirty="0">
              <a:latin typeface="Bookman Old Style" panose="02050604050505020204" pitchFamily="18" charset="0"/>
            </a:endParaRPr>
          </a:p>
          <a:p>
            <a:pPr algn="just"/>
            <a:r>
              <a:rPr lang="tr-TR" sz="1800" dirty="0">
                <a:latin typeface="Bookman Old Style" panose="02050604050505020204" pitchFamily="18" charset="0"/>
              </a:rPr>
              <a:t>Anayasanın 104’üncü maddesinde Cumhurbaşkanlığı Kararnamesi düzenlenmiştir. Bu kararnameler, bir düzenleyici işlemdir. </a:t>
            </a:r>
          </a:p>
          <a:p>
            <a:pPr algn="just"/>
            <a:r>
              <a:rPr lang="tr-TR" sz="1800" dirty="0">
                <a:latin typeface="Bookman Old Style" panose="02050604050505020204" pitchFamily="18" charset="0"/>
              </a:rPr>
              <a:t>Kapsam ve mahiyet açısından Cumhurbaşkanlığı kararnameleri irdelenirse;</a:t>
            </a:r>
          </a:p>
          <a:p>
            <a:pPr lvl="0" algn="just"/>
            <a:r>
              <a:rPr lang="tr-TR" sz="1800" dirty="0">
                <a:latin typeface="Bookman Old Style" panose="02050604050505020204" pitchFamily="18" charset="0"/>
              </a:rPr>
              <a:t>Yürütme yetkisine ilişkin konularda Cumhurbaşkanlığı kararnamesi çıkarılabilir. </a:t>
            </a:r>
          </a:p>
          <a:p>
            <a:pPr lvl="0" algn="just"/>
            <a:r>
              <a:rPr lang="tr-TR" sz="1800" dirty="0">
                <a:latin typeface="Bookman Old Style" panose="02050604050505020204" pitchFamily="18" charset="0"/>
              </a:rPr>
              <a:t>Olağan dönemde sosyal ve ekonomik haklar ve ödevler, hakları kısıtlayıcı bir biçimde olmadan Cumhurbaşkanınca düzenlenebilir.</a:t>
            </a:r>
          </a:p>
          <a:p>
            <a:pPr lvl="0" algn="just"/>
            <a:r>
              <a:rPr lang="tr-TR" sz="1800" dirty="0">
                <a:latin typeface="Bookman Old Style" panose="02050604050505020204" pitchFamily="18" charset="0"/>
              </a:rPr>
              <a:t>Olağanüstü hallerde Cumhurbaşkanı, olağanüstü halin gerekli kıldığı konularda, anayasada belirtilen (</a:t>
            </a:r>
            <a:r>
              <a:rPr lang="tr-TR" sz="1800" dirty="0" err="1">
                <a:latin typeface="Bookman Old Style" panose="02050604050505020204" pitchFamily="18" charset="0"/>
              </a:rPr>
              <a:t>md.</a:t>
            </a:r>
            <a:r>
              <a:rPr lang="tr-TR" sz="1800" dirty="0">
                <a:latin typeface="Bookman Old Style" panose="02050604050505020204" pitchFamily="18" charset="0"/>
              </a:rPr>
              <a:t> 104/17) sınırlamalara tabi olmaksızın Cumhurbaşkanlığı kararnamesi çıkarabilir (Anayasa </a:t>
            </a:r>
            <a:r>
              <a:rPr lang="tr-TR" sz="1800" dirty="0" err="1">
                <a:latin typeface="Bookman Old Style" panose="02050604050505020204" pitchFamily="18" charset="0"/>
              </a:rPr>
              <a:t>md.</a:t>
            </a:r>
            <a:r>
              <a:rPr lang="tr-TR" sz="1800" dirty="0">
                <a:latin typeface="Bookman Old Style" panose="02050604050505020204" pitchFamily="18" charset="0"/>
              </a:rPr>
              <a:t> 119). </a:t>
            </a:r>
          </a:p>
          <a:p>
            <a:pPr lvl="1" algn="just"/>
            <a:r>
              <a:rPr lang="tr-TR" sz="1600" dirty="0">
                <a:latin typeface="Bookman Old Style" panose="02050604050505020204" pitchFamily="18" charset="0"/>
              </a:rPr>
              <a:t>kanun hükmündeki bu kararnameler Resmî </a:t>
            </a:r>
            <a:r>
              <a:rPr lang="tr-TR" sz="1600" dirty="0" err="1">
                <a:latin typeface="Bookman Old Style" panose="02050604050505020204" pitchFamily="18" charset="0"/>
              </a:rPr>
              <a:t>Gazete’de</a:t>
            </a:r>
            <a:r>
              <a:rPr lang="tr-TR" sz="1600" dirty="0">
                <a:latin typeface="Bookman Old Style" panose="02050604050505020204" pitchFamily="18" charset="0"/>
              </a:rPr>
              <a:t> yayımlanır ve aynı gün Meclis onayına sunulur.</a:t>
            </a:r>
          </a:p>
        </p:txBody>
      </p:sp>
    </p:spTree>
    <p:extLst>
      <p:ext uri="{BB962C8B-B14F-4D97-AF65-F5344CB8AC3E}">
        <p14:creationId xmlns:p14="http://schemas.microsoft.com/office/powerpoint/2010/main" val="22679311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tr-TR" sz="3600" b="1" dirty="0">
                <a:latin typeface="Bookman Old Style" panose="02050604050505020204" pitchFamily="18" charset="0"/>
              </a:rPr>
              <a:t>Cumhurbaşkanlığı Kararnamesi</a:t>
            </a:r>
          </a:p>
        </p:txBody>
      </p:sp>
      <p:sp>
        <p:nvSpPr>
          <p:cNvPr id="3" name="Content Placeholder 2"/>
          <p:cNvSpPr>
            <a:spLocks noGrp="1"/>
          </p:cNvSpPr>
          <p:nvPr>
            <p:ph sz="quarter" idx="1"/>
          </p:nvPr>
        </p:nvSpPr>
        <p:spPr>
          <a:xfrm>
            <a:off x="251520" y="1556792"/>
            <a:ext cx="8720419" cy="5112568"/>
          </a:xfrm>
        </p:spPr>
        <p:txBody>
          <a:bodyPr>
            <a:noAutofit/>
          </a:bodyPr>
          <a:lstStyle/>
          <a:p>
            <a:pPr lvl="0" algn="just"/>
            <a:endParaRPr lang="tr-TR" sz="2000" dirty="0">
              <a:latin typeface="Bookman Old Style" panose="02050604050505020204" pitchFamily="18" charset="0"/>
            </a:endParaRPr>
          </a:p>
          <a:p>
            <a:pPr lvl="0" algn="just"/>
            <a:r>
              <a:rPr lang="tr-TR" sz="2000" dirty="0">
                <a:latin typeface="Bookman Old Style" panose="02050604050505020204" pitchFamily="18" charset="0"/>
              </a:rPr>
              <a:t>Bakanlıkların kurulması, kaldırılması, görevleri ve yetkileri, teşkilat yapısı ile merkez ve taşra teşkilatlarının kurulması Cumhurbaşkanlığı kararnamesiyle düzenlenir (Anayasa </a:t>
            </a:r>
            <a:r>
              <a:rPr lang="tr-TR" sz="2000" dirty="0" err="1">
                <a:latin typeface="Bookman Old Style" panose="02050604050505020204" pitchFamily="18" charset="0"/>
              </a:rPr>
              <a:t>md.</a:t>
            </a:r>
            <a:r>
              <a:rPr lang="tr-TR" sz="2000" dirty="0">
                <a:latin typeface="Bookman Old Style" panose="02050604050505020204" pitchFamily="18" charset="0"/>
              </a:rPr>
              <a:t> 106).</a:t>
            </a:r>
          </a:p>
          <a:p>
            <a:pPr lvl="0" algn="just"/>
            <a:r>
              <a:rPr lang="tr-TR" sz="2000" dirty="0">
                <a:latin typeface="Bookman Old Style" panose="02050604050505020204" pitchFamily="18" charset="0"/>
              </a:rPr>
              <a:t>Kamu tüzelkişiliği, kanunla veya Cumhurbaşkanlığı kararnamesiyle kurulur.</a:t>
            </a:r>
          </a:p>
          <a:p>
            <a:pPr lvl="0" algn="just"/>
            <a:r>
              <a:rPr lang="tr-TR" sz="2000" dirty="0">
                <a:latin typeface="Bookman Old Style" panose="02050604050505020204" pitchFamily="18" charset="0"/>
              </a:rPr>
              <a:t>Üst kademe kamu yöneticilerinin atanmalarına ilişkin usul ve esasları Cumhurbaşkanlığı kararnamesiyle düzenlenir.</a:t>
            </a:r>
          </a:p>
          <a:p>
            <a:pPr lvl="0" algn="just"/>
            <a:r>
              <a:rPr lang="tr-TR" sz="2000" dirty="0">
                <a:latin typeface="Bookman Old Style" panose="02050604050505020204" pitchFamily="18" charset="0"/>
              </a:rPr>
              <a:t>Milli Güvenlik Kurulu Genel Sekreterliğinin teşkilatı ve görevleri Cumhurbaşkanlığı kararnamesiyle düzenlenir (Anayasa </a:t>
            </a:r>
            <a:r>
              <a:rPr lang="tr-TR" sz="2000" dirty="0" err="1">
                <a:latin typeface="Bookman Old Style" panose="02050604050505020204" pitchFamily="18" charset="0"/>
              </a:rPr>
              <a:t>md.</a:t>
            </a:r>
            <a:r>
              <a:rPr lang="tr-TR" sz="2000" dirty="0">
                <a:latin typeface="Bookman Old Style" panose="02050604050505020204" pitchFamily="18" charset="0"/>
              </a:rPr>
              <a:t> 118).</a:t>
            </a:r>
          </a:p>
          <a:p>
            <a:pPr lvl="0" algn="just"/>
            <a:r>
              <a:rPr lang="tr-TR" sz="2000" dirty="0">
                <a:latin typeface="Bookman Old Style" panose="02050604050505020204" pitchFamily="18" charset="0"/>
              </a:rPr>
              <a:t>Devlet Denetleme Kurulunun işleyişi, üyelerinin görev süresi ve diğer özlük işleri, Cumhurbaşkanlığı kararnamesiyle düzenlenir (Anayasa </a:t>
            </a:r>
            <a:r>
              <a:rPr lang="tr-TR" sz="2000" dirty="0" err="1">
                <a:latin typeface="Bookman Old Style" panose="02050604050505020204" pitchFamily="18" charset="0"/>
              </a:rPr>
              <a:t>md.</a:t>
            </a:r>
            <a:r>
              <a:rPr lang="tr-TR" sz="2000" dirty="0">
                <a:latin typeface="Bookman Old Style" panose="02050604050505020204" pitchFamily="18" charset="0"/>
              </a:rPr>
              <a:t> 108).</a:t>
            </a:r>
          </a:p>
        </p:txBody>
      </p:sp>
    </p:spTree>
    <p:extLst>
      <p:ext uri="{BB962C8B-B14F-4D97-AF65-F5344CB8AC3E}">
        <p14:creationId xmlns:p14="http://schemas.microsoft.com/office/powerpoint/2010/main" val="36571942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tr-TR" sz="3600" b="1" dirty="0">
                <a:latin typeface="Bookman Old Style" panose="02050604050505020204" pitchFamily="18" charset="0"/>
              </a:rPr>
              <a:t>Cumhurbaşkanlığı Kararnamesi</a:t>
            </a:r>
          </a:p>
        </p:txBody>
      </p:sp>
      <p:sp>
        <p:nvSpPr>
          <p:cNvPr id="3" name="Content Placeholder 2"/>
          <p:cNvSpPr>
            <a:spLocks noGrp="1"/>
          </p:cNvSpPr>
          <p:nvPr>
            <p:ph sz="quarter" idx="1"/>
          </p:nvPr>
        </p:nvSpPr>
        <p:spPr>
          <a:xfrm>
            <a:off x="251520" y="1556792"/>
            <a:ext cx="8720419" cy="5112568"/>
          </a:xfrm>
        </p:spPr>
        <p:txBody>
          <a:bodyPr>
            <a:noAutofit/>
          </a:bodyPr>
          <a:lstStyle/>
          <a:p>
            <a:pPr algn="just"/>
            <a:endParaRPr lang="tr-TR" sz="1800" dirty="0">
              <a:latin typeface="Bookman Old Style" panose="02050604050505020204" pitchFamily="18" charset="0"/>
            </a:endParaRPr>
          </a:p>
          <a:p>
            <a:pPr marL="0" indent="0" algn="just">
              <a:buNone/>
            </a:pPr>
            <a:r>
              <a:rPr lang="tr-TR" sz="1800" dirty="0">
                <a:latin typeface="Bookman Old Style" panose="02050604050505020204" pitchFamily="18" charset="0"/>
              </a:rPr>
              <a:t>Cumhurbaşkanlığı Kararnamelerinin sınırlarından bahsedilirse;</a:t>
            </a:r>
          </a:p>
          <a:p>
            <a:pPr lvl="0" algn="just"/>
            <a:r>
              <a:rPr lang="tr-TR" sz="1800" dirty="0">
                <a:latin typeface="Bookman Old Style" panose="02050604050505020204" pitchFamily="18" charset="0"/>
              </a:rPr>
              <a:t>Anayasada belirtilen temel haklar, kişi hakları ve ödevleriyle siyasi haklar ve ödevler Cumhurbaşkanlığı kararnamesiyle düzenlenemez. </a:t>
            </a:r>
          </a:p>
          <a:p>
            <a:pPr lvl="0" algn="just"/>
            <a:r>
              <a:rPr lang="tr-TR" sz="1800" dirty="0">
                <a:latin typeface="Bookman Old Style" panose="02050604050505020204" pitchFamily="18" charset="0"/>
              </a:rPr>
              <a:t>Anayasada münhasıran kanunla düzenlenmesi öngörülen konularda Cumhurbaşkanlığı kararnamesi çıkarılamamaktadır. </a:t>
            </a:r>
          </a:p>
          <a:p>
            <a:pPr lvl="0" algn="just"/>
            <a:r>
              <a:rPr lang="tr-TR" sz="1800" dirty="0">
                <a:latin typeface="Bookman Old Style" panose="02050604050505020204" pitchFamily="18" charset="0"/>
              </a:rPr>
              <a:t>Kanunda açıkça düzenlenen konularda Cumhurbaşkanlığı kararnamesi çıkarılamamaktadır.</a:t>
            </a:r>
          </a:p>
          <a:p>
            <a:pPr lvl="0" algn="just"/>
            <a:r>
              <a:rPr lang="tr-TR" sz="1800" dirty="0">
                <a:latin typeface="Bookman Old Style" panose="02050604050505020204" pitchFamily="18" charset="0"/>
              </a:rPr>
              <a:t>Cumhurbaşkanlığı kararnamesi ile kanunlarda farklı hükümler bulunması halinde, kanun hükümleri uygulanmaktadır.</a:t>
            </a:r>
          </a:p>
          <a:p>
            <a:pPr lvl="0" algn="just"/>
            <a:r>
              <a:rPr lang="tr-TR" sz="1800" dirty="0">
                <a:latin typeface="Bookman Old Style" panose="02050604050505020204" pitchFamily="18" charset="0"/>
              </a:rPr>
              <a:t>TBMM’nin aynı konuda kanun çıkarması durumunda, Cumhurbaşkanlığı kararnamesi hükümsüz hale gelmektedir.</a:t>
            </a:r>
          </a:p>
        </p:txBody>
      </p:sp>
    </p:spTree>
    <p:extLst>
      <p:ext uri="{BB962C8B-B14F-4D97-AF65-F5344CB8AC3E}">
        <p14:creationId xmlns:p14="http://schemas.microsoft.com/office/powerpoint/2010/main" val="7887998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2800" b="1" dirty="0">
                <a:latin typeface="Bookman Old Style" panose="02050604050505020204" pitchFamily="18" charset="0"/>
              </a:rPr>
              <a:t>Cumhurbaşkanı Yardımcıları ve Bakanlar</a:t>
            </a:r>
          </a:p>
        </p:txBody>
      </p:sp>
      <p:sp>
        <p:nvSpPr>
          <p:cNvPr id="3" name="Content Placeholder 2"/>
          <p:cNvSpPr>
            <a:spLocks noGrp="1"/>
          </p:cNvSpPr>
          <p:nvPr>
            <p:ph sz="quarter" idx="1"/>
          </p:nvPr>
        </p:nvSpPr>
        <p:spPr>
          <a:xfrm>
            <a:off x="251520" y="1556792"/>
            <a:ext cx="8720419" cy="5112568"/>
          </a:xfrm>
        </p:spPr>
        <p:txBody>
          <a:bodyPr>
            <a:noAutofit/>
          </a:bodyPr>
          <a:lstStyle/>
          <a:p>
            <a:pPr lvl="0" algn="just"/>
            <a:r>
              <a:rPr lang="tr-TR" sz="1800" dirty="0">
                <a:latin typeface="Bookman Old Style" panose="02050604050505020204" pitchFamily="18" charset="0"/>
              </a:rPr>
              <a:t>Cumhurbaşkanı yardımcıları ve bakanlar, milletvekili seçilme yeterliliğine sahip olanlar arasından Cumhurbaşkanı tarafından atanır ve görevden alınır. TBMM üyeleri, Cumhurbaşkanı yardımcısı veya bakan olarak atanırlarsa üyelikleri sona erer.</a:t>
            </a:r>
          </a:p>
          <a:p>
            <a:pPr lvl="1" algn="just"/>
            <a:r>
              <a:rPr lang="tr-TR" sz="1600" dirty="0">
                <a:latin typeface="Bookman Old Style" panose="02050604050505020204" pitchFamily="18" charset="0"/>
              </a:rPr>
              <a:t>Başka bir ifadeyle bakanlar, aynı zamanda milletvekili olamazlar. </a:t>
            </a:r>
          </a:p>
          <a:p>
            <a:pPr lvl="1" algn="just"/>
            <a:r>
              <a:rPr lang="tr-TR" sz="1600" dirty="0">
                <a:latin typeface="Bookman Old Style" panose="02050604050505020204" pitchFamily="18" charset="0"/>
              </a:rPr>
              <a:t>Bakanlar ve Cumhurbaşkanı, doğrudan kanun teklif edemezler.</a:t>
            </a:r>
          </a:p>
          <a:p>
            <a:pPr lvl="1" algn="just"/>
            <a:r>
              <a:rPr lang="tr-TR" sz="1600" dirty="0">
                <a:latin typeface="Bookman Old Style" panose="02050604050505020204" pitchFamily="18" charset="0"/>
              </a:rPr>
              <a:t>Bakanlar Kurulu kaldırıldığı ve artık yürütmenin ortağı olmadığı için Bakanlar, Cumhurbaşkanının kabinesinin bir üyesidir.</a:t>
            </a:r>
          </a:p>
          <a:p>
            <a:pPr lvl="0" algn="just"/>
            <a:r>
              <a:rPr lang="tr-TR" sz="1800" dirty="0">
                <a:latin typeface="Bookman Old Style" panose="02050604050505020204" pitchFamily="18" charset="0"/>
              </a:rPr>
              <a:t>Cumhurbaşkanı, seçildikten sonra bir veya daha fazla Cumhurbaşkanı yardımcısı atayabilir.</a:t>
            </a:r>
          </a:p>
          <a:p>
            <a:pPr lvl="0" algn="just"/>
            <a:r>
              <a:rPr lang="tr-TR" sz="1800" dirty="0">
                <a:latin typeface="Bookman Old Style" panose="02050604050505020204" pitchFamily="18" charset="0"/>
              </a:rPr>
              <a:t>Cumhurbaşkanı yardımcıları ve bakanlar, Cumhurbaşkanına karşı sorumludur.</a:t>
            </a:r>
          </a:p>
          <a:p>
            <a:pPr lvl="0" algn="just"/>
            <a:r>
              <a:rPr lang="tr-TR" sz="1800" dirty="0">
                <a:latin typeface="Bookman Old Style" panose="02050604050505020204" pitchFamily="18" charset="0"/>
              </a:rPr>
              <a:t>Cumhurbaşkanının hastalık ve yurt dışına çıkma gibi sebeplerle geçici olarak görevinden ayrılması hallerinde ve makamının herhangi bir nedenle boşalması halinde yenisi seçilene kadar Cumhurbaşkanı yardımcısı Cumhurbaşkanına vekâlet eder ve Cumhurbaşkanına ait yetkileri kullanır.</a:t>
            </a:r>
            <a:r>
              <a:rPr lang="tr-TR" sz="1200" dirty="0">
                <a:latin typeface="Bookman Old Style" panose="02050604050505020204" pitchFamily="18" charset="0"/>
              </a:rPr>
              <a:t> </a:t>
            </a:r>
          </a:p>
        </p:txBody>
      </p:sp>
    </p:spTree>
    <p:extLst>
      <p:ext uri="{BB962C8B-B14F-4D97-AF65-F5344CB8AC3E}">
        <p14:creationId xmlns:p14="http://schemas.microsoft.com/office/powerpoint/2010/main" val="391660997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tr-TR" sz="2800" b="1" dirty="0">
                <a:latin typeface="Bookman Old Style" panose="02050604050505020204" pitchFamily="18" charset="0"/>
              </a:rPr>
              <a:t>Cumhurbaşkanının Cezai Sorumluluğu</a:t>
            </a:r>
          </a:p>
        </p:txBody>
      </p:sp>
      <p:sp>
        <p:nvSpPr>
          <p:cNvPr id="3" name="Content Placeholder 2"/>
          <p:cNvSpPr>
            <a:spLocks noGrp="1"/>
          </p:cNvSpPr>
          <p:nvPr>
            <p:ph sz="quarter" idx="1"/>
          </p:nvPr>
        </p:nvSpPr>
        <p:spPr>
          <a:xfrm>
            <a:off x="251520" y="1556792"/>
            <a:ext cx="8720419" cy="5112568"/>
          </a:xfrm>
        </p:spPr>
        <p:txBody>
          <a:bodyPr>
            <a:noAutofit/>
          </a:bodyPr>
          <a:lstStyle/>
          <a:p>
            <a:pPr marL="0" indent="0" algn="just">
              <a:buNone/>
            </a:pPr>
            <a:endParaRPr lang="tr-TR" sz="2000" dirty="0">
              <a:latin typeface="Bookman Old Style" panose="02050604050505020204" pitchFamily="18" charset="0"/>
            </a:endParaRPr>
          </a:p>
          <a:p>
            <a:pPr marL="0" indent="0" algn="just">
              <a:buNone/>
            </a:pPr>
            <a:r>
              <a:rPr lang="tr-TR" sz="2000" dirty="0">
                <a:latin typeface="Bookman Old Style" panose="02050604050505020204" pitchFamily="18" charset="0"/>
              </a:rPr>
              <a:t>Anayasanın 105’inci maddesinde Cumhurbaşkanının siyasi olmayan sorumluluğu şöyle düzenlenmiştir:</a:t>
            </a:r>
          </a:p>
          <a:p>
            <a:pPr lvl="0" algn="just"/>
            <a:r>
              <a:rPr lang="tr-TR" sz="2000" dirty="0">
                <a:latin typeface="Bookman Old Style" panose="02050604050505020204" pitchFamily="18" charset="0"/>
              </a:rPr>
              <a:t>Cumhurbaşkanı hakkında, bir suç işlediği iddiasıyla TBMM’de soruşturma açılması istenebilir. </a:t>
            </a:r>
          </a:p>
          <a:p>
            <a:pPr lvl="0" algn="just"/>
            <a:r>
              <a:rPr lang="tr-TR" sz="2000" dirty="0">
                <a:latin typeface="Bookman Old Style" panose="02050604050505020204" pitchFamily="18" charset="0"/>
              </a:rPr>
              <a:t>Soruşturma açılmasına karar verilmesi halinde, Meclisteki siyasi partilerin üyelerinden oluşan bir komisyon tarafından soruşturma yapılır. </a:t>
            </a:r>
          </a:p>
          <a:p>
            <a:pPr lvl="0" algn="just"/>
            <a:r>
              <a:rPr lang="tr-TR" sz="2000" dirty="0">
                <a:latin typeface="Bookman Old Style" panose="02050604050505020204" pitchFamily="18" charset="0"/>
              </a:rPr>
              <a:t>TBMM üye tamsayısının üçte ikisinin oyuyla Yüce Divana sevk kararı alınabilir.</a:t>
            </a:r>
          </a:p>
          <a:p>
            <a:pPr lvl="0" algn="just"/>
            <a:r>
              <a:rPr lang="tr-TR" sz="2000" dirty="0">
                <a:latin typeface="Bookman Old Style" panose="02050604050505020204" pitchFamily="18" charset="0"/>
              </a:rPr>
              <a:t>Yüce Divanda seçilmeye engel bir suçtan mahkûm edilen Cumhurbaşkanının görevi sona erer.</a:t>
            </a:r>
          </a:p>
        </p:txBody>
      </p:sp>
    </p:spTree>
    <p:extLst>
      <p:ext uri="{BB962C8B-B14F-4D97-AF65-F5344CB8AC3E}">
        <p14:creationId xmlns:p14="http://schemas.microsoft.com/office/powerpoint/2010/main" val="206216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28600"/>
            <a:ext cx="8786874" cy="990600"/>
          </a:xfrm>
        </p:spPr>
        <p:txBody>
          <a:bodyPr>
            <a:normAutofit/>
          </a:bodyPr>
          <a:lstStyle/>
          <a:p>
            <a:r>
              <a:rPr lang="tr-TR" sz="2800" b="1" dirty="0">
                <a:latin typeface="Bookman Old Style" pitchFamily="18" charset="0"/>
              </a:rPr>
              <a:t>Yeni KY/Yeni Kamu İşletmeciliği</a:t>
            </a:r>
          </a:p>
        </p:txBody>
      </p:sp>
      <p:sp>
        <p:nvSpPr>
          <p:cNvPr id="3" name="2 İçerik Yer Tutucusu"/>
          <p:cNvSpPr>
            <a:spLocks noGrp="1"/>
          </p:cNvSpPr>
          <p:nvPr>
            <p:ph sz="quarter" idx="1"/>
          </p:nvPr>
        </p:nvSpPr>
        <p:spPr>
          <a:xfrm>
            <a:off x="351025" y="1484784"/>
            <a:ext cx="8370512" cy="5141168"/>
          </a:xfrm>
        </p:spPr>
        <p:txBody>
          <a:bodyPr>
            <a:noAutofit/>
          </a:bodyPr>
          <a:lstStyle/>
          <a:p>
            <a:pPr marL="0" indent="0" algn="just">
              <a:buNone/>
            </a:pPr>
            <a:endParaRPr lang="tr-TR" sz="2000" dirty="0">
              <a:latin typeface="Bookman Old Style" pitchFamily="18" charset="0"/>
            </a:endParaRPr>
          </a:p>
          <a:p>
            <a:pPr marL="0" indent="0" algn="just">
              <a:buNone/>
            </a:pPr>
            <a:r>
              <a:rPr lang="tr-TR" sz="2000" dirty="0">
                <a:latin typeface="Bookman Old Style" pitchFamily="18" charset="0"/>
              </a:rPr>
              <a:t>* Her şey piyasalaştırılarak somutlaştırılmalı ve ölçülebilir olmalı: İşlemler Maliyeti Teorisi (</a:t>
            </a:r>
            <a:r>
              <a:rPr lang="tr-TR" sz="2000" i="1" dirty="0" err="1">
                <a:latin typeface="Bookman Old Style" pitchFamily="18" charset="0"/>
              </a:rPr>
              <a:t>transaction</a:t>
            </a:r>
            <a:r>
              <a:rPr lang="tr-TR" sz="2000" i="1" dirty="0">
                <a:latin typeface="Bookman Old Style" pitchFamily="18" charset="0"/>
              </a:rPr>
              <a:t> </a:t>
            </a:r>
            <a:r>
              <a:rPr lang="tr-TR" sz="2000" i="1" dirty="0" err="1">
                <a:latin typeface="Bookman Old Style" pitchFamily="18" charset="0"/>
              </a:rPr>
              <a:t>cost</a:t>
            </a:r>
            <a:r>
              <a:rPr lang="tr-TR" sz="2000" dirty="0">
                <a:latin typeface="Bookman Old Style" pitchFamily="18" charset="0"/>
              </a:rPr>
              <a:t>) </a:t>
            </a:r>
            <a:r>
              <a:rPr lang="tr-TR" sz="2000" dirty="0">
                <a:latin typeface="Bookman Old Style" pitchFamily="18" charset="0"/>
                <a:sym typeface="Wingdings" panose="05000000000000000000" pitchFamily="2" charset="2"/>
              </a:rPr>
              <a:t> iktisadi değişime yönelik bilgi edinme, kural koyma, sözleşme yapma, ölçme ve denetleme faaliyetlerinin bir maliyeti vardır. Üretim-tüketim-bölüşüm süreci piyasaya devredilirse maliyetler hesaplanabilir. </a:t>
            </a:r>
          </a:p>
          <a:p>
            <a:pPr marL="0" indent="0" algn="just">
              <a:buNone/>
            </a:pPr>
            <a:r>
              <a:rPr lang="tr-TR" sz="2000" dirty="0">
                <a:latin typeface="Bookman Old Style" pitchFamily="18" charset="0"/>
                <a:sym typeface="Wingdings" panose="05000000000000000000" pitchFamily="2" charset="2"/>
              </a:rPr>
              <a:t>* Negatif dışsallıkların özel mülkiyet yoluyla giderilmesi: mülkiyet hakları yaklaşımı (</a:t>
            </a:r>
            <a:r>
              <a:rPr lang="tr-TR" sz="2000" i="1" dirty="0" err="1">
                <a:latin typeface="Bookman Old Style" pitchFamily="18" charset="0"/>
                <a:sym typeface="Wingdings" panose="05000000000000000000" pitchFamily="2" charset="2"/>
              </a:rPr>
              <a:t>property</a:t>
            </a:r>
            <a:r>
              <a:rPr lang="tr-TR" sz="2000" i="1" dirty="0">
                <a:latin typeface="Bookman Old Style" pitchFamily="18" charset="0"/>
                <a:sym typeface="Wingdings" panose="05000000000000000000" pitchFamily="2" charset="2"/>
              </a:rPr>
              <a:t> </a:t>
            </a:r>
            <a:r>
              <a:rPr lang="tr-TR" sz="2000" i="1" dirty="0" err="1">
                <a:latin typeface="Bookman Old Style" pitchFamily="18" charset="0"/>
                <a:sym typeface="Wingdings" panose="05000000000000000000" pitchFamily="2" charset="2"/>
              </a:rPr>
              <a:t>rights</a:t>
            </a:r>
            <a:r>
              <a:rPr lang="tr-TR" sz="2000" dirty="0">
                <a:latin typeface="Bookman Old Style" pitchFamily="18" charset="0"/>
                <a:sym typeface="Wingdings" panose="05000000000000000000" pitchFamily="2" charset="2"/>
              </a:rPr>
              <a:t>)  mülkiyet hakkının devlet tarafından güvenceye alınması; özelleştirme yoluyla kamusal mülkiyetin dışsallık yaratan unsurlarının ortadan kaldırılması; verimli olmayan kamusal birikimlerin ve faaliyetlerin piyasalaştırılması…</a:t>
            </a:r>
            <a:endParaRPr lang="tr-TR" sz="2000" dirty="0">
              <a:latin typeface="Bookman Old Style" pitchFamily="18" charset="0"/>
            </a:endParaRPr>
          </a:p>
        </p:txBody>
      </p:sp>
    </p:spTree>
    <p:extLst>
      <p:ext uri="{BB962C8B-B14F-4D97-AF65-F5344CB8AC3E}">
        <p14:creationId xmlns:p14="http://schemas.microsoft.com/office/powerpoint/2010/main" val="434323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tr-TR" sz="2000" b="1" dirty="0">
                <a:latin typeface="Bookman Old Style" panose="02050604050505020204" pitchFamily="18" charset="0"/>
              </a:rPr>
              <a:t>CB Yardımcıları ile Bakanların Meclis Tarafından Denetimi</a:t>
            </a:r>
          </a:p>
        </p:txBody>
      </p:sp>
      <p:sp>
        <p:nvSpPr>
          <p:cNvPr id="3" name="Content Placeholder 2"/>
          <p:cNvSpPr>
            <a:spLocks noGrp="1"/>
          </p:cNvSpPr>
          <p:nvPr>
            <p:ph sz="quarter" idx="1"/>
          </p:nvPr>
        </p:nvSpPr>
        <p:spPr>
          <a:xfrm>
            <a:off x="251520" y="1556792"/>
            <a:ext cx="8720419" cy="5112568"/>
          </a:xfrm>
        </p:spPr>
        <p:txBody>
          <a:bodyPr>
            <a:noAutofit/>
          </a:bodyPr>
          <a:lstStyle/>
          <a:p>
            <a:pPr lvl="0" algn="just"/>
            <a:endParaRPr lang="tr-TR" sz="1800" dirty="0">
              <a:latin typeface="Bookman Old Style" panose="02050604050505020204" pitchFamily="18" charset="0"/>
            </a:endParaRPr>
          </a:p>
          <a:p>
            <a:pPr lvl="0" algn="just"/>
            <a:r>
              <a:rPr lang="tr-TR" sz="1800" dirty="0">
                <a:latin typeface="Bookman Old Style" panose="02050604050505020204" pitchFamily="18" charset="0"/>
              </a:rPr>
              <a:t>Cumhurbaşkanı yardımcıları ve bakanlar hakkında görevleriyle ilgili suç işledikleri iddiasıyla, TBMM’de soruşturma açılabilir. </a:t>
            </a:r>
          </a:p>
          <a:p>
            <a:pPr lvl="0" algn="just"/>
            <a:r>
              <a:rPr lang="tr-TR" sz="1800" dirty="0">
                <a:latin typeface="Bookman Old Style" panose="02050604050505020204" pitchFamily="18" charset="0"/>
              </a:rPr>
              <a:t>Soruşturma açılmasına karar verilmesi halinde, Meclisteki siyasi partilerin, güçleri oranında komisyona verebilecekleri üyelerden oluşan bir komisyon tarafından soruşturma yapılır. </a:t>
            </a:r>
          </a:p>
          <a:p>
            <a:pPr lvl="0" algn="just"/>
            <a:r>
              <a:rPr lang="tr-TR" sz="1800" dirty="0">
                <a:latin typeface="Bookman Old Style" panose="02050604050505020204" pitchFamily="18" charset="0"/>
              </a:rPr>
              <a:t>Komisyonun hazırladığı rapor TBMM’de üye tamsayısının üçte ikisinin oyuyla Yüce Divana sevk kararı alabilir. </a:t>
            </a:r>
          </a:p>
          <a:p>
            <a:pPr lvl="0" algn="just"/>
            <a:r>
              <a:rPr lang="tr-TR" sz="1800" dirty="0">
                <a:latin typeface="Bookman Old Style" panose="02050604050505020204" pitchFamily="18" charset="0"/>
              </a:rPr>
              <a:t>Yüce Divanda seçilmeye engel bir suçtan mahkûm edilen Cumhurbaşkanı yardımcısı veya bakanın görevi sona erer.</a:t>
            </a:r>
          </a:p>
          <a:p>
            <a:pPr lvl="0" algn="just"/>
            <a:r>
              <a:rPr lang="tr-TR" sz="1800" dirty="0">
                <a:latin typeface="Bookman Old Style" panose="02050604050505020204" pitchFamily="18" charset="0"/>
              </a:rPr>
              <a:t>Cumhurbaşkanı yardımcıları ve bakanlar, görevleriyle ilgili olmayan suçlarda yasama dokunulmazlığına ilişkin hükümlerden yararlanır.</a:t>
            </a:r>
          </a:p>
          <a:p>
            <a:pPr algn="just"/>
            <a:r>
              <a:rPr lang="tr-TR" sz="1800" dirty="0">
                <a:latin typeface="Bookman Old Style" panose="02050604050505020204" pitchFamily="18" charset="0"/>
              </a:rPr>
              <a:t>Bunlara ek olarak denetimden daha çok bilgi edinmeye yönelik olarak yazılı soru, genel görüşme ve meclis araştırması mekanizmaları da vardır. Gensoru ve sözlü soru ise kaldırılmıştır.</a:t>
            </a:r>
          </a:p>
        </p:txBody>
      </p:sp>
    </p:spTree>
    <p:extLst>
      <p:ext uri="{BB962C8B-B14F-4D97-AF65-F5344CB8AC3E}">
        <p14:creationId xmlns:p14="http://schemas.microsoft.com/office/powerpoint/2010/main" val="302238555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tr-TR" sz="2800" b="1" dirty="0">
                <a:latin typeface="Bookman Old Style" panose="02050604050505020204" pitchFamily="18" charset="0"/>
              </a:rPr>
              <a:t>TBMM ve CB Seçimlerinin Yenilenmesi</a:t>
            </a:r>
          </a:p>
        </p:txBody>
      </p:sp>
      <p:sp>
        <p:nvSpPr>
          <p:cNvPr id="3" name="Content Placeholder 2"/>
          <p:cNvSpPr>
            <a:spLocks noGrp="1"/>
          </p:cNvSpPr>
          <p:nvPr>
            <p:ph sz="quarter" idx="1"/>
          </p:nvPr>
        </p:nvSpPr>
        <p:spPr>
          <a:xfrm>
            <a:off x="251520" y="1556792"/>
            <a:ext cx="8720419" cy="5112568"/>
          </a:xfrm>
        </p:spPr>
        <p:txBody>
          <a:bodyPr>
            <a:noAutofit/>
          </a:bodyPr>
          <a:lstStyle/>
          <a:p>
            <a:pPr lvl="0" algn="just"/>
            <a:endParaRPr lang="tr-TR" sz="2000" dirty="0">
              <a:latin typeface="Bookman Old Style" panose="02050604050505020204" pitchFamily="18" charset="0"/>
            </a:endParaRPr>
          </a:p>
          <a:p>
            <a:pPr lvl="0" algn="just"/>
            <a:endParaRPr lang="tr-TR" sz="2000" dirty="0">
              <a:latin typeface="Bookman Old Style" panose="02050604050505020204" pitchFamily="18" charset="0"/>
            </a:endParaRPr>
          </a:p>
          <a:p>
            <a:pPr lvl="0" algn="just"/>
            <a:r>
              <a:rPr lang="tr-TR" sz="2000" dirty="0">
                <a:latin typeface="Bookman Old Style" panose="02050604050505020204" pitchFamily="18" charset="0"/>
              </a:rPr>
              <a:t>Üye tamsayısının 3/5 çoğunluğuyla  TBMM ve Cumhurbaşkanı seçimlerin yenilenmesine karar verebilirler. </a:t>
            </a:r>
          </a:p>
          <a:p>
            <a:pPr lvl="0" algn="just"/>
            <a:r>
              <a:rPr lang="tr-TR" sz="2000" dirty="0">
                <a:latin typeface="Bookman Old Style" panose="02050604050505020204" pitchFamily="18" charset="0"/>
              </a:rPr>
              <a:t>Bu halde TBMM genel seçimi ile Cumhurbaşkanlığı seçimi birlikte yapılır.</a:t>
            </a:r>
          </a:p>
          <a:p>
            <a:pPr lvl="0" algn="just"/>
            <a:r>
              <a:rPr lang="tr-TR" sz="2000" dirty="0">
                <a:latin typeface="Bookman Old Style" panose="02050604050505020204" pitchFamily="18" charset="0"/>
              </a:rPr>
              <a:t>Cumhurbaşkanının ikinci döneminde TBMM tarafından seçimlerin yenilenmesine karar verilmesi halinde, Cumhurbaşkanı bir defa daha aday olabilir.</a:t>
            </a:r>
          </a:p>
          <a:p>
            <a:pPr marL="0" lvl="0" indent="0" algn="just">
              <a:buNone/>
            </a:pPr>
            <a:endParaRPr lang="tr-TR" sz="1200" dirty="0">
              <a:latin typeface="Bookman Old Style" panose="02050604050505020204" pitchFamily="18" charset="0"/>
            </a:endParaRPr>
          </a:p>
        </p:txBody>
      </p:sp>
    </p:spTree>
    <p:extLst>
      <p:ext uri="{BB962C8B-B14F-4D97-AF65-F5344CB8AC3E}">
        <p14:creationId xmlns:p14="http://schemas.microsoft.com/office/powerpoint/2010/main" val="21752121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Cumhurbaşkanı – Üst Kademe Yönetici Atamaları</a:t>
            </a:r>
          </a:p>
        </p:txBody>
      </p:sp>
      <p:sp>
        <p:nvSpPr>
          <p:cNvPr id="3" name="Content Placeholder 2"/>
          <p:cNvSpPr>
            <a:spLocks noGrp="1"/>
          </p:cNvSpPr>
          <p:nvPr>
            <p:ph sz="quarter" idx="1"/>
          </p:nvPr>
        </p:nvSpPr>
        <p:spPr>
          <a:xfrm>
            <a:off x="251520" y="1556792"/>
            <a:ext cx="8720419" cy="5112568"/>
          </a:xfrm>
        </p:spPr>
        <p:txBody>
          <a:bodyPr>
            <a:noAutofit/>
          </a:bodyPr>
          <a:lstStyle/>
          <a:p>
            <a:pPr algn="just"/>
            <a:endParaRPr lang="tr-TR" sz="2000" dirty="0">
              <a:latin typeface="Bookman Old Style" panose="02050604050505020204" pitchFamily="18" charset="0"/>
            </a:endParaRPr>
          </a:p>
          <a:p>
            <a:pPr algn="just"/>
            <a:endParaRPr lang="tr-TR" sz="2000" dirty="0">
              <a:latin typeface="Bookman Old Style" panose="02050604050505020204" pitchFamily="18" charset="0"/>
            </a:endParaRPr>
          </a:p>
          <a:p>
            <a:pPr algn="just"/>
            <a:r>
              <a:rPr lang="tr-TR" sz="2000" dirty="0">
                <a:latin typeface="Bookman Old Style" panose="02050604050505020204" pitchFamily="18" charset="0"/>
              </a:rPr>
              <a:t>Başkanlık sistemi gereğince başkanın bakanlarla birlikte üst düzey kamu görevlilerini belirleyebileceği ilkesi genel kabul görmektedir. Cumhurbaşkanı, bu atamaları TBMM’nin onayı olmadan doğrudan yapabilmektedir. </a:t>
            </a:r>
          </a:p>
          <a:p>
            <a:pPr algn="just"/>
            <a:r>
              <a:rPr lang="tr-TR" sz="2000" dirty="0">
                <a:latin typeface="Bookman Old Style" panose="02050604050505020204" pitchFamily="18" charset="0"/>
              </a:rPr>
              <a:t>3 sayılı Cumhurbaşkanlığı Kararnamesi’yle Cumhurbaşkanı ile gelip Cumhurbaşkanı ile gidecek olan üst kademe kamu yöneticileri belirlenmiş ve Cumhurbaşkanı tarafından atanma usulü düzenlenmiştir. </a:t>
            </a:r>
          </a:p>
        </p:txBody>
      </p:sp>
    </p:spTree>
    <p:extLst>
      <p:ext uri="{BB962C8B-B14F-4D97-AF65-F5344CB8AC3E}">
        <p14:creationId xmlns:p14="http://schemas.microsoft.com/office/powerpoint/2010/main" val="416870359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Cumhurbaşkanı – Üst Kademe Yönetici Atamaları</a:t>
            </a:r>
          </a:p>
        </p:txBody>
      </p:sp>
      <p:sp>
        <p:nvSpPr>
          <p:cNvPr id="3" name="Content Placeholder 2"/>
          <p:cNvSpPr>
            <a:spLocks noGrp="1"/>
          </p:cNvSpPr>
          <p:nvPr>
            <p:ph sz="quarter" idx="1"/>
          </p:nvPr>
        </p:nvSpPr>
        <p:spPr>
          <a:xfrm>
            <a:off x="251520" y="1556792"/>
            <a:ext cx="8720419" cy="5112568"/>
          </a:xfrm>
        </p:spPr>
        <p:txBody>
          <a:bodyPr>
            <a:noAutofit/>
          </a:bodyPr>
          <a:lstStyle/>
          <a:p>
            <a:pPr marL="0" indent="0" algn="just">
              <a:buNone/>
            </a:pPr>
            <a:r>
              <a:rPr lang="tr-TR" sz="1650" dirty="0">
                <a:latin typeface="Bookman Old Style" panose="02050604050505020204" pitchFamily="18" charset="0"/>
              </a:rPr>
              <a:t>3 sayılı CK ile düzenlenmiştir. Kararnamenin </a:t>
            </a:r>
            <a:r>
              <a:rPr lang="tr-TR" sz="1650" b="1" dirty="0">
                <a:latin typeface="Bookman Old Style" panose="02050604050505020204" pitchFamily="18" charset="0"/>
              </a:rPr>
              <a:t>I Sayılı </a:t>
            </a:r>
            <a:r>
              <a:rPr lang="tr-TR" sz="1650" b="1" dirty="0" err="1">
                <a:latin typeface="Bookman Old Style" panose="02050604050505020204" pitchFamily="18" charset="0"/>
              </a:rPr>
              <a:t>Cetvel</a:t>
            </a:r>
            <a:r>
              <a:rPr lang="tr-TR" sz="1650" dirty="0" err="1">
                <a:latin typeface="Bookman Old Style" panose="02050604050505020204" pitchFamily="18" charset="0"/>
              </a:rPr>
              <a:t>’inde</a:t>
            </a:r>
            <a:r>
              <a:rPr lang="tr-TR" sz="1650" dirty="0">
                <a:latin typeface="Bookman Old Style" panose="02050604050505020204" pitchFamily="18" charset="0"/>
              </a:rPr>
              <a:t> yer alanların görev süresi, -III Sayılı </a:t>
            </a:r>
            <a:r>
              <a:rPr lang="tr-TR" sz="1650" dirty="0" err="1">
                <a:latin typeface="Bookman Old Style" panose="02050604050505020204" pitchFamily="18" charset="0"/>
              </a:rPr>
              <a:t>Cetvel’de</a:t>
            </a:r>
            <a:r>
              <a:rPr lang="tr-TR" sz="1650" dirty="0">
                <a:latin typeface="Bookman Old Style" panose="02050604050505020204" pitchFamily="18" charset="0"/>
              </a:rPr>
              <a:t> bulununlar hariç- Cumhurbaşkanının süresi ile sınırlıdır. </a:t>
            </a:r>
          </a:p>
          <a:p>
            <a:pPr marL="0" indent="0" algn="just">
              <a:buNone/>
            </a:pPr>
            <a:r>
              <a:rPr lang="tr-TR" sz="1650" dirty="0">
                <a:latin typeface="Bookman Old Style" panose="02050604050505020204" pitchFamily="18" charset="0"/>
              </a:rPr>
              <a:t>Bu listede yer alan kadro, pozisyon ve görevlere Cumhurbaşkanı doğrudan atama yapmaktadır. Bu iki özellik dolayısıyla “üst kademe kamu yöneticisi” sıfatının asıl olarak bu cetvelde yer alanlar için kullanılabileceği söylenebilir. </a:t>
            </a:r>
          </a:p>
          <a:p>
            <a:pPr marL="0" indent="0" algn="just">
              <a:buNone/>
            </a:pPr>
            <a:r>
              <a:rPr lang="tr-TR" sz="1650" dirty="0">
                <a:latin typeface="Bookman Old Style" panose="02050604050505020204" pitchFamily="18" charset="0"/>
              </a:rPr>
              <a:t>Bu cetvelde yer alanlara örnek verilirse; MİT Başkanı, Cumhurbaşkanlığı Ofis Başkanları, TOKİ Başkanı, Savunma Sanayi Başkanı, Valiler, Büyükelçiler-Daimi Temsilci/Delegeler, Dışişleri Bak. Stratejik Araştırmalar Merkezi Başkanı, Bakan Yardımcıları, Gelir İdaresi Başkanı, SGK Başkanı, Bakanlıkların Teftiş Kurulu,  Rehberlik ve Teftiş, Rehberlik ve Denetim, Denetim Hizmetleri Başkanları ile Diğer Kurul Başkanları, Genel Müdürler, Strateji Geliştirme Başkanları vb. </a:t>
            </a:r>
          </a:p>
          <a:p>
            <a:pPr marL="0" indent="0" algn="just">
              <a:buNone/>
            </a:pPr>
            <a:r>
              <a:rPr lang="tr-TR" sz="1650" dirty="0">
                <a:latin typeface="Bookman Old Style" panose="02050604050505020204" pitchFamily="18" charset="0"/>
              </a:rPr>
              <a:t>I Sayılı </a:t>
            </a:r>
            <a:r>
              <a:rPr lang="tr-TR" sz="1650" dirty="0" err="1">
                <a:latin typeface="Bookman Old Style" panose="02050604050505020204" pitchFamily="18" charset="0"/>
              </a:rPr>
              <a:t>Cetvel’de</a:t>
            </a:r>
            <a:r>
              <a:rPr lang="tr-TR" sz="1650" dirty="0">
                <a:latin typeface="Bookman Old Style" panose="02050604050505020204" pitchFamily="18" charset="0"/>
              </a:rPr>
              <a:t> yer almakla birlikte görevlerinin niteliği gereği yerleşik hale gelmiş görev sürelerine sahip III Sayılı </a:t>
            </a:r>
            <a:r>
              <a:rPr lang="tr-TR" sz="1650" dirty="0" err="1">
                <a:latin typeface="Bookman Old Style" panose="02050604050505020204" pitchFamily="18" charset="0"/>
              </a:rPr>
              <a:t>Cetvel’de</a:t>
            </a:r>
            <a:r>
              <a:rPr lang="tr-TR" sz="1650" dirty="0">
                <a:latin typeface="Bookman Old Style" panose="02050604050505020204" pitchFamily="18" charset="0"/>
              </a:rPr>
              <a:t> bulunan makamlara Cumhurbaşkanı, kendi süresine bağlı olmaksızın atama yapmaktadır. Örneğin; Rektörler (4 yıl), Diyanet İşleri Başkanı (4 yıl), Merkez Bankası Başkanı ve Başkan Yardımcıları (4 yıl), -kapatılıp yeninden açılan- Türkiye Adalet Akademisi Başkanı (3 yıl), Atatürk Kültür, Dil ve Tarih Yüksek Kurumu Başkanı (3 yıl).</a:t>
            </a:r>
          </a:p>
        </p:txBody>
      </p:sp>
    </p:spTree>
    <p:extLst>
      <p:ext uri="{BB962C8B-B14F-4D97-AF65-F5344CB8AC3E}">
        <p14:creationId xmlns:p14="http://schemas.microsoft.com/office/powerpoint/2010/main" val="31171063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Cumhurbaşkanı – Üst Kademe Yönetici Atamaları</a:t>
            </a:r>
          </a:p>
        </p:txBody>
      </p:sp>
      <p:sp>
        <p:nvSpPr>
          <p:cNvPr id="3" name="Content Placeholder 2"/>
          <p:cNvSpPr>
            <a:spLocks noGrp="1"/>
          </p:cNvSpPr>
          <p:nvPr>
            <p:ph sz="quarter" idx="1"/>
          </p:nvPr>
        </p:nvSpPr>
        <p:spPr>
          <a:xfrm>
            <a:off x="251520" y="1556792"/>
            <a:ext cx="8720419" cy="5112568"/>
          </a:xfrm>
        </p:spPr>
        <p:txBody>
          <a:bodyPr>
            <a:noAutofit/>
          </a:bodyPr>
          <a:lstStyle/>
          <a:p>
            <a:pPr marL="0" indent="0" algn="just">
              <a:buNone/>
            </a:pPr>
            <a:endParaRPr lang="tr-TR" sz="1800" dirty="0">
              <a:latin typeface="Bookman Old Style" panose="02050604050505020204" pitchFamily="18" charset="0"/>
            </a:endParaRPr>
          </a:p>
          <a:p>
            <a:pPr marL="0" indent="0" algn="just">
              <a:buNone/>
            </a:pPr>
            <a:r>
              <a:rPr lang="tr-TR" sz="2400" b="1" dirty="0">
                <a:latin typeface="Bookman Old Style" panose="02050604050505020204" pitchFamily="18" charset="0"/>
              </a:rPr>
              <a:t>II Sayılı </a:t>
            </a:r>
            <a:r>
              <a:rPr lang="tr-TR" sz="2400" b="1" dirty="0" err="1">
                <a:latin typeface="Bookman Old Style" panose="02050604050505020204" pitchFamily="18" charset="0"/>
              </a:rPr>
              <a:t>Cetvel</a:t>
            </a:r>
            <a:r>
              <a:rPr lang="tr-TR" sz="2400" dirty="0" err="1">
                <a:latin typeface="Bookman Old Style" panose="02050604050505020204" pitchFamily="18" charset="0"/>
              </a:rPr>
              <a:t>’de</a:t>
            </a:r>
            <a:r>
              <a:rPr lang="tr-TR" sz="2400" dirty="0">
                <a:latin typeface="Bookman Old Style" panose="02050604050505020204" pitchFamily="18" charset="0"/>
              </a:rPr>
              <a:t> yer alanların atanmaları ise doğrudan Cumhurbaşkanı tarafından yapılmamaktadır. Başka merciler tarafından yapılan atamalar Cumhurbaşkanı tarafından onaylanmaktadır. </a:t>
            </a:r>
          </a:p>
          <a:p>
            <a:pPr marL="0" indent="0" algn="just">
              <a:buNone/>
            </a:pPr>
            <a:r>
              <a:rPr lang="tr-TR" sz="2400" dirty="0">
                <a:latin typeface="Bookman Old Style" panose="02050604050505020204" pitchFamily="18" charset="0"/>
              </a:rPr>
              <a:t>Örneğin; Dışişleri Bak. Teftiş Kurulu Üyeleri, Diplomasi Akademisi Başkanı, Daimi Temsilci Yardımcıları, TOKİ Başkan Yardımcıları, TİKA Başkan Yardımcıları, Genel Müdür Yardımcıları, Bakanlık Daire Başkanları, Bakanlık Müfettişleri, Hazine Kontrolörleri, Sigorta Denetleme Uzmanları, Sigorta Denetleme Aktüerleri, I. Hukuk Müşavirleri, Vali Yardımcıları ve Kaymakamlar, Bakanlık İl Müdürleri vb. </a:t>
            </a:r>
          </a:p>
        </p:txBody>
      </p:sp>
    </p:spTree>
    <p:extLst>
      <p:ext uri="{BB962C8B-B14F-4D97-AF65-F5344CB8AC3E}">
        <p14:creationId xmlns:p14="http://schemas.microsoft.com/office/powerpoint/2010/main" val="1067424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Devlet Denetleme Kurulu</a:t>
            </a:r>
          </a:p>
        </p:txBody>
      </p:sp>
      <p:sp>
        <p:nvSpPr>
          <p:cNvPr id="3" name="Content Placeholder 2"/>
          <p:cNvSpPr>
            <a:spLocks noGrp="1"/>
          </p:cNvSpPr>
          <p:nvPr>
            <p:ph sz="quarter" idx="1"/>
          </p:nvPr>
        </p:nvSpPr>
        <p:spPr>
          <a:xfrm>
            <a:off x="251520" y="1556792"/>
            <a:ext cx="8720419" cy="5112568"/>
          </a:xfrm>
        </p:spPr>
        <p:txBody>
          <a:bodyPr>
            <a:noAutofit/>
          </a:bodyPr>
          <a:lstStyle/>
          <a:p>
            <a:pPr algn="just"/>
            <a:r>
              <a:rPr lang="tr-TR" sz="1800" dirty="0">
                <a:latin typeface="Bookman Old Style" charset="0"/>
                <a:ea typeface="Bookman Old Style" charset="0"/>
                <a:cs typeface="Bookman Old Style" charset="0"/>
              </a:rPr>
              <a:t>İdarenin </a:t>
            </a:r>
            <a:r>
              <a:rPr lang="tr-TR" sz="1800" b="1" dirty="0">
                <a:latin typeface="Bookman Old Style" charset="0"/>
                <a:ea typeface="Bookman Old Style" charset="0"/>
                <a:cs typeface="Bookman Old Style" charset="0"/>
              </a:rPr>
              <a:t>hukuka uygunluğunun</a:t>
            </a:r>
            <a:r>
              <a:rPr lang="tr-TR" sz="1800" dirty="0">
                <a:latin typeface="Bookman Old Style" charset="0"/>
                <a:ea typeface="Bookman Old Style" charset="0"/>
                <a:cs typeface="Bookman Old Style" charset="0"/>
              </a:rPr>
              <a:t>, </a:t>
            </a:r>
            <a:r>
              <a:rPr lang="tr-TR" sz="1800" b="1" dirty="0">
                <a:latin typeface="Bookman Old Style" charset="0"/>
                <a:ea typeface="Bookman Old Style" charset="0"/>
                <a:cs typeface="Bookman Old Style" charset="0"/>
              </a:rPr>
              <a:t>düzenli</a:t>
            </a:r>
            <a:r>
              <a:rPr lang="tr-TR" sz="1800" dirty="0">
                <a:latin typeface="Bookman Old Style" charset="0"/>
                <a:ea typeface="Bookman Old Style" charset="0"/>
                <a:cs typeface="Bookman Old Style" charset="0"/>
              </a:rPr>
              <a:t> ve </a:t>
            </a:r>
            <a:r>
              <a:rPr lang="tr-TR" sz="1800" b="1" dirty="0">
                <a:latin typeface="Bookman Old Style" charset="0"/>
                <a:ea typeface="Bookman Old Style" charset="0"/>
                <a:cs typeface="Bookman Old Style" charset="0"/>
              </a:rPr>
              <a:t>verimli</a:t>
            </a:r>
            <a:r>
              <a:rPr lang="tr-TR" sz="1800" dirty="0">
                <a:latin typeface="Bookman Old Style" charset="0"/>
                <a:ea typeface="Bookman Old Style" charset="0"/>
                <a:cs typeface="Bookman Old Style" charset="0"/>
              </a:rPr>
              <a:t> şekilde yürütülmesinin ve geliştirilmesinin sağlanması amacıyla, Cumhurbaşkanlığına bağlı olarak kurulan Devlet Denetleme </a:t>
            </a:r>
            <a:r>
              <a:rPr lang="tr-TR" sz="1800" b="1" dirty="0">
                <a:latin typeface="Bookman Old Style" charset="0"/>
                <a:ea typeface="Bookman Old Style" charset="0"/>
                <a:cs typeface="Bookman Old Style" charset="0"/>
              </a:rPr>
              <a:t>Kurulu</a:t>
            </a:r>
            <a:r>
              <a:rPr lang="tr-TR" sz="1800" dirty="0">
                <a:latin typeface="Bookman Old Style" charset="0"/>
                <a:ea typeface="Bookman Old Style" charset="0"/>
                <a:cs typeface="Bookman Old Style" charset="0"/>
              </a:rPr>
              <a:t>, Cumhurbaşkanının isteği üzerine, tüm kamu kurum ve kuruluşlarında ve sermayesinin yarısından fazlasına bu kurum ve kuruluşların katıldığı her türlü kuruluşta, kamu kurumu niteliğinde olan meslek kuruluşlarında, her düzeydeki işçi ve işveren meslek kuruluşlarında, kamuya yararlı derneklerle vakıflarda, her türlü </a:t>
            </a:r>
            <a:r>
              <a:rPr lang="tr-TR" sz="1800" dirty="0">
                <a:solidFill>
                  <a:srgbClr val="0070C0"/>
                </a:solidFill>
                <a:latin typeface="Bookman Old Style" charset="0"/>
                <a:ea typeface="Bookman Old Style" charset="0"/>
                <a:cs typeface="Bookman Old Style" charset="0"/>
              </a:rPr>
              <a:t>idari soruşturma, </a:t>
            </a:r>
            <a:r>
              <a:rPr lang="tr-TR" sz="1800" dirty="0">
                <a:latin typeface="Bookman Old Style" charset="0"/>
                <a:ea typeface="Bookman Old Style" charset="0"/>
                <a:cs typeface="Bookman Old Style" charset="0"/>
              </a:rPr>
              <a:t>inceleme, araştırma ve denetlemeleri yapar.</a:t>
            </a:r>
          </a:p>
          <a:p>
            <a:pPr algn="just"/>
            <a:r>
              <a:rPr lang="tr-TR" sz="1800" dirty="0">
                <a:solidFill>
                  <a:srgbClr val="FF0000"/>
                </a:solidFill>
                <a:latin typeface="Bookman Old Style" charset="0"/>
                <a:ea typeface="Bookman Old Style" charset="0"/>
                <a:cs typeface="Bookman Old Style" charset="0"/>
              </a:rPr>
              <a:t>(Silahlı Kuvvetler ve) </a:t>
            </a:r>
            <a:r>
              <a:rPr lang="tr-TR" sz="1800" dirty="0">
                <a:latin typeface="Bookman Old Style" charset="0"/>
                <a:ea typeface="Bookman Old Style" charset="0"/>
                <a:cs typeface="Bookman Old Style" charset="0"/>
              </a:rPr>
              <a:t>yargı organları, Devlet Denetleme Kurulunun görev alanı dışındadır. </a:t>
            </a:r>
          </a:p>
          <a:p>
            <a:pPr algn="just"/>
            <a:r>
              <a:rPr lang="tr-TR" sz="1800" dirty="0">
                <a:latin typeface="Bookman Old Style" charset="0"/>
                <a:ea typeface="Bookman Old Style" charset="0"/>
                <a:cs typeface="Bookman Old Style" charset="0"/>
              </a:rPr>
              <a:t>Devlet Denetleme Kurulunun Başkan ve üyeleri Cumhurbaşkanınca atanır.</a:t>
            </a:r>
          </a:p>
          <a:p>
            <a:pPr algn="just"/>
            <a:r>
              <a:rPr lang="tr-TR" sz="1800" dirty="0">
                <a:latin typeface="Bookman Old Style" charset="0"/>
                <a:ea typeface="Bookman Old Style" charset="0"/>
                <a:cs typeface="Bookman Old Style" charset="0"/>
              </a:rPr>
              <a:t>Devlet Denetleme Kurulunun işleyişi, üyelerinin görev süresi ve diğer özlük işleri, </a:t>
            </a:r>
            <a:r>
              <a:rPr lang="tr-TR" sz="1800" dirty="0">
                <a:solidFill>
                  <a:srgbClr val="FF0000"/>
                </a:solidFill>
                <a:latin typeface="Bookman Old Style" charset="0"/>
                <a:ea typeface="Bookman Old Style" charset="0"/>
                <a:cs typeface="Bookman Old Style" charset="0"/>
              </a:rPr>
              <a:t>(kanunla)</a:t>
            </a:r>
            <a:r>
              <a:rPr lang="tr-TR" sz="1800" dirty="0">
                <a:latin typeface="Bookman Old Style" charset="0"/>
                <a:ea typeface="Bookman Old Style" charset="0"/>
                <a:cs typeface="Bookman Old Style" charset="0"/>
              </a:rPr>
              <a:t> Cumhurbaşkanlığı kararnamesi ile düzenlenir.</a:t>
            </a:r>
          </a:p>
        </p:txBody>
      </p:sp>
    </p:spTree>
    <p:extLst>
      <p:ext uri="{BB962C8B-B14F-4D97-AF65-F5344CB8AC3E}">
        <p14:creationId xmlns:p14="http://schemas.microsoft.com/office/powerpoint/2010/main" val="19129663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Cumhurbaşkanlığı Teşkilatı</a:t>
            </a:r>
          </a:p>
        </p:txBody>
      </p:sp>
      <p:sp>
        <p:nvSpPr>
          <p:cNvPr id="3" name="Content Placeholder 2"/>
          <p:cNvSpPr>
            <a:spLocks noGrp="1"/>
          </p:cNvSpPr>
          <p:nvPr>
            <p:ph sz="quarter" idx="1"/>
          </p:nvPr>
        </p:nvSpPr>
        <p:spPr>
          <a:xfrm>
            <a:off x="251520" y="1556792"/>
            <a:ext cx="8720419" cy="5112568"/>
          </a:xfrm>
        </p:spPr>
        <p:txBody>
          <a:bodyPr>
            <a:noAutofit/>
          </a:bodyPr>
          <a:lstStyle/>
          <a:p>
            <a:pPr algn="just"/>
            <a:r>
              <a:rPr lang="tr-TR" sz="1700" dirty="0">
                <a:solidFill>
                  <a:srgbClr val="FF0000"/>
                </a:solidFill>
                <a:latin typeface="Bookman Old Style" charset="0"/>
                <a:ea typeface="Bookman Old Style" charset="0"/>
                <a:cs typeface="Bookman Old Style" charset="0"/>
              </a:rPr>
              <a:t>Cumhurbaşkanlığının (Beştepe) idari teşkilatı </a:t>
            </a:r>
            <a:r>
              <a:rPr lang="tr-TR" sz="1700" dirty="0">
                <a:solidFill>
                  <a:srgbClr val="FF0000"/>
                </a:solidFill>
                <a:latin typeface="Bookman Old Style" charset="0"/>
                <a:ea typeface="Bookman Old Style" charset="0"/>
                <a:cs typeface="Bookman Old Style" charset="0"/>
                <a:sym typeface="Wingdings"/>
              </a:rPr>
              <a:t> Cumhurbaşkanlığı Genel Sekreterliği</a:t>
            </a:r>
          </a:p>
          <a:p>
            <a:pPr lvl="1" algn="just"/>
            <a:r>
              <a:rPr lang="tr-TR" sz="1700" dirty="0">
                <a:solidFill>
                  <a:srgbClr val="FF0000"/>
                </a:solidFill>
                <a:latin typeface="Bookman Old Style" charset="0"/>
                <a:ea typeface="Bookman Old Style" charset="0"/>
                <a:cs typeface="Bookman Old Style" charset="0"/>
                <a:sym typeface="Wingdings"/>
              </a:rPr>
              <a:t>1933 yılında çıkarılan genel sekreterlik kanunuyla ilk defa düzenlenmiştir. </a:t>
            </a:r>
          </a:p>
          <a:p>
            <a:pPr lvl="1" algn="just"/>
            <a:r>
              <a:rPr lang="tr-TR" sz="1700" dirty="0">
                <a:solidFill>
                  <a:srgbClr val="FF0000"/>
                </a:solidFill>
                <a:latin typeface="Bookman Old Style" charset="0"/>
                <a:ea typeface="Bookman Old Style" charset="0"/>
                <a:cs typeface="Bookman Old Style" charset="0"/>
              </a:rPr>
              <a:t>Cumhurbaşkanlığı Genel Sekreterliğinin kuruluşu, teşkilat ve çalışma esasları, personel atama işlemleri Cumhurbaşkanlığı kararnamesi ile düzenlenir (</a:t>
            </a:r>
            <a:r>
              <a:rPr lang="tr-TR" sz="1700" dirty="0" err="1">
                <a:solidFill>
                  <a:srgbClr val="FF0000"/>
                </a:solidFill>
                <a:latin typeface="Bookman Old Style" charset="0"/>
                <a:ea typeface="Bookman Old Style" charset="0"/>
                <a:cs typeface="Bookman Old Style" charset="0"/>
              </a:rPr>
              <a:t>md.</a:t>
            </a:r>
            <a:r>
              <a:rPr lang="tr-TR" sz="1700" dirty="0">
                <a:solidFill>
                  <a:srgbClr val="FF0000"/>
                </a:solidFill>
                <a:latin typeface="Bookman Old Style" charset="0"/>
                <a:ea typeface="Bookman Old Style" charset="0"/>
                <a:cs typeface="Bookman Old Style" charset="0"/>
              </a:rPr>
              <a:t> 107). </a:t>
            </a:r>
            <a:r>
              <a:rPr lang="tr-TR" sz="1700" dirty="0">
                <a:solidFill>
                  <a:srgbClr val="FF0000"/>
                </a:solidFill>
                <a:latin typeface="Bookman Old Style" charset="0"/>
                <a:ea typeface="Bookman Old Style" charset="0"/>
                <a:cs typeface="Bookman Old Style" charset="0"/>
                <a:sym typeface="Wingdings"/>
              </a:rPr>
              <a:t> CB Kararnamesi, yetki kanununa gerek kalmaksızın </a:t>
            </a:r>
            <a:r>
              <a:rPr lang="tr-TR" sz="1700" dirty="0" err="1">
                <a:solidFill>
                  <a:srgbClr val="FF0000"/>
                </a:solidFill>
                <a:latin typeface="Bookman Old Style" charset="0"/>
                <a:ea typeface="Bookman Old Style" charset="0"/>
                <a:cs typeface="Bookman Old Style" charset="0"/>
                <a:sym typeface="Wingdings"/>
              </a:rPr>
              <a:t>CB’nin</a:t>
            </a:r>
            <a:r>
              <a:rPr lang="tr-TR" sz="1700" dirty="0">
                <a:solidFill>
                  <a:srgbClr val="FF0000"/>
                </a:solidFill>
                <a:latin typeface="Bookman Old Style" charset="0"/>
                <a:ea typeface="Bookman Old Style" charset="0"/>
                <a:cs typeface="Bookman Old Style" charset="0"/>
                <a:sym typeface="Wingdings"/>
              </a:rPr>
              <a:t> tek başına yaptığı düzenleyici bir işlemdir. </a:t>
            </a:r>
          </a:p>
          <a:p>
            <a:pPr lvl="2" algn="just"/>
            <a:r>
              <a:rPr lang="tr-TR" sz="1700" dirty="0">
                <a:solidFill>
                  <a:srgbClr val="FF0000"/>
                </a:solidFill>
                <a:latin typeface="Bookman Old Style" charset="0"/>
                <a:ea typeface="Bookman Old Style" charset="0"/>
                <a:cs typeface="Bookman Old Style" charset="0"/>
                <a:sym typeface="Wingdings"/>
              </a:rPr>
              <a:t>Genel Sekreterlik</a:t>
            </a:r>
          </a:p>
          <a:p>
            <a:pPr lvl="2" algn="just"/>
            <a:r>
              <a:rPr lang="tr-TR" sz="1700" dirty="0">
                <a:solidFill>
                  <a:srgbClr val="FF0000"/>
                </a:solidFill>
                <a:latin typeface="Bookman Old Style" charset="0"/>
                <a:ea typeface="Bookman Old Style" charset="0"/>
                <a:cs typeface="Bookman Old Style" charset="0"/>
                <a:sym typeface="Wingdings"/>
              </a:rPr>
              <a:t>Genel Sekreter Yardımcılıkları: Güvenlik Politikaları Başkanlığı, Strateji Baş., Uluslararası İlişkiler Baş., Ekonomi İzleme ve Koordinasyon Baş., Hukuk Hizmetleri Baş., Kanunlar ve Kararlar Baş., Bilgi Teknolojileri Baş. Sosyal ve Kültürel İşler Baş. / İdari ve Mali İşler Baş., İnsan Kaynakları Baş., Kurumsal İletişim Baş., Halka İlişkiler Baş. </a:t>
            </a:r>
          </a:p>
          <a:p>
            <a:pPr lvl="2" algn="just"/>
            <a:r>
              <a:rPr lang="tr-TR" sz="1700" dirty="0">
                <a:solidFill>
                  <a:srgbClr val="FF0000"/>
                </a:solidFill>
                <a:latin typeface="Bookman Old Style" charset="0"/>
                <a:ea typeface="Bookman Old Style" charset="0"/>
                <a:cs typeface="Bookman Old Style" charset="0"/>
                <a:sym typeface="Wingdings"/>
              </a:rPr>
              <a:t>Genel Sekreterlik Özel Kalem Müdürlüğü</a:t>
            </a:r>
          </a:p>
          <a:p>
            <a:pPr lvl="3" algn="just"/>
            <a:r>
              <a:rPr lang="tr-TR" sz="1700" dirty="0">
                <a:solidFill>
                  <a:srgbClr val="FF0000"/>
                </a:solidFill>
                <a:latin typeface="Bookman Old Style" charset="0"/>
                <a:ea typeface="Bookman Old Style" charset="0"/>
                <a:cs typeface="Bookman Old Style" charset="0"/>
                <a:sym typeface="Wingdings"/>
              </a:rPr>
              <a:t>Başyaverlik</a:t>
            </a:r>
          </a:p>
          <a:p>
            <a:pPr lvl="3" algn="just"/>
            <a:r>
              <a:rPr lang="tr-TR" sz="1700" dirty="0">
                <a:solidFill>
                  <a:srgbClr val="FF0000"/>
                </a:solidFill>
                <a:latin typeface="Bookman Old Style" charset="0"/>
                <a:ea typeface="Bookman Old Style" charset="0"/>
                <a:cs typeface="Bookman Old Style" charset="0"/>
                <a:sym typeface="Wingdings"/>
              </a:rPr>
              <a:t>Koruma Başkanlığı</a:t>
            </a:r>
            <a:endParaRPr lang="tr-TR" sz="1700" dirty="0">
              <a:solidFill>
                <a:srgbClr val="FF0000"/>
              </a:solidFill>
              <a:latin typeface="Bookman Old Style" charset="0"/>
              <a:ea typeface="Bookman Old Style" charset="0"/>
              <a:cs typeface="Bookman Old Style" charset="0"/>
            </a:endParaRPr>
          </a:p>
          <a:p>
            <a:pPr lvl="1" algn="just"/>
            <a:endParaRPr lang="tr-TR" sz="1700" dirty="0">
              <a:solidFill>
                <a:srgbClr val="FF0000"/>
              </a:solidFill>
              <a:latin typeface="Bookman Old Style" charset="0"/>
              <a:ea typeface="Bookman Old Style" charset="0"/>
              <a:cs typeface="Bookman Old Style" charset="0"/>
            </a:endParaRPr>
          </a:p>
        </p:txBody>
      </p:sp>
    </p:spTree>
    <p:extLst>
      <p:ext uri="{BB962C8B-B14F-4D97-AF65-F5344CB8AC3E}">
        <p14:creationId xmlns:p14="http://schemas.microsoft.com/office/powerpoint/2010/main" val="52183482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Cumhurbaşkanlığı</a:t>
            </a:r>
          </a:p>
        </p:txBody>
      </p:sp>
      <p:sp>
        <p:nvSpPr>
          <p:cNvPr id="3" name="Content Placeholder 2"/>
          <p:cNvSpPr>
            <a:spLocks noGrp="1"/>
          </p:cNvSpPr>
          <p:nvPr>
            <p:ph sz="quarter" idx="1"/>
          </p:nvPr>
        </p:nvSpPr>
        <p:spPr>
          <a:xfrm>
            <a:off x="251520" y="1556792"/>
            <a:ext cx="8720419" cy="5112568"/>
          </a:xfrm>
        </p:spPr>
        <p:txBody>
          <a:bodyPr>
            <a:noAutofit/>
          </a:bodyPr>
          <a:lstStyle/>
          <a:p>
            <a:pPr marL="0" indent="0">
              <a:buNone/>
            </a:pPr>
            <a:endParaRPr lang="tr-TR" sz="2400" dirty="0">
              <a:latin typeface="Bookman Old Style" charset="0"/>
              <a:ea typeface="Bookman Old Style" charset="0"/>
              <a:cs typeface="Bookman Old Style" charset="0"/>
            </a:endParaRPr>
          </a:p>
          <a:p>
            <a:pPr marL="0" indent="0">
              <a:buNone/>
            </a:pPr>
            <a:r>
              <a:rPr lang="tr-TR" sz="2400" dirty="0">
                <a:latin typeface="Bookman Old Style" charset="0"/>
                <a:ea typeface="Bookman Old Style" charset="0"/>
                <a:cs typeface="Bookman Old Style" charset="0"/>
              </a:rPr>
              <a:t>* İdari İşler Başkanlığı</a:t>
            </a:r>
          </a:p>
          <a:p>
            <a:endParaRPr lang="tr-TR" sz="2400" dirty="0">
              <a:latin typeface="Bookman Old Style" charset="0"/>
              <a:ea typeface="Bookman Old Style" charset="0"/>
              <a:cs typeface="Bookman Old Style" charset="0"/>
            </a:endParaRPr>
          </a:p>
          <a:p>
            <a:r>
              <a:rPr lang="tr-TR" sz="2400" dirty="0">
                <a:latin typeface="Bookman Old Style" charset="0"/>
                <a:ea typeface="Bookman Old Style" charset="0"/>
                <a:cs typeface="Bookman Old Style" charset="0"/>
              </a:rPr>
              <a:t>Ofisler</a:t>
            </a:r>
          </a:p>
          <a:p>
            <a:pPr marL="0" indent="0">
              <a:buNone/>
            </a:pPr>
            <a:endParaRPr lang="tr-TR" sz="2400" b="1" dirty="0">
              <a:latin typeface="Bookman Old Style" charset="0"/>
              <a:ea typeface="Bookman Old Style" charset="0"/>
              <a:cs typeface="Bookman Old Style" charset="0"/>
            </a:endParaRPr>
          </a:p>
          <a:p>
            <a:r>
              <a:rPr lang="tr-TR" sz="2400" dirty="0">
                <a:latin typeface="Bookman Old Style" charset="0"/>
                <a:ea typeface="Bookman Old Style" charset="0"/>
                <a:cs typeface="Bookman Old Style" charset="0"/>
              </a:rPr>
              <a:t>Politika Kurulları</a:t>
            </a:r>
          </a:p>
          <a:p>
            <a:endParaRPr lang="tr-TR" sz="2400" dirty="0">
              <a:latin typeface="Bookman Old Style" charset="0"/>
              <a:ea typeface="Bookman Old Style" charset="0"/>
              <a:cs typeface="Bookman Old Style" charset="0"/>
            </a:endParaRPr>
          </a:p>
          <a:p>
            <a:r>
              <a:rPr lang="tr-TR" sz="2400" dirty="0">
                <a:latin typeface="Bookman Old Style" charset="0"/>
                <a:ea typeface="Bookman Old Style" charset="0"/>
                <a:cs typeface="Bookman Old Style" charset="0"/>
              </a:rPr>
              <a:t>Bağlı Kuruluşlar</a:t>
            </a:r>
          </a:p>
          <a:p>
            <a:pPr marL="0" indent="0">
              <a:buNone/>
            </a:pPr>
            <a:endParaRPr lang="tr-TR" sz="2400" dirty="0">
              <a:latin typeface="Bookman Old Style" charset="0"/>
              <a:ea typeface="Bookman Old Style" charset="0"/>
              <a:cs typeface="Bookman Old Style" charset="0"/>
            </a:endParaRPr>
          </a:p>
          <a:p>
            <a:pPr marL="0" indent="0">
              <a:buNone/>
            </a:pPr>
            <a:r>
              <a:rPr lang="tr-TR" sz="2400" dirty="0">
                <a:latin typeface="Bookman Old Style" charset="0"/>
                <a:ea typeface="Bookman Old Style" charset="0"/>
                <a:cs typeface="Bookman Old Style" charset="0"/>
              </a:rPr>
              <a:t>- Bakanlıklar</a:t>
            </a:r>
          </a:p>
        </p:txBody>
      </p:sp>
    </p:spTree>
    <p:extLst>
      <p:ext uri="{BB962C8B-B14F-4D97-AF65-F5344CB8AC3E}">
        <p14:creationId xmlns:p14="http://schemas.microsoft.com/office/powerpoint/2010/main" val="161469022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34174"/>
            <a:ext cx="8153400" cy="990600"/>
          </a:xfrm>
        </p:spPr>
        <p:txBody>
          <a:bodyPr>
            <a:normAutofit/>
          </a:bodyPr>
          <a:lstStyle/>
          <a:p>
            <a:r>
              <a:rPr lang="tr-TR" sz="3200" b="1" dirty="0">
                <a:latin typeface="Bookman Old Style" panose="02050604050505020204" pitchFamily="18" charset="0"/>
              </a:rPr>
              <a:t>Cumhurbaşkanlığı Teşkilatı</a:t>
            </a:r>
          </a:p>
        </p:txBody>
      </p:sp>
      <p:sp>
        <p:nvSpPr>
          <p:cNvPr id="3" name="Dikdörtgen 2">
            <a:extLst>
              <a:ext uri="{FF2B5EF4-FFF2-40B4-BE49-F238E27FC236}">
                <a16:creationId xmlns:a16="http://schemas.microsoft.com/office/drawing/2014/main" id="{CDC9A90E-DB93-7F41-95C2-CCE25C10CDB7}"/>
              </a:ext>
            </a:extLst>
          </p:cNvPr>
          <p:cNvSpPr/>
          <p:nvPr/>
        </p:nvSpPr>
        <p:spPr>
          <a:xfrm>
            <a:off x="179512" y="4869160"/>
            <a:ext cx="1800200"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pic>
        <p:nvPicPr>
          <p:cNvPr id="8" name="İçerik Yer Tutucusu 7">
            <a:extLst>
              <a:ext uri="{FF2B5EF4-FFF2-40B4-BE49-F238E27FC236}">
                <a16:creationId xmlns:a16="http://schemas.microsoft.com/office/drawing/2014/main" id="{3F081025-A90D-0244-847E-DD569E506BE5}"/>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836712"/>
            <a:ext cx="9144000" cy="6021288"/>
          </a:xfrm>
        </p:spPr>
      </p:pic>
    </p:spTree>
    <p:extLst>
      <p:ext uri="{BB962C8B-B14F-4D97-AF65-F5344CB8AC3E}">
        <p14:creationId xmlns:p14="http://schemas.microsoft.com/office/powerpoint/2010/main" val="174437479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Cumhurbaşkanlığı Teşkilatı – İdari İşler Başkanlığı</a:t>
            </a:r>
          </a:p>
        </p:txBody>
      </p:sp>
      <p:sp>
        <p:nvSpPr>
          <p:cNvPr id="3" name="Content Placeholder 2"/>
          <p:cNvSpPr>
            <a:spLocks noGrp="1"/>
          </p:cNvSpPr>
          <p:nvPr>
            <p:ph sz="quarter" idx="1"/>
          </p:nvPr>
        </p:nvSpPr>
        <p:spPr>
          <a:xfrm>
            <a:off x="251520" y="1556792"/>
            <a:ext cx="8720419" cy="5112568"/>
          </a:xfrm>
        </p:spPr>
        <p:txBody>
          <a:bodyPr>
            <a:noAutofit/>
          </a:bodyPr>
          <a:lstStyle/>
          <a:p>
            <a:pPr marL="0" indent="0" algn="just">
              <a:buNone/>
            </a:pPr>
            <a:endParaRPr lang="tr-TR" sz="2400" dirty="0">
              <a:latin typeface="Bookman Old Style" panose="02050604050505020204" pitchFamily="18" charset="0"/>
            </a:endParaRPr>
          </a:p>
          <a:p>
            <a:pPr algn="just">
              <a:buFont typeface="Wingdings" pitchFamily="2" charset="2"/>
              <a:buChar char="q"/>
            </a:pPr>
            <a:r>
              <a:rPr lang="tr-TR" sz="2400" dirty="0">
                <a:latin typeface="Bookman Old Style" panose="02050604050505020204" pitchFamily="18" charset="0"/>
              </a:rPr>
              <a:t>Mülga Cumhurbaşkanı Genel Sekreterliğinin ve Başbakanlık birimlerinin karışımı yeni bir yapıdır.</a:t>
            </a:r>
          </a:p>
          <a:p>
            <a:pPr algn="just">
              <a:buFont typeface="Wingdings" pitchFamily="2" charset="2"/>
              <a:buChar char="q"/>
            </a:pPr>
            <a:r>
              <a:rPr lang="tr-TR" sz="2400" dirty="0">
                <a:latin typeface="Bookman Old Style" panose="02050604050505020204" pitchFamily="18" charset="0"/>
              </a:rPr>
              <a:t>Başkanlığı, gözetleyici bir Cumhurbaşkanının bürokrasisinin devamı olarak görmemek gerekir. Yetkileri ve görevleriyle devlet yapılanmasının aktif merkezi haline gelen Cumhurbaşkanlığın, Başbakanlık’taki yerleşik idari birimler üzerine kurulu yeni kumanda odasıdır. </a:t>
            </a:r>
          </a:p>
          <a:p>
            <a:pPr algn="just">
              <a:buFont typeface="Wingdings" pitchFamily="2" charset="2"/>
              <a:buChar char="q"/>
            </a:pPr>
            <a:r>
              <a:rPr lang="tr-TR" sz="2400" dirty="0">
                <a:latin typeface="Bookman Old Style" panose="02050604050505020204" pitchFamily="18" charset="0"/>
              </a:rPr>
              <a:t>Başkanı, en yüksek devlet memurudur. Eski dönemdeki Başbakanlık Müsteşarına denk gelen bir makamdır. </a:t>
            </a:r>
          </a:p>
        </p:txBody>
      </p:sp>
    </p:spTree>
    <p:extLst>
      <p:ext uri="{BB962C8B-B14F-4D97-AF65-F5344CB8AC3E}">
        <p14:creationId xmlns:p14="http://schemas.microsoft.com/office/powerpoint/2010/main" val="760858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28600"/>
            <a:ext cx="8786874" cy="990600"/>
          </a:xfrm>
        </p:spPr>
        <p:txBody>
          <a:bodyPr>
            <a:normAutofit/>
          </a:bodyPr>
          <a:lstStyle/>
          <a:p>
            <a:r>
              <a:rPr lang="tr-TR" sz="2800" b="1" dirty="0">
                <a:latin typeface="Bookman Old Style" pitchFamily="18" charset="0"/>
              </a:rPr>
              <a:t>Yeni KY/Yeni Kamu İşletmeciliği ve kabuller</a:t>
            </a:r>
          </a:p>
        </p:txBody>
      </p:sp>
      <p:sp>
        <p:nvSpPr>
          <p:cNvPr id="3" name="2 İçerik Yer Tutucusu"/>
          <p:cNvSpPr>
            <a:spLocks noGrp="1"/>
          </p:cNvSpPr>
          <p:nvPr>
            <p:ph sz="quarter" idx="1"/>
          </p:nvPr>
        </p:nvSpPr>
        <p:spPr>
          <a:xfrm>
            <a:off x="611560" y="1932856"/>
            <a:ext cx="8153400" cy="4925144"/>
          </a:xfrm>
        </p:spPr>
        <p:txBody>
          <a:bodyPr>
            <a:noAutofit/>
          </a:bodyPr>
          <a:lstStyle/>
          <a:p>
            <a:pPr algn="just"/>
            <a:r>
              <a:rPr lang="tr-TR" sz="2030" dirty="0">
                <a:latin typeface="Bookman Old Style" pitchFamily="18" charset="0"/>
              </a:rPr>
              <a:t>Post-</a:t>
            </a:r>
            <a:r>
              <a:rPr lang="tr-TR" sz="2030" dirty="0" err="1">
                <a:latin typeface="Bookman Old Style" pitchFamily="18" charset="0"/>
              </a:rPr>
              <a:t>Fordizm</a:t>
            </a:r>
            <a:r>
              <a:rPr lang="tr-TR" sz="2030" dirty="0">
                <a:latin typeface="Bookman Old Style" pitchFamily="18" charset="0"/>
              </a:rPr>
              <a:t>: esnek üretim ve örgütlenme yapısı/esnek emek süreci/üretimde ve tüketimde çeşitlilik/iş genişletme ve zenginleştirme/rekabet/performansa göre pozisyon ve ücret…</a:t>
            </a:r>
          </a:p>
          <a:p>
            <a:pPr algn="just"/>
            <a:r>
              <a:rPr lang="tr-TR" sz="2030" dirty="0">
                <a:latin typeface="Bookman Old Style" pitchFamily="18" charset="0"/>
              </a:rPr>
              <a:t>Piyasa örgütlenmesinin ve işletmeci yöntemlerin kamuya aktarılması. </a:t>
            </a:r>
            <a:r>
              <a:rPr lang="tr-TR" sz="2030" i="1" dirty="0" err="1">
                <a:latin typeface="Bookman Old Style" pitchFamily="18" charset="0"/>
              </a:rPr>
              <a:t>Public</a:t>
            </a:r>
            <a:r>
              <a:rPr lang="tr-TR" sz="2030" i="1" dirty="0">
                <a:latin typeface="Bookman Old Style" pitchFamily="18" charset="0"/>
              </a:rPr>
              <a:t> </a:t>
            </a:r>
            <a:r>
              <a:rPr lang="tr-TR" sz="2030" i="1" dirty="0" err="1">
                <a:latin typeface="Bookman Old Style" pitchFamily="18" charset="0"/>
              </a:rPr>
              <a:t>administration</a:t>
            </a:r>
            <a:r>
              <a:rPr lang="tr-TR" sz="2030" dirty="0" err="1">
                <a:latin typeface="Bookman Old Style" pitchFamily="18" charset="0"/>
              </a:rPr>
              <a:t>’dan</a:t>
            </a:r>
            <a:r>
              <a:rPr lang="tr-TR" sz="2030" dirty="0">
                <a:latin typeface="Bookman Old Style" pitchFamily="18" charset="0"/>
              </a:rPr>
              <a:t> </a:t>
            </a:r>
            <a:r>
              <a:rPr lang="tr-TR" sz="2030" i="1" dirty="0">
                <a:latin typeface="Bookman Old Style" pitchFamily="18" charset="0"/>
              </a:rPr>
              <a:t>(</a:t>
            </a:r>
            <a:r>
              <a:rPr lang="tr-TR" sz="2030" i="1" dirty="0" err="1">
                <a:latin typeface="Bookman Old Style" pitchFamily="18" charset="0"/>
              </a:rPr>
              <a:t>new</a:t>
            </a:r>
            <a:r>
              <a:rPr lang="tr-TR" sz="2030" i="1" dirty="0">
                <a:latin typeface="Bookman Old Style" pitchFamily="18" charset="0"/>
              </a:rPr>
              <a:t>) </a:t>
            </a:r>
            <a:r>
              <a:rPr lang="tr-TR" sz="2030" i="1" dirty="0" err="1">
                <a:latin typeface="Bookman Old Style" pitchFamily="18" charset="0"/>
              </a:rPr>
              <a:t>public</a:t>
            </a:r>
            <a:r>
              <a:rPr lang="tr-TR" sz="2030" i="1" dirty="0">
                <a:latin typeface="Bookman Old Style" pitchFamily="18" charset="0"/>
              </a:rPr>
              <a:t> </a:t>
            </a:r>
            <a:r>
              <a:rPr lang="tr-TR" sz="2030" i="1" dirty="0" err="1">
                <a:latin typeface="Bookman Old Style" pitchFamily="18" charset="0"/>
              </a:rPr>
              <a:t>management</a:t>
            </a:r>
            <a:r>
              <a:rPr lang="tr-TR" sz="2030" dirty="0" err="1">
                <a:latin typeface="Bookman Old Style" pitchFamily="18" charset="0"/>
              </a:rPr>
              <a:t>’e</a:t>
            </a:r>
            <a:r>
              <a:rPr lang="tr-TR" sz="2030" dirty="0">
                <a:latin typeface="Bookman Old Style" pitchFamily="18" charset="0"/>
              </a:rPr>
              <a:t> geçiş…</a:t>
            </a:r>
          </a:p>
          <a:p>
            <a:pPr algn="just"/>
            <a:r>
              <a:rPr lang="tr-TR" sz="2030" dirty="0">
                <a:latin typeface="Bookman Old Style" pitchFamily="18" charset="0"/>
              </a:rPr>
              <a:t>Piyasa, devletten; özel sektör, </a:t>
            </a:r>
            <a:r>
              <a:rPr lang="tr-TR" sz="2030" dirty="0" err="1">
                <a:latin typeface="Bookman Old Style" pitchFamily="18" charset="0"/>
              </a:rPr>
              <a:t>KY’den</a:t>
            </a:r>
            <a:r>
              <a:rPr lang="tr-TR" sz="2030" dirty="0">
                <a:latin typeface="Bookman Old Style" pitchFamily="18" charset="0"/>
              </a:rPr>
              <a:t> üstündür.</a:t>
            </a:r>
          </a:p>
          <a:p>
            <a:pPr algn="just"/>
            <a:r>
              <a:rPr lang="tr-TR" sz="2030" dirty="0">
                <a:latin typeface="Bookman Old Style" pitchFamily="18" charset="0"/>
              </a:rPr>
              <a:t>Örgüt temelinde kamu-özel aynıdır.</a:t>
            </a:r>
          </a:p>
          <a:p>
            <a:pPr algn="just"/>
            <a:r>
              <a:rPr lang="tr-TR" sz="2030" dirty="0">
                <a:latin typeface="Bookman Old Style" pitchFamily="18" charset="0"/>
              </a:rPr>
              <a:t>Piyasadan ve toplumdan kopuk bir KY olamaz. Özellikle uluslararası ve ulusal piyasa aktörlerine duyarlı olunmalıdır.</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Cumhurbaşkanlığı Teşkilatı – İdari İşler Başkanlığı</a:t>
            </a:r>
          </a:p>
        </p:txBody>
      </p:sp>
      <p:sp>
        <p:nvSpPr>
          <p:cNvPr id="3" name="Content Placeholder 2"/>
          <p:cNvSpPr>
            <a:spLocks noGrp="1"/>
          </p:cNvSpPr>
          <p:nvPr>
            <p:ph sz="quarter" idx="1"/>
          </p:nvPr>
        </p:nvSpPr>
        <p:spPr>
          <a:xfrm>
            <a:off x="251520" y="1556792"/>
            <a:ext cx="8720419" cy="5112568"/>
          </a:xfrm>
        </p:spPr>
        <p:txBody>
          <a:bodyPr>
            <a:noAutofit/>
          </a:bodyPr>
          <a:lstStyle/>
          <a:p>
            <a:pPr algn="just"/>
            <a:r>
              <a:rPr lang="tr-TR" sz="1800" dirty="0">
                <a:latin typeface="Bookman Old Style" panose="02050604050505020204" pitchFamily="18" charset="0"/>
              </a:rPr>
              <a:t>İdari İşler Başkanı, devlet teşkilatının düzenli ve etkin bir şekilde işlemesini temin edecek prensiplerin tespiti; iç güvenlik, dış güvenlik ve terörle mücadele konusunda koordinasyonun sağlanması; TBMM ile olan ilişkilerin yürütülmesi ve kamu kurum ve kuruluşları arasında koordinasyonun sağlanması; yapılan çalışmaların kamuoyundaki tesirlerini izlenmesi ve değerlendirmesini yapmak gibi görevleri üstlenmiştir. </a:t>
            </a:r>
          </a:p>
          <a:p>
            <a:pPr algn="just"/>
            <a:r>
              <a:rPr lang="tr-TR" sz="1800" dirty="0">
                <a:latin typeface="Bookman Old Style" panose="02050604050505020204" pitchFamily="18" charset="0"/>
              </a:rPr>
              <a:t>Başkanlık, beş genel müdürlükten oluşmaktadır. Bunlardan üçünün zemini Başbakanlık’ta bulunmuştur. Başbakanlık Kanunlar ve Kararlar Genel Müdürlüğü (GM) ile Mevzuatı Geliştirme ve Yayın GM birleşiminden </a:t>
            </a:r>
            <a:r>
              <a:rPr lang="tr-TR" sz="1800" dirty="0">
                <a:latin typeface="Bookman Old Style" panose="02050604050505020204" pitchFamily="18" charset="0"/>
                <a:sym typeface="Wingdings" pitchFamily="2" charset="2"/>
              </a:rPr>
              <a:t></a:t>
            </a:r>
            <a:r>
              <a:rPr lang="tr-TR" sz="1800" dirty="0">
                <a:latin typeface="Bookman Old Style" panose="02050604050505020204" pitchFamily="18" charset="0"/>
              </a:rPr>
              <a:t> Hukuk ve Mevzuat GM; Başbakanlık Personel ve Prensipler GM, İdareyi Geliştirme Başkanlığı ile eski bağlı kuruluş Devlet Personel Başkanlığı’nın birleşiminden ise </a:t>
            </a:r>
            <a:r>
              <a:rPr lang="tr-TR" sz="1800" dirty="0">
                <a:latin typeface="Bookman Old Style" panose="02050604050505020204" pitchFamily="18" charset="0"/>
                <a:sym typeface="Wingdings" pitchFamily="2" charset="2"/>
              </a:rPr>
              <a:t></a:t>
            </a:r>
            <a:r>
              <a:rPr lang="tr-TR" sz="1800" dirty="0">
                <a:latin typeface="Bookman Old Style" panose="02050604050505020204" pitchFamily="18" charset="0"/>
              </a:rPr>
              <a:t> Personel ve Prensipler GM oluşmuştur. Başbakanlık Güvenlik İşleri GM ise aynı isimle devam etmektedir. </a:t>
            </a:r>
          </a:p>
          <a:p>
            <a:pPr algn="just"/>
            <a:r>
              <a:rPr lang="tr-TR" sz="1800" dirty="0">
                <a:latin typeface="Bookman Old Style" panose="02050604050505020204" pitchFamily="18" charset="0"/>
              </a:rPr>
              <a:t>Diğer iki GM, Koruma Hizmetleri GM ve Destek ve Mali Hizmetler </a:t>
            </a:r>
            <a:r>
              <a:rPr lang="tr-TR" sz="1800" dirty="0" err="1">
                <a:latin typeface="Bookman Old Style" panose="02050604050505020204" pitchFamily="18" charset="0"/>
              </a:rPr>
              <a:t>GM’dir</a:t>
            </a:r>
            <a:r>
              <a:rPr lang="tr-TR" sz="1800" dirty="0">
                <a:latin typeface="Bookman Old Style" panose="02050604050505020204" pitchFamily="18" charset="0"/>
              </a:rPr>
              <a:t>. </a:t>
            </a:r>
          </a:p>
        </p:txBody>
      </p:sp>
    </p:spTree>
    <p:extLst>
      <p:ext uri="{BB962C8B-B14F-4D97-AF65-F5344CB8AC3E}">
        <p14:creationId xmlns:p14="http://schemas.microsoft.com/office/powerpoint/2010/main" val="19403282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Cumhurbaşkanlığı Teşkilatı – Bağlı Kuruluşlar</a:t>
            </a:r>
          </a:p>
        </p:txBody>
      </p:sp>
      <p:sp>
        <p:nvSpPr>
          <p:cNvPr id="3" name="Content Placeholder 2"/>
          <p:cNvSpPr>
            <a:spLocks noGrp="1"/>
          </p:cNvSpPr>
          <p:nvPr>
            <p:ph sz="quarter" idx="1"/>
          </p:nvPr>
        </p:nvSpPr>
        <p:spPr>
          <a:xfrm>
            <a:off x="251520" y="1556792"/>
            <a:ext cx="8720419" cy="5112568"/>
          </a:xfrm>
        </p:spPr>
        <p:txBody>
          <a:bodyPr>
            <a:noAutofit/>
          </a:bodyPr>
          <a:lstStyle/>
          <a:p>
            <a:pPr marL="0" indent="0" algn="just">
              <a:buNone/>
            </a:pPr>
            <a:r>
              <a:rPr lang="tr-TR" sz="1800" dirty="0">
                <a:latin typeface="Bookman Old Style" panose="02050604050505020204" pitchFamily="18" charset="0"/>
              </a:rPr>
              <a:t>Cumhurbaşkanlığının hizmet ve görev alanına giren ana hizmetleri yürütmek üzere özel kanunla ya da Cumhurbaşkanlığı kararnamesi ile kurulan, ayrı kamu tüzel kişiliği yoksa genel bütçeli, varsa özel bütçeye tabi kuruluşlardır. </a:t>
            </a:r>
          </a:p>
          <a:p>
            <a:pPr algn="just"/>
            <a:r>
              <a:rPr lang="tr-TR" sz="1800" dirty="0">
                <a:latin typeface="Bookman Old Style" panose="02050604050505020204" pitchFamily="18" charset="0"/>
              </a:rPr>
              <a:t>Devlet Arşivleri Başkanlığı</a:t>
            </a:r>
          </a:p>
          <a:p>
            <a:pPr algn="just"/>
            <a:r>
              <a:rPr lang="tr-TR" sz="1800" dirty="0">
                <a:latin typeface="Bookman Old Style" panose="02050604050505020204" pitchFamily="18" charset="0"/>
              </a:rPr>
              <a:t>Devlet Denetleme Kurulu</a:t>
            </a:r>
          </a:p>
          <a:p>
            <a:pPr algn="just"/>
            <a:r>
              <a:rPr lang="tr-TR" sz="1800" dirty="0">
                <a:latin typeface="Bookman Old Style" panose="02050604050505020204" pitchFamily="18" charset="0"/>
              </a:rPr>
              <a:t>Diyanet İşleri Başkanlığı</a:t>
            </a:r>
          </a:p>
          <a:p>
            <a:pPr algn="just"/>
            <a:r>
              <a:rPr lang="tr-TR" sz="1800" dirty="0">
                <a:latin typeface="Bookman Old Style" panose="02050604050505020204" pitchFamily="18" charset="0"/>
              </a:rPr>
              <a:t>İletişim Başkanlığı</a:t>
            </a:r>
          </a:p>
          <a:p>
            <a:pPr algn="just"/>
            <a:r>
              <a:rPr lang="tr-TR" sz="1800" dirty="0">
                <a:latin typeface="Bookman Old Style" panose="02050604050505020204" pitchFamily="18" charset="0"/>
              </a:rPr>
              <a:t>Milli Güvenlik Kurulu Genel Sekreterliği</a:t>
            </a:r>
          </a:p>
          <a:p>
            <a:pPr algn="just"/>
            <a:r>
              <a:rPr lang="tr-TR" sz="1800" dirty="0">
                <a:latin typeface="Bookman Old Style" panose="02050604050505020204" pitchFamily="18" charset="0"/>
              </a:rPr>
              <a:t>Milli İstihbarat Teşkilatı Başkanlığı</a:t>
            </a:r>
          </a:p>
          <a:p>
            <a:pPr algn="just"/>
            <a:r>
              <a:rPr lang="tr-TR" sz="1800" dirty="0">
                <a:latin typeface="Bookman Old Style" panose="02050604050505020204" pitchFamily="18" charset="0"/>
              </a:rPr>
              <a:t>Milli Saraylar İdaresi Başkanlığı</a:t>
            </a:r>
          </a:p>
          <a:p>
            <a:pPr algn="just"/>
            <a:r>
              <a:rPr lang="tr-TR" sz="1800" dirty="0">
                <a:latin typeface="Bookman Old Style" panose="02050604050505020204" pitchFamily="18" charset="0"/>
              </a:rPr>
              <a:t>Savunma Sanayi Başkanlığı</a:t>
            </a:r>
          </a:p>
          <a:p>
            <a:pPr algn="just"/>
            <a:r>
              <a:rPr lang="tr-TR" sz="1800" dirty="0">
                <a:latin typeface="Bookman Old Style" panose="02050604050505020204" pitchFamily="18" charset="0"/>
              </a:rPr>
              <a:t>Strateji ve Bütçe Başkanlığı</a:t>
            </a:r>
          </a:p>
          <a:p>
            <a:pPr algn="just"/>
            <a:r>
              <a:rPr lang="tr-TR" sz="1800" dirty="0">
                <a:latin typeface="Bookman Old Style" panose="02050604050505020204" pitchFamily="18" charset="0"/>
              </a:rPr>
              <a:t>Türkiye Varlık Fonu</a:t>
            </a:r>
          </a:p>
        </p:txBody>
      </p:sp>
    </p:spTree>
    <p:extLst>
      <p:ext uri="{BB962C8B-B14F-4D97-AF65-F5344CB8AC3E}">
        <p14:creationId xmlns:p14="http://schemas.microsoft.com/office/powerpoint/2010/main" val="39557908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Cumhurbaşkanlığı Teşkilatı – Ofisler</a:t>
            </a:r>
          </a:p>
        </p:txBody>
      </p:sp>
      <p:sp>
        <p:nvSpPr>
          <p:cNvPr id="3" name="Content Placeholder 2"/>
          <p:cNvSpPr>
            <a:spLocks noGrp="1"/>
          </p:cNvSpPr>
          <p:nvPr>
            <p:ph sz="quarter" idx="1"/>
          </p:nvPr>
        </p:nvSpPr>
        <p:spPr>
          <a:xfrm>
            <a:off x="251520" y="1556792"/>
            <a:ext cx="8720419" cy="5112568"/>
          </a:xfrm>
        </p:spPr>
        <p:txBody>
          <a:bodyPr>
            <a:noAutofit/>
          </a:bodyPr>
          <a:lstStyle/>
          <a:p>
            <a:pPr algn="just"/>
            <a:r>
              <a:rPr lang="tr-TR" sz="2000" dirty="0" err="1">
                <a:latin typeface="Bookman Old Style" panose="02050604050505020204" pitchFamily="18" charset="0"/>
              </a:rPr>
              <a:t>CB’lığına</a:t>
            </a:r>
            <a:r>
              <a:rPr lang="tr-TR" sz="2000" dirty="0">
                <a:latin typeface="Bookman Old Style" panose="02050604050505020204" pitchFamily="18" charset="0"/>
              </a:rPr>
              <a:t> bağlı, özel bütçeli, kamu tüzel kişiliğini haiz, idari ve mali özerkliğe sahip dört ofis kurulmuştur </a:t>
            </a:r>
            <a:r>
              <a:rPr lang="tr-TR" sz="2000" dirty="0">
                <a:latin typeface="Bookman Old Style" panose="02050604050505020204" pitchFamily="18" charset="0"/>
                <a:sym typeface="Wingdings" pitchFamily="2" charset="2"/>
              </a:rPr>
              <a:t> </a:t>
            </a:r>
            <a:r>
              <a:rPr lang="tr-TR" sz="2000" dirty="0">
                <a:latin typeface="Bookman Old Style" panose="02050604050505020204" pitchFamily="18" charset="0"/>
              </a:rPr>
              <a:t>Dijital Dönüşüm Ofisi, Finans Ofisi, İnsan Kaynakları Ofisi ve Yatırım Ofisi</a:t>
            </a:r>
          </a:p>
          <a:p>
            <a:pPr algn="just"/>
            <a:r>
              <a:rPr lang="tr-TR" sz="2000" dirty="0">
                <a:latin typeface="Bookman Old Style" panose="02050604050505020204" pitchFamily="18" charset="0"/>
              </a:rPr>
              <a:t>Bunlar da Devlet Teşkilatı Merkezi Kayıt Sistemi’ne göre Cumhurbaşkanlığının “bağlı kuruluşları” olarak değerlendirilmektedir.</a:t>
            </a:r>
          </a:p>
          <a:p>
            <a:pPr algn="just"/>
            <a:r>
              <a:rPr lang="tr-TR" sz="2000" dirty="0">
                <a:latin typeface="Bookman Old Style" panose="02050604050505020204" pitchFamily="18" charset="0"/>
              </a:rPr>
              <a:t>Ayrı kamu tüzel kişiliğine sahip oldukları için tüzel kişilik üzerinden yapılacak sınıflandırmaya göre bu ofisler, merkezi yönetim içinde değil hizmet yönünden yerinden yönetim kuruluşları (kamu kurumları) içinde yer almaktadırlar. Cumhurbaşkanı ile ilişkinin idari vesayet ilişkisi olması gerekirken 1 sayılı </a:t>
            </a:r>
            <a:r>
              <a:rPr lang="tr-TR" sz="2000" dirty="0" err="1">
                <a:latin typeface="Bookman Old Style" panose="02050604050505020204" pitchFamily="18" charset="0"/>
              </a:rPr>
              <a:t>CK’da</a:t>
            </a:r>
            <a:r>
              <a:rPr lang="tr-TR" sz="2000" dirty="0">
                <a:latin typeface="Bookman Old Style" panose="02050604050505020204" pitchFamily="18" charset="0"/>
              </a:rPr>
              <a:t> Cumhurbaşkanı tarafından verilecek emir ve direktiflere göre yönetilecekleri belirtilmiştir (</a:t>
            </a:r>
            <a:r>
              <a:rPr lang="tr-TR" sz="2000" dirty="0" err="1">
                <a:latin typeface="Bookman Old Style" panose="02050604050505020204" pitchFamily="18" charset="0"/>
              </a:rPr>
              <a:t>md.</a:t>
            </a:r>
            <a:r>
              <a:rPr lang="tr-TR" sz="2000" dirty="0">
                <a:latin typeface="Bookman Old Style" panose="02050604050505020204" pitchFamily="18" charset="0"/>
              </a:rPr>
              <a:t> 533). Hiyerarşi ilişkisini içeren bu ifadeye ek olarak genel bütçeden Cumhurbaşkanlığı bütçesine konulacak ödenekle faaliyet yürütecekleri belirtilmiştir. </a:t>
            </a:r>
          </a:p>
        </p:txBody>
      </p:sp>
    </p:spTree>
    <p:extLst>
      <p:ext uri="{BB962C8B-B14F-4D97-AF65-F5344CB8AC3E}">
        <p14:creationId xmlns:p14="http://schemas.microsoft.com/office/powerpoint/2010/main" val="54152815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Cumhurbaşkanlığı Teşkilatı – Ofisler</a:t>
            </a:r>
          </a:p>
        </p:txBody>
      </p:sp>
      <p:sp>
        <p:nvSpPr>
          <p:cNvPr id="3" name="Content Placeholder 2"/>
          <p:cNvSpPr>
            <a:spLocks noGrp="1"/>
          </p:cNvSpPr>
          <p:nvPr>
            <p:ph sz="quarter" idx="1"/>
          </p:nvPr>
        </p:nvSpPr>
        <p:spPr>
          <a:xfrm>
            <a:off x="0" y="1484784"/>
            <a:ext cx="9144000" cy="4824536"/>
          </a:xfrm>
        </p:spPr>
        <p:txBody>
          <a:bodyPr>
            <a:noAutofit/>
          </a:bodyPr>
          <a:lstStyle/>
          <a:p>
            <a:pPr algn="just"/>
            <a:r>
              <a:rPr lang="tr-TR" sz="1780" b="1" dirty="0">
                <a:latin typeface="Bookman Old Style" panose="02050604050505020204" pitchFamily="18" charset="0"/>
              </a:rPr>
              <a:t>Dijital Dönüşüm Ofisi</a:t>
            </a:r>
            <a:r>
              <a:rPr lang="tr-TR" sz="1780" dirty="0">
                <a:latin typeface="Bookman Old Style" panose="02050604050505020204" pitchFamily="18" charset="0"/>
              </a:rPr>
              <a:t>, e-devlet, siber güvenlik, yapa zeka; </a:t>
            </a:r>
            <a:r>
              <a:rPr lang="tr-TR" sz="1780" b="1" dirty="0">
                <a:latin typeface="Bookman Old Style" panose="02050604050505020204" pitchFamily="18" charset="0"/>
              </a:rPr>
              <a:t>Finans Ofisi </a:t>
            </a:r>
            <a:r>
              <a:rPr lang="tr-TR" sz="1780" dirty="0">
                <a:latin typeface="Bookman Old Style" panose="02050604050505020204" pitchFamily="18" charset="0"/>
              </a:rPr>
              <a:t>ise İstanbul Finans Merkezi Projesi, uluslararası bankacılık ve finans sektörü analizleri, uluslararası fonların Türkiye’ye getirilmesi gibi konularda görev üstlenmişlerdir. </a:t>
            </a:r>
          </a:p>
          <a:p>
            <a:pPr algn="just"/>
            <a:r>
              <a:rPr lang="tr-TR" sz="1780" b="1" dirty="0">
                <a:latin typeface="Bookman Old Style" panose="02050604050505020204" pitchFamily="18" charset="0"/>
              </a:rPr>
              <a:t>İnsan Kaynakları Ofisi</a:t>
            </a:r>
            <a:r>
              <a:rPr lang="tr-TR" sz="1780" dirty="0">
                <a:latin typeface="Bookman Old Style" panose="02050604050505020204" pitchFamily="18" charset="0"/>
              </a:rPr>
              <a:t>; kapanacak olan Devlet Personel Başkanlığı’nın, mülga Başbakanlık Personel Prensipler GM, Hazine ve Maliye Bakanlığı Muhasebat ve Mali Kontrol GM ve mülga Bütçe ve Mali Kontrol </a:t>
            </a:r>
            <a:r>
              <a:rPr lang="tr-TR" sz="1780" dirty="0" err="1">
                <a:latin typeface="Bookman Old Style" panose="02050604050505020204" pitchFamily="18" charset="0"/>
              </a:rPr>
              <a:t>GM’den</a:t>
            </a:r>
            <a:r>
              <a:rPr lang="tr-TR" sz="1780" dirty="0">
                <a:latin typeface="Bookman Old Style" panose="02050604050505020204" pitchFamily="18" charset="0"/>
              </a:rPr>
              <a:t> destek alarak kurulmuştur. Bu ofis, özel sektöre ait “insan kaynakları” ifadesini benimseyerek insan kaynakları envanterini çıkartmak; kamuda kariyer yönetimi, performans yönetimi ve diğer modern insan kaynağı yönetim modellemelerinin hayata geçirilmesi için projeler geliştirmek; politika kurullarının öncelediği alanlarda küresel düzeyde insan kaynağının tespitini yaparak milli projelere kazandırılmasını sağlamak gibi görevlerle ilişkilendirilmişlerdir. </a:t>
            </a:r>
          </a:p>
          <a:p>
            <a:pPr algn="just"/>
            <a:r>
              <a:rPr lang="tr-TR" sz="1780" b="1" dirty="0">
                <a:latin typeface="Bookman Old Style" panose="02050604050505020204" pitchFamily="18" charset="0"/>
              </a:rPr>
              <a:t>Yatırım Ofisi</a:t>
            </a:r>
            <a:r>
              <a:rPr lang="tr-TR" sz="1780" dirty="0">
                <a:latin typeface="Bookman Old Style" panose="02050604050505020204" pitchFamily="18" charset="0"/>
              </a:rPr>
              <a:t>, Başbakanlık Türkiye Yatırım Destek ve Tanıtım Ajansı’nın yerine kurulmuştur. Türkiye'de yatırım yapılmasını özendirmeye yönelik çalışmalar yapmak; yatırım ortamının iyileştirilmesine ilişkin reform sürecine katkı sağlamak, bu kapsamda öneriler geliştirmek gibi görevlere odaklanmaktadır. </a:t>
            </a:r>
          </a:p>
        </p:txBody>
      </p:sp>
    </p:spTree>
    <p:extLst>
      <p:ext uri="{BB962C8B-B14F-4D97-AF65-F5344CB8AC3E}">
        <p14:creationId xmlns:p14="http://schemas.microsoft.com/office/powerpoint/2010/main" val="100820544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Cumhurbaşkanlığı Teşkilatı – Ofisler</a:t>
            </a:r>
          </a:p>
        </p:txBody>
      </p:sp>
      <p:sp>
        <p:nvSpPr>
          <p:cNvPr id="3" name="Content Placeholder 2"/>
          <p:cNvSpPr>
            <a:spLocks noGrp="1"/>
          </p:cNvSpPr>
          <p:nvPr>
            <p:ph sz="quarter" idx="1"/>
          </p:nvPr>
        </p:nvSpPr>
        <p:spPr>
          <a:xfrm>
            <a:off x="179512" y="1484784"/>
            <a:ext cx="8720419" cy="5112568"/>
          </a:xfrm>
        </p:spPr>
        <p:txBody>
          <a:bodyPr>
            <a:noAutofit/>
          </a:bodyPr>
          <a:lstStyle/>
          <a:p>
            <a:pPr marL="0" indent="0" algn="just">
              <a:buNone/>
            </a:pPr>
            <a:endParaRPr lang="tr-TR" sz="2000" dirty="0">
              <a:latin typeface="Bookman Old Style" panose="02050604050505020204" pitchFamily="18" charset="0"/>
            </a:endParaRPr>
          </a:p>
          <a:p>
            <a:pPr marL="0" indent="0" algn="just">
              <a:buNone/>
            </a:pPr>
            <a:r>
              <a:rPr lang="tr-TR" sz="2000" dirty="0">
                <a:latin typeface="Bookman Old Style" panose="02050604050505020204" pitchFamily="18" charset="0"/>
              </a:rPr>
              <a:t>2019 Ekim itibarıyla (48 sayılı CK) ofisler, daire başkanlıkları temelinde ayrıntılı düzenlenmiştir. </a:t>
            </a:r>
          </a:p>
          <a:p>
            <a:pPr algn="just"/>
            <a:r>
              <a:rPr lang="tr-TR" sz="2000" dirty="0">
                <a:latin typeface="Bookman Old Style" panose="02050604050505020204" pitchFamily="18" charset="0"/>
              </a:rPr>
              <a:t>Örgütlenme aşaması tamamlanmıştır. Bakanlıklar dışında Cumhurbaşkanlığı teşkilatı içinde en örgütlü yapılar olmuşlardır.</a:t>
            </a:r>
          </a:p>
          <a:p>
            <a:pPr algn="just"/>
            <a:r>
              <a:rPr lang="tr-TR" sz="2000" dirty="0">
                <a:latin typeface="Bookman Old Style" panose="02050604050505020204" pitchFamily="18" charset="0"/>
              </a:rPr>
              <a:t>Dijital Dönüşüm ve bu ofisin başkanı ön plana çıkmıştır. «Kamu Dijital Dönüşüm» hareketi başlatılmış ve ofis başkanı, bu hareketin «</a:t>
            </a:r>
            <a:r>
              <a:rPr lang="tr-TR" sz="2000" dirty="0" err="1">
                <a:latin typeface="Bookman Old Style" panose="02050604050505020204" pitchFamily="18" charset="0"/>
              </a:rPr>
              <a:t>lider»i</a:t>
            </a:r>
            <a:r>
              <a:rPr lang="tr-TR" sz="2000" dirty="0">
                <a:latin typeface="Bookman Old Style" panose="02050604050505020204" pitchFamily="18" charset="0"/>
              </a:rPr>
              <a:t> olmuştur.</a:t>
            </a:r>
          </a:p>
          <a:p>
            <a:pPr algn="just"/>
            <a:r>
              <a:rPr lang="tr-TR" sz="2000" dirty="0">
                <a:latin typeface="Bookman Old Style" panose="02050604050505020204" pitchFamily="18" charset="0"/>
              </a:rPr>
              <a:t>Geçici ve sözleşmeli personel istihdamı üzerinden işleyen yapılardır.</a:t>
            </a:r>
          </a:p>
          <a:p>
            <a:pPr algn="just"/>
            <a:r>
              <a:rPr lang="tr-TR" sz="2000" dirty="0">
                <a:latin typeface="Bookman Old Style" panose="02050604050505020204" pitchFamily="18" charset="0"/>
              </a:rPr>
              <a:t>Liderlik, performans yönetimi, verimlilik, kamu-özel ortaklığı, yatırım ortamının iyileştirilmesi gibi işletmeci ilkeler çerçevesinde çalışmayı benimsemişlerdir. </a:t>
            </a:r>
          </a:p>
        </p:txBody>
      </p:sp>
    </p:spTree>
    <p:extLst>
      <p:ext uri="{BB962C8B-B14F-4D97-AF65-F5344CB8AC3E}">
        <p14:creationId xmlns:p14="http://schemas.microsoft.com/office/powerpoint/2010/main" val="165821969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Cumhurbaşkanlığı Teşkilatı – Politika Kurulları </a:t>
            </a:r>
          </a:p>
        </p:txBody>
      </p:sp>
      <p:sp>
        <p:nvSpPr>
          <p:cNvPr id="3" name="Content Placeholder 2"/>
          <p:cNvSpPr>
            <a:spLocks noGrp="1"/>
          </p:cNvSpPr>
          <p:nvPr>
            <p:ph sz="quarter" idx="1"/>
          </p:nvPr>
        </p:nvSpPr>
        <p:spPr>
          <a:xfrm>
            <a:off x="251520" y="1556792"/>
            <a:ext cx="8720419" cy="5112568"/>
          </a:xfrm>
        </p:spPr>
        <p:txBody>
          <a:bodyPr>
            <a:noAutofit/>
          </a:bodyPr>
          <a:lstStyle/>
          <a:p>
            <a:r>
              <a:rPr lang="tr-TR" sz="2700" dirty="0">
                <a:latin typeface="Bookman Old Style" panose="02050604050505020204" pitchFamily="18" charset="0"/>
              </a:rPr>
              <a:t>Bilim, Teknoloji ve Yenilik Politikaları Kurulu</a:t>
            </a:r>
          </a:p>
          <a:p>
            <a:r>
              <a:rPr lang="tr-TR" sz="2700" dirty="0">
                <a:latin typeface="Bookman Old Style" panose="02050604050505020204" pitchFamily="18" charset="0"/>
              </a:rPr>
              <a:t>Eğitim ve Öğretim Politikaları Kurulu</a:t>
            </a:r>
          </a:p>
          <a:p>
            <a:r>
              <a:rPr lang="tr-TR" sz="2700" dirty="0">
                <a:latin typeface="Bookman Old Style" panose="02050604050505020204" pitchFamily="18" charset="0"/>
              </a:rPr>
              <a:t>Ekonomi Politikaları Kurulu</a:t>
            </a:r>
          </a:p>
          <a:p>
            <a:r>
              <a:rPr lang="tr-TR" sz="2700" dirty="0">
                <a:latin typeface="Bookman Old Style" panose="02050604050505020204" pitchFamily="18" charset="0"/>
              </a:rPr>
              <a:t>Güvenlik ve Dış Politikalar Kurulu</a:t>
            </a:r>
          </a:p>
          <a:p>
            <a:r>
              <a:rPr lang="tr-TR" sz="2700" dirty="0">
                <a:latin typeface="Bookman Old Style" panose="02050604050505020204" pitchFamily="18" charset="0"/>
              </a:rPr>
              <a:t>Hukuk Politikaları Kurulu</a:t>
            </a:r>
          </a:p>
          <a:p>
            <a:r>
              <a:rPr lang="tr-TR" sz="2700" dirty="0">
                <a:latin typeface="Bookman Old Style" panose="02050604050505020204" pitchFamily="18" charset="0"/>
              </a:rPr>
              <a:t>Kültür ve Sanat Politikaları Kurulu</a:t>
            </a:r>
          </a:p>
          <a:p>
            <a:r>
              <a:rPr lang="tr-TR" sz="2700" dirty="0">
                <a:latin typeface="Bookman Old Style" panose="02050604050505020204" pitchFamily="18" charset="0"/>
              </a:rPr>
              <a:t>Sağlık ve Gıda Politikaları Kurulu</a:t>
            </a:r>
          </a:p>
          <a:p>
            <a:r>
              <a:rPr lang="tr-TR" sz="2700" dirty="0">
                <a:latin typeface="Bookman Old Style" panose="02050604050505020204" pitchFamily="18" charset="0"/>
              </a:rPr>
              <a:t>Sosyal Politikalar Kurulu</a:t>
            </a:r>
          </a:p>
          <a:p>
            <a:r>
              <a:rPr lang="tr-TR" sz="2700" dirty="0">
                <a:latin typeface="Bookman Old Style" panose="02050604050505020204" pitchFamily="18" charset="0"/>
              </a:rPr>
              <a:t>Yerel Yönetim Politikaları Kurulu</a:t>
            </a:r>
          </a:p>
        </p:txBody>
      </p:sp>
    </p:spTree>
    <p:extLst>
      <p:ext uri="{BB962C8B-B14F-4D97-AF65-F5344CB8AC3E}">
        <p14:creationId xmlns:p14="http://schemas.microsoft.com/office/powerpoint/2010/main" val="390117906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Cumhurbaşkanlığı Teşkilatı – Politika Kurulları </a:t>
            </a:r>
          </a:p>
        </p:txBody>
      </p:sp>
      <p:sp>
        <p:nvSpPr>
          <p:cNvPr id="3" name="Content Placeholder 2"/>
          <p:cNvSpPr>
            <a:spLocks noGrp="1"/>
          </p:cNvSpPr>
          <p:nvPr>
            <p:ph sz="quarter" idx="1"/>
          </p:nvPr>
        </p:nvSpPr>
        <p:spPr>
          <a:xfrm>
            <a:off x="251520" y="1556792"/>
            <a:ext cx="8720419" cy="5112568"/>
          </a:xfrm>
        </p:spPr>
        <p:txBody>
          <a:bodyPr>
            <a:noAutofit/>
          </a:bodyPr>
          <a:lstStyle/>
          <a:p>
            <a:pPr algn="just"/>
            <a:endParaRPr lang="tr-TR" sz="2000" dirty="0">
              <a:latin typeface="Bookman Old Style" panose="02050604050505020204" pitchFamily="18" charset="0"/>
            </a:endParaRPr>
          </a:p>
          <a:p>
            <a:pPr algn="just"/>
            <a:r>
              <a:rPr lang="tr-TR" sz="2000" dirty="0">
                <a:latin typeface="Bookman Old Style" panose="02050604050505020204" pitchFamily="18" charset="0"/>
              </a:rPr>
              <a:t>Cumhurbaşkanlığı Hükûmet Sistemiyle birlikte temel nitelikli kamu hizmetlerine ilişkin üst düzey kararların belirlenmesi, ilgili kurumların bu kararlar çerçevesinde yönlendirilmesi, kişi ve kurumlara tavsiyelerde bulunulması, kamu kurum ve kuruluşların faaliyetlerinin izlenmesi ve raporlanması gibi amaçlarla başkanlıklarını Cumhurbaşkanın yaptığı 9 politika kurulu oluşturulmuştur. </a:t>
            </a:r>
          </a:p>
          <a:p>
            <a:pPr algn="just"/>
            <a:r>
              <a:rPr lang="tr-TR" sz="2000" dirty="0">
                <a:latin typeface="Bookman Old Style" panose="02050604050505020204" pitchFamily="18" charset="0"/>
              </a:rPr>
              <a:t>Dokuz adet politika kuruluyla kamu hizmetlerinin planlanmasının, programlanmasının ve sunulmasının başlıca yerleşik mekanı olan bakanlıklara eş yeni yapılar gelmiştir. Hatta bu kurullarla kamu hizmetlerine ilişkin politika belirleme ile bu politikaların icrası kurumsal olarak ayrılmıştır. </a:t>
            </a:r>
          </a:p>
          <a:p>
            <a:pPr algn="just"/>
            <a:r>
              <a:rPr lang="tr-TR" sz="2000" dirty="0">
                <a:latin typeface="Bookman Old Style" panose="02050604050505020204" pitchFamily="18" charset="0"/>
              </a:rPr>
              <a:t>Kurulların başkanı Cumhurbaşkanıdır. </a:t>
            </a:r>
          </a:p>
          <a:p>
            <a:pPr marL="0" indent="0" algn="just">
              <a:buNone/>
            </a:pPr>
            <a:endParaRPr lang="tr-TR" sz="2000" dirty="0">
              <a:latin typeface="Bookman Old Style" panose="02050604050505020204" pitchFamily="18" charset="0"/>
            </a:endParaRPr>
          </a:p>
        </p:txBody>
      </p:sp>
    </p:spTree>
    <p:extLst>
      <p:ext uri="{BB962C8B-B14F-4D97-AF65-F5344CB8AC3E}">
        <p14:creationId xmlns:p14="http://schemas.microsoft.com/office/powerpoint/2010/main" val="22997677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Cumhurbaşkanlığı Teşkilatı – Politika Kurulları </a:t>
            </a:r>
          </a:p>
        </p:txBody>
      </p:sp>
      <p:sp>
        <p:nvSpPr>
          <p:cNvPr id="3" name="Content Placeholder 2"/>
          <p:cNvSpPr>
            <a:spLocks noGrp="1"/>
          </p:cNvSpPr>
          <p:nvPr>
            <p:ph sz="quarter" idx="1"/>
          </p:nvPr>
        </p:nvSpPr>
        <p:spPr>
          <a:xfrm>
            <a:off x="251520" y="1556792"/>
            <a:ext cx="8720419" cy="5112568"/>
          </a:xfrm>
        </p:spPr>
        <p:txBody>
          <a:bodyPr>
            <a:noAutofit/>
          </a:bodyPr>
          <a:lstStyle/>
          <a:p>
            <a:pPr marL="0" indent="0" algn="just">
              <a:buNone/>
            </a:pPr>
            <a:r>
              <a:rPr lang="tr-TR" sz="1600" dirty="0">
                <a:latin typeface="Bookman Old Style" panose="02050604050505020204" pitchFamily="18" charset="0"/>
              </a:rPr>
              <a:t>Kurulların görev ve yetkilerine bakılırsa kurulların;</a:t>
            </a:r>
          </a:p>
          <a:p>
            <a:pPr lvl="0" algn="just"/>
            <a:r>
              <a:rPr lang="tr-TR" sz="1600" dirty="0">
                <a:latin typeface="Bookman Old Style" panose="02050604050505020204" pitchFamily="18" charset="0"/>
              </a:rPr>
              <a:t>Cumhurbaşkanınca alınacak kararlar ve oluşturulacak politikalarla ilgili öneriler geliştirmek,</a:t>
            </a:r>
          </a:p>
          <a:p>
            <a:pPr lvl="0" algn="just"/>
            <a:r>
              <a:rPr lang="tr-TR" sz="1600" dirty="0">
                <a:latin typeface="Bookman Old Style" panose="02050604050505020204" pitchFamily="18" charset="0"/>
              </a:rPr>
              <a:t>geliştirilen politika ve strateji önerilerinden Cumhurbaşkanı tarafından uygun görülenler hakkında gerekli çalışmaları yapmak, </a:t>
            </a:r>
          </a:p>
          <a:p>
            <a:pPr lvl="0" algn="just"/>
            <a:r>
              <a:rPr lang="tr-TR" sz="1600" dirty="0">
                <a:latin typeface="Bookman Old Style" panose="02050604050505020204" pitchFamily="18" charset="0"/>
              </a:rPr>
              <a:t>küresel rekabetin getirdiği ani değişimlere karşı strateji ve politika önerileri geliştirmek,</a:t>
            </a:r>
          </a:p>
          <a:p>
            <a:pPr lvl="0" algn="just"/>
            <a:r>
              <a:rPr lang="tr-TR" sz="1600" dirty="0">
                <a:latin typeface="Bookman Old Style" panose="02050604050505020204" pitchFamily="18" charset="0"/>
              </a:rPr>
              <a:t>görev alanlarına giren konularda kamu kurum ve kuruluşlarına görüş vermek; </a:t>
            </a:r>
          </a:p>
          <a:p>
            <a:pPr lvl="0" algn="just"/>
            <a:r>
              <a:rPr lang="tr-TR" sz="1600" dirty="0">
                <a:latin typeface="Bookman Old Style" panose="02050604050505020204" pitchFamily="18" charset="0"/>
              </a:rPr>
              <a:t>görev alanlarına giren konularda bakanlıklar, kurum ve kuruluşlar, sivil toplum ve sektör temsilcileri, alanında uzman kişiler ve ilgili diğer ilgililerin görüşünü alarak uygulanan politikaları ve gelişmeleri izlemek, yapılan çalışmalarla ilgili Cumhurbaşkanına rapor sunmak</a:t>
            </a:r>
          </a:p>
          <a:p>
            <a:pPr lvl="0" algn="just"/>
            <a:r>
              <a:rPr lang="tr-TR" sz="1600" dirty="0">
                <a:latin typeface="Bookman Old Style" panose="02050604050505020204" pitchFamily="18" charset="0"/>
              </a:rPr>
              <a:t>Cumhurbaşkanının programına uygunluk açısından, bakanlıklar ile kurum ve kuruluşların uygulamalarını izlemek ve Cumhurbaşkanına rapor sunmak,</a:t>
            </a:r>
          </a:p>
          <a:p>
            <a:pPr lvl="0" algn="just"/>
            <a:r>
              <a:rPr lang="tr-TR" sz="1600" dirty="0">
                <a:latin typeface="Bookman Old Style" panose="02050604050505020204" pitchFamily="18" charset="0"/>
              </a:rPr>
              <a:t>görev alanlarına giren konularda talep, ihtiyaç ve etki analizi yapmak ve/veya yaptırtmak </a:t>
            </a:r>
          </a:p>
          <a:p>
            <a:pPr algn="just"/>
            <a:r>
              <a:rPr lang="tr-TR" sz="1600" dirty="0">
                <a:latin typeface="Bookman Old Style" panose="02050604050505020204" pitchFamily="18" charset="0"/>
              </a:rPr>
              <a:t>gibi görevleri yerine getirdiği görülmektedir (1 sayılı CK, </a:t>
            </a:r>
            <a:r>
              <a:rPr lang="tr-TR" sz="1600" dirty="0" err="1">
                <a:latin typeface="Bookman Old Style" panose="02050604050505020204" pitchFamily="18" charset="0"/>
              </a:rPr>
              <a:t>md.</a:t>
            </a:r>
            <a:r>
              <a:rPr lang="tr-TR" sz="1600" dirty="0">
                <a:latin typeface="Bookman Old Style" panose="02050604050505020204" pitchFamily="18" charset="0"/>
              </a:rPr>
              <a:t> 22). </a:t>
            </a:r>
          </a:p>
        </p:txBody>
      </p:sp>
    </p:spTree>
    <p:extLst>
      <p:ext uri="{BB962C8B-B14F-4D97-AF65-F5344CB8AC3E}">
        <p14:creationId xmlns:p14="http://schemas.microsoft.com/office/powerpoint/2010/main" val="3421634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Cumhurbaşkanlığı Teşkilatı – Politika Kurulları </a:t>
            </a:r>
          </a:p>
        </p:txBody>
      </p:sp>
      <p:sp>
        <p:nvSpPr>
          <p:cNvPr id="3" name="Content Placeholder 2"/>
          <p:cNvSpPr>
            <a:spLocks noGrp="1"/>
          </p:cNvSpPr>
          <p:nvPr>
            <p:ph sz="quarter" idx="1"/>
          </p:nvPr>
        </p:nvSpPr>
        <p:spPr>
          <a:xfrm>
            <a:off x="251520" y="1556792"/>
            <a:ext cx="8720419" cy="5112568"/>
          </a:xfrm>
        </p:spPr>
        <p:txBody>
          <a:bodyPr>
            <a:noAutofit/>
          </a:bodyPr>
          <a:lstStyle/>
          <a:p>
            <a:pPr algn="just"/>
            <a:r>
              <a:rPr lang="tr-TR" sz="2100" dirty="0">
                <a:latin typeface="Bookman Old Style" panose="02050604050505020204" pitchFamily="18" charset="0"/>
              </a:rPr>
              <a:t>Her bir politika kurulunun görev tanımlarının yapıldığı 1 sayılı </a:t>
            </a:r>
            <a:r>
              <a:rPr lang="tr-TR" sz="2100" dirty="0" err="1">
                <a:latin typeface="Bookman Old Style" panose="02050604050505020204" pitchFamily="18" charset="0"/>
              </a:rPr>
              <a:t>CK’da</a:t>
            </a:r>
            <a:r>
              <a:rPr lang="tr-TR" sz="2100" dirty="0">
                <a:latin typeface="Bookman Old Style" panose="02050604050505020204" pitchFamily="18" charset="0"/>
              </a:rPr>
              <a:t> bu kurullar, doğrudan Cumhurbaşkanına sunulmak üzere belirli kamu hizmeti alanlarına ilişkin kamu politikaları geliştirmek ve politika önerilerinde bulunmakla yükümlülerdir. </a:t>
            </a:r>
          </a:p>
          <a:p>
            <a:pPr algn="just"/>
            <a:r>
              <a:rPr lang="tr-TR" sz="2100" dirty="0">
                <a:latin typeface="Bookman Old Style" panose="02050604050505020204" pitchFamily="18" charset="0"/>
              </a:rPr>
              <a:t>Kararnamede “koordinasyon toplantıları” başlığı altında kurumlar arası iletişimi, eşgüdümü sağlamaya dönük toplantılar öngörülmüştür. İlgili maddedeki ifade özellikle bakanlıklar ile politika kurulları arasındaki ilişki açısından dikkat çekicidir (</a:t>
            </a:r>
            <a:r>
              <a:rPr lang="tr-TR" sz="2100" dirty="0" err="1">
                <a:latin typeface="Bookman Old Style" panose="02050604050505020204" pitchFamily="18" charset="0"/>
              </a:rPr>
              <a:t>md.</a:t>
            </a:r>
            <a:r>
              <a:rPr lang="tr-TR" sz="2100" dirty="0">
                <a:latin typeface="Bookman Old Style" panose="02050604050505020204" pitchFamily="18" charset="0"/>
              </a:rPr>
              <a:t> 32): “</a:t>
            </a:r>
            <a:r>
              <a:rPr lang="tr-TR" sz="2100" i="1" dirty="0">
                <a:latin typeface="Bookman Old Style" panose="02050604050505020204" pitchFamily="18" charset="0"/>
              </a:rPr>
              <a:t>Koordinasyon toplantılarına Cumhurbaşkanı veya görevlendireceği politika kurulu başkanvekili ya da bakan başkanlık eder.</a:t>
            </a:r>
            <a:r>
              <a:rPr lang="tr-TR" sz="2100" dirty="0">
                <a:latin typeface="Bookman Old Style" panose="02050604050505020204" pitchFamily="18" charset="0"/>
              </a:rPr>
              <a:t>” İkili ayrım dışında yeni sistemde politika kurulları, bakanlıklarla en az eşit düzeyde görülmektedir.</a:t>
            </a:r>
          </a:p>
        </p:txBody>
      </p:sp>
    </p:spTree>
    <p:extLst>
      <p:ext uri="{BB962C8B-B14F-4D97-AF65-F5344CB8AC3E}">
        <p14:creationId xmlns:p14="http://schemas.microsoft.com/office/powerpoint/2010/main" val="9552896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Cumhurbaşkanlığı Teşkilatı – Politika Kurulları </a:t>
            </a:r>
          </a:p>
        </p:txBody>
      </p:sp>
      <p:sp>
        <p:nvSpPr>
          <p:cNvPr id="3" name="Content Placeholder 2"/>
          <p:cNvSpPr>
            <a:spLocks noGrp="1"/>
          </p:cNvSpPr>
          <p:nvPr>
            <p:ph sz="quarter" idx="1"/>
          </p:nvPr>
        </p:nvSpPr>
        <p:spPr>
          <a:xfrm>
            <a:off x="251520" y="1556792"/>
            <a:ext cx="8720419" cy="5112568"/>
          </a:xfrm>
        </p:spPr>
        <p:txBody>
          <a:bodyPr>
            <a:noAutofit/>
          </a:bodyPr>
          <a:lstStyle/>
          <a:p>
            <a:pPr algn="just"/>
            <a:r>
              <a:rPr lang="tr-TR" sz="2400" dirty="0">
                <a:latin typeface="Bookman Old Style" panose="02050604050505020204" pitchFamily="18" charset="0"/>
              </a:rPr>
              <a:t>Koordinasyon toplantılarına katılım düzeyleri dışında politika kurullarının yukarıda belirtilen “</a:t>
            </a:r>
            <a:r>
              <a:rPr lang="tr-TR" sz="2400" i="1" dirty="0">
                <a:latin typeface="Bookman Old Style" panose="02050604050505020204" pitchFamily="18" charset="0"/>
              </a:rPr>
              <a:t>uygulanan politikaları ve gelişmeleri izlemek, yapılan çalışmalarla ilgili Cumhurbaşkanına rapor sunmak; Cumhurbaşkanının programına uygunluk açısından, bakanlıklar ile kurum ve kuruluşların uygulamalarını izlemek ve Cumhurbaşkanına rapor sunmak</a:t>
            </a:r>
            <a:r>
              <a:rPr lang="tr-TR" sz="2400" dirty="0">
                <a:latin typeface="Bookman Old Style" panose="02050604050505020204" pitchFamily="18" charset="0"/>
              </a:rPr>
              <a:t>” gibi görevleriyle bakanlık faaliyetlerini izleyen ve denetleyen bir pozisyonda konumlandırıldıkları da görülmektedir. </a:t>
            </a:r>
          </a:p>
        </p:txBody>
      </p:sp>
    </p:spTree>
    <p:extLst>
      <p:ext uri="{BB962C8B-B14F-4D97-AF65-F5344CB8AC3E}">
        <p14:creationId xmlns:p14="http://schemas.microsoft.com/office/powerpoint/2010/main" val="2228113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28600"/>
            <a:ext cx="8786874" cy="990600"/>
          </a:xfrm>
        </p:spPr>
        <p:txBody>
          <a:bodyPr>
            <a:normAutofit/>
          </a:bodyPr>
          <a:lstStyle/>
          <a:p>
            <a:r>
              <a:rPr lang="tr-TR" sz="2800" b="1" dirty="0">
                <a:latin typeface="Bookman Old Style" pitchFamily="18" charset="0"/>
              </a:rPr>
              <a:t>	YKY/YKİ</a:t>
            </a:r>
          </a:p>
        </p:txBody>
      </p:sp>
      <p:sp>
        <p:nvSpPr>
          <p:cNvPr id="3" name="2 İçerik Yer Tutucusu"/>
          <p:cNvSpPr>
            <a:spLocks noGrp="1"/>
          </p:cNvSpPr>
          <p:nvPr>
            <p:ph sz="quarter" idx="1"/>
          </p:nvPr>
        </p:nvSpPr>
        <p:spPr>
          <a:xfrm>
            <a:off x="611560" y="1484784"/>
            <a:ext cx="8153400" cy="5184576"/>
          </a:xfrm>
        </p:spPr>
        <p:txBody>
          <a:bodyPr>
            <a:noAutofit/>
          </a:bodyPr>
          <a:lstStyle/>
          <a:p>
            <a:pPr algn="just"/>
            <a:r>
              <a:rPr lang="tr-TR" sz="2050" dirty="0">
                <a:latin typeface="Bookman Old Style" pitchFamily="18" charset="0"/>
              </a:rPr>
              <a:t>Merkeziyetçilik yerine </a:t>
            </a:r>
            <a:r>
              <a:rPr lang="tr-TR" sz="2050" i="1" dirty="0">
                <a:latin typeface="Bookman Old Style" pitchFamily="18" charset="0"/>
              </a:rPr>
              <a:t>yerelleşme</a:t>
            </a:r>
            <a:r>
              <a:rPr lang="tr-TR" sz="2050" dirty="0">
                <a:latin typeface="Bookman Old Style" pitchFamily="18" charset="0"/>
              </a:rPr>
              <a:t>: yalnızca </a:t>
            </a:r>
            <a:r>
              <a:rPr lang="tr-TR" sz="2050" dirty="0" err="1">
                <a:latin typeface="Bookman Old Style" pitchFamily="18" charset="0"/>
              </a:rPr>
              <a:t>MY’den</a:t>
            </a:r>
            <a:r>
              <a:rPr lang="tr-TR" sz="2050" dirty="0">
                <a:latin typeface="Bookman Old Style" pitchFamily="18" charset="0"/>
              </a:rPr>
              <a:t> </a:t>
            </a:r>
            <a:r>
              <a:rPr lang="tr-TR" sz="2050" dirty="0" err="1">
                <a:latin typeface="Bookman Old Style" pitchFamily="18" charset="0"/>
              </a:rPr>
              <a:t>YY’e</a:t>
            </a:r>
            <a:r>
              <a:rPr lang="tr-TR" sz="2050" dirty="0">
                <a:latin typeface="Bookman Old Style" pitchFamily="18" charset="0"/>
              </a:rPr>
              <a:t> değil, </a:t>
            </a:r>
            <a:r>
              <a:rPr lang="tr-TR" sz="2050" dirty="0" err="1">
                <a:latin typeface="Bookman Old Style" pitchFamily="18" charset="0"/>
              </a:rPr>
              <a:t>MY’in</a:t>
            </a:r>
            <a:r>
              <a:rPr lang="tr-TR" sz="2050" dirty="0">
                <a:latin typeface="Bookman Old Style" pitchFamily="18" charset="0"/>
              </a:rPr>
              <a:t> elindeki planlama, karar verme, kamu gelirlerinin toplanması ve harcanması gibi idari yetkilerin bir kısmını taşra kuruluşlarına, federe birimlere, özerk kamu kurumlarına, meslek kuruşlarına, sivil toplum kuruşlarına aktarılmasıdır. Öncelik yine de yerel yönetimlerdedir. Merkezi yönetimin küçültülmesi ve parçalanması çabası…</a:t>
            </a:r>
          </a:p>
          <a:p>
            <a:pPr algn="just"/>
            <a:r>
              <a:rPr lang="tr-TR" sz="2050" dirty="0">
                <a:latin typeface="Bookman Old Style" pitchFamily="18" charset="0"/>
              </a:rPr>
              <a:t>Özelleşme-sivilleşme-yerelleşme…</a:t>
            </a:r>
          </a:p>
          <a:p>
            <a:pPr algn="just"/>
            <a:r>
              <a:rPr lang="tr-TR" sz="2050" dirty="0">
                <a:latin typeface="Bookman Old Style" pitchFamily="18" charset="0"/>
              </a:rPr>
              <a:t>Hem kurumsal hem de bireysel anlamda özerklik-serbestlik durumu…</a:t>
            </a:r>
          </a:p>
          <a:p>
            <a:pPr algn="just"/>
            <a:r>
              <a:rPr lang="tr-TR" sz="2050" dirty="0">
                <a:latin typeface="Bookman Old Style" pitchFamily="18" charset="0"/>
              </a:rPr>
              <a:t>Piyasa talebini karşılama ve değer yaratma anlamında kalite ve </a:t>
            </a:r>
            <a:r>
              <a:rPr lang="tr-TR" sz="2050" dirty="0" err="1">
                <a:latin typeface="Bookman Old Style" pitchFamily="18" charset="0"/>
              </a:rPr>
              <a:t>inovasyon</a:t>
            </a:r>
            <a:r>
              <a:rPr lang="tr-TR" sz="2050" dirty="0">
                <a:latin typeface="Bookman Old Style" pitchFamily="18" charset="0"/>
              </a:rPr>
              <a:t> anlayışı…</a:t>
            </a:r>
          </a:p>
          <a:p>
            <a:pPr algn="just"/>
            <a:r>
              <a:rPr lang="tr-TR" sz="2050" dirty="0">
                <a:latin typeface="Bookman Old Style" pitchFamily="18" charset="0"/>
              </a:rPr>
              <a:t>AMA yakın zamanda merkeziyetçi, katılım karşıtı, hiyerarşik yönetim anlayışının tüm dünyada yükselişi…</a:t>
            </a:r>
          </a:p>
        </p:txBody>
      </p:sp>
    </p:spTree>
    <p:extLst>
      <p:ext uri="{BB962C8B-B14F-4D97-AF65-F5344CB8AC3E}">
        <p14:creationId xmlns:p14="http://schemas.microsoft.com/office/powerpoint/2010/main" val="370597409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Cumhurbaşkanlığı - Bakanlıklar</a:t>
            </a:r>
          </a:p>
        </p:txBody>
      </p:sp>
      <p:sp>
        <p:nvSpPr>
          <p:cNvPr id="3" name="Content Placeholder 2"/>
          <p:cNvSpPr>
            <a:spLocks noGrp="1"/>
          </p:cNvSpPr>
          <p:nvPr>
            <p:ph sz="quarter" idx="1"/>
          </p:nvPr>
        </p:nvSpPr>
        <p:spPr>
          <a:xfrm>
            <a:off x="251520" y="1484784"/>
            <a:ext cx="8720419" cy="5373216"/>
          </a:xfrm>
        </p:spPr>
        <p:txBody>
          <a:bodyPr>
            <a:noAutofit/>
          </a:bodyPr>
          <a:lstStyle/>
          <a:p>
            <a:pPr marL="514350" indent="-514350">
              <a:buAutoNum type="arabicParenR"/>
            </a:pPr>
            <a:r>
              <a:rPr lang="tr-TR" sz="2000" dirty="0">
                <a:latin typeface="Bookman Old Style" panose="02050604050505020204" pitchFamily="18" charset="0"/>
              </a:rPr>
              <a:t>Adalet Bakanlığı</a:t>
            </a:r>
          </a:p>
          <a:p>
            <a:pPr marL="514350" indent="-514350">
              <a:spcBef>
                <a:spcPts val="0"/>
              </a:spcBef>
              <a:buAutoNum type="arabicParenR"/>
            </a:pPr>
            <a:r>
              <a:rPr lang="tr-TR" sz="2000" dirty="0">
                <a:latin typeface="Bookman Old Style" panose="02050604050505020204" pitchFamily="18" charset="0"/>
              </a:rPr>
              <a:t>Aile ve Sosyal Hizmetler Bakanlığı</a:t>
            </a:r>
          </a:p>
          <a:p>
            <a:pPr marL="514350" indent="-514350">
              <a:spcBef>
                <a:spcPts val="0"/>
              </a:spcBef>
              <a:buAutoNum type="arabicParenR"/>
            </a:pPr>
            <a:r>
              <a:rPr lang="tr-TR" sz="2000" dirty="0">
                <a:latin typeface="Bookman Old Style" panose="02050604050505020204" pitchFamily="18" charset="0"/>
              </a:rPr>
              <a:t>Çalışma ve Sosyal Güvenlik Bakanlığı</a:t>
            </a:r>
          </a:p>
          <a:p>
            <a:pPr marL="514350" indent="-514350">
              <a:spcBef>
                <a:spcPts val="0"/>
              </a:spcBef>
              <a:buAutoNum type="arabicParenR"/>
            </a:pPr>
            <a:r>
              <a:rPr lang="tr-TR" sz="2000" dirty="0">
                <a:latin typeface="Bookman Old Style" panose="02050604050505020204" pitchFamily="18" charset="0"/>
              </a:rPr>
              <a:t>Çevre, Şehircilik ve İklim Değişikliği Bakanlığı</a:t>
            </a:r>
          </a:p>
          <a:p>
            <a:pPr marL="514350" indent="-514350">
              <a:spcBef>
                <a:spcPts val="0"/>
              </a:spcBef>
              <a:buAutoNum type="arabicParenR"/>
            </a:pPr>
            <a:r>
              <a:rPr lang="tr-TR" sz="2000" dirty="0">
                <a:latin typeface="Bookman Old Style" panose="02050604050505020204" pitchFamily="18" charset="0"/>
              </a:rPr>
              <a:t>Dışişleri Bakanlığı</a:t>
            </a:r>
          </a:p>
          <a:p>
            <a:pPr marL="514350" indent="-514350">
              <a:spcBef>
                <a:spcPts val="0"/>
              </a:spcBef>
              <a:buAutoNum type="arabicParenR"/>
            </a:pPr>
            <a:r>
              <a:rPr lang="tr-TR" sz="2000" dirty="0">
                <a:latin typeface="Bookman Old Style" panose="02050604050505020204" pitchFamily="18" charset="0"/>
              </a:rPr>
              <a:t>Enerji ve Tabii Kaynaklar Bakanlığı</a:t>
            </a:r>
          </a:p>
          <a:p>
            <a:pPr marL="514350" indent="-514350">
              <a:spcBef>
                <a:spcPts val="0"/>
              </a:spcBef>
              <a:buAutoNum type="arabicParenR"/>
            </a:pPr>
            <a:r>
              <a:rPr lang="tr-TR" sz="2000" dirty="0">
                <a:latin typeface="Bookman Old Style" panose="02050604050505020204" pitchFamily="18" charset="0"/>
              </a:rPr>
              <a:t>Gençlik ve Spor Bakanlığı</a:t>
            </a:r>
          </a:p>
          <a:p>
            <a:pPr marL="514350" indent="-514350">
              <a:spcBef>
                <a:spcPts val="0"/>
              </a:spcBef>
              <a:buAutoNum type="arabicParenR"/>
            </a:pPr>
            <a:r>
              <a:rPr lang="tr-TR" sz="2000" dirty="0">
                <a:latin typeface="Bookman Old Style" panose="02050604050505020204" pitchFamily="18" charset="0"/>
              </a:rPr>
              <a:t>Hazine ve Maliye Bakanlığı</a:t>
            </a:r>
          </a:p>
          <a:p>
            <a:pPr marL="514350" indent="-514350">
              <a:spcBef>
                <a:spcPts val="0"/>
              </a:spcBef>
              <a:buAutoNum type="arabicParenR"/>
            </a:pPr>
            <a:r>
              <a:rPr lang="tr-TR" sz="2000" dirty="0">
                <a:latin typeface="Bookman Old Style" panose="02050604050505020204" pitchFamily="18" charset="0"/>
              </a:rPr>
              <a:t>İçişleri Bakanlığı</a:t>
            </a:r>
          </a:p>
          <a:p>
            <a:pPr marL="514350" indent="-514350">
              <a:spcBef>
                <a:spcPts val="0"/>
              </a:spcBef>
              <a:buAutoNum type="arabicParenR"/>
            </a:pPr>
            <a:r>
              <a:rPr lang="tr-TR" sz="2000" dirty="0">
                <a:latin typeface="Bookman Old Style" panose="02050604050505020204" pitchFamily="18" charset="0"/>
              </a:rPr>
              <a:t>Kültür ve Turizm Bakanlığı</a:t>
            </a:r>
          </a:p>
          <a:p>
            <a:pPr marL="514350" indent="-514350">
              <a:spcBef>
                <a:spcPts val="0"/>
              </a:spcBef>
              <a:buAutoNum type="arabicParenR"/>
            </a:pPr>
            <a:r>
              <a:rPr lang="tr-TR" sz="2000" dirty="0">
                <a:latin typeface="Bookman Old Style" panose="02050604050505020204" pitchFamily="18" charset="0"/>
              </a:rPr>
              <a:t>Milli Eğitim Bakanlığı</a:t>
            </a:r>
          </a:p>
          <a:p>
            <a:pPr marL="514350" indent="-514350">
              <a:spcBef>
                <a:spcPts val="0"/>
              </a:spcBef>
              <a:buAutoNum type="arabicParenR"/>
            </a:pPr>
            <a:r>
              <a:rPr lang="tr-TR" sz="2000" dirty="0">
                <a:latin typeface="Bookman Old Style" panose="02050604050505020204" pitchFamily="18" charset="0"/>
              </a:rPr>
              <a:t>Milli Savunma Bakanlığı</a:t>
            </a:r>
          </a:p>
          <a:p>
            <a:pPr marL="514350" indent="-514350">
              <a:spcBef>
                <a:spcPts val="0"/>
              </a:spcBef>
              <a:buAutoNum type="arabicParenR"/>
            </a:pPr>
            <a:r>
              <a:rPr lang="tr-TR" sz="2000" dirty="0">
                <a:latin typeface="Bookman Old Style" panose="02050604050505020204" pitchFamily="18" charset="0"/>
              </a:rPr>
              <a:t>Sağlık Bakanlığı</a:t>
            </a:r>
          </a:p>
          <a:p>
            <a:pPr marL="514350" indent="-514350">
              <a:spcBef>
                <a:spcPts val="0"/>
              </a:spcBef>
              <a:buAutoNum type="arabicParenR"/>
            </a:pPr>
            <a:r>
              <a:rPr lang="tr-TR" sz="2000" dirty="0">
                <a:latin typeface="Bookman Old Style" panose="02050604050505020204" pitchFamily="18" charset="0"/>
              </a:rPr>
              <a:t>Sanayi ve Teknoloji Bakanlığı</a:t>
            </a:r>
          </a:p>
          <a:p>
            <a:pPr marL="514350" indent="-514350">
              <a:spcBef>
                <a:spcPts val="0"/>
              </a:spcBef>
              <a:buAutoNum type="arabicParenR"/>
            </a:pPr>
            <a:r>
              <a:rPr lang="tr-TR" sz="2000" dirty="0">
                <a:latin typeface="Bookman Old Style" panose="02050604050505020204" pitchFamily="18" charset="0"/>
              </a:rPr>
              <a:t>Tarım ve Orman Bakanlığı</a:t>
            </a:r>
          </a:p>
          <a:p>
            <a:pPr marL="514350" indent="-514350">
              <a:spcBef>
                <a:spcPts val="0"/>
              </a:spcBef>
              <a:buAutoNum type="arabicParenR"/>
            </a:pPr>
            <a:r>
              <a:rPr lang="tr-TR" sz="2000" dirty="0">
                <a:latin typeface="Bookman Old Style" panose="02050604050505020204" pitchFamily="18" charset="0"/>
              </a:rPr>
              <a:t>Ticaret Bakanlığı</a:t>
            </a:r>
          </a:p>
          <a:p>
            <a:pPr marL="514350" indent="-514350">
              <a:spcBef>
                <a:spcPts val="0"/>
              </a:spcBef>
              <a:buAutoNum type="arabicParenR"/>
            </a:pPr>
            <a:r>
              <a:rPr lang="tr-TR" sz="2000" dirty="0">
                <a:latin typeface="Bookman Old Style" panose="02050604050505020204" pitchFamily="18" charset="0"/>
              </a:rPr>
              <a:t>Ulaştırma ve Altyapı Bakanlığı </a:t>
            </a:r>
          </a:p>
        </p:txBody>
      </p:sp>
    </p:spTree>
    <p:extLst>
      <p:ext uri="{BB962C8B-B14F-4D97-AF65-F5344CB8AC3E}">
        <p14:creationId xmlns:p14="http://schemas.microsoft.com/office/powerpoint/2010/main" val="200165442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Cumhurbaşkanlığı - Bakanlıklar</a:t>
            </a:r>
          </a:p>
        </p:txBody>
      </p:sp>
      <p:sp>
        <p:nvSpPr>
          <p:cNvPr id="3" name="Content Placeholder 2"/>
          <p:cNvSpPr>
            <a:spLocks noGrp="1"/>
          </p:cNvSpPr>
          <p:nvPr>
            <p:ph sz="quarter" idx="1"/>
          </p:nvPr>
        </p:nvSpPr>
        <p:spPr>
          <a:xfrm>
            <a:off x="251520" y="1484784"/>
            <a:ext cx="8720419" cy="5112568"/>
          </a:xfrm>
        </p:spPr>
        <p:txBody>
          <a:bodyPr>
            <a:noAutofit/>
          </a:bodyPr>
          <a:lstStyle/>
          <a:p>
            <a:pPr algn="just"/>
            <a:endParaRPr lang="tr-TR" sz="1800" dirty="0">
              <a:latin typeface="Bookman Old Style" panose="02050604050505020204" pitchFamily="18" charset="0"/>
            </a:endParaRPr>
          </a:p>
          <a:p>
            <a:pPr algn="just"/>
            <a:r>
              <a:rPr lang="tr-TR" sz="1800" dirty="0">
                <a:latin typeface="Bookman Old Style" panose="02050604050505020204" pitchFamily="18" charset="0"/>
              </a:rPr>
              <a:t>Yerleşik kamu hizmetlerinin örgütlü yapıları olarak bakanlıkları doğrudan Cumhurbaşkanlığının bürokratik yapısıyla ilişkilendirmek mümkün olmasa da Cumhurbaşkanlığı Hükûmet Sistemi’nde bakanlıklar Cumhurbaşkanı, bakanlıklar ise Cumhurbaşkanlığı </a:t>
            </a:r>
            <a:r>
              <a:rPr lang="tr-TR" sz="1800" dirty="0" err="1">
                <a:latin typeface="Bookman Old Style" panose="02050604050505020204" pitchFamily="18" charset="0"/>
              </a:rPr>
              <a:t>dolayımıyla</a:t>
            </a:r>
            <a:r>
              <a:rPr lang="tr-TR" sz="1800" dirty="0">
                <a:latin typeface="Bookman Old Style" panose="02050604050505020204" pitchFamily="18" charset="0"/>
              </a:rPr>
              <a:t> tanımlanmakta ve düzenlenmekte, devlet tüzel kişiliği içinde yer almaktadırlar. </a:t>
            </a:r>
          </a:p>
          <a:p>
            <a:pPr algn="just"/>
            <a:r>
              <a:rPr lang="tr-TR" sz="1800" dirty="0">
                <a:latin typeface="Bookman Old Style" panose="02050604050505020204" pitchFamily="18" charset="0"/>
              </a:rPr>
              <a:t>Temel kamu hizmetlerine göre uzmanlaşmış, işbölümüne göre örgütlenmiş en önde gelen kamu idareleridir. Kamu hizmetlerinin düzenli, süratli, etkili, verimli ve ekonomik bir şekilde yürütülebilmesi için kurulmuşlardır. Devlet tüzel kişiliğini temsil ederler ve genel bütçe içerisinde yer alırlar. Cumhurbaşkanlığı Hükûmet Sistemiyle bakanlıkların kurulması, kaldırılması, görevleri ve yetkileri, teşkilat yapısı ile merkez ve taşra teşkilatlarının kurulması Cumhurbaşkanlığı kararnamesiyle düzenlenmektedir. </a:t>
            </a:r>
          </a:p>
        </p:txBody>
      </p:sp>
    </p:spTree>
    <p:extLst>
      <p:ext uri="{BB962C8B-B14F-4D97-AF65-F5344CB8AC3E}">
        <p14:creationId xmlns:p14="http://schemas.microsoft.com/office/powerpoint/2010/main" val="31068303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Cumhurbaşkanlığı - Bakanlıklar</a:t>
            </a:r>
          </a:p>
        </p:txBody>
      </p:sp>
      <p:sp>
        <p:nvSpPr>
          <p:cNvPr id="3" name="Content Placeholder 2"/>
          <p:cNvSpPr>
            <a:spLocks noGrp="1"/>
          </p:cNvSpPr>
          <p:nvPr>
            <p:ph sz="quarter" idx="1"/>
          </p:nvPr>
        </p:nvSpPr>
        <p:spPr>
          <a:xfrm>
            <a:off x="251520" y="1484784"/>
            <a:ext cx="8720419" cy="5112568"/>
          </a:xfrm>
        </p:spPr>
        <p:txBody>
          <a:bodyPr>
            <a:noAutofit/>
          </a:bodyPr>
          <a:lstStyle/>
          <a:p>
            <a:pPr algn="just"/>
            <a:endParaRPr lang="tr-TR" sz="2000" u="sng" dirty="0">
              <a:latin typeface="Bookman Old Style" panose="02050604050505020204" pitchFamily="18" charset="0"/>
              <a:ea typeface="Bookman Old Style" charset="0"/>
              <a:cs typeface="Bookman Old Style" charset="0"/>
            </a:endParaRPr>
          </a:p>
          <a:p>
            <a:pPr algn="just"/>
            <a:r>
              <a:rPr lang="tr-TR" sz="2000" u="sng" dirty="0">
                <a:latin typeface="Bookman Old Style" panose="02050604050505020204" pitchFamily="18" charset="0"/>
                <a:ea typeface="Bookman Old Style" charset="0"/>
                <a:cs typeface="Bookman Old Style" charset="0"/>
              </a:rPr>
              <a:t>Bakan</a:t>
            </a:r>
            <a:r>
              <a:rPr lang="tr-TR" sz="2000" dirty="0">
                <a:latin typeface="Bookman Old Style" panose="02050604050505020204" pitchFamily="18" charset="0"/>
                <a:ea typeface="Bookman Old Style" charset="0"/>
                <a:cs typeface="Bookman Old Style" charset="0"/>
              </a:rPr>
              <a:t>:</a:t>
            </a:r>
            <a:r>
              <a:rPr lang="tr-TR" sz="2000" dirty="0">
                <a:solidFill>
                  <a:srgbClr val="FF0000"/>
                </a:solidFill>
                <a:latin typeface="Bookman Old Style" panose="02050604050505020204" pitchFamily="18" charset="0"/>
                <a:ea typeface="Bookman Old Style" charset="0"/>
                <a:cs typeface="Bookman Old Style" charset="0"/>
              </a:rPr>
              <a:t> Bakanlar Kurulu üyesi olarak siyasi bir sıfata sahip olmakla birlikte </a:t>
            </a:r>
            <a:r>
              <a:rPr lang="tr-TR" sz="2000" dirty="0">
                <a:latin typeface="Bookman Old Style" panose="02050604050505020204" pitchFamily="18" charset="0"/>
                <a:ea typeface="Bookman Old Style" charset="0"/>
                <a:cs typeface="Bookman Old Style" charset="0"/>
              </a:rPr>
              <a:t>bakanlık teşkilatının en üst idari amiridir. </a:t>
            </a:r>
          </a:p>
          <a:p>
            <a:pPr algn="just"/>
            <a:r>
              <a:rPr lang="tr-TR" sz="2000" dirty="0">
                <a:latin typeface="Bookman Old Style" panose="02050604050505020204" pitchFamily="18" charset="0"/>
              </a:rPr>
              <a:t>Bakanlar, kamu kaynaklarının etkili, ekonomik ve verimli kullanımı amacıyla, bakanlık hizmetlerini mevzuata, Cumhurbaşkanının genel siyasetine, Cumhurbaşkanı karar ve talimatlarına, kalkınma planlarına ve yıllık programlara uygun olarak yürütmekle, bakanlığın faaliyet alanına giren konularda diğer bakanlıklarla işbirliği ve koordinasyonu sağlamakla görevli ve Cumhurbaşkanına karşı sorumludur.</a:t>
            </a:r>
            <a:endParaRPr lang="tr-TR" sz="2000" dirty="0">
              <a:latin typeface="Bookman Old Style" panose="02050604050505020204" pitchFamily="18" charset="0"/>
              <a:ea typeface="Bookman Old Style" charset="0"/>
              <a:cs typeface="Bookman Old Style" charset="0"/>
            </a:endParaRPr>
          </a:p>
        </p:txBody>
      </p:sp>
    </p:spTree>
    <p:extLst>
      <p:ext uri="{BB962C8B-B14F-4D97-AF65-F5344CB8AC3E}">
        <p14:creationId xmlns:p14="http://schemas.microsoft.com/office/powerpoint/2010/main" val="389976108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a:latin typeface="Bookman Old Style" panose="02050604050505020204" pitchFamily="18" charset="0"/>
              </a:rPr>
              <a:t>Cumhurbaşkanlığı - </a:t>
            </a:r>
            <a:r>
              <a:rPr lang="tr-TR" sz="3200" b="1" dirty="0">
                <a:latin typeface="Bookman Old Style" panose="02050604050505020204" pitchFamily="18" charset="0"/>
              </a:rPr>
              <a:t>Bakanlıklar</a:t>
            </a:r>
          </a:p>
        </p:txBody>
      </p:sp>
      <p:sp>
        <p:nvSpPr>
          <p:cNvPr id="3" name="Content Placeholder 2"/>
          <p:cNvSpPr>
            <a:spLocks noGrp="1"/>
          </p:cNvSpPr>
          <p:nvPr>
            <p:ph sz="quarter" idx="1"/>
          </p:nvPr>
        </p:nvSpPr>
        <p:spPr>
          <a:xfrm>
            <a:off x="251520" y="1484784"/>
            <a:ext cx="8720419" cy="5112568"/>
          </a:xfrm>
        </p:spPr>
        <p:txBody>
          <a:bodyPr>
            <a:noAutofit/>
          </a:bodyPr>
          <a:lstStyle/>
          <a:p>
            <a:pPr algn="just"/>
            <a:r>
              <a:rPr lang="tr-TR" sz="2000" dirty="0">
                <a:latin typeface="Bookman Old Style" panose="02050604050505020204" pitchFamily="18" charset="0"/>
              </a:rPr>
              <a:t>Başkanlık sistemiyle ilişkilendirilerek bakanların, Cumhurbaşkanının bir nevi sekreterleri olarak değerlendirilmesi yaygın bir söylem haline gelmiştir. Bu söylem; bakanların Cumhurbaşkanına sorumlu olma, onun tarafından atanıp istendiği zaman görevden alınabilme, üyelik, yasama sürecine doğrudan etki (yasa teklifi) ve gensoru bakımından TBMM ile bağının kopması gibi yeni durumlar itibarıyla doğrudur. </a:t>
            </a:r>
          </a:p>
          <a:p>
            <a:pPr algn="just"/>
            <a:r>
              <a:rPr lang="tr-TR" sz="2000" dirty="0">
                <a:latin typeface="Bookman Old Style" panose="02050604050505020204" pitchFamily="18" charset="0"/>
              </a:rPr>
              <a:t>Seçilmiş değil, atanmış kamu görevlileri olarak bakanlar, artık bakanlar kurulunun değil Cumhurbaşkanının kabinesinin üyeleri olarak bir nevi sekreter konumuna gerilemişlerdir. </a:t>
            </a:r>
          </a:p>
          <a:p>
            <a:pPr algn="just"/>
            <a:r>
              <a:rPr lang="tr-TR" sz="2000" dirty="0">
                <a:latin typeface="Bookman Old Style" panose="02050604050505020204" pitchFamily="18" charset="0"/>
              </a:rPr>
              <a:t>Sekreter konumuna gelmeleri bakanların siyasi kimliklerinin de yitimi anlamında gelmektedir. Bakanlar, 3 sayılı </a:t>
            </a:r>
            <a:r>
              <a:rPr lang="tr-TR" sz="2000" dirty="0" err="1">
                <a:latin typeface="Bookman Old Style" panose="02050604050505020204" pitchFamily="18" charset="0"/>
              </a:rPr>
              <a:t>CK’da</a:t>
            </a:r>
            <a:r>
              <a:rPr lang="tr-TR" sz="2000" dirty="0">
                <a:latin typeface="Bookman Old Style" panose="02050604050505020204" pitchFamily="18" charset="0"/>
              </a:rPr>
              <a:t> belirtilmemiş olmalarına karşın artık atanmış üst düzey kamu görevlileri kategorisinin yeni bir türüdür. Cumhurbaşkanı ile bakanlar arasındaki ilişki “idari” nitelikli bir ilişkidir.</a:t>
            </a:r>
            <a:endParaRPr lang="tr-TR" sz="2000" dirty="0">
              <a:latin typeface="Bookman Old Style" panose="02050604050505020204" pitchFamily="18" charset="0"/>
              <a:ea typeface="Bookman Old Style" charset="0"/>
              <a:cs typeface="Bookman Old Style" charset="0"/>
            </a:endParaRPr>
          </a:p>
        </p:txBody>
      </p:sp>
    </p:spTree>
    <p:extLst>
      <p:ext uri="{BB962C8B-B14F-4D97-AF65-F5344CB8AC3E}">
        <p14:creationId xmlns:p14="http://schemas.microsoft.com/office/powerpoint/2010/main" val="24681397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Bakan Yardımcıları</a:t>
            </a:r>
          </a:p>
        </p:txBody>
      </p:sp>
      <p:sp>
        <p:nvSpPr>
          <p:cNvPr id="3" name="Content Placeholder 2"/>
          <p:cNvSpPr>
            <a:spLocks noGrp="1"/>
          </p:cNvSpPr>
          <p:nvPr>
            <p:ph sz="quarter" idx="1"/>
          </p:nvPr>
        </p:nvSpPr>
        <p:spPr>
          <a:xfrm>
            <a:off x="251520" y="1484784"/>
            <a:ext cx="8720419" cy="5112568"/>
          </a:xfrm>
        </p:spPr>
        <p:txBody>
          <a:bodyPr>
            <a:noAutofit/>
          </a:bodyPr>
          <a:lstStyle/>
          <a:p>
            <a:pPr algn="just"/>
            <a:r>
              <a:rPr lang="tr-TR" sz="2000" u="sng" dirty="0">
                <a:latin typeface="Bookman Old Style" panose="02050604050505020204" pitchFamily="18" charset="0"/>
                <a:ea typeface="Bookman Old Style" charset="0"/>
                <a:cs typeface="Bookman Old Style" charset="0"/>
              </a:rPr>
              <a:t>Bakan Yardımcıları</a:t>
            </a:r>
            <a:r>
              <a:rPr lang="tr-TR" sz="2000" dirty="0">
                <a:latin typeface="Bookman Old Style" panose="02050604050505020204" pitchFamily="18" charset="0"/>
                <a:ea typeface="Bookman Old Style" charset="0"/>
                <a:cs typeface="Bookman Old Style" charset="0"/>
              </a:rPr>
              <a:t>: </a:t>
            </a:r>
            <a:r>
              <a:rPr lang="tr-TR" sz="2000" dirty="0">
                <a:latin typeface="Bookman Old Style" panose="02050604050505020204" pitchFamily="18" charset="0"/>
              </a:rPr>
              <a:t>bakanın emrinde ve onun yardımcısı olup bakanlık hizmetlerini bakan adına ve bakanın direktif ve emirleri yönünde, bakanlığın amaç ve politikalarına, kalkınma planlarına ve yıllık programlara, stratejik plan ve performans hedefleri ile hizmet gereklerine, mevzuat hükümlerine uygun olarak düzenler ve yürütür. </a:t>
            </a:r>
            <a:endParaRPr lang="tr-TR" sz="2000" dirty="0">
              <a:latin typeface="Bookman Old Style" panose="02050604050505020204" pitchFamily="18" charset="0"/>
              <a:ea typeface="Bookman Old Style" charset="0"/>
              <a:cs typeface="Bookman Old Style" charset="0"/>
            </a:endParaRPr>
          </a:p>
          <a:p>
            <a:pPr algn="just"/>
            <a:r>
              <a:rPr lang="tr-TR" sz="2000" dirty="0">
                <a:latin typeface="Bookman Old Style" panose="02050604050505020204" pitchFamily="18" charset="0"/>
                <a:ea typeface="Bookman Old Style" charset="0"/>
                <a:cs typeface="Bookman Old Style" charset="0"/>
              </a:rPr>
              <a:t>Cumhurbaşkanı tarafından atanırlar. </a:t>
            </a:r>
          </a:p>
          <a:p>
            <a:pPr algn="just"/>
            <a:r>
              <a:rPr lang="tr-TR" sz="2000" dirty="0">
                <a:latin typeface="Bookman Old Style" panose="02050604050505020204" pitchFamily="18" charset="0"/>
                <a:ea typeface="Bookman Old Style" charset="0"/>
                <a:cs typeface="Bookman Old Style" charset="0"/>
              </a:rPr>
              <a:t>Bakan Yardımcıları görevlerin yerine getirilmesinden Bakana karşı sorumludurlar. </a:t>
            </a:r>
          </a:p>
          <a:p>
            <a:pPr algn="just"/>
            <a:r>
              <a:rPr lang="tr-TR" sz="2000" dirty="0">
                <a:latin typeface="Bookman Old Style" panose="02050604050505020204" pitchFamily="18" charset="0"/>
                <a:ea typeface="Bookman Old Style" charset="0"/>
                <a:cs typeface="Bookman Old Style" charset="0"/>
              </a:rPr>
              <a:t>Cumhurbaşkanının görev süresiyle sınırlı olarak görev yaparlar; Cumhurbaşkanının görevi sona erdiğinde, Bakan Yardımcılarının görevi de sona erer. Bakan Yardımcıları gerektiğinde görev süresi dolmadan da görevden alınabilir.</a:t>
            </a:r>
          </a:p>
          <a:p>
            <a:pPr algn="just"/>
            <a:r>
              <a:rPr lang="tr-TR" sz="2000" u="sng" dirty="0">
                <a:latin typeface="Bookman Old Style" panose="02050604050505020204" pitchFamily="18" charset="0"/>
                <a:ea typeface="Bookman Old Style" charset="0"/>
                <a:cs typeface="Bookman Old Style" charset="0"/>
              </a:rPr>
              <a:t>İstisnai memurdur</a:t>
            </a:r>
            <a:r>
              <a:rPr lang="tr-TR" sz="2000" dirty="0">
                <a:latin typeface="Bookman Old Style" panose="02050604050505020204" pitchFamily="18" charset="0"/>
                <a:ea typeface="Bookman Old Style" charset="0"/>
                <a:cs typeface="Bookman Old Style" charset="0"/>
              </a:rPr>
              <a:t>: 657 sayılı Kanun’un atanma, sınavlar, kademe ilerlemesi ve derece yükselmesine ilişkin hükümlerine tabi değildir. </a:t>
            </a:r>
          </a:p>
        </p:txBody>
      </p:sp>
    </p:spTree>
    <p:extLst>
      <p:ext uri="{BB962C8B-B14F-4D97-AF65-F5344CB8AC3E}">
        <p14:creationId xmlns:p14="http://schemas.microsoft.com/office/powerpoint/2010/main" val="30973434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İstisnai Memuriyet </a:t>
            </a:r>
            <a:r>
              <a:rPr lang="tr-TR" sz="2400" b="1" dirty="0">
                <a:latin typeface="Bookman Old Style" panose="02050604050505020204" pitchFamily="18" charset="0"/>
              </a:rPr>
              <a:t>(DMK, </a:t>
            </a:r>
            <a:r>
              <a:rPr lang="tr-TR" sz="2400" b="1" dirty="0" err="1">
                <a:latin typeface="Bookman Old Style" panose="02050604050505020204" pitchFamily="18" charset="0"/>
              </a:rPr>
              <a:t>md.</a:t>
            </a:r>
            <a:r>
              <a:rPr lang="tr-TR" sz="2400" b="1" dirty="0">
                <a:latin typeface="Bookman Old Style" panose="02050604050505020204" pitchFamily="18" charset="0"/>
              </a:rPr>
              <a:t> 59)</a:t>
            </a:r>
          </a:p>
        </p:txBody>
      </p:sp>
      <p:sp>
        <p:nvSpPr>
          <p:cNvPr id="3" name="Content Placeholder 2"/>
          <p:cNvSpPr>
            <a:spLocks noGrp="1"/>
          </p:cNvSpPr>
          <p:nvPr>
            <p:ph sz="quarter" idx="1"/>
          </p:nvPr>
        </p:nvSpPr>
        <p:spPr>
          <a:xfrm>
            <a:off x="251520" y="1484784"/>
            <a:ext cx="8720419" cy="5112568"/>
          </a:xfrm>
        </p:spPr>
        <p:txBody>
          <a:bodyPr>
            <a:noAutofit/>
          </a:bodyPr>
          <a:lstStyle/>
          <a:p>
            <a:pPr marL="0" indent="0" algn="just">
              <a:buNone/>
            </a:pPr>
            <a:r>
              <a:rPr lang="tr-TR" sz="1300" b="1" dirty="0">
                <a:latin typeface="Bookman Old Style" panose="02050604050505020204" pitchFamily="18" charset="0"/>
              </a:rPr>
              <a:t>Cumhurbaşkanlığı</a:t>
            </a:r>
            <a:r>
              <a:rPr lang="tr-TR" sz="1300" baseline="30000" dirty="0">
                <a:latin typeface="Bookman Old Style" panose="02050604050505020204" pitchFamily="18" charset="0"/>
              </a:rPr>
              <a:t> </a:t>
            </a:r>
            <a:r>
              <a:rPr lang="tr-TR" sz="1300" dirty="0">
                <a:latin typeface="Bookman Old Style" panose="02050604050505020204" pitchFamily="18" charset="0"/>
              </a:rPr>
              <a:t> ile </a:t>
            </a:r>
            <a:r>
              <a:rPr lang="tr-TR" sz="1300" b="1" dirty="0">
                <a:latin typeface="Bookman Old Style" panose="02050604050505020204" pitchFamily="18" charset="0"/>
              </a:rPr>
              <a:t>Türkiye Büyük Millet Meclisinin </a:t>
            </a:r>
            <a:r>
              <a:rPr lang="tr-TR" sz="1300" dirty="0">
                <a:latin typeface="Bookman Old Style" panose="02050604050505020204" pitchFamily="18" charset="0"/>
              </a:rPr>
              <a:t>memurluklarına, </a:t>
            </a:r>
            <a:r>
              <a:rPr lang="tr-TR" sz="1300" b="1" dirty="0">
                <a:latin typeface="Bookman Old Style" panose="02050604050505020204" pitchFamily="18" charset="0"/>
              </a:rPr>
              <a:t>Bakan Yardımcılıklarına</a:t>
            </a:r>
            <a:r>
              <a:rPr lang="tr-TR" sz="1300" dirty="0">
                <a:latin typeface="Bookman Old Style" panose="02050604050505020204" pitchFamily="18" charset="0"/>
              </a:rPr>
              <a:t>,</a:t>
            </a:r>
            <a:r>
              <a:rPr lang="tr-TR" sz="1300" baseline="30000" dirty="0">
                <a:latin typeface="Bookman Old Style" panose="02050604050505020204" pitchFamily="18" charset="0"/>
              </a:rPr>
              <a:t> </a:t>
            </a:r>
            <a:r>
              <a:rPr lang="tr-TR" sz="1300" dirty="0">
                <a:latin typeface="Bookman Old Style" panose="02050604050505020204" pitchFamily="18" charset="0"/>
              </a:rPr>
              <a:t>Savunma Sanayii Müsteşarlığına ait Müsteşar, Müsteşar Yardımcısı, </a:t>
            </a:r>
            <a:r>
              <a:rPr lang="tr-TR" sz="1300" b="1" dirty="0">
                <a:latin typeface="Bookman Old Style" panose="02050604050505020204" pitchFamily="18" charset="0"/>
              </a:rPr>
              <a:t>I. Hukuk Müşaviri</a:t>
            </a:r>
            <a:r>
              <a:rPr lang="tr-TR" sz="1300" dirty="0">
                <a:latin typeface="Bookman Old Style" panose="02050604050505020204" pitchFamily="18" charset="0"/>
              </a:rPr>
              <a:t>, Daire Başkanı ve Müşavir Avukat kadrolarına,</a:t>
            </a:r>
            <a:r>
              <a:rPr lang="tr-TR" sz="1300" baseline="30000" dirty="0">
                <a:latin typeface="Bookman Old Style" panose="02050604050505020204" pitchFamily="18" charset="0"/>
              </a:rPr>
              <a:t> </a:t>
            </a:r>
            <a:r>
              <a:rPr lang="tr-TR" sz="1300" dirty="0">
                <a:latin typeface="Bookman Old Style" panose="02050604050505020204" pitchFamily="18" charset="0"/>
              </a:rPr>
              <a:t>Toplu Konut İdaresi Başkanlığına ait Başkan, Başkan Yardımcısı, Hukuk Müşaviri, Daire Başkanı, Uzman, Uzman Yardımcısı, Müşavir Avukat ve Şube Müdürleri (Uzman), Özelleştirme İdaresi Başkanlığında Başkan, Başkan Yardımcısı, Başkanlık Müşaviri, Daire Başkanı, Proje Grup Başkanı ve Basın ve Halkla İlişkiler Müşavirliğine Bakanlık Müşavirlikleriyle Basın ve Halkla İlişkiler Müşavirliklerine, Türkiye İstatistik Kurumu Basın ve Halkla İlişkiler Müşavirliğine, Avrupa Birliği Bakanlığı Başkanlıklarına (İdari Hizmetler Başkanlığı hariç),</a:t>
            </a:r>
            <a:r>
              <a:rPr lang="tr-TR" sz="1300" i="1" dirty="0">
                <a:latin typeface="Bookman Old Style" panose="02050604050505020204" pitchFamily="18" charset="0"/>
              </a:rPr>
              <a:t> </a:t>
            </a:r>
            <a:r>
              <a:rPr lang="tr-TR" sz="1300" dirty="0">
                <a:latin typeface="Bookman Old Style" panose="02050604050505020204" pitchFamily="18" charset="0"/>
              </a:rPr>
              <a:t>Yurtdışı Türkler ve Akraba Topluluklar Başkanlığı Başkan Yardımcısı, Başkanlık Müşaviri, Basın Müşaviri ve Hukuk Müşaviri, Gelir İdaresi Başkanlığında Basın ve Halkla İlişkiler Müşavirliğine, Milli Savunma Bakanlığı ile Türk Silahlı Kuvvetleri kadrolarında veya kadro açıklamalar bölümünde özel nitelikli olarak gösterilen görev yerlerine, </a:t>
            </a:r>
            <a:r>
              <a:rPr lang="tr-TR" sz="1300" b="1" dirty="0">
                <a:latin typeface="Bookman Old Style" panose="02050604050505020204" pitchFamily="18" charset="0"/>
              </a:rPr>
              <a:t>Özel Kalem Müdürlüklerine</a:t>
            </a:r>
            <a:r>
              <a:rPr lang="tr-TR" sz="1300" dirty="0">
                <a:latin typeface="Bookman Old Style" panose="02050604050505020204" pitchFamily="18" charset="0"/>
              </a:rPr>
              <a:t>, </a:t>
            </a:r>
            <a:r>
              <a:rPr lang="tr-TR" sz="1300" b="1" dirty="0">
                <a:latin typeface="Bookman Old Style" panose="02050604050505020204" pitchFamily="18" charset="0"/>
              </a:rPr>
              <a:t>Valiliklere</a:t>
            </a:r>
            <a:r>
              <a:rPr lang="tr-TR" sz="1300" dirty="0">
                <a:latin typeface="Bookman Old Style" panose="02050604050505020204" pitchFamily="18" charset="0"/>
              </a:rPr>
              <a:t>, </a:t>
            </a:r>
            <a:r>
              <a:rPr lang="tr-TR" sz="1300" b="1" dirty="0">
                <a:latin typeface="Bookman Old Style" panose="02050604050505020204" pitchFamily="18" charset="0"/>
              </a:rPr>
              <a:t>Büyükelçiliklere</a:t>
            </a:r>
            <a:r>
              <a:rPr lang="tr-TR" sz="1300" dirty="0">
                <a:latin typeface="Bookman Old Style" panose="02050604050505020204" pitchFamily="18" charset="0"/>
              </a:rPr>
              <a:t>, </a:t>
            </a:r>
            <a:r>
              <a:rPr lang="tr-TR" sz="1300" b="1" dirty="0">
                <a:latin typeface="Bookman Old Style" panose="02050604050505020204" pitchFamily="18" charset="0"/>
              </a:rPr>
              <a:t>Elçiliklere</a:t>
            </a:r>
            <a:r>
              <a:rPr lang="tr-TR" sz="1300" dirty="0">
                <a:latin typeface="Bookman Old Style" panose="02050604050505020204" pitchFamily="18" charset="0"/>
              </a:rPr>
              <a:t>, </a:t>
            </a:r>
            <a:r>
              <a:rPr lang="tr-TR" sz="1300" b="1" dirty="0">
                <a:latin typeface="Bookman Old Style" panose="02050604050505020204" pitchFamily="18" charset="0"/>
              </a:rPr>
              <a:t>Daimi Temsilciliklere</a:t>
            </a:r>
            <a:r>
              <a:rPr lang="tr-TR" sz="1300" dirty="0">
                <a:latin typeface="Bookman Old Style" panose="02050604050505020204" pitchFamily="18" charset="0"/>
              </a:rPr>
              <a:t>, </a:t>
            </a:r>
            <a:r>
              <a:rPr lang="tr-TR" sz="1300" b="1" dirty="0">
                <a:latin typeface="Bookman Old Style" panose="02050604050505020204" pitchFamily="18" charset="0"/>
              </a:rPr>
              <a:t>Dışişleri Bakanlığı Stratejik Araştırmalar Merkezi Başkanlığına</a:t>
            </a:r>
            <a:r>
              <a:rPr lang="tr-TR" sz="1300" dirty="0">
                <a:latin typeface="Bookman Old Style" panose="02050604050505020204" pitchFamily="18" charset="0"/>
              </a:rPr>
              <a:t>, dış kuruluşlarda çalışma müşavirlikleri nezdinde görevlendirilecek sendika uzmanlıklarına, Din İşleri Yüksek Kurulu Üyeliklerine, Diyanet İşleri Başkanlığı Başkanlık Müşaviri (4 adet), Diyanet İşleri Başkanlığı Basın ve Halkla İlişkiler Müşaviri,</a:t>
            </a:r>
            <a:r>
              <a:rPr lang="tr-TR" sz="1300" baseline="30000" dirty="0">
                <a:latin typeface="Bookman Old Style" panose="02050604050505020204" pitchFamily="18" charset="0"/>
              </a:rPr>
              <a:t> </a:t>
            </a:r>
            <a:r>
              <a:rPr lang="tr-TR" sz="1300" b="1" dirty="0">
                <a:latin typeface="Bookman Old Style" panose="02050604050505020204" pitchFamily="18" charset="0"/>
              </a:rPr>
              <a:t>Milli İstihbarat Teşkilatı memurluklarına</a:t>
            </a:r>
            <a:r>
              <a:rPr lang="tr-TR" sz="1300" dirty="0">
                <a:latin typeface="Bookman Old Style" panose="02050604050505020204" pitchFamily="18" charset="0"/>
              </a:rPr>
              <a:t>, </a:t>
            </a:r>
            <a:r>
              <a:rPr lang="tr-TR" sz="1300" b="1" dirty="0">
                <a:latin typeface="Bookman Old Style" panose="02050604050505020204" pitchFamily="18" charset="0"/>
              </a:rPr>
              <a:t>Milli Güvenlik Kurulu Genel Sekreterliği Müşavirliklerine</a:t>
            </a:r>
            <a:r>
              <a:rPr lang="tr-TR" sz="1300" dirty="0">
                <a:latin typeface="Bookman Old Style" panose="02050604050505020204" pitchFamily="18" charset="0"/>
              </a:rPr>
              <a:t>, Hukuk Müşavirliğine ve Genel Sekreter Sekreterliğine, Ölçme, Seçme ve Yerleştirme Merkezi Başkanlığında Basın ve Halkla İlişkiler Müşavirliği ve Başkanlık Müşavirliğine, Anayasa Mahkemesi Basın Müşavirliğine,</a:t>
            </a:r>
            <a:r>
              <a:rPr lang="tr-TR" sz="1300" baseline="30000" dirty="0">
                <a:latin typeface="Bookman Old Style" panose="02050604050505020204" pitchFamily="18" charset="0"/>
              </a:rPr>
              <a:t> </a:t>
            </a:r>
            <a:r>
              <a:rPr lang="tr-TR" sz="1300" dirty="0">
                <a:latin typeface="Bookman Old Style" panose="02050604050505020204" pitchFamily="18" charset="0"/>
              </a:rPr>
              <a:t>Nükleer Düzenleme Kurumunun Başkan Yardımcılıkları ve Daire Başkanlıklarına, bu Kanunun </a:t>
            </a:r>
            <a:r>
              <a:rPr lang="tr-TR" sz="1300" b="1" dirty="0">
                <a:latin typeface="Bookman Old Style" panose="02050604050505020204" pitchFamily="18" charset="0"/>
              </a:rPr>
              <a:t>atanma, sınavlar, kademe ilerlemesi ve dereceye yükselmesine ilişkin hükümleriyle bağlı olmaksızın tahsis edilmiş derece aylığı</a:t>
            </a:r>
            <a:r>
              <a:rPr lang="tr-TR" sz="1300" dirty="0">
                <a:latin typeface="Bookman Old Style" panose="02050604050505020204" pitchFamily="18" charset="0"/>
              </a:rPr>
              <a:t> ile memur atanabilir. </a:t>
            </a:r>
            <a:r>
              <a:rPr lang="tr-TR" sz="1300" b="1" dirty="0">
                <a:latin typeface="Bookman Old Style" panose="02050604050505020204" pitchFamily="18" charset="0"/>
              </a:rPr>
              <a:t>Dışişleri Bakanlığı Hukuk Müşavirlikleri</a:t>
            </a:r>
            <a:r>
              <a:rPr lang="tr-TR" sz="1300" dirty="0">
                <a:latin typeface="Bookman Old Style" panose="02050604050505020204" pitchFamily="18" charset="0"/>
              </a:rPr>
              <a:t> ile Devlet Konservatuvarında görevlendirilecek uluslararası ün yapmış üstün yeteneklere sahip Devlet sanatçılarının, olimpiyat şampiyonluğu veya olimpik spor dallarından birinde büyükler kategorisinde birden fazla Dünya şampiyonluğu kazananlar arasından atanacak spor müşavirlerinin atama ve ilerlemelerinde de bu hükümler uygulanır. </a:t>
            </a:r>
            <a:endParaRPr lang="tr-TR" sz="1300" dirty="0">
              <a:latin typeface="Bookman Old Style" panose="02050604050505020204" pitchFamily="18" charset="0"/>
              <a:ea typeface="Bookman Old Style" charset="0"/>
              <a:cs typeface="Bookman Old Style" charset="0"/>
            </a:endParaRPr>
          </a:p>
        </p:txBody>
      </p:sp>
    </p:spTree>
    <p:extLst>
      <p:ext uri="{BB962C8B-B14F-4D97-AF65-F5344CB8AC3E}">
        <p14:creationId xmlns:p14="http://schemas.microsoft.com/office/powerpoint/2010/main" val="17761441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Bakanlıklar</a:t>
            </a:r>
          </a:p>
        </p:txBody>
      </p:sp>
      <p:sp>
        <p:nvSpPr>
          <p:cNvPr id="3" name="Content Placeholder 2"/>
          <p:cNvSpPr>
            <a:spLocks noGrp="1"/>
          </p:cNvSpPr>
          <p:nvPr>
            <p:ph sz="quarter" idx="1"/>
          </p:nvPr>
        </p:nvSpPr>
        <p:spPr>
          <a:xfrm>
            <a:off x="107504" y="1556792"/>
            <a:ext cx="8720419" cy="5112568"/>
          </a:xfrm>
        </p:spPr>
        <p:txBody>
          <a:bodyPr>
            <a:noAutofit/>
          </a:bodyPr>
          <a:lstStyle/>
          <a:p>
            <a:pPr algn="just"/>
            <a:r>
              <a:rPr lang="tr-TR" sz="2100" dirty="0">
                <a:latin typeface="Bookman Old Style" charset="0"/>
                <a:ea typeface="Bookman Old Style" charset="0"/>
                <a:cs typeface="Bookman Old Style" charset="0"/>
              </a:rPr>
              <a:t>Temel kamu hizmetlerine göre uzmanlaşmış, işbölümüne göre örgütlenmiş en önde gelen kamu idareleridir. </a:t>
            </a:r>
          </a:p>
          <a:p>
            <a:pPr algn="just"/>
            <a:r>
              <a:rPr lang="tr-TR" sz="2100" dirty="0">
                <a:latin typeface="Bookman Old Style" charset="0"/>
                <a:ea typeface="Bookman Old Style" charset="0"/>
                <a:cs typeface="Bookman Old Style" charset="0"/>
              </a:rPr>
              <a:t>Kamu hizmetlerinin düzenli, süratli, etkili, verimli ve ekonomik bir şekilde yürütülebilmesi için kurulmuşlardır.</a:t>
            </a:r>
          </a:p>
          <a:p>
            <a:pPr algn="just"/>
            <a:r>
              <a:rPr lang="tr-TR" sz="2100" dirty="0">
                <a:latin typeface="Bookman Old Style" charset="0"/>
                <a:ea typeface="Bookman Old Style" charset="0"/>
                <a:cs typeface="Bookman Old Style" charset="0"/>
              </a:rPr>
              <a:t>Devlet tüzel kişiliğini temsil ederler / devlet tüzel kişiliği içinde yer alırlar.</a:t>
            </a:r>
            <a:endParaRPr lang="tr-TR" sz="2100" dirty="0">
              <a:solidFill>
                <a:srgbClr val="FF0000"/>
              </a:solidFill>
              <a:latin typeface="Bookman Old Style" charset="0"/>
              <a:ea typeface="Bookman Old Style" charset="0"/>
              <a:cs typeface="Bookman Old Style" charset="0"/>
            </a:endParaRPr>
          </a:p>
          <a:p>
            <a:pPr algn="just"/>
            <a:r>
              <a:rPr lang="tr-TR" sz="2100" dirty="0">
                <a:latin typeface="Bookman Old Style" charset="0"/>
                <a:ea typeface="Bookman Old Style" charset="0"/>
                <a:cs typeface="Bookman Old Style" charset="0"/>
              </a:rPr>
              <a:t>Bakanlıkların kurulması, kaldırılması, görevleri ve yetkileri, teşkilat yapısı ile merkez ve taşra teşkilatlarının kurulması Cumhurbaşkanlığı kararnamesiyle düzenlenir. </a:t>
            </a:r>
            <a:r>
              <a:rPr lang="tr-TR" sz="2100" dirty="0">
                <a:solidFill>
                  <a:srgbClr val="FF0000"/>
                </a:solidFill>
                <a:latin typeface="Bookman Old Style" charset="0"/>
                <a:ea typeface="Bookman Old Style" charset="0"/>
                <a:cs typeface="Bookman Old Style" charset="0"/>
              </a:rPr>
              <a:t>(Bakanlıkların kurulması, kaldırılması, görevleri, yetkileri ve teşkilatı kanunla düzenlenir (</a:t>
            </a:r>
            <a:r>
              <a:rPr lang="tr-TR" sz="2100" dirty="0" err="1">
                <a:solidFill>
                  <a:srgbClr val="FF0000"/>
                </a:solidFill>
                <a:latin typeface="Bookman Old Style" charset="0"/>
                <a:ea typeface="Bookman Old Style" charset="0"/>
                <a:cs typeface="Bookman Old Style" charset="0"/>
              </a:rPr>
              <a:t>md.</a:t>
            </a:r>
            <a:r>
              <a:rPr lang="tr-TR" sz="2100" dirty="0">
                <a:solidFill>
                  <a:srgbClr val="FF0000"/>
                </a:solidFill>
                <a:latin typeface="Bookman Old Style" charset="0"/>
                <a:ea typeface="Bookman Old Style" charset="0"/>
                <a:cs typeface="Bookman Old Style" charset="0"/>
              </a:rPr>
              <a:t> 113)).</a:t>
            </a:r>
          </a:p>
          <a:p>
            <a:pPr marL="320400" indent="-320400" algn="just">
              <a:buNone/>
            </a:pPr>
            <a:r>
              <a:rPr lang="tr-TR" sz="2100" dirty="0">
                <a:latin typeface="Bookman Old Style" charset="0"/>
                <a:ea typeface="Bookman Old Style" charset="0"/>
                <a:cs typeface="Bookman Old Style" charset="0"/>
              </a:rPr>
              <a:t>	</a:t>
            </a:r>
            <a:endParaRPr lang="tr-TR" sz="2100" dirty="0">
              <a:solidFill>
                <a:srgbClr val="0070C0"/>
              </a:solidFill>
              <a:latin typeface="Bookman Old Style" charset="0"/>
              <a:ea typeface="Bookman Old Style" charset="0"/>
              <a:cs typeface="Bookman Old Style" charset="0"/>
            </a:endParaRPr>
          </a:p>
        </p:txBody>
      </p:sp>
    </p:spTree>
    <p:extLst>
      <p:ext uri="{BB962C8B-B14F-4D97-AF65-F5344CB8AC3E}">
        <p14:creationId xmlns:p14="http://schemas.microsoft.com/office/powerpoint/2010/main" val="17880410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Bakanlık Teşkilatı / Bakanlık Sistemi</a:t>
            </a:r>
          </a:p>
        </p:txBody>
      </p:sp>
      <p:sp>
        <p:nvSpPr>
          <p:cNvPr id="3" name="Content Placeholder 2"/>
          <p:cNvSpPr>
            <a:spLocks noGrp="1"/>
          </p:cNvSpPr>
          <p:nvPr>
            <p:ph sz="quarter" idx="1"/>
          </p:nvPr>
        </p:nvSpPr>
        <p:spPr>
          <a:xfrm>
            <a:off x="405309" y="1556792"/>
            <a:ext cx="8720419" cy="5112568"/>
          </a:xfrm>
        </p:spPr>
        <p:txBody>
          <a:bodyPr>
            <a:noAutofit/>
          </a:bodyPr>
          <a:lstStyle/>
          <a:p>
            <a:pPr marL="0" indent="0" algn="just">
              <a:buClr>
                <a:schemeClr val="tx1"/>
              </a:buClr>
              <a:buNone/>
            </a:pPr>
            <a:r>
              <a:rPr lang="tr-TR" sz="2000" dirty="0">
                <a:latin typeface="Bookman Old Style" panose="02050604050505020204" pitchFamily="18" charset="0"/>
              </a:rPr>
              <a:t>Bakanlıklar merkez teşkilatı ile ihtiyaca göre kurulan taşra ve yurtdışı teşkilatından, (4 sayılı Cumhurbaşkanlığı Kararnamesinde düzenlenen) bağlı, ilgili ve ilişkili kuruluşlardan müteşekkil bir yapıdır. Bakan yardımcılarına bağlı birimlerin organizasyonuyla bakanlıklar yönetilmektedir.  </a:t>
            </a:r>
          </a:p>
          <a:p>
            <a:pPr marL="0" indent="0" algn="just">
              <a:buClr>
                <a:schemeClr val="tx1"/>
              </a:buClr>
              <a:buNone/>
            </a:pPr>
            <a:endParaRPr lang="tr-TR" sz="900" dirty="0">
              <a:latin typeface="Bookman Old Style" panose="02050604050505020204" pitchFamily="18" charset="0"/>
              <a:ea typeface="Bookman Old Style" charset="0"/>
              <a:cs typeface="Bookman Old Style" charset="0"/>
            </a:endParaRPr>
          </a:p>
          <a:p>
            <a:pPr marL="457200" indent="-457200" algn="just">
              <a:buClr>
                <a:schemeClr val="tx1"/>
              </a:buClr>
              <a:buFont typeface="+mj-lt"/>
              <a:buAutoNum type="arabicPeriod"/>
            </a:pPr>
            <a:r>
              <a:rPr lang="tr-TR" sz="2100" dirty="0">
                <a:latin typeface="Bookman Old Style" panose="02050604050505020204" pitchFamily="18" charset="0"/>
                <a:ea typeface="Bookman Old Style" charset="0"/>
                <a:cs typeface="Bookman Old Style" charset="0"/>
              </a:rPr>
              <a:t>Merkez Teşkilatı</a:t>
            </a:r>
          </a:p>
          <a:p>
            <a:pPr marL="1029240" lvl="1" indent="-457200" algn="just">
              <a:buClr>
                <a:schemeClr val="tx1"/>
              </a:buClr>
              <a:buFont typeface="+mj-lt"/>
              <a:buAutoNum type="alphaLcPeriod"/>
            </a:pPr>
            <a:r>
              <a:rPr lang="tr-TR" sz="2100" dirty="0" err="1">
                <a:solidFill>
                  <a:srgbClr val="FF0000"/>
                </a:solidFill>
                <a:latin typeface="Bookman Old Style" panose="02050604050505020204" pitchFamily="18" charset="0"/>
                <a:ea typeface="Bookman Old Style" charset="0"/>
                <a:cs typeface="Bookman Old Style" charset="0"/>
              </a:rPr>
              <a:t>Anahizmet</a:t>
            </a:r>
            <a:r>
              <a:rPr lang="tr-TR" sz="2100" dirty="0">
                <a:solidFill>
                  <a:srgbClr val="FF0000"/>
                </a:solidFill>
                <a:latin typeface="Bookman Old Style" panose="02050604050505020204" pitchFamily="18" charset="0"/>
                <a:ea typeface="Bookman Old Style" charset="0"/>
                <a:cs typeface="Bookman Old Style" charset="0"/>
              </a:rPr>
              <a:t> birimleri</a:t>
            </a:r>
          </a:p>
          <a:p>
            <a:pPr marL="1029240" lvl="1" indent="-457200" algn="just">
              <a:buClr>
                <a:schemeClr val="tx1"/>
              </a:buClr>
              <a:buFont typeface="+mj-lt"/>
              <a:buAutoNum type="alphaLcPeriod"/>
            </a:pPr>
            <a:r>
              <a:rPr lang="tr-TR" sz="2100" dirty="0">
                <a:solidFill>
                  <a:srgbClr val="FF0000"/>
                </a:solidFill>
                <a:latin typeface="Bookman Old Style" panose="02050604050505020204" pitchFamily="18" charset="0"/>
                <a:ea typeface="Bookman Old Style" charset="0"/>
                <a:cs typeface="Bookman Old Style" charset="0"/>
              </a:rPr>
              <a:t>Danışma ve denetim birimleri</a:t>
            </a:r>
          </a:p>
          <a:p>
            <a:pPr marL="1029240" lvl="1" indent="-457200" algn="just">
              <a:buClr>
                <a:schemeClr val="tx1"/>
              </a:buClr>
              <a:buFont typeface="+mj-lt"/>
              <a:buAutoNum type="alphaLcPeriod"/>
            </a:pPr>
            <a:r>
              <a:rPr lang="tr-TR" sz="2100" dirty="0">
                <a:solidFill>
                  <a:srgbClr val="FF0000"/>
                </a:solidFill>
                <a:latin typeface="Bookman Old Style" panose="02050604050505020204" pitchFamily="18" charset="0"/>
                <a:ea typeface="Bookman Old Style" charset="0"/>
                <a:cs typeface="Bookman Old Style" charset="0"/>
              </a:rPr>
              <a:t>Yardımcı birimler</a:t>
            </a:r>
          </a:p>
          <a:p>
            <a:pPr marL="457200" indent="-457200" algn="just">
              <a:buClr>
                <a:schemeClr val="tx1"/>
              </a:buClr>
              <a:buFont typeface="+mj-lt"/>
              <a:buAutoNum type="arabicPeriod"/>
            </a:pPr>
            <a:r>
              <a:rPr lang="tr-TR" sz="2100" dirty="0">
                <a:latin typeface="Bookman Old Style" panose="02050604050505020204" pitchFamily="18" charset="0"/>
                <a:ea typeface="Bookman Old Style" charset="0"/>
                <a:cs typeface="Bookman Old Style" charset="0"/>
              </a:rPr>
              <a:t>Taşra Teşkilatı</a:t>
            </a:r>
          </a:p>
          <a:p>
            <a:pPr marL="457200" indent="-457200" algn="just">
              <a:buClr>
                <a:schemeClr val="tx1"/>
              </a:buClr>
              <a:buFont typeface="+mj-lt"/>
              <a:buAutoNum type="arabicPeriod"/>
            </a:pPr>
            <a:r>
              <a:rPr lang="tr-TR" sz="2100" dirty="0">
                <a:latin typeface="Bookman Old Style" panose="02050604050505020204" pitchFamily="18" charset="0"/>
                <a:ea typeface="Bookman Old Style" charset="0"/>
                <a:cs typeface="Bookman Old Style" charset="0"/>
              </a:rPr>
              <a:t>Yurt Dışı Teşkilatı</a:t>
            </a:r>
          </a:p>
          <a:p>
            <a:pPr marL="457200" indent="-457200" algn="just">
              <a:buClr>
                <a:schemeClr val="tx1"/>
              </a:buClr>
              <a:buFont typeface="+mj-lt"/>
              <a:buAutoNum type="arabicPeriod"/>
            </a:pPr>
            <a:r>
              <a:rPr lang="tr-TR" sz="2100" dirty="0">
                <a:latin typeface="Bookman Old Style" panose="02050604050505020204" pitchFamily="18" charset="0"/>
                <a:ea typeface="Bookman Old Style" charset="0"/>
                <a:cs typeface="Bookman Old Style" charset="0"/>
              </a:rPr>
              <a:t>Bağlı, ilgili, ilişkili kuruluşlar</a:t>
            </a:r>
          </a:p>
        </p:txBody>
      </p:sp>
    </p:spTree>
    <p:extLst>
      <p:ext uri="{BB962C8B-B14F-4D97-AF65-F5344CB8AC3E}">
        <p14:creationId xmlns:p14="http://schemas.microsoft.com/office/powerpoint/2010/main" val="160061965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Bakanlık Merkez Teşkilatı</a:t>
            </a:r>
          </a:p>
        </p:txBody>
      </p:sp>
      <p:sp>
        <p:nvSpPr>
          <p:cNvPr id="3" name="Content Placeholder 2"/>
          <p:cNvSpPr>
            <a:spLocks noGrp="1"/>
          </p:cNvSpPr>
          <p:nvPr>
            <p:ph sz="quarter" idx="1"/>
          </p:nvPr>
        </p:nvSpPr>
        <p:spPr>
          <a:xfrm>
            <a:off x="251520" y="1556792"/>
            <a:ext cx="8720419" cy="5112568"/>
          </a:xfrm>
        </p:spPr>
        <p:txBody>
          <a:bodyPr>
            <a:noAutofit/>
          </a:bodyPr>
          <a:lstStyle/>
          <a:p>
            <a:pPr algn="just">
              <a:spcBef>
                <a:spcPts val="0"/>
              </a:spcBef>
              <a:buFont typeface="Wingdings" charset="2"/>
              <a:buChar char="q"/>
            </a:pPr>
            <a:r>
              <a:rPr lang="tr-TR" sz="2400" dirty="0">
                <a:latin typeface="Bookman Old Style" panose="02050604050505020204" pitchFamily="18" charset="0"/>
              </a:rPr>
              <a:t>Bakanlık merkez teşkilatı, bakanlığın sorumlu olduğu hizmetlerin yürütülmesi, bu hizmetlerle ilgili amaç ve politika tayini, planlama, kaynakları düzenleme ve sağlama, koordinasyon, gözetim ve takip, idareyi geliştirme ve denetim gibi görevleri yerine getirmek üzere gerekli birimlerden meydana gelir.</a:t>
            </a:r>
            <a:endParaRPr lang="tr-TR" sz="2400" dirty="0">
              <a:latin typeface="Bookman Old Style" panose="02050604050505020204" pitchFamily="18" charset="0"/>
              <a:ea typeface="Bookman Old Style" charset="0"/>
              <a:cs typeface="Bookman Old Style" charset="0"/>
            </a:endParaRPr>
          </a:p>
          <a:p>
            <a:pPr algn="just"/>
            <a:r>
              <a:rPr lang="tr-TR" sz="2400" u="sng" dirty="0" err="1">
                <a:solidFill>
                  <a:srgbClr val="FF0000"/>
                </a:solidFill>
                <a:latin typeface="Bookman Old Style" panose="02050604050505020204" pitchFamily="18" charset="0"/>
                <a:ea typeface="Bookman Old Style" charset="0"/>
                <a:cs typeface="Bookman Old Style" charset="0"/>
              </a:rPr>
              <a:t>Anahizmet</a:t>
            </a:r>
            <a:r>
              <a:rPr lang="tr-TR" sz="2400" u="sng" dirty="0">
                <a:solidFill>
                  <a:srgbClr val="FF0000"/>
                </a:solidFill>
                <a:latin typeface="Bookman Old Style" panose="02050604050505020204" pitchFamily="18" charset="0"/>
                <a:ea typeface="Bookman Old Style" charset="0"/>
                <a:cs typeface="Bookman Old Style" charset="0"/>
              </a:rPr>
              <a:t> birimleri</a:t>
            </a:r>
            <a:r>
              <a:rPr lang="tr-TR" sz="2400" dirty="0">
                <a:solidFill>
                  <a:srgbClr val="FF0000"/>
                </a:solidFill>
                <a:latin typeface="Bookman Old Style" panose="02050604050505020204" pitchFamily="18" charset="0"/>
                <a:ea typeface="Bookman Old Style" charset="0"/>
                <a:cs typeface="Bookman Old Style" charset="0"/>
              </a:rPr>
              <a:t>: </a:t>
            </a:r>
            <a:r>
              <a:rPr lang="tr-TR" sz="2400" dirty="0">
                <a:latin typeface="Bookman Old Style" panose="02050604050505020204" pitchFamily="18" charset="0"/>
                <a:ea typeface="Bookman Old Style" charset="0"/>
                <a:cs typeface="Bookman Old Style" charset="0"/>
              </a:rPr>
              <a:t>Bakanlıkların yürütmekten sorumlu oldukları hizmet ve görevlerden </a:t>
            </a:r>
            <a:r>
              <a:rPr lang="tr-TR" sz="2400" b="1" dirty="0">
                <a:latin typeface="Bookman Old Style" panose="02050604050505020204" pitchFamily="18" charset="0"/>
                <a:ea typeface="Bookman Old Style" charset="0"/>
                <a:cs typeface="Bookman Old Style" charset="0"/>
              </a:rPr>
              <a:t>bağlı kuruluş kurulmasını gerektirmeyenler</a:t>
            </a:r>
            <a:r>
              <a:rPr lang="tr-TR" sz="2400" dirty="0">
                <a:latin typeface="Bookman Old Style" panose="02050604050505020204" pitchFamily="18" charset="0"/>
                <a:ea typeface="Bookman Old Style" charset="0"/>
                <a:cs typeface="Bookman Old Style" charset="0"/>
              </a:rPr>
              <a:t>, bakanlığın merkez teşkilatı bünyesinde kurulan </a:t>
            </a:r>
            <a:r>
              <a:rPr lang="tr-TR" sz="2400" dirty="0" err="1">
                <a:latin typeface="Bookman Old Style" panose="02050604050505020204" pitchFamily="18" charset="0"/>
                <a:ea typeface="Bookman Old Style" charset="0"/>
                <a:cs typeface="Bookman Old Style" charset="0"/>
              </a:rPr>
              <a:t>anahizmet</a:t>
            </a:r>
            <a:r>
              <a:rPr lang="tr-TR" sz="2400" dirty="0">
                <a:latin typeface="Bookman Old Style" panose="02050604050505020204" pitchFamily="18" charset="0"/>
                <a:ea typeface="Bookman Old Style" charset="0"/>
                <a:cs typeface="Bookman Old Style" charset="0"/>
              </a:rPr>
              <a:t> birimlerince yerine getirilir. </a:t>
            </a:r>
            <a:r>
              <a:rPr lang="tr-TR" sz="2400" dirty="0" err="1">
                <a:latin typeface="Bookman Old Style" panose="02050604050505020204" pitchFamily="18" charset="0"/>
                <a:ea typeface="Bookman Old Style" charset="0"/>
                <a:cs typeface="Bookman Old Style" charset="0"/>
              </a:rPr>
              <a:t>Anahizmet</a:t>
            </a:r>
            <a:r>
              <a:rPr lang="tr-TR" sz="2400" dirty="0">
                <a:latin typeface="Bookman Old Style" panose="02050604050505020204" pitchFamily="18" charset="0"/>
                <a:ea typeface="Bookman Old Style" charset="0"/>
                <a:cs typeface="Bookman Old Style" charset="0"/>
              </a:rPr>
              <a:t> birimleri her bakanlığın hizmet ve görev özelliklerine ve alanlarına göre, bu bakanlıklara ait kuruluş kanunlarıyla düzenlenir. </a:t>
            </a:r>
          </a:p>
        </p:txBody>
      </p:sp>
    </p:spTree>
    <p:extLst>
      <p:ext uri="{BB962C8B-B14F-4D97-AF65-F5344CB8AC3E}">
        <p14:creationId xmlns:p14="http://schemas.microsoft.com/office/powerpoint/2010/main" val="5742807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Bakanlık Merkez Teşkilatı</a:t>
            </a:r>
          </a:p>
        </p:txBody>
      </p:sp>
      <p:sp>
        <p:nvSpPr>
          <p:cNvPr id="3" name="Content Placeholder 2"/>
          <p:cNvSpPr>
            <a:spLocks noGrp="1"/>
          </p:cNvSpPr>
          <p:nvPr>
            <p:ph sz="quarter" idx="1"/>
          </p:nvPr>
        </p:nvSpPr>
        <p:spPr>
          <a:xfrm>
            <a:off x="251520" y="1556792"/>
            <a:ext cx="8720419" cy="5112568"/>
          </a:xfrm>
        </p:spPr>
        <p:txBody>
          <a:bodyPr>
            <a:noAutofit/>
          </a:bodyPr>
          <a:lstStyle/>
          <a:p>
            <a:pPr algn="just"/>
            <a:r>
              <a:rPr lang="tr-TR" sz="2400" u="sng" dirty="0">
                <a:solidFill>
                  <a:srgbClr val="FF0000"/>
                </a:solidFill>
                <a:latin typeface="Bookman Old Style" charset="0"/>
                <a:ea typeface="Bookman Old Style" charset="0"/>
                <a:cs typeface="Bookman Old Style" charset="0"/>
              </a:rPr>
              <a:t>Danışma ve denetim birimleri</a:t>
            </a:r>
            <a:r>
              <a:rPr lang="tr-TR" sz="2400" dirty="0">
                <a:solidFill>
                  <a:srgbClr val="FF0000"/>
                </a:solidFill>
                <a:latin typeface="Bookman Old Style" charset="0"/>
                <a:ea typeface="Bookman Old Style" charset="0"/>
                <a:cs typeface="Bookman Old Style" charset="0"/>
              </a:rPr>
              <a:t>: </a:t>
            </a:r>
            <a:r>
              <a:rPr lang="tr-TR" sz="2400" dirty="0">
                <a:latin typeface="Bookman Old Style" charset="0"/>
                <a:ea typeface="Bookman Old Style" charset="0"/>
                <a:cs typeface="Bookman Old Style" charset="0"/>
              </a:rPr>
              <a:t>Bakana ve </a:t>
            </a:r>
            <a:r>
              <a:rPr lang="tr-TR" sz="2400" dirty="0" err="1">
                <a:latin typeface="Bookman Old Style" charset="0"/>
                <a:ea typeface="Bookman Old Style" charset="0"/>
                <a:cs typeface="Bookman Old Style" charset="0"/>
              </a:rPr>
              <a:t>anahizmet</a:t>
            </a:r>
            <a:r>
              <a:rPr lang="tr-TR" sz="2400" dirty="0">
                <a:latin typeface="Bookman Old Style" charset="0"/>
                <a:ea typeface="Bookman Old Style" charset="0"/>
                <a:cs typeface="Bookman Old Style" charset="0"/>
              </a:rPr>
              <a:t> birimleri ile bağlı ve ilgili kuruluşlara </a:t>
            </a:r>
            <a:r>
              <a:rPr lang="tr-TR" sz="2400" dirty="0" err="1">
                <a:latin typeface="Bookman Old Style" charset="0"/>
                <a:ea typeface="Bookman Old Style" charset="0"/>
                <a:cs typeface="Bookman Old Style" charset="0"/>
              </a:rPr>
              <a:t>istişari</a:t>
            </a:r>
            <a:r>
              <a:rPr lang="tr-TR" sz="2400" dirty="0">
                <a:latin typeface="Bookman Old Style" charset="0"/>
                <a:ea typeface="Bookman Old Style" charset="0"/>
                <a:cs typeface="Bookman Old Style" charset="0"/>
              </a:rPr>
              <a:t> mahiyette yardımcı olan teknik, idari, hukuki ve mali konularda faaliyette bulunurlar </a:t>
            </a:r>
            <a:r>
              <a:rPr lang="tr-TR" sz="2400" dirty="0">
                <a:latin typeface="Bookman Old Style" charset="0"/>
                <a:ea typeface="Bookman Old Style" charset="0"/>
                <a:cs typeface="Bookman Old Style" charset="0"/>
                <a:sym typeface="Wingdings"/>
              </a:rPr>
              <a:t> Teftiş Kurulu Başkanlığı (Rehberlik ve Teftiş Başkanlığı, Rehberlik ve Denetim Başkanlığı vb.), Hukuk Müşavirliği, Basın ve Halkla İlişkiler Müşavirliği, Strateji Geliştirme Başkanlığı</a:t>
            </a:r>
          </a:p>
          <a:p>
            <a:pPr algn="just"/>
            <a:r>
              <a:rPr lang="tr-TR" sz="2400" dirty="0">
                <a:solidFill>
                  <a:srgbClr val="FF0000"/>
                </a:solidFill>
                <a:latin typeface="Bookman Old Style" charset="0"/>
                <a:ea typeface="Bookman Old Style" charset="0"/>
                <a:cs typeface="Bookman Old Style" charset="0"/>
                <a:sym typeface="Wingdings"/>
              </a:rPr>
              <a:t>Yardımcı birimler: </a:t>
            </a:r>
            <a:r>
              <a:rPr lang="tr-TR" sz="2400" dirty="0" err="1">
                <a:latin typeface="Bookman Old Style" charset="0"/>
                <a:ea typeface="Bookman Old Style" charset="0"/>
                <a:cs typeface="Bookman Old Style" charset="0"/>
              </a:rPr>
              <a:t>Anahizmet</a:t>
            </a:r>
            <a:r>
              <a:rPr lang="tr-TR" sz="2400" dirty="0">
                <a:latin typeface="Bookman Old Style" charset="0"/>
                <a:ea typeface="Bookman Old Style" charset="0"/>
                <a:cs typeface="Bookman Old Style" charset="0"/>
              </a:rPr>
              <a:t> ve danışma-denetim birimlerine yardımcı olan ve her bakanlıkta zorunlu olarak yürütülmesi gereken idari ve mali hizmetleri yerine getirmekle görevli </a:t>
            </a:r>
            <a:r>
              <a:rPr lang="tr-TR" sz="2400" dirty="0">
                <a:latin typeface="Bookman Old Style" charset="0"/>
                <a:ea typeface="Bookman Old Style" charset="0"/>
                <a:cs typeface="Bookman Old Style" charset="0"/>
                <a:sym typeface="Wingdings"/>
              </a:rPr>
              <a:t>birimlerdir  Personel GM ya da DB, Eğitim DB, İdari ve Mali İşler DB, Özel Kalem M. </a:t>
            </a:r>
            <a:r>
              <a:rPr lang="tr-TR" sz="2400" dirty="0" err="1">
                <a:latin typeface="Bookman Old Style" charset="0"/>
                <a:ea typeface="Bookman Old Style" charset="0"/>
                <a:cs typeface="Bookman Old Style" charset="0"/>
                <a:sym typeface="Wingdings"/>
              </a:rPr>
              <a:t>vb</a:t>
            </a:r>
            <a:r>
              <a:rPr lang="mr-IN" sz="2400" dirty="0">
                <a:latin typeface="Bookman Old Style" charset="0"/>
                <a:ea typeface="Bookman Old Style" charset="0"/>
                <a:cs typeface="Bookman Old Style" charset="0"/>
                <a:sym typeface="Wingdings"/>
              </a:rPr>
              <a:t>…</a:t>
            </a:r>
            <a:endParaRPr lang="tr-TR" sz="2400"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918866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28600"/>
            <a:ext cx="8786874" cy="990600"/>
          </a:xfrm>
        </p:spPr>
        <p:txBody>
          <a:bodyPr>
            <a:normAutofit/>
          </a:bodyPr>
          <a:lstStyle/>
          <a:p>
            <a:r>
              <a:rPr lang="tr-TR" sz="2800" b="1" dirty="0">
                <a:latin typeface="Bookman Old Style" pitchFamily="18" charset="0"/>
              </a:rPr>
              <a:t>	YKY/YKİ</a:t>
            </a:r>
          </a:p>
        </p:txBody>
      </p:sp>
      <p:sp>
        <p:nvSpPr>
          <p:cNvPr id="3" name="2 İçerik Yer Tutucusu"/>
          <p:cNvSpPr>
            <a:spLocks noGrp="1"/>
          </p:cNvSpPr>
          <p:nvPr>
            <p:ph sz="quarter" idx="1"/>
          </p:nvPr>
        </p:nvSpPr>
        <p:spPr>
          <a:xfrm>
            <a:off x="611560" y="1484784"/>
            <a:ext cx="8318158" cy="4997152"/>
          </a:xfrm>
        </p:spPr>
        <p:txBody>
          <a:bodyPr>
            <a:noAutofit/>
          </a:bodyPr>
          <a:lstStyle/>
          <a:p>
            <a:pPr algn="just"/>
            <a:r>
              <a:rPr lang="tr-TR" sz="1900" dirty="0">
                <a:latin typeface="Bookman Old Style" pitchFamily="18" charset="0"/>
              </a:rPr>
              <a:t>Süreçten ve kurallara uygunluktan çok çıktı ve sonuç odaklı bir yönetim…</a:t>
            </a:r>
          </a:p>
          <a:p>
            <a:pPr algn="just"/>
            <a:r>
              <a:rPr lang="tr-TR" sz="1900" dirty="0">
                <a:latin typeface="Bookman Old Style" pitchFamily="18" charset="0"/>
              </a:rPr>
              <a:t>Kaynakları etkin ve verimli kullanan, tutumlu, girişimci, edebiliyorsa kar edebilen KY…</a:t>
            </a:r>
          </a:p>
          <a:p>
            <a:pPr algn="just"/>
            <a:r>
              <a:rPr lang="tr-TR" sz="1900" dirty="0">
                <a:latin typeface="Bookman Old Style" pitchFamily="18" charset="0"/>
              </a:rPr>
              <a:t>Politikaların uygulanma sürecinde özel sektöre </a:t>
            </a:r>
            <a:r>
              <a:rPr lang="tr-TR" sz="1900" dirty="0" err="1">
                <a:latin typeface="Bookman Old Style" pitchFamily="18" charset="0"/>
              </a:rPr>
              <a:t>işgördürme</a:t>
            </a:r>
            <a:r>
              <a:rPr lang="tr-TR" sz="1900" dirty="0">
                <a:latin typeface="Bookman Old Style" pitchFamily="18" charset="0"/>
              </a:rPr>
              <a:t> ve/veya özel sektörle işbirliğine gitme…</a:t>
            </a:r>
          </a:p>
          <a:p>
            <a:pPr algn="just"/>
            <a:r>
              <a:rPr lang="tr-TR" sz="1900" dirty="0">
                <a:latin typeface="Bookman Old Style" pitchFamily="18" charset="0"/>
              </a:rPr>
              <a:t>Rekabetçi KY…</a:t>
            </a:r>
          </a:p>
          <a:p>
            <a:pPr algn="just"/>
            <a:r>
              <a:rPr lang="tr-TR" sz="1900" dirty="0">
                <a:latin typeface="Bookman Old Style" pitchFamily="18" charset="0"/>
              </a:rPr>
              <a:t>Performans ve strateji odaklı bir Y/KY… Örgütün kapasitesine ve dış çevresi hakkındaki tahminlere dayalı bir şekilde, örgüt içi hedefleri ve öncelikleri belirlemeyi ve hedefleri başarmak için çalışma planlarının tasarlanması ve bunların uygulanmasını içerir </a:t>
            </a:r>
            <a:r>
              <a:rPr lang="tr-TR" sz="1900" dirty="0">
                <a:latin typeface="Bookman Old Style" pitchFamily="18" charset="0"/>
                <a:sym typeface="Wingdings" panose="05000000000000000000" pitchFamily="2" charset="2"/>
              </a:rPr>
              <a:t> GZFT</a:t>
            </a:r>
            <a:endParaRPr lang="tr-TR" sz="1900" dirty="0">
              <a:latin typeface="Bookman Old Style" pitchFamily="18" charset="0"/>
            </a:endParaRPr>
          </a:p>
          <a:p>
            <a:pPr algn="just"/>
            <a:r>
              <a:rPr lang="tr-TR" sz="1900" dirty="0">
                <a:latin typeface="Bookman Old Style" pitchFamily="18" charset="0"/>
              </a:rPr>
              <a:t>Ve buna bağlı olarak hem yapı hem de yönetici-çalışan bağlamında denetim. Yalnızca kurallara, mevzuata ve bütçe prosedürlerine uygunluk değil, piyasa aktörlerine, sivil topluma karşı sorumluluk…</a:t>
            </a:r>
          </a:p>
        </p:txBody>
      </p:sp>
    </p:spTree>
    <p:extLst>
      <p:ext uri="{BB962C8B-B14F-4D97-AF65-F5344CB8AC3E}">
        <p14:creationId xmlns:p14="http://schemas.microsoft.com/office/powerpoint/2010/main" val="101627393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Taşra Teşkilatı</a:t>
            </a:r>
          </a:p>
        </p:txBody>
      </p:sp>
      <p:sp>
        <p:nvSpPr>
          <p:cNvPr id="3" name="Content Placeholder 2"/>
          <p:cNvSpPr>
            <a:spLocks noGrp="1"/>
          </p:cNvSpPr>
          <p:nvPr>
            <p:ph sz="quarter" idx="1"/>
          </p:nvPr>
        </p:nvSpPr>
        <p:spPr>
          <a:xfrm>
            <a:off x="329138" y="1556792"/>
            <a:ext cx="8720419" cy="5112568"/>
          </a:xfrm>
        </p:spPr>
        <p:txBody>
          <a:bodyPr>
            <a:noAutofit/>
          </a:bodyPr>
          <a:lstStyle/>
          <a:p>
            <a:pPr algn="just"/>
            <a:endParaRPr lang="tr-TR" sz="2400" dirty="0">
              <a:latin typeface="Bookman Old Style" charset="0"/>
              <a:ea typeface="Bookman Old Style" charset="0"/>
              <a:cs typeface="Bookman Old Style" charset="0"/>
            </a:endParaRPr>
          </a:p>
          <a:p>
            <a:pPr algn="just"/>
            <a:r>
              <a:rPr lang="tr-TR" sz="2400" dirty="0">
                <a:latin typeface="Bookman Old Style" charset="0"/>
                <a:ea typeface="Bookman Old Style" charset="0"/>
                <a:cs typeface="Bookman Old Style" charset="0"/>
              </a:rPr>
              <a:t>Bakanlığın kuruluş amaçlarını gerçekleştirmek ve yürütmekte oldukları hizmetleri vatandaşlara sunmakla görevli bakanlık taşra teşkilatı, ihtiyaca göre aşağıdaki kuruluşların tamamından veya birkaçından meydana gelecek şekilde düzenlenir.</a:t>
            </a:r>
          </a:p>
          <a:p>
            <a:pPr lvl="1" algn="just"/>
            <a:r>
              <a:rPr lang="tr-TR" sz="2400" dirty="0">
                <a:latin typeface="Bookman Old Style" charset="0"/>
                <a:ea typeface="Bookman Old Style" charset="0"/>
                <a:cs typeface="Bookman Old Style" charset="0"/>
              </a:rPr>
              <a:t>İl valisine bağlı il kuruluşları,</a:t>
            </a:r>
          </a:p>
          <a:p>
            <a:pPr lvl="1" algn="just"/>
            <a:r>
              <a:rPr lang="tr-TR" sz="2400" dirty="0">
                <a:latin typeface="Bookman Old Style" charset="0"/>
                <a:ea typeface="Bookman Old Style" charset="0"/>
                <a:cs typeface="Bookman Old Style" charset="0"/>
              </a:rPr>
              <a:t>Kaymakama bağlı ilçe kuruluşları,</a:t>
            </a:r>
          </a:p>
          <a:p>
            <a:pPr lvl="1" algn="just"/>
            <a:r>
              <a:rPr lang="tr-TR" sz="2400" dirty="0">
                <a:latin typeface="Bookman Old Style" charset="0"/>
                <a:ea typeface="Bookman Old Style" charset="0"/>
                <a:cs typeface="Bookman Old Style" charset="0"/>
              </a:rPr>
              <a:t>Doğrudan merkeze bağlı taşra kuruluşları</a:t>
            </a:r>
          </a:p>
        </p:txBody>
      </p:sp>
    </p:spTree>
    <p:extLst>
      <p:ext uri="{BB962C8B-B14F-4D97-AF65-F5344CB8AC3E}">
        <p14:creationId xmlns:p14="http://schemas.microsoft.com/office/powerpoint/2010/main" val="7279514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Yurtdışı Teşkilatı</a:t>
            </a:r>
          </a:p>
        </p:txBody>
      </p:sp>
      <p:sp>
        <p:nvSpPr>
          <p:cNvPr id="3" name="Content Placeholder 2"/>
          <p:cNvSpPr>
            <a:spLocks noGrp="1"/>
          </p:cNvSpPr>
          <p:nvPr>
            <p:ph sz="quarter" idx="1"/>
          </p:nvPr>
        </p:nvSpPr>
        <p:spPr>
          <a:xfrm>
            <a:off x="251520" y="1556792"/>
            <a:ext cx="8720419" cy="5112568"/>
          </a:xfrm>
        </p:spPr>
        <p:txBody>
          <a:bodyPr>
            <a:noAutofit/>
          </a:bodyPr>
          <a:lstStyle/>
          <a:p>
            <a:pPr algn="just"/>
            <a:r>
              <a:rPr lang="tr-TR" sz="1900" dirty="0">
                <a:latin typeface="Bookman Old Style" panose="02050604050505020204" pitchFamily="18" charset="0"/>
              </a:rPr>
              <a:t>Yurtdışı teşkilatı; kamu kurum ve kuruluşlarının yurtdışında devamlı veya geçici görev yapan, dış temsilcilik niteliği taşıyan veya taşımayan bütün kuruluşlarıdır.</a:t>
            </a:r>
            <a:r>
              <a:rPr lang="tr-TR" sz="1900" i="1" dirty="0">
                <a:latin typeface="Bookman Old Style" panose="02050604050505020204" pitchFamily="18" charset="0"/>
              </a:rPr>
              <a:t> </a:t>
            </a:r>
          </a:p>
          <a:p>
            <a:pPr algn="just"/>
            <a:r>
              <a:rPr lang="tr-TR" sz="1900" dirty="0">
                <a:latin typeface="Bookman Old Style" panose="02050604050505020204" pitchFamily="18" charset="0"/>
              </a:rPr>
              <a:t>Dış temsilcilik; diplomatik temsilciliklerle konsolosluklardır.</a:t>
            </a:r>
          </a:p>
          <a:p>
            <a:pPr algn="just"/>
            <a:r>
              <a:rPr lang="tr-TR" sz="1900" dirty="0">
                <a:latin typeface="Bookman Old Style" panose="02050604050505020204" pitchFamily="18" charset="0"/>
              </a:rPr>
              <a:t>Diplomatik temsilcilik; büyükelçilik, daimi temsilcilik, temsilcilik, elçilik, </a:t>
            </a:r>
            <a:r>
              <a:rPr lang="tr-TR" sz="1900" dirty="0" err="1">
                <a:latin typeface="Bookman Old Style" panose="02050604050505020204" pitchFamily="18" charset="0"/>
              </a:rPr>
              <a:t>ortaelçilik</a:t>
            </a:r>
            <a:r>
              <a:rPr lang="tr-TR" sz="1900" dirty="0">
                <a:latin typeface="Bookman Old Style" panose="02050604050505020204" pitchFamily="18" charset="0"/>
              </a:rPr>
              <a:t>, büyükelçilik ve elçilik büroları ve daimi maslahatgüzarlıklarıdır. </a:t>
            </a:r>
          </a:p>
          <a:p>
            <a:pPr algn="just"/>
            <a:r>
              <a:rPr lang="tr-TR" sz="1900" dirty="0">
                <a:latin typeface="Bookman Old Style" panose="02050604050505020204" pitchFamily="18" charset="0"/>
              </a:rPr>
              <a:t>Konsolosluk; başkonsolosluk, konsolosluk, muavin konsolosluk, konsolosluk ajanlığı ve büyükelçilik konsolosluk şubeleri ile fahri başkonsolosluk ve fahri konsolosluklardır.</a:t>
            </a:r>
          </a:p>
          <a:p>
            <a:pPr algn="just"/>
            <a:r>
              <a:rPr lang="tr-TR" sz="1900" dirty="0">
                <a:latin typeface="Bookman Old Style" panose="02050604050505020204" pitchFamily="18" charset="0"/>
              </a:rPr>
              <a:t>İhtisas birimleri; dış temsilciliklerin bünyesinde çalışan ve Dışişleri Bakanlığı dışındaki kamu kurum ve kuruluşlarına mensup memur ve diğer görevlilerden meydana gelen birimlerdir. </a:t>
            </a:r>
          </a:p>
          <a:p>
            <a:pPr algn="just"/>
            <a:r>
              <a:rPr lang="tr-TR" sz="1900" dirty="0">
                <a:latin typeface="Bookman Old Style" panose="02050604050505020204" pitchFamily="18" charset="0"/>
              </a:rPr>
              <a:t>Dış temsilcilik niteliği taşımayan yurtdışı teşkilatı; kamu kurum ve kuruluşlarının dış temsilcilik veya ihtisas birimi niteliğini taşımayan yurtdışı teşkilatıdır.</a:t>
            </a:r>
          </a:p>
        </p:txBody>
      </p:sp>
    </p:spTree>
    <p:extLst>
      <p:ext uri="{BB962C8B-B14F-4D97-AF65-F5344CB8AC3E}">
        <p14:creationId xmlns:p14="http://schemas.microsoft.com/office/powerpoint/2010/main" val="12484289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Bağlı Kuruluşlar</a:t>
            </a:r>
          </a:p>
        </p:txBody>
      </p:sp>
      <p:sp>
        <p:nvSpPr>
          <p:cNvPr id="3" name="Content Placeholder 2"/>
          <p:cNvSpPr>
            <a:spLocks noGrp="1"/>
          </p:cNvSpPr>
          <p:nvPr>
            <p:ph sz="quarter" idx="1"/>
          </p:nvPr>
        </p:nvSpPr>
        <p:spPr>
          <a:xfrm>
            <a:off x="329138" y="1556792"/>
            <a:ext cx="8720419" cy="5112568"/>
          </a:xfrm>
        </p:spPr>
        <p:txBody>
          <a:bodyPr>
            <a:noAutofit/>
          </a:bodyPr>
          <a:lstStyle/>
          <a:p>
            <a:pPr algn="just"/>
            <a:r>
              <a:rPr lang="tr-TR" sz="2300" dirty="0">
                <a:solidFill>
                  <a:srgbClr val="FF0000"/>
                </a:solidFill>
                <a:latin typeface="Bookman Old Style" charset="0"/>
                <a:ea typeface="Bookman Old Style" charset="0"/>
                <a:cs typeface="Bookman Old Style" charset="0"/>
              </a:rPr>
              <a:t>Bağlı kuruluşlar bakanlığın hizmet ve görev alanına giren </a:t>
            </a:r>
            <a:r>
              <a:rPr lang="tr-TR" sz="2300" b="1" dirty="0">
                <a:solidFill>
                  <a:srgbClr val="FF0000"/>
                </a:solidFill>
                <a:latin typeface="Bookman Old Style" charset="0"/>
                <a:ea typeface="Bookman Old Style" charset="0"/>
                <a:cs typeface="Bookman Old Style" charset="0"/>
              </a:rPr>
              <a:t>ana hizmetleri</a:t>
            </a:r>
            <a:r>
              <a:rPr lang="tr-TR" sz="2300" dirty="0">
                <a:solidFill>
                  <a:srgbClr val="FF0000"/>
                </a:solidFill>
                <a:latin typeface="Bookman Old Style" charset="0"/>
                <a:ea typeface="Bookman Old Style" charset="0"/>
                <a:cs typeface="Bookman Old Style" charset="0"/>
              </a:rPr>
              <a:t> yürütmek üzere, bakanlığa bağlı olarak </a:t>
            </a:r>
            <a:r>
              <a:rPr lang="tr-TR" sz="2300" b="1" dirty="0">
                <a:solidFill>
                  <a:srgbClr val="FF0000"/>
                </a:solidFill>
                <a:latin typeface="Bookman Old Style" charset="0"/>
                <a:ea typeface="Bookman Old Style" charset="0"/>
                <a:cs typeface="Bookman Old Style" charset="0"/>
              </a:rPr>
              <a:t>özel kanunla kurulan</a:t>
            </a:r>
            <a:r>
              <a:rPr lang="tr-TR" sz="2300" dirty="0">
                <a:solidFill>
                  <a:srgbClr val="FF0000"/>
                </a:solidFill>
                <a:latin typeface="Bookman Old Style" charset="0"/>
                <a:ea typeface="Bookman Old Style" charset="0"/>
                <a:cs typeface="Bookman Old Style" charset="0"/>
              </a:rPr>
              <a:t>, genel bütçeli veya özel bütçeli kuruluşlardır. 	</a:t>
            </a:r>
          </a:p>
          <a:p>
            <a:pPr marL="0" indent="0" algn="just">
              <a:buNone/>
            </a:pPr>
            <a:r>
              <a:rPr lang="tr-TR" sz="2300" dirty="0">
                <a:latin typeface="Bookman Old Style" charset="0"/>
                <a:ea typeface="Bookman Old Style" charset="0"/>
                <a:cs typeface="Bookman Old Style" charset="0"/>
              </a:rPr>
              <a:t>Bir kısmının kamu tüzel kişiliği vardır (özel bütçeli); bir kısmının (genel bütçeli) ise yoktur (DTK içinde yer alırlar).</a:t>
            </a:r>
          </a:p>
          <a:p>
            <a:pPr marL="0" indent="0" algn="just">
              <a:buNone/>
            </a:pPr>
            <a:r>
              <a:rPr lang="tr-TR" sz="2300" dirty="0">
                <a:latin typeface="Bookman Old Style" charset="0"/>
                <a:ea typeface="Bookman Old Style" charset="0"/>
                <a:cs typeface="Bookman Old Style" charset="0"/>
              </a:rPr>
              <a:t>Bağlı kuruluşlar, merkez teşkilatı ile ihtiyaca göre kurulan taşra teşkilatından meydana gelecek şekilde düzenlenir.</a:t>
            </a:r>
          </a:p>
          <a:p>
            <a:pPr marL="0" indent="0" algn="just">
              <a:buNone/>
            </a:pPr>
            <a:r>
              <a:rPr lang="tr-TR" sz="2300" dirty="0">
                <a:latin typeface="Bookman Old Style" charset="0"/>
                <a:ea typeface="Bookman Old Style" charset="0"/>
                <a:cs typeface="Bookman Old Style" charset="0"/>
              </a:rPr>
              <a:t>Bağlı kuruluşların taşra teşkilatı; bölge, il ve ilçe kuruluşları şeklinde veya doğrudan kendine bağlı olarak kurulabilir</a:t>
            </a:r>
            <a:r>
              <a:rPr lang="tr-TR" sz="2300">
                <a:latin typeface="Bookman Old Style" charset="0"/>
                <a:ea typeface="Bookman Old Style" charset="0"/>
                <a:cs typeface="Bookman Old Style" charset="0"/>
              </a:rPr>
              <a:t>. </a:t>
            </a:r>
            <a:endParaRPr lang="tr-TR" sz="2300"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210356911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İlgili Kuruluşlar</a:t>
            </a:r>
          </a:p>
        </p:txBody>
      </p:sp>
      <p:sp>
        <p:nvSpPr>
          <p:cNvPr id="3" name="Content Placeholder 2"/>
          <p:cNvSpPr>
            <a:spLocks noGrp="1"/>
          </p:cNvSpPr>
          <p:nvPr>
            <p:ph sz="quarter" idx="1"/>
          </p:nvPr>
        </p:nvSpPr>
        <p:spPr>
          <a:xfrm>
            <a:off x="329138" y="1556792"/>
            <a:ext cx="8720419" cy="5112568"/>
          </a:xfrm>
        </p:spPr>
        <p:txBody>
          <a:bodyPr>
            <a:noAutofit/>
          </a:bodyPr>
          <a:lstStyle/>
          <a:p>
            <a:pPr algn="just"/>
            <a:endParaRPr lang="tr-TR" sz="2800" dirty="0">
              <a:latin typeface="Bookman Old Style" charset="0"/>
              <a:ea typeface="Bookman Old Style" charset="0"/>
              <a:cs typeface="Bookman Old Style" charset="0"/>
            </a:endParaRPr>
          </a:p>
          <a:p>
            <a:pPr algn="just"/>
            <a:r>
              <a:rPr lang="tr-TR" sz="2800" dirty="0">
                <a:solidFill>
                  <a:srgbClr val="FF0000"/>
                </a:solidFill>
                <a:latin typeface="Bookman Old Style" charset="0"/>
                <a:ea typeface="Bookman Old Style" charset="0"/>
                <a:cs typeface="Bookman Old Style" charset="0"/>
              </a:rPr>
              <a:t>Özel kanun veya statü ile kurulan, iktisadi devlet teşekkülleri ve kamu iktisadi kuruluşları ile bunların müessese ortaklık ve iştirakleri veya özel hukuki, mali ve idari statüye tabi, hizmet bakımından yerinden yönetim kuruluşlarıdır.</a:t>
            </a:r>
          </a:p>
          <a:p>
            <a:pPr algn="just"/>
            <a:r>
              <a:rPr lang="tr-TR" sz="2800" dirty="0">
                <a:latin typeface="Bookman Old Style" charset="0"/>
                <a:ea typeface="Bookman Old Style" charset="0"/>
                <a:cs typeface="Bookman Old Style" charset="0"/>
              </a:rPr>
              <a:t>Ayrı kamu tüzel kişilikleri vardır.</a:t>
            </a:r>
          </a:p>
          <a:p>
            <a:pPr algn="just"/>
            <a:r>
              <a:rPr lang="tr-TR" sz="2800" dirty="0">
                <a:latin typeface="Bookman Old Style" charset="0"/>
                <a:ea typeface="Bookman Old Style" charset="0"/>
                <a:cs typeface="Bookman Old Style" charset="0"/>
              </a:rPr>
              <a:t>5018 sayılı Kanun’un II. Sayılı Cetveli. </a:t>
            </a:r>
          </a:p>
        </p:txBody>
      </p:sp>
    </p:spTree>
    <p:extLst>
      <p:ext uri="{BB962C8B-B14F-4D97-AF65-F5344CB8AC3E}">
        <p14:creationId xmlns:p14="http://schemas.microsoft.com/office/powerpoint/2010/main" val="154223052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İlişkili Kuruluşlar / </a:t>
            </a:r>
            <a:r>
              <a:rPr lang="tr-TR" sz="3200" b="1" dirty="0" err="1">
                <a:latin typeface="Bookman Old Style" panose="02050604050505020204" pitchFamily="18" charset="0"/>
              </a:rPr>
              <a:t>DDK’lar</a:t>
            </a:r>
            <a:endParaRPr lang="tr-TR" sz="3200" b="1" dirty="0">
              <a:latin typeface="Bookman Old Style" panose="02050604050505020204" pitchFamily="18" charset="0"/>
            </a:endParaRPr>
          </a:p>
        </p:txBody>
      </p:sp>
      <p:sp>
        <p:nvSpPr>
          <p:cNvPr id="3" name="Content Placeholder 2"/>
          <p:cNvSpPr>
            <a:spLocks noGrp="1"/>
          </p:cNvSpPr>
          <p:nvPr>
            <p:ph sz="quarter" idx="1"/>
          </p:nvPr>
        </p:nvSpPr>
        <p:spPr>
          <a:xfrm>
            <a:off x="329138" y="1556792"/>
            <a:ext cx="8720419" cy="5112568"/>
          </a:xfrm>
        </p:spPr>
        <p:txBody>
          <a:bodyPr>
            <a:noAutofit/>
          </a:bodyPr>
          <a:lstStyle/>
          <a:p>
            <a:pPr algn="just"/>
            <a:endParaRPr lang="tr-TR" sz="2800" dirty="0">
              <a:latin typeface="Bookman Old Style" charset="0"/>
              <a:ea typeface="Bookman Old Style" charset="0"/>
              <a:cs typeface="Bookman Old Style" charset="0"/>
            </a:endParaRPr>
          </a:p>
          <a:p>
            <a:pPr algn="just"/>
            <a:r>
              <a:rPr lang="tr-TR" sz="2800" dirty="0">
                <a:solidFill>
                  <a:srgbClr val="FF0000"/>
                </a:solidFill>
                <a:latin typeface="Bookman Old Style" charset="0"/>
                <a:ea typeface="Bookman Old Style" charset="0"/>
                <a:cs typeface="Bookman Old Style" charset="0"/>
              </a:rPr>
              <a:t>İlişkili kuruluşlar, piyasalara ilişkin düzenleyici ve denetleyici görev yapan, kamu tüzel kişiliği ile idarî ve malî özerkliği haiz, özel kanunla kurulan kuruluşlardır (yürürlüğe girmeyen 5227 sayılı Kanun).</a:t>
            </a:r>
          </a:p>
          <a:p>
            <a:pPr algn="just"/>
            <a:r>
              <a:rPr lang="tr-TR" sz="2800" dirty="0">
                <a:latin typeface="Bookman Old Style" charset="0"/>
                <a:ea typeface="Bookman Old Style" charset="0"/>
                <a:cs typeface="Bookman Old Style" charset="0"/>
              </a:rPr>
              <a:t>Ayrı kamu tüzel kişilikleri vardır.</a:t>
            </a:r>
          </a:p>
          <a:p>
            <a:pPr algn="just"/>
            <a:r>
              <a:rPr lang="tr-TR" sz="2800" dirty="0">
                <a:latin typeface="Bookman Old Style" charset="0"/>
                <a:ea typeface="Bookman Old Style" charset="0"/>
                <a:cs typeface="Bookman Old Style" charset="0"/>
              </a:rPr>
              <a:t>5018 sayılı Kanun’un III. Sayılı Cetveli. </a:t>
            </a:r>
          </a:p>
        </p:txBody>
      </p:sp>
    </p:spTree>
    <p:extLst>
      <p:ext uri="{BB962C8B-B14F-4D97-AF65-F5344CB8AC3E}">
        <p14:creationId xmlns:p14="http://schemas.microsoft.com/office/powerpoint/2010/main" val="8883884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Bağlı kuruluş örnekleri</a:t>
            </a:r>
          </a:p>
        </p:txBody>
      </p:sp>
      <p:sp>
        <p:nvSpPr>
          <p:cNvPr id="3" name="Content Placeholder 2"/>
          <p:cNvSpPr>
            <a:spLocks noGrp="1"/>
          </p:cNvSpPr>
          <p:nvPr>
            <p:ph sz="quarter" idx="1"/>
          </p:nvPr>
        </p:nvSpPr>
        <p:spPr>
          <a:xfrm>
            <a:off x="329138" y="1556792"/>
            <a:ext cx="8720419" cy="5112568"/>
          </a:xfrm>
        </p:spPr>
        <p:txBody>
          <a:bodyPr>
            <a:noAutofit/>
          </a:bodyPr>
          <a:lstStyle/>
          <a:p>
            <a:pPr algn="just">
              <a:buFont typeface="Wingdings" pitchFamily="2" charset="2"/>
              <a:buChar char="q"/>
            </a:pPr>
            <a:r>
              <a:rPr lang="tr-TR" sz="2020" dirty="0">
                <a:latin typeface="Bookman Old Style" charset="0"/>
                <a:ea typeface="Bookman Old Style" charset="0"/>
                <a:cs typeface="Bookman Old Style" charset="0"/>
              </a:rPr>
              <a:t>Adalet Bakanlığı </a:t>
            </a:r>
            <a:r>
              <a:rPr lang="tr-TR" sz="2020" dirty="0">
                <a:latin typeface="Bookman Old Style" charset="0"/>
                <a:ea typeface="Bookman Old Style" charset="0"/>
                <a:cs typeface="Bookman Old Style" charset="0"/>
                <a:sym typeface="Wingdings" pitchFamily="2" charset="2"/>
              </a:rPr>
              <a:t> Adli Tıp Kurumu Başkanlığı (ayrı bir KTK yok)</a:t>
            </a:r>
          </a:p>
          <a:p>
            <a:pPr algn="just">
              <a:buFont typeface="Wingdings" pitchFamily="2" charset="2"/>
              <a:buChar char="q"/>
            </a:pPr>
            <a:r>
              <a:rPr lang="tr-TR" sz="2020" dirty="0">
                <a:latin typeface="Bookman Old Style" charset="0"/>
                <a:ea typeface="Bookman Old Style" charset="0"/>
                <a:cs typeface="Bookman Old Style" charset="0"/>
                <a:sym typeface="Wingdings" pitchFamily="2" charset="2"/>
              </a:rPr>
              <a:t>İçişleri Bakanlığı  Afet ve Acil Durum Yönetimi Başkanlığı (ayrı bir KTK yok)</a:t>
            </a:r>
          </a:p>
          <a:p>
            <a:pPr algn="just">
              <a:buFont typeface="Wingdings" pitchFamily="2" charset="2"/>
              <a:buChar char="q"/>
            </a:pPr>
            <a:r>
              <a:rPr lang="tr-TR" sz="2020" dirty="0">
                <a:latin typeface="Bookman Old Style" charset="0"/>
                <a:ea typeface="Bookman Old Style" charset="0"/>
                <a:cs typeface="Bookman Old Style" charset="0"/>
                <a:sym typeface="Wingdings" pitchFamily="2" charset="2"/>
              </a:rPr>
              <a:t>Dışişleri Bakanlığı  Avrupa Birliği Başkanlığı (ayrı bir KTK yok)</a:t>
            </a:r>
          </a:p>
          <a:p>
            <a:pPr algn="just">
              <a:buFont typeface="Wingdings" pitchFamily="2" charset="2"/>
              <a:buChar char="q"/>
            </a:pPr>
            <a:r>
              <a:rPr lang="tr-TR" sz="2020" dirty="0">
                <a:latin typeface="Bookman Old Style" charset="0"/>
                <a:ea typeface="Bookman Old Style" charset="0"/>
                <a:cs typeface="Bookman Old Style" charset="0"/>
              </a:rPr>
              <a:t>Cumhurbaşkanlığı </a:t>
            </a:r>
            <a:r>
              <a:rPr lang="tr-TR" sz="2020" dirty="0">
                <a:latin typeface="Bookman Old Style" charset="0"/>
                <a:ea typeface="Bookman Old Style" charset="0"/>
                <a:cs typeface="Bookman Old Style" charset="0"/>
                <a:sym typeface="Wingdings" pitchFamily="2" charset="2"/>
              </a:rPr>
              <a:t> Savunma Sanayii Başkanlığı (ayrı bir KTK var)</a:t>
            </a:r>
            <a:endParaRPr lang="tr-TR" sz="2020" dirty="0">
              <a:latin typeface="Bookman Old Style" charset="0"/>
              <a:ea typeface="Bookman Old Style" charset="0"/>
              <a:cs typeface="Bookman Old Style" charset="0"/>
            </a:endParaRPr>
          </a:p>
          <a:p>
            <a:pPr algn="just">
              <a:buFont typeface="Wingdings" pitchFamily="2" charset="2"/>
              <a:buChar char="q"/>
            </a:pPr>
            <a:r>
              <a:rPr lang="tr-TR" sz="2020" dirty="0">
                <a:latin typeface="Bookman Old Style" charset="0"/>
                <a:ea typeface="Bookman Old Style" charset="0"/>
                <a:cs typeface="Bookman Old Style" charset="0"/>
                <a:sym typeface="Wingdings" pitchFamily="2" charset="2"/>
              </a:rPr>
              <a:t>Tarım ve Orman Bakanlığı  Atatürk Orman Çiftliği Müdürlüğü (ayrı bir KTK var)</a:t>
            </a:r>
          </a:p>
          <a:p>
            <a:pPr algn="just">
              <a:buFont typeface="Wingdings" pitchFamily="2" charset="2"/>
              <a:buChar char="q"/>
            </a:pPr>
            <a:r>
              <a:rPr lang="tr-TR" sz="2020" dirty="0">
                <a:latin typeface="Bookman Old Style" charset="0"/>
                <a:ea typeface="Bookman Old Style" charset="0"/>
                <a:cs typeface="Bookman Old Style" charset="0"/>
                <a:sym typeface="Wingdings" pitchFamily="2" charset="2"/>
              </a:rPr>
              <a:t>Tarım ve Orman Bakanlığı  DSİ Genel Müdürlüğü (ayrı bir KTK var)</a:t>
            </a:r>
          </a:p>
          <a:p>
            <a:pPr algn="just">
              <a:buFont typeface="Wingdings" pitchFamily="2" charset="2"/>
              <a:buChar char="q"/>
            </a:pPr>
            <a:r>
              <a:rPr lang="tr-TR" sz="2020" dirty="0">
                <a:latin typeface="Bookman Old Style" charset="0"/>
                <a:ea typeface="Bookman Old Style" charset="0"/>
                <a:cs typeface="Bookman Old Style" charset="0"/>
                <a:sym typeface="Wingdings" pitchFamily="2" charset="2"/>
              </a:rPr>
              <a:t>Kültür ve Turizm Bakanlığı  Devlet Tiyatroları Genel Müdürlüğü (ayrı bir KTK var)</a:t>
            </a:r>
          </a:p>
          <a:p>
            <a:pPr algn="just">
              <a:buFont typeface="Wingdings" pitchFamily="2" charset="2"/>
              <a:buChar char="q"/>
            </a:pPr>
            <a:r>
              <a:rPr lang="tr-TR" sz="2020" dirty="0">
                <a:latin typeface="Bookman Old Style" charset="0"/>
                <a:ea typeface="Bookman Old Style" charset="0"/>
                <a:cs typeface="Bookman Old Style" charset="0"/>
                <a:sym typeface="Wingdings" pitchFamily="2" charset="2"/>
              </a:rPr>
              <a:t>…</a:t>
            </a:r>
          </a:p>
        </p:txBody>
      </p:sp>
    </p:spTree>
    <p:extLst>
      <p:ext uri="{BB962C8B-B14F-4D97-AF65-F5344CB8AC3E}">
        <p14:creationId xmlns:p14="http://schemas.microsoft.com/office/powerpoint/2010/main" val="150104647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İlgili kuruluş örnekleri</a:t>
            </a:r>
          </a:p>
        </p:txBody>
      </p:sp>
      <p:sp>
        <p:nvSpPr>
          <p:cNvPr id="3" name="Content Placeholder 2"/>
          <p:cNvSpPr>
            <a:spLocks noGrp="1"/>
          </p:cNvSpPr>
          <p:nvPr>
            <p:ph sz="quarter" idx="1"/>
          </p:nvPr>
        </p:nvSpPr>
        <p:spPr>
          <a:xfrm>
            <a:off x="329138" y="1556792"/>
            <a:ext cx="8720419" cy="5112568"/>
          </a:xfrm>
        </p:spPr>
        <p:txBody>
          <a:bodyPr>
            <a:noAutofit/>
          </a:bodyPr>
          <a:lstStyle/>
          <a:p>
            <a:pPr algn="just">
              <a:buFont typeface="Wingdings" pitchFamily="2" charset="2"/>
              <a:buChar char="q"/>
            </a:pPr>
            <a:r>
              <a:rPr lang="tr-TR" sz="2200" dirty="0">
                <a:latin typeface="Bookman Old Style" charset="0"/>
                <a:ea typeface="Bookman Old Style" charset="0"/>
                <a:cs typeface="Bookman Old Style" charset="0"/>
              </a:rPr>
              <a:t>Dışişleri Bakanlığı </a:t>
            </a:r>
            <a:r>
              <a:rPr lang="tr-TR" sz="2200" dirty="0">
                <a:latin typeface="Bookman Old Style" charset="0"/>
                <a:ea typeface="Bookman Old Style" charset="0"/>
                <a:cs typeface="Bookman Old Style" charset="0"/>
                <a:sym typeface="Wingdings" pitchFamily="2" charset="2"/>
              </a:rPr>
              <a:t> Türk Akreditasyon Kurumu</a:t>
            </a:r>
            <a:endParaRPr lang="tr-TR" sz="2200" dirty="0">
              <a:latin typeface="Bookman Old Style" charset="0"/>
              <a:ea typeface="Bookman Old Style" charset="0"/>
              <a:cs typeface="Bookman Old Style" charset="0"/>
            </a:endParaRPr>
          </a:p>
          <a:p>
            <a:pPr algn="just">
              <a:buFont typeface="Wingdings" pitchFamily="2" charset="2"/>
              <a:buChar char="q"/>
            </a:pPr>
            <a:r>
              <a:rPr lang="tr-TR" sz="2200" dirty="0">
                <a:latin typeface="Bookman Old Style" charset="0"/>
                <a:ea typeface="Bookman Old Style" charset="0"/>
                <a:cs typeface="Bookman Old Style" charset="0"/>
              </a:rPr>
              <a:t>Sanayi ve Teknoloji Bakanlığı </a:t>
            </a:r>
            <a:r>
              <a:rPr lang="tr-TR" sz="2200" dirty="0">
                <a:latin typeface="Bookman Old Style" charset="0"/>
                <a:ea typeface="Bookman Old Style" charset="0"/>
                <a:cs typeface="Bookman Old Style" charset="0"/>
                <a:sym typeface="Wingdings" pitchFamily="2" charset="2"/>
              </a:rPr>
              <a:t> Türkiye Bilimsel ve Teknolojik Araştırma Kurumu (TÜBİTAK)</a:t>
            </a:r>
          </a:p>
          <a:p>
            <a:pPr algn="just">
              <a:buFont typeface="Wingdings" pitchFamily="2" charset="2"/>
              <a:buChar char="q"/>
            </a:pPr>
            <a:r>
              <a:rPr lang="tr-TR" sz="2200" dirty="0">
                <a:latin typeface="Bookman Old Style" charset="0"/>
                <a:ea typeface="Bookman Old Style" charset="0"/>
                <a:cs typeface="Bookman Old Style" charset="0"/>
                <a:sym typeface="Wingdings" pitchFamily="2" charset="2"/>
              </a:rPr>
              <a:t>Ticaret Bakanlığı  Türkiye İhracat Kredi Bankası Anonim Şirketi Genel Müdürlüğü </a:t>
            </a:r>
          </a:p>
          <a:p>
            <a:pPr algn="just">
              <a:buFont typeface="Wingdings" pitchFamily="2" charset="2"/>
              <a:buChar char="q"/>
            </a:pPr>
            <a:r>
              <a:rPr lang="tr-TR" sz="2200" dirty="0">
                <a:latin typeface="Bookman Old Style" charset="0"/>
                <a:ea typeface="Bookman Old Style" charset="0"/>
                <a:cs typeface="Bookman Old Style" charset="0"/>
                <a:sym typeface="Wingdings" pitchFamily="2" charset="2"/>
              </a:rPr>
              <a:t>Tarım ve Orman Bakanlığı  Çay İşletmeleri Genel Müdürlüğü</a:t>
            </a:r>
          </a:p>
          <a:p>
            <a:pPr algn="just">
              <a:buFont typeface="Wingdings" pitchFamily="2" charset="2"/>
              <a:buChar char="q"/>
            </a:pPr>
            <a:r>
              <a:rPr lang="tr-TR" sz="2200" dirty="0">
                <a:latin typeface="Bookman Old Style" charset="0"/>
                <a:ea typeface="Bookman Old Style" charset="0"/>
                <a:cs typeface="Bookman Old Style" charset="0"/>
                <a:sym typeface="Wingdings" pitchFamily="2" charset="2"/>
              </a:rPr>
              <a:t>Enerji ve Tabii Kaynaklar Bakanlığı  Türkiye Petrolleri Anonim Ortaklığı Genel Müdürlüğü</a:t>
            </a:r>
          </a:p>
          <a:p>
            <a:pPr algn="just">
              <a:buFont typeface="Wingdings" pitchFamily="2" charset="2"/>
              <a:buChar char="q"/>
            </a:pPr>
            <a:r>
              <a:rPr lang="tr-TR" sz="2200" dirty="0">
                <a:latin typeface="Bookman Old Style" charset="0"/>
                <a:ea typeface="Bookman Old Style" charset="0"/>
                <a:cs typeface="Bookman Old Style" charset="0"/>
                <a:sym typeface="Wingdings" pitchFamily="2" charset="2"/>
              </a:rPr>
              <a:t>Kültür ve Turizm Bakanlığı  Türkiye Turizm Tanıtım ve Geliştirme Ajansı Genel Müdürlüğü</a:t>
            </a:r>
          </a:p>
          <a:p>
            <a:pPr algn="just">
              <a:buFont typeface="Wingdings" pitchFamily="2" charset="2"/>
              <a:buChar char="q"/>
            </a:pPr>
            <a:r>
              <a:rPr lang="tr-TR" sz="2200" dirty="0">
                <a:latin typeface="Bookman Old Style" charset="0"/>
                <a:ea typeface="Bookman Old Style" charset="0"/>
                <a:cs typeface="Bookman Old Style" charset="0"/>
                <a:sym typeface="Wingdings" pitchFamily="2" charset="2"/>
              </a:rPr>
              <a:t>Çevre ve Şehircilik Bakanlığı  İller Bankası Anonim Şirketi Genel Müdürlüğü</a:t>
            </a:r>
          </a:p>
        </p:txBody>
      </p:sp>
    </p:spTree>
    <p:extLst>
      <p:ext uri="{BB962C8B-B14F-4D97-AF65-F5344CB8AC3E}">
        <p14:creationId xmlns:p14="http://schemas.microsoft.com/office/powerpoint/2010/main" val="253185286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İlişkili kuruluş örnekleri </a:t>
            </a:r>
          </a:p>
        </p:txBody>
      </p:sp>
      <p:sp>
        <p:nvSpPr>
          <p:cNvPr id="3" name="Content Placeholder 2"/>
          <p:cNvSpPr>
            <a:spLocks noGrp="1"/>
          </p:cNvSpPr>
          <p:nvPr>
            <p:ph sz="quarter" idx="1"/>
          </p:nvPr>
        </p:nvSpPr>
        <p:spPr>
          <a:xfrm>
            <a:off x="0" y="1484784"/>
            <a:ext cx="9049557" cy="5373216"/>
          </a:xfrm>
        </p:spPr>
        <p:txBody>
          <a:bodyPr>
            <a:noAutofit/>
          </a:bodyPr>
          <a:lstStyle/>
          <a:p>
            <a:pPr algn="just">
              <a:buFont typeface="Wingdings" pitchFamily="2" charset="2"/>
              <a:buChar char="q"/>
            </a:pPr>
            <a:r>
              <a:rPr lang="tr-TR" sz="1870" dirty="0">
                <a:latin typeface="Bookman Old Style" charset="0"/>
                <a:ea typeface="Bookman Old Style" charset="0"/>
                <a:cs typeface="Bookman Old Style" charset="0"/>
              </a:rPr>
              <a:t>Enerji ve Tabii Kaynaklar Bakanlığı </a:t>
            </a:r>
            <a:r>
              <a:rPr lang="tr-TR" sz="1870" dirty="0">
                <a:latin typeface="Bookman Old Style" charset="0"/>
                <a:ea typeface="Bookman Old Style" charset="0"/>
                <a:cs typeface="Bookman Old Style" charset="0"/>
                <a:sym typeface="Wingdings" pitchFamily="2" charset="2"/>
              </a:rPr>
              <a:t> Enerji Piyasası Düzenleme Kurumu (EPDK)</a:t>
            </a:r>
          </a:p>
          <a:p>
            <a:pPr algn="just">
              <a:buFont typeface="Wingdings" pitchFamily="2" charset="2"/>
              <a:buChar char="q"/>
            </a:pPr>
            <a:r>
              <a:rPr lang="tr-TR" sz="1870" dirty="0">
                <a:latin typeface="Bookman Old Style" charset="0"/>
                <a:ea typeface="Bookman Old Style" charset="0"/>
                <a:cs typeface="Bookman Old Style" charset="0"/>
              </a:rPr>
              <a:t>Enerji ve Tabii Kaynaklar Bakanlığı </a:t>
            </a:r>
            <a:r>
              <a:rPr lang="tr-TR" sz="1870" dirty="0">
                <a:latin typeface="Bookman Old Style" charset="0"/>
                <a:ea typeface="Bookman Old Style" charset="0"/>
                <a:cs typeface="Bookman Old Style" charset="0"/>
                <a:sym typeface="Wingdings" pitchFamily="2" charset="2"/>
              </a:rPr>
              <a:t> Nükleer Düzenleme Kurumu</a:t>
            </a:r>
          </a:p>
          <a:p>
            <a:pPr algn="just">
              <a:buFont typeface="Wingdings" pitchFamily="2" charset="2"/>
              <a:buChar char="q"/>
            </a:pPr>
            <a:r>
              <a:rPr lang="tr-TR" sz="1870" dirty="0">
                <a:latin typeface="Bookman Old Style" charset="0"/>
                <a:ea typeface="Bookman Old Style" charset="0"/>
                <a:cs typeface="Bookman Old Style" charset="0"/>
                <a:sym typeface="Wingdings" pitchFamily="2" charset="2"/>
              </a:rPr>
              <a:t>Hazine ve Maliye Bakanlığı  Bankacılık Düzenleme ve Denetleme Kurumu (BDDK) (</a:t>
            </a:r>
            <a:r>
              <a:rPr lang="tr-TR" sz="1870" dirty="0" err="1">
                <a:latin typeface="Bookman Old Style" charset="0"/>
                <a:ea typeface="Bookman Old Style" charset="0"/>
                <a:cs typeface="Bookman Old Style" charset="0"/>
                <a:sym typeface="Wingdings" pitchFamily="2" charset="2"/>
              </a:rPr>
              <a:t>kaysis</a:t>
            </a:r>
            <a:r>
              <a:rPr lang="tr-TR" sz="1870" dirty="0">
                <a:latin typeface="Bookman Old Style" charset="0"/>
                <a:ea typeface="Bookman Old Style" charset="0"/>
                <a:cs typeface="Bookman Old Style" charset="0"/>
                <a:sym typeface="Wingdings" pitchFamily="2" charset="2"/>
              </a:rPr>
              <a:t>  koordineli kuruluş)</a:t>
            </a:r>
          </a:p>
          <a:p>
            <a:pPr algn="just">
              <a:buFont typeface="Wingdings" pitchFamily="2" charset="2"/>
              <a:buChar char="q"/>
            </a:pPr>
            <a:r>
              <a:rPr lang="tr-TR" sz="1870" dirty="0">
                <a:latin typeface="Bookman Old Style" charset="0"/>
                <a:ea typeface="Bookman Old Style" charset="0"/>
                <a:cs typeface="Bookman Old Style" charset="0"/>
                <a:sym typeface="Wingdings" pitchFamily="2" charset="2"/>
              </a:rPr>
              <a:t>Hazine ve Maliye Bakanlığı  Kamu Gözetimi, Muhasebe ve Denetim Standartları Kurumu</a:t>
            </a:r>
          </a:p>
          <a:p>
            <a:pPr algn="just">
              <a:buFont typeface="Wingdings" pitchFamily="2" charset="2"/>
              <a:buChar char="q"/>
            </a:pPr>
            <a:r>
              <a:rPr lang="tr-TR" sz="1870" dirty="0">
                <a:latin typeface="Bookman Old Style" charset="0"/>
                <a:ea typeface="Bookman Old Style" charset="0"/>
                <a:cs typeface="Bookman Old Style" charset="0"/>
                <a:sym typeface="Wingdings" pitchFamily="2" charset="2"/>
              </a:rPr>
              <a:t>Hazine ve Maliye Bakanlığı  Sermaye Piyasası Kurulu (SPK) (</a:t>
            </a:r>
            <a:r>
              <a:rPr lang="tr-TR" sz="1870" dirty="0" err="1">
                <a:latin typeface="Bookman Old Style" charset="0"/>
                <a:ea typeface="Bookman Old Style" charset="0"/>
                <a:cs typeface="Bookman Old Style" charset="0"/>
                <a:sym typeface="Wingdings" pitchFamily="2" charset="2"/>
              </a:rPr>
              <a:t>kaysis</a:t>
            </a:r>
            <a:r>
              <a:rPr lang="tr-TR" sz="1870" dirty="0">
                <a:latin typeface="Bookman Old Style" charset="0"/>
                <a:ea typeface="Bookman Old Style" charset="0"/>
                <a:cs typeface="Bookman Old Style" charset="0"/>
                <a:sym typeface="Wingdings" pitchFamily="2" charset="2"/>
              </a:rPr>
              <a:t>  koordineli kuruluş)</a:t>
            </a:r>
          </a:p>
          <a:p>
            <a:pPr algn="just">
              <a:buFont typeface="Wingdings" pitchFamily="2" charset="2"/>
              <a:buChar char="q"/>
            </a:pPr>
            <a:r>
              <a:rPr lang="tr-TR" sz="1870" dirty="0">
                <a:latin typeface="Bookman Old Style" charset="0"/>
                <a:ea typeface="Bookman Old Style" charset="0"/>
                <a:cs typeface="Bookman Old Style" charset="0"/>
                <a:sym typeface="Wingdings" pitchFamily="2" charset="2"/>
              </a:rPr>
              <a:t>Hazine ve Maliye Bakanlığı  Kamu İhale Kurumu (KİK)</a:t>
            </a:r>
          </a:p>
          <a:p>
            <a:pPr algn="just">
              <a:buFont typeface="Wingdings" pitchFamily="2" charset="2"/>
              <a:buChar char="q"/>
            </a:pPr>
            <a:r>
              <a:rPr lang="tr-TR" sz="1870" dirty="0">
                <a:latin typeface="Bookman Old Style" charset="0"/>
                <a:ea typeface="Bookman Old Style" charset="0"/>
                <a:cs typeface="Bookman Old Style" charset="0"/>
                <a:sym typeface="Wingdings" pitchFamily="2" charset="2"/>
              </a:rPr>
              <a:t>Hazine ve Maliye Bakanlığı  Sigortacılık ve Özel Emeklilik Düzenleme ve Denetleme Kurumu</a:t>
            </a:r>
          </a:p>
          <a:p>
            <a:pPr algn="just">
              <a:buFont typeface="Wingdings" pitchFamily="2" charset="2"/>
              <a:buChar char="q"/>
            </a:pPr>
            <a:r>
              <a:rPr lang="tr-TR" sz="1870" dirty="0">
                <a:latin typeface="Bookman Old Style" charset="0"/>
                <a:ea typeface="Bookman Old Style" charset="0"/>
                <a:cs typeface="Bookman Old Style" charset="0"/>
                <a:sym typeface="Wingdings" pitchFamily="2" charset="2"/>
              </a:rPr>
              <a:t>Ticaret Bakanlığı  Rekabet Kurumu</a:t>
            </a:r>
          </a:p>
          <a:p>
            <a:pPr algn="just">
              <a:buFont typeface="Wingdings" pitchFamily="2" charset="2"/>
              <a:buChar char="q"/>
            </a:pPr>
            <a:r>
              <a:rPr lang="tr-TR" sz="1870" dirty="0">
                <a:latin typeface="Bookman Old Style" charset="0"/>
                <a:ea typeface="Bookman Old Style" charset="0"/>
                <a:cs typeface="Bookman Old Style" charset="0"/>
                <a:sym typeface="Wingdings" pitchFamily="2" charset="2"/>
              </a:rPr>
              <a:t>Ulaştırma ve Altyapı Bakanlığı  Bilgi Teknolojileri ve İletişim Kurumu</a:t>
            </a:r>
          </a:p>
          <a:p>
            <a:pPr algn="just">
              <a:buFont typeface="Wingdings" pitchFamily="2" charset="2"/>
              <a:buChar char="q"/>
            </a:pPr>
            <a:r>
              <a:rPr lang="tr-TR" sz="1870" dirty="0">
                <a:latin typeface="Bookman Old Style" charset="0"/>
                <a:ea typeface="Bookman Old Style" charset="0"/>
                <a:cs typeface="Bookman Old Style" charset="0"/>
                <a:sym typeface="Wingdings" pitchFamily="2" charset="2"/>
              </a:rPr>
              <a:t>Kültür ve Turizm Bakanlığı  Radyo ve Televizyon Üst Kurulu (</a:t>
            </a:r>
            <a:r>
              <a:rPr lang="tr-TR" sz="1870" dirty="0" err="1">
                <a:latin typeface="Bookman Old Style" charset="0"/>
                <a:ea typeface="Bookman Old Style" charset="0"/>
                <a:cs typeface="Bookman Old Style" charset="0"/>
                <a:sym typeface="Wingdings" pitchFamily="2" charset="2"/>
              </a:rPr>
              <a:t>kaysis</a:t>
            </a:r>
            <a:r>
              <a:rPr lang="tr-TR" sz="1870" dirty="0">
                <a:latin typeface="Bookman Old Style" charset="0"/>
                <a:ea typeface="Bookman Old Style" charset="0"/>
                <a:cs typeface="Bookman Old Style" charset="0"/>
                <a:sym typeface="Wingdings" pitchFamily="2" charset="2"/>
              </a:rPr>
              <a:t>  koordineli kuruluş)</a:t>
            </a:r>
          </a:p>
        </p:txBody>
      </p:sp>
    </p:spTree>
    <p:extLst>
      <p:ext uri="{BB962C8B-B14F-4D97-AF65-F5344CB8AC3E}">
        <p14:creationId xmlns:p14="http://schemas.microsoft.com/office/powerpoint/2010/main" val="298653157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Bakanlık Sistemi &amp; HYYY İlişkisi</a:t>
            </a:r>
          </a:p>
        </p:txBody>
      </p:sp>
      <p:sp>
        <p:nvSpPr>
          <p:cNvPr id="3" name="Content Placeholder 2"/>
          <p:cNvSpPr>
            <a:spLocks noGrp="1"/>
          </p:cNvSpPr>
          <p:nvPr>
            <p:ph sz="quarter" idx="1"/>
          </p:nvPr>
        </p:nvSpPr>
        <p:spPr>
          <a:xfrm>
            <a:off x="329138" y="1556792"/>
            <a:ext cx="8720419" cy="5112568"/>
          </a:xfrm>
        </p:spPr>
        <p:txBody>
          <a:bodyPr>
            <a:noAutofit/>
          </a:bodyPr>
          <a:lstStyle/>
          <a:p>
            <a:pPr marL="0" indent="0" algn="just">
              <a:buNone/>
            </a:pPr>
            <a:endParaRPr lang="tr-TR" sz="2600" dirty="0">
              <a:latin typeface="Bookman Old Style" charset="0"/>
              <a:ea typeface="Bookman Old Style" charset="0"/>
              <a:cs typeface="Bookman Old Style" charset="0"/>
            </a:endParaRPr>
          </a:p>
          <a:p>
            <a:pPr marL="0" indent="0" algn="just">
              <a:buNone/>
            </a:pPr>
            <a:endParaRPr lang="tr-TR" sz="2600" dirty="0">
              <a:latin typeface="Bookman Old Style" charset="0"/>
              <a:ea typeface="Bookman Old Style" charset="0"/>
              <a:cs typeface="Bookman Old Style" charset="0"/>
            </a:endParaRPr>
          </a:p>
          <a:p>
            <a:pPr marL="0" indent="0" algn="just">
              <a:buNone/>
            </a:pPr>
            <a:r>
              <a:rPr lang="tr-TR" sz="2600" dirty="0">
                <a:latin typeface="Bookman Old Style" charset="0"/>
                <a:ea typeface="Bookman Old Style" charset="0"/>
                <a:cs typeface="Bookman Old Style" charset="0"/>
              </a:rPr>
              <a:t>Ayrı kamu tüzel kişiliği olan bağlı kuruluşlar ile ilgili ve ilişkili kuruluşlar aynı zamanda hizmet yönünden yerinden yönetim kuruluşlarıdırlar. Başka bir ifadeyle “kamu kurumu” kategorisini oluştururlar. </a:t>
            </a:r>
          </a:p>
        </p:txBody>
      </p:sp>
    </p:spTree>
    <p:extLst>
      <p:ext uri="{BB962C8B-B14F-4D97-AF65-F5344CB8AC3E}">
        <p14:creationId xmlns:p14="http://schemas.microsoft.com/office/powerpoint/2010/main" val="140215910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Başkent Yapılanmasındaki Yardımcı Kuruluşlar </a:t>
            </a:r>
            <a:r>
              <a:rPr lang="tr-TR" sz="3200" b="1" dirty="0">
                <a:latin typeface="Bookman Old Style" panose="02050604050505020204" pitchFamily="18" charset="0"/>
                <a:sym typeface="Wingdings"/>
              </a:rPr>
              <a:t> Danıştay</a:t>
            </a:r>
            <a:endParaRPr lang="tr-TR" sz="3200" b="1" dirty="0">
              <a:latin typeface="Bookman Old Style" panose="02050604050505020204" pitchFamily="18" charset="0"/>
            </a:endParaRPr>
          </a:p>
        </p:txBody>
      </p:sp>
      <p:sp>
        <p:nvSpPr>
          <p:cNvPr id="3" name="Content Placeholder 2"/>
          <p:cNvSpPr>
            <a:spLocks noGrp="1"/>
          </p:cNvSpPr>
          <p:nvPr>
            <p:ph sz="quarter" idx="1"/>
          </p:nvPr>
        </p:nvSpPr>
        <p:spPr>
          <a:xfrm>
            <a:off x="251520" y="1556792"/>
            <a:ext cx="8720419" cy="5112568"/>
          </a:xfrm>
        </p:spPr>
        <p:txBody>
          <a:bodyPr>
            <a:noAutofit/>
          </a:bodyPr>
          <a:lstStyle/>
          <a:p>
            <a:pPr algn="just"/>
            <a:r>
              <a:rPr lang="tr-TR" sz="1900" dirty="0">
                <a:latin typeface="Bookman Old Style" charset="0"/>
                <a:ea typeface="Bookman Old Style" charset="0"/>
                <a:cs typeface="Bookman Old Style" charset="0"/>
              </a:rPr>
              <a:t>Yüksek idare mahkemesine ek olarak danışma ve inceleme organıdır.</a:t>
            </a:r>
          </a:p>
          <a:p>
            <a:pPr algn="just"/>
            <a:r>
              <a:rPr lang="tr-TR" sz="1900" dirty="0">
                <a:latin typeface="Bookman Old Style" charset="0"/>
                <a:ea typeface="Bookman Old Style" charset="0"/>
                <a:cs typeface="Bookman Old Style" charset="0"/>
              </a:rPr>
              <a:t>Danıştay, davaları görmek, </a:t>
            </a:r>
            <a:r>
              <a:rPr lang="tr-TR" sz="1900" dirty="0">
                <a:solidFill>
                  <a:srgbClr val="FF0000"/>
                </a:solidFill>
                <a:latin typeface="Bookman Old Style" charset="0"/>
                <a:ea typeface="Bookman Old Style" charset="0"/>
                <a:cs typeface="Bookman Old Style" charset="0"/>
              </a:rPr>
              <a:t>Başbakan ve Bakanlar Kurulunca gönderilen </a:t>
            </a:r>
            <a:r>
              <a:rPr lang="tr-TR" sz="1900" i="1" dirty="0">
                <a:solidFill>
                  <a:srgbClr val="FF0000"/>
                </a:solidFill>
                <a:latin typeface="Bookman Old Style" charset="0"/>
                <a:ea typeface="Bookman Old Style" charset="0"/>
                <a:cs typeface="Bookman Old Style" charset="0"/>
              </a:rPr>
              <a:t>kanun tasarıları</a:t>
            </a:r>
            <a:r>
              <a:rPr lang="tr-TR" sz="1900" dirty="0">
                <a:solidFill>
                  <a:srgbClr val="FF0000"/>
                </a:solidFill>
                <a:latin typeface="Bookman Old Style" charset="0"/>
                <a:ea typeface="Bookman Old Style" charset="0"/>
                <a:cs typeface="Bookman Old Style" charset="0"/>
              </a:rPr>
              <a:t>, </a:t>
            </a:r>
            <a:r>
              <a:rPr lang="tr-TR" sz="1900" i="1" dirty="0">
                <a:latin typeface="Bookman Old Style" charset="0"/>
                <a:ea typeface="Bookman Old Style" charset="0"/>
                <a:cs typeface="Bookman Old Style" charset="0"/>
              </a:rPr>
              <a:t>kamu hizmetleri ile ilgili imtiyaz şartlaşma ve sözleşmeleri </a:t>
            </a:r>
            <a:r>
              <a:rPr lang="tr-TR" sz="1900" dirty="0">
                <a:latin typeface="Bookman Old Style" charset="0"/>
                <a:ea typeface="Bookman Old Style" charset="0"/>
                <a:cs typeface="Bookman Old Style" charset="0"/>
              </a:rPr>
              <a:t>hakkında iki ay içinde </a:t>
            </a:r>
            <a:r>
              <a:rPr lang="tr-TR" sz="1900" b="1" dirty="0">
                <a:latin typeface="Bookman Old Style" charset="0"/>
                <a:ea typeface="Bookman Old Style" charset="0"/>
                <a:cs typeface="Bookman Old Style" charset="0"/>
              </a:rPr>
              <a:t>düşüncesini bildirmek</a:t>
            </a:r>
            <a:r>
              <a:rPr lang="tr-TR" sz="1900" dirty="0">
                <a:latin typeface="Bookman Old Style" charset="0"/>
                <a:ea typeface="Bookman Old Style" charset="0"/>
                <a:cs typeface="Bookman Old Style" charset="0"/>
              </a:rPr>
              <a:t>, </a:t>
            </a:r>
            <a:r>
              <a:rPr lang="tr-TR" sz="1900" i="1" dirty="0">
                <a:latin typeface="Bookman Old Style" charset="0"/>
                <a:ea typeface="Bookman Old Style" charset="0"/>
                <a:cs typeface="Bookman Old Style" charset="0"/>
              </a:rPr>
              <a:t>tüzük tasarılarını </a:t>
            </a:r>
            <a:r>
              <a:rPr lang="tr-TR" sz="1900" b="1" dirty="0">
                <a:latin typeface="Bookman Old Style" charset="0"/>
                <a:ea typeface="Bookman Old Style" charset="0"/>
                <a:cs typeface="Bookman Old Style" charset="0"/>
              </a:rPr>
              <a:t>incelemek</a:t>
            </a:r>
            <a:r>
              <a:rPr lang="tr-TR" sz="1900" dirty="0">
                <a:latin typeface="Bookman Old Style" charset="0"/>
                <a:ea typeface="Bookman Old Style" charset="0"/>
                <a:cs typeface="Bookman Old Style" charset="0"/>
              </a:rPr>
              <a:t>, idari uyuşmazlıkları çözmek ve kanunla gösterilen diğer işleri yapmakla görevlidir (AY, </a:t>
            </a:r>
            <a:r>
              <a:rPr lang="tr-TR" sz="1900" dirty="0" err="1">
                <a:latin typeface="Bookman Old Style" charset="0"/>
                <a:ea typeface="Bookman Old Style" charset="0"/>
                <a:cs typeface="Bookman Old Style" charset="0"/>
              </a:rPr>
              <a:t>md.</a:t>
            </a:r>
            <a:r>
              <a:rPr lang="tr-TR" sz="1900" dirty="0">
                <a:latin typeface="Bookman Old Style" charset="0"/>
                <a:ea typeface="Bookman Old Style" charset="0"/>
                <a:cs typeface="Bookman Old Style" charset="0"/>
              </a:rPr>
              <a:t> 155).   </a:t>
            </a:r>
          </a:p>
          <a:p>
            <a:pPr algn="just"/>
            <a:r>
              <a:rPr lang="tr-TR" sz="1900" dirty="0">
                <a:solidFill>
                  <a:srgbClr val="FF0000"/>
                </a:solidFill>
                <a:latin typeface="Bookman Old Style" charset="0"/>
                <a:ea typeface="Bookman Old Style" charset="0"/>
                <a:cs typeface="Bookman Old Style" charset="0"/>
              </a:rPr>
              <a:t>Başbakanlık veya Bakanlar Kurulunca gönderilen kanun tasarı ve teklifleri hakkında görüşünü bildirir (2575, </a:t>
            </a:r>
            <a:r>
              <a:rPr lang="tr-TR" sz="1900" dirty="0" err="1">
                <a:solidFill>
                  <a:srgbClr val="FF0000"/>
                </a:solidFill>
                <a:latin typeface="Bookman Old Style" charset="0"/>
                <a:ea typeface="Bookman Old Style" charset="0"/>
                <a:cs typeface="Bookman Old Style" charset="0"/>
              </a:rPr>
              <a:t>md.</a:t>
            </a:r>
            <a:r>
              <a:rPr lang="tr-TR" sz="1900" dirty="0">
                <a:solidFill>
                  <a:srgbClr val="FF0000"/>
                </a:solidFill>
                <a:latin typeface="Bookman Old Style" charset="0"/>
                <a:ea typeface="Bookman Old Style" charset="0"/>
                <a:cs typeface="Bookman Old Style" charset="0"/>
              </a:rPr>
              <a:t> 23/c);</a:t>
            </a:r>
          </a:p>
          <a:p>
            <a:pPr algn="just"/>
            <a:r>
              <a:rPr lang="tr-TR" sz="1900" dirty="0">
                <a:solidFill>
                  <a:srgbClr val="FF0000"/>
                </a:solidFill>
                <a:latin typeface="Bookman Old Style" charset="0"/>
                <a:ea typeface="Bookman Old Style" charset="0"/>
                <a:cs typeface="Bookman Old Style" charset="0"/>
              </a:rPr>
              <a:t>Tüzük tasarılarını inceler; kamu hizmetleri ile ilgili imtiyaz şartlaşma ve sözleşmeleri hakkında düşüncesini bildirir (2575, </a:t>
            </a:r>
            <a:r>
              <a:rPr lang="tr-TR" sz="1900" dirty="0" err="1">
                <a:solidFill>
                  <a:srgbClr val="FF0000"/>
                </a:solidFill>
                <a:latin typeface="Bookman Old Style" charset="0"/>
                <a:ea typeface="Bookman Old Style" charset="0"/>
                <a:cs typeface="Bookman Old Style" charset="0"/>
              </a:rPr>
              <a:t>md.</a:t>
            </a:r>
            <a:r>
              <a:rPr lang="tr-TR" sz="1900" dirty="0">
                <a:solidFill>
                  <a:srgbClr val="FF0000"/>
                </a:solidFill>
                <a:latin typeface="Bookman Old Style" charset="0"/>
                <a:ea typeface="Bookman Old Style" charset="0"/>
                <a:cs typeface="Bookman Old Style" charset="0"/>
              </a:rPr>
              <a:t> 23/d);</a:t>
            </a:r>
          </a:p>
          <a:p>
            <a:pPr algn="just"/>
            <a:r>
              <a:rPr lang="tr-TR" sz="1900" dirty="0">
                <a:latin typeface="Bookman Old Style" charset="0"/>
                <a:ea typeface="Bookman Old Style" charset="0"/>
                <a:cs typeface="Bookman Old Style" charset="0"/>
              </a:rPr>
              <a:t>Cumhurbaşkanlığı tarafından gönderilen işler hakkında görüşünü bildirir (2575, </a:t>
            </a:r>
            <a:r>
              <a:rPr lang="tr-TR" sz="1900" dirty="0" err="1">
                <a:latin typeface="Bookman Old Style" charset="0"/>
                <a:ea typeface="Bookman Old Style" charset="0"/>
                <a:cs typeface="Bookman Old Style" charset="0"/>
              </a:rPr>
              <a:t>md.</a:t>
            </a:r>
            <a:r>
              <a:rPr lang="tr-TR" sz="1900" dirty="0">
                <a:latin typeface="Bookman Old Style" charset="0"/>
                <a:ea typeface="Bookman Old Style" charset="0"/>
                <a:cs typeface="Bookman Old Style" charset="0"/>
              </a:rPr>
              <a:t> 23/d).</a:t>
            </a:r>
          </a:p>
          <a:p>
            <a:pPr algn="just"/>
            <a:r>
              <a:rPr lang="tr-TR" sz="1900" dirty="0">
                <a:latin typeface="Bookman Old Style" charset="0"/>
                <a:ea typeface="Bookman Old Style" charset="0"/>
                <a:cs typeface="Bookman Old Style" charset="0"/>
              </a:rPr>
              <a:t>Bağlayıcılık </a:t>
            </a:r>
            <a:r>
              <a:rPr lang="tr-TR" sz="1900" dirty="0">
                <a:latin typeface="Bookman Old Style" charset="0"/>
                <a:ea typeface="Bookman Old Style" charset="0"/>
                <a:cs typeface="Bookman Old Style" charset="0"/>
                <a:sym typeface="Wingdings"/>
              </a:rPr>
              <a:t> İlgili kanunlarda Danıştay’a uygun bulma yetkisi tanınmamışsa kararlar, </a:t>
            </a:r>
            <a:r>
              <a:rPr lang="tr-TR" sz="1900" dirty="0" err="1">
                <a:latin typeface="Bookman Old Style" charset="0"/>
                <a:ea typeface="Bookman Old Style" charset="0"/>
                <a:cs typeface="Bookman Old Style" charset="0"/>
                <a:sym typeface="Wingdings"/>
              </a:rPr>
              <a:t>istişari</a:t>
            </a:r>
            <a:r>
              <a:rPr lang="tr-TR" sz="1900" dirty="0">
                <a:latin typeface="Bookman Old Style" charset="0"/>
                <a:ea typeface="Bookman Old Style" charset="0"/>
                <a:cs typeface="Bookman Old Style" charset="0"/>
                <a:sym typeface="Wingdings"/>
              </a:rPr>
              <a:t> niteliktedir ve idareyi bağlamaz. </a:t>
            </a:r>
            <a:endParaRPr lang="tr-TR" sz="1900"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269902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28600"/>
            <a:ext cx="8786874" cy="990600"/>
          </a:xfrm>
        </p:spPr>
        <p:txBody>
          <a:bodyPr>
            <a:normAutofit/>
          </a:bodyPr>
          <a:lstStyle/>
          <a:p>
            <a:r>
              <a:rPr lang="tr-TR" sz="2800" b="1" dirty="0">
                <a:latin typeface="Bookman Old Style" pitchFamily="18" charset="0"/>
              </a:rPr>
              <a:t>	Yönetişim (</a:t>
            </a:r>
            <a:r>
              <a:rPr lang="tr-TR" sz="2800" b="1" i="1" dirty="0" err="1">
                <a:latin typeface="Bookman Old Style" pitchFamily="18" charset="0"/>
              </a:rPr>
              <a:t>Governance</a:t>
            </a:r>
            <a:r>
              <a:rPr lang="tr-TR" sz="2800" b="1" dirty="0">
                <a:latin typeface="Bookman Old Style" pitchFamily="18" charset="0"/>
              </a:rPr>
              <a:t>)</a:t>
            </a:r>
          </a:p>
        </p:txBody>
      </p:sp>
      <p:sp>
        <p:nvSpPr>
          <p:cNvPr id="3" name="2 İçerik Yer Tutucusu"/>
          <p:cNvSpPr>
            <a:spLocks noGrp="1"/>
          </p:cNvSpPr>
          <p:nvPr>
            <p:ph sz="quarter" idx="1"/>
          </p:nvPr>
        </p:nvSpPr>
        <p:spPr>
          <a:xfrm>
            <a:off x="611560" y="1484784"/>
            <a:ext cx="8153400" cy="5256584"/>
          </a:xfrm>
        </p:spPr>
        <p:txBody>
          <a:bodyPr>
            <a:noAutofit/>
          </a:bodyPr>
          <a:lstStyle/>
          <a:p>
            <a:pPr algn="just"/>
            <a:r>
              <a:rPr lang="tr-TR" sz="1900" i="1" dirty="0">
                <a:latin typeface="Bookman Old Style" pitchFamily="18" charset="0"/>
              </a:rPr>
              <a:t>Yönetişim</a:t>
            </a:r>
            <a:r>
              <a:rPr lang="tr-TR" sz="1900" dirty="0">
                <a:latin typeface="Bookman Old Style" pitchFamily="18" charset="0"/>
              </a:rPr>
              <a:t>, çağın yeni yönetim anlayışıdır. Karar alma ve özellikle de kararların uygulanması sürecinde </a:t>
            </a:r>
            <a:r>
              <a:rPr lang="tr-TR" sz="1900" dirty="0">
                <a:latin typeface="Bookman Old Style" pitchFamily="18" charset="0"/>
                <a:sym typeface="Wingdings" panose="05000000000000000000" pitchFamily="2" charset="2"/>
              </a:rPr>
              <a:t> </a:t>
            </a:r>
            <a:r>
              <a:rPr lang="tr-TR" sz="1900" dirty="0">
                <a:latin typeface="Bookman Old Style" pitchFamily="18" charset="0"/>
              </a:rPr>
              <a:t>devlet/bürokrasi + özel sektör + sivil toplum kuruluşları</a:t>
            </a:r>
          </a:p>
          <a:p>
            <a:pPr algn="just"/>
            <a:r>
              <a:rPr lang="tr-TR" sz="1900" dirty="0">
                <a:latin typeface="Bookman Old Style" pitchFamily="18" charset="0"/>
              </a:rPr>
              <a:t>Hem ulusal hem de küresel düzeyde neoliberal ekonomi düzeninin siyasal ve yönetsel olarak desteklenmesi ihtiyacı</a:t>
            </a:r>
          </a:p>
          <a:p>
            <a:pPr algn="just"/>
            <a:r>
              <a:rPr lang="tr-TR" sz="1900" dirty="0">
                <a:latin typeface="Bookman Old Style" pitchFamily="18" charset="0"/>
              </a:rPr>
              <a:t>Küresel dönemin yeni tip kalkınma anlayışı</a:t>
            </a:r>
          </a:p>
          <a:p>
            <a:pPr algn="just"/>
            <a:r>
              <a:rPr lang="tr-TR" sz="1900" dirty="0">
                <a:latin typeface="Bookman Old Style" pitchFamily="18" charset="0"/>
              </a:rPr>
              <a:t>Dünya Bankası, Uluslararası Para Fonu, Dünya Ticaret Örgütü gibi uluslararası kuruluşların yönlendirdiği yapısal uyarlama reformlarının yürütümünün garantiye alınması</a:t>
            </a:r>
          </a:p>
          <a:p>
            <a:pPr algn="just"/>
            <a:r>
              <a:rPr lang="tr-TR" sz="1900" dirty="0">
                <a:latin typeface="Bookman Old Style" pitchFamily="18" charset="0"/>
              </a:rPr>
              <a:t>Küresel sermayenin / çok uluslu şirketlerin (ÇUŞ) üretim yapılanması ve tüketim pazarlarının oluşturulması konusunda önündeki ulusal sınırların kaldırılması</a:t>
            </a:r>
          </a:p>
          <a:p>
            <a:pPr algn="just"/>
            <a:r>
              <a:rPr lang="tr-TR" sz="1900" dirty="0">
                <a:latin typeface="Bookman Old Style" pitchFamily="18" charset="0"/>
              </a:rPr>
              <a:t>Ulusal yerleşik siyasal ve yönetsel kurumlara güvensizlik duyulması dolayısıyla yeni tip özerk kurumların kurulması </a:t>
            </a:r>
          </a:p>
          <a:p>
            <a:pPr algn="just"/>
            <a:r>
              <a:rPr lang="tr-TR" sz="1900" dirty="0">
                <a:latin typeface="Bookman Old Style" pitchFamily="18" charset="0"/>
              </a:rPr>
              <a:t>Küresel düzeyde yatırım ortamının iyileştirilmesi için gerekli siyasal, hukuksal, yönetsel ortamın oluşturulması</a:t>
            </a:r>
          </a:p>
        </p:txBody>
      </p:sp>
    </p:spTree>
    <p:extLst>
      <p:ext uri="{BB962C8B-B14F-4D97-AF65-F5344CB8AC3E}">
        <p14:creationId xmlns:p14="http://schemas.microsoft.com/office/powerpoint/2010/main" val="116417603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Başkent Yapılanmasındaki Yardımcı Kuruluşlar </a:t>
            </a:r>
            <a:r>
              <a:rPr lang="tr-TR" sz="3200" b="1" dirty="0">
                <a:latin typeface="Bookman Old Style" panose="02050604050505020204" pitchFamily="18" charset="0"/>
                <a:sym typeface="Wingdings"/>
              </a:rPr>
              <a:t> Sayıştay</a:t>
            </a:r>
            <a:endParaRPr lang="tr-TR" sz="3200" b="1" dirty="0">
              <a:latin typeface="Bookman Old Style" panose="02050604050505020204" pitchFamily="18" charset="0"/>
            </a:endParaRPr>
          </a:p>
        </p:txBody>
      </p:sp>
      <p:sp>
        <p:nvSpPr>
          <p:cNvPr id="3" name="Content Placeholder 2"/>
          <p:cNvSpPr>
            <a:spLocks noGrp="1"/>
          </p:cNvSpPr>
          <p:nvPr>
            <p:ph sz="quarter" idx="1"/>
          </p:nvPr>
        </p:nvSpPr>
        <p:spPr>
          <a:xfrm>
            <a:off x="251520" y="1556792"/>
            <a:ext cx="8720419" cy="5112568"/>
          </a:xfrm>
        </p:spPr>
        <p:txBody>
          <a:bodyPr>
            <a:noAutofit/>
          </a:bodyPr>
          <a:lstStyle/>
          <a:p>
            <a:pPr algn="just">
              <a:spcBef>
                <a:spcPts val="400"/>
              </a:spcBef>
            </a:pPr>
            <a:r>
              <a:rPr lang="tr-TR" sz="1600" b="1" dirty="0">
                <a:latin typeface="Bookman Old Style" charset="0"/>
                <a:ea typeface="Bookman Old Style" charset="0"/>
                <a:cs typeface="Bookman Old Style" charset="0"/>
              </a:rPr>
              <a:t>Bütçe kanunuyla harcama yetkisine sahip olarak yetkilendirilen </a:t>
            </a:r>
            <a:r>
              <a:rPr lang="tr-TR" sz="1600" dirty="0">
                <a:latin typeface="Bookman Old Style" charset="0"/>
                <a:ea typeface="Bookman Old Style" charset="0"/>
                <a:cs typeface="Bookman Old Style" charset="0"/>
              </a:rPr>
              <a:t>yürütme organının hazırladığı bütçenin denetimi TBMM adına Sayıştay tarafından yapılmaktadır. Bütçe kanununun uygulanmasının </a:t>
            </a:r>
            <a:r>
              <a:rPr lang="tr-TR" sz="1600" b="1" dirty="0">
                <a:latin typeface="Bookman Old Style" charset="0"/>
                <a:ea typeface="Bookman Old Style" charset="0"/>
                <a:cs typeface="Bookman Old Style" charset="0"/>
              </a:rPr>
              <a:t>denetlenmesine ilişkin </a:t>
            </a:r>
            <a:r>
              <a:rPr lang="tr-TR" sz="1600" b="1" dirty="0" err="1">
                <a:latin typeface="Bookman Old Style" charset="0"/>
                <a:ea typeface="Bookman Old Style" charset="0"/>
                <a:cs typeface="Bookman Old Style" charset="0"/>
              </a:rPr>
              <a:t>kesinhesap</a:t>
            </a:r>
            <a:r>
              <a:rPr lang="tr-TR" sz="1600" b="1" dirty="0">
                <a:latin typeface="Bookman Old Style" charset="0"/>
                <a:ea typeface="Bookman Old Style" charset="0"/>
                <a:cs typeface="Bookman Old Style" charset="0"/>
              </a:rPr>
              <a:t> kanunu </a:t>
            </a:r>
            <a:r>
              <a:rPr lang="tr-TR" sz="1600" dirty="0">
                <a:latin typeface="Bookman Old Style" charset="0"/>
                <a:ea typeface="Bookman Old Style" charset="0"/>
                <a:cs typeface="Bookman Old Style" charset="0"/>
              </a:rPr>
              <a:t>Sayıştay raporları (</a:t>
            </a:r>
            <a:r>
              <a:rPr lang="tr-TR" sz="1600" b="1" dirty="0">
                <a:latin typeface="Bookman Old Style" charset="0"/>
                <a:ea typeface="Bookman Old Style" charset="0"/>
                <a:cs typeface="Bookman Old Style" charset="0"/>
              </a:rPr>
              <a:t>genel uygunluk bildirimi</a:t>
            </a:r>
            <a:r>
              <a:rPr lang="tr-TR" sz="1600" dirty="0">
                <a:latin typeface="Bookman Old Style" charset="0"/>
                <a:ea typeface="Bookman Old Style" charset="0"/>
                <a:cs typeface="Bookman Old Style" charset="0"/>
              </a:rPr>
              <a:t>) dikkate alınarak çıkarılmaktadır ya da çıkarılmamaktadır. </a:t>
            </a:r>
          </a:p>
          <a:p>
            <a:pPr algn="just">
              <a:spcBef>
                <a:spcPts val="400"/>
              </a:spcBef>
            </a:pPr>
            <a:r>
              <a:rPr lang="tr-TR" sz="1600" dirty="0">
                <a:latin typeface="Bookman Old Style" charset="0"/>
                <a:ea typeface="Bookman Old Style" charset="0"/>
                <a:cs typeface="Bookman Old Style" charset="0"/>
              </a:rPr>
              <a:t>Anayasada yargı bölümünde düzenlenmiştir ama yüksek mahkemeler arasında sayılmamıştır.</a:t>
            </a:r>
          </a:p>
          <a:p>
            <a:pPr algn="just">
              <a:spcBef>
                <a:spcPts val="400"/>
              </a:spcBef>
            </a:pPr>
            <a:r>
              <a:rPr lang="tr-TR" sz="1600" dirty="0">
                <a:latin typeface="Bookman Old Style" charset="0"/>
                <a:ea typeface="Bookman Old Style" charset="0"/>
                <a:cs typeface="Bookman Old Style" charset="0"/>
              </a:rPr>
              <a:t>Sayıştay, </a:t>
            </a:r>
            <a:r>
              <a:rPr lang="tr-TR" sz="1600" b="1" dirty="0">
                <a:latin typeface="Bookman Old Style" charset="0"/>
                <a:ea typeface="Bookman Old Style" charset="0"/>
                <a:cs typeface="Bookman Old Style" charset="0"/>
              </a:rPr>
              <a:t>merkezî yönetim bütçesi kapsamındaki kamu idareleri </a:t>
            </a:r>
            <a:r>
              <a:rPr lang="tr-TR" sz="1600" dirty="0">
                <a:latin typeface="Bookman Old Style" charset="0"/>
                <a:ea typeface="Bookman Old Style" charset="0"/>
                <a:cs typeface="Bookman Old Style" charset="0"/>
              </a:rPr>
              <a:t>ile </a:t>
            </a:r>
            <a:r>
              <a:rPr lang="tr-TR" sz="1600" b="1" dirty="0">
                <a:latin typeface="Bookman Old Style" charset="0"/>
                <a:ea typeface="Bookman Old Style" charset="0"/>
                <a:cs typeface="Bookman Old Style" charset="0"/>
              </a:rPr>
              <a:t>sosyal güvenlik kurumlarının</a:t>
            </a:r>
            <a:r>
              <a:rPr lang="tr-TR" sz="1600" dirty="0">
                <a:latin typeface="Bookman Old Style" charset="0"/>
                <a:ea typeface="Bookman Old Style" charset="0"/>
                <a:cs typeface="Bookman Old Style" charset="0"/>
              </a:rPr>
              <a:t> bütün gelir ve giderleri ile mallarını TBMM adına denetlemek ve sorumluların </a:t>
            </a:r>
            <a:r>
              <a:rPr lang="tr-TR" sz="1600" b="1" dirty="0">
                <a:latin typeface="Bookman Old Style" charset="0"/>
                <a:ea typeface="Bookman Old Style" charset="0"/>
                <a:cs typeface="Bookman Old Style" charset="0"/>
              </a:rPr>
              <a:t>hesap ve işlemlerini kesin hükme bağlamak </a:t>
            </a:r>
            <a:r>
              <a:rPr lang="tr-TR" sz="1600" dirty="0">
                <a:latin typeface="Bookman Old Style" charset="0"/>
                <a:ea typeface="Bookman Old Style" charset="0"/>
                <a:cs typeface="Bookman Old Style" charset="0"/>
              </a:rPr>
              <a:t>ve kanunlarla verilen </a:t>
            </a:r>
            <a:r>
              <a:rPr lang="tr-TR" sz="1600" b="1" dirty="0">
                <a:latin typeface="Bookman Old Style" charset="0"/>
                <a:ea typeface="Bookman Old Style" charset="0"/>
                <a:cs typeface="Bookman Old Style" charset="0"/>
              </a:rPr>
              <a:t>inceleme, denetleme </a:t>
            </a:r>
            <a:r>
              <a:rPr lang="tr-TR" sz="1600" dirty="0">
                <a:latin typeface="Bookman Old Style" charset="0"/>
                <a:ea typeface="Bookman Old Style" charset="0"/>
                <a:cs typeface="Bookman Old Style" charset="0"/>
              </a:rPr>
              <a:t>ve hükme bağlama işlerini yapmakla görevlidir (AY, </a:t>
            </a:r>
            <a:r>
              <a:rPr lang="tr-TR" sz="1600" dirty="0" err="1">
                <a:latin typeface="Bookman Old Style" charset="0"/>
                <a:ea typeface="Bookman Old Style" charset="0"/>
                <a:cs typeface="Bookman Old Style" charset="0"/>
              </a:rPr>
              <a:t>md.</a:t>
            </a:r>
            <a:r>
              <a:rPr lang="tr-TR" sz="1600" dirty="0">
                <a:latin typeface="Bookman Old Style" charset="0"/>
                <a:ea typeface="Bookman Old Style" charset="0"/>
                <a:cs typeface="Bookman Old Style" charset="0"/>
              </a:rPr>
              <a:t> 160). </a:t>
            </a:r>
          </a:p>
          <a:p>
            <a:pPr algn="just">
              <a:spcBef>
                <a:spcPts val="400"/>
              </a:spcBef>
            </a:pPr>
            <a:r>
              <a:rPr lang="tr-TR" sz="1600" dirty="0">
                <a:latin typeface="Bookman Old Style" charset="0"/>
                <a:ea typeface="Bookman Old Style" charset="0"/>
                <a:cs typeface="Bookman Old Style" charset="0"/>
              </a:rPr>
              <a:t>Sayıştay’ın </a:t>
            </a:r>
            <a:r>
              <a:rPr lang="tr-TR" sz="1600" b="1" dirty="0">
                <a:latin typeface="Bookman Old Style" charset="0"/>
                <a:ea typeface="Bookman Old Style" charset="0"/>
                <a:cs typeface="Bookman Old Style" charset="0"/>
              </a:rPr>
              <a:t>kesin hükümleri (</a:t>
            </a:r>
            <a:r>
              <a:rPr lang="tr-TR" sz="1600" i="1" dirty="0">
                <a:latin typeface="Bookman Old Style" charset="0"/>
                <a:ea typeface="Bookman Old Style" charset="0"/>
                <a:cs typeface="Bookman Old Style" charset="0"/>
              </a:rPr>
              <a:t>kamu zararına yönelik sorumluların hesap yargılaması</a:t>
            </a:r>
            <a:r>
              <a:rPr lang="tr-TR" sz="1600" b="1" dirty="0">
                <a:latin typeface="Bookman Old Style" charset="0"/>
                <a:ea typeface="Bookman Old Style" charset="0"/>
                <a:cs typeface="Bookman Old Style" charset="0"/>
              </a:rPr>
              <a:t>) </a:t>
            </a:r>
            <a:r>
              <a:rPr lang="tr-TR" sz="1600" dirty="0">
                <a:latin typeface="Bookman Old Style" charset="0"/>
                <a:ea typeface="Bookman Old Style" charset="0"/>
                <a:cs typeface="Bookman Old Style" charset="0"/>
              </a:rPr>
              <a:t>hakkında ilgililer yazılı bildirim tarihinden itibaren </a:t>
            </a:r>
            <a:r>
              <a:rPr lang="tr-TR" sz="1600" dirty="0" err="1">
                <a:latin typeface="Bookman Old Style" charset="0"/>
                <a:ea typeface="Bookman Old Style" charset="0"/>
                <a:cs typeface="Bookman Old Style" charset="0"/>
              </a:rPr>
              <a:t>onbeş</a:t>
            </a:r>
            <a:r>
              <a:rPr lang="tr-TR" sz="1600" dirty="0">
                <a:latin typeface="Bookman Old Style" charset="0"/>
                <a:ea typeface="Bookman Old Style" charset="0"/>
                <a:cs typeface="Bookman Old Style" charset="0"/>
              </a:rPr>
              <a:t> gün içinde bir kereye mahsus olmak üzere karar düzeltilmesi isteminde bulunabilirler. </a:t>
            </a:r>
            <a:r>
              <a:rPr lang="tr-TR" sz="1600" b="1" dirty="0">
                <a:latin typeface="Bookman Old Style" charset="0"/>
                <a:ea typeface="Bookman Old Style" charset="0"/>
                <a:cs typeface="Bookman Old Style" charset="0"/>
              </a:rPr>
              <a:t>Bu kararlar dolayısıyla idari yargı yoluna başvurulamaz</a:t>
            </a:r>
            <a:r>
              <a:rPr lang="tr-TR" sz="1600" dirty="0">
                <a:latin typeface="Bookman Old Style" charset="0"/>
                <a:ea typeface="Bookman Old Style" charset="0"/>
                <a:cs typeface="Bookman Old Style" charset="0"/>
              </a:rPr>
              <a:t>.</a:t>
            </a:r>
          </a:p>
          <a:p>
            <a:pPr algn="just">
              <a:spcBef>
                <a:spcPts val="400"/>
              </a:spcBef>
            </a:pPr>
            <a:r>
              <a:rPr lang="tr-TR" sz="1600" dirty="0">
                <a:latin typeface="Bookman Old Style" charset="0"/>
                <a:ea typeface="Bookman Old Style" charset="0"/>
                <a:cs typeface="Bookman Old Style" charset="0"/>
              </a:rPr>
              <a:t>Vergi, benzeri mali yükümlülükler ve ödevler hakkında Danıştay ile Sayıştay kararları arasındaki uyuşmazlıklarda </a:t>
            </a:r>
            <a:r>
              <a:rPr lang="tr-TR" sz="1600" b="1" dirty="0">
                <a:latin typeface="Bookman Old Style" charset="0"/>
                <a:ea typeface="Bookman Old Style" charset="0"/>
                <a:cs typeface="Bookman Old Style" charset="0"/>
              </a:rPr>
              <a:t>Danıştay kararları </a:t>
            </a:r>
            <a:r>
              <a:rPr lang="tr-TR" sz="1600" dirty="0">
                <a:latin typeface="Bookman Old Style" charset="0"/>
                <a:ea typeface="Bookman Old Style" charset="0"/>
                <a:cs typeface="Bookman Old Style" charset="0"/>
              </a:rPr>
              <a:t>esas alınır. </a:t>
            </a:r>
          </a:p>
          <a:p>
            <a:pPr algn="just">
              <a:spcBef>
                <a:spcPts val="400"/>
              </a:spcBef>
            </a:pPr>
            <a:r>
              <a:rPr lang="tr-TR" sz="1600" b="1" dirty="0">
                <a:latin typeface="Bookman Old Style" charset="0"/>
                <a:ea typeface="Bookman Old Style" charset="0"/>
                <a:cs typeface="Bookman Old Style" charset="0"/>
              </a:rPr>
              <a:t>Mahallî idarelerin </a:t>
            </a:r>
            <a:r>
              <a:rPr lang="tr-TR" sz="1600" dirty="0">
                <a:latin typeface="Bookman Old Style" charset="0"/>
                <a:ea typeface="Bookman Old Style" charset="0"/>
                <a:cs typeface="Bookman Old Style" charset="0"/>
              </a:rPr>
              <a:t>hesap ve işlemlerinin denetimi ve kesin hükme bağlanması Sayıştay tarafından yapılır.</a:t>
            </a:r>
          </a:p>
        </p:txBody>
      </p:sp>
    </p:spTree>
    <p:extLst>
      <p:ext uri="{BB962C8B-B14F-4D97-AF65-F5344CB8AC3E}">
        <p14:creationId xmlns:p14="http://schemas.microsoft.com/office/powerpoint/2010/main" val="118187467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Başkent Yapılanmasındaki Yardımcı Kuruluşlar </a:t>
            </a:r>
            <a:r>
              <a:rPr lang="tr-TR" sz="3200" b="1" dirty="0">
                <a:latin typeface="Bookman Old Style" panose="02050604050505020204" pitchFamily="18" charset="0"/>
                <a:sym typeface="Wingdings"/>
              </a:rPr>
              <a:t> Sayıştay</a:t>
            </a:r>
            <a:endParaRPr lang="tr-TR" sz="3200" b="1" dirty="0">
              <a:latin typeface="Bookman Old Style" panose="02050604050505020204" pitchFamily="18" charset="0"/>
            </a:endParaRPr>
          </a:p>
        </p:txBody>
      </p:sp>
      <p:sp>
        <p:nvSpPr>
          <p:cNvPr id="3" name="Content Placeholder 2"/>
          <p:cNvSpPr>
            <a:spLocks noGrp="1"/>
          </p:cNvSpPr>
          <p:nvPr>
            <p:ph sz="quarter" idx="1"/>
          </p:nvPr>
        </p:nvSpPr>
        <p:spPr>
          <a:xfrm>
            <a:off x="179512" y="1556792"/>
            <a:ext cx="8720419" cy="5112568"/>
          </a:xfrm>
        </p:spPr>
        <p:txBody>
          <a:bodyPr>
            <a:noAutofit/>
          </a:bodyPr>
          <a:lstStyle/>
          <a:p>
            <a:pPr algn="just"/>
            <a:r>
              <a:rPr lang="tr-TR" sz="1500" dirty="0">
                <a:latin typeface="Bookman Old Style" charset="0"/>
                <a:ea typeface="Bookman Old Style" charset="0"/>
                <a:cs typeface="Bookman Old Style" charset="0"/>
              </a:rPr>
              <a:t>Sayıştay, kamuda hesap verme sorumluluğu ve mali saydamlık esasları çerçevesinde, kamu idarelerinin etkili, ekonomik, verimli ve hukuka uygun olarak çalışması ve kamu kaynaklarının öngörülen amaç, hedef, kanunlar ve diğer hukuki düzenlemelere uygun olarak elde edilmesi, muhafaza edilmesi ve kullanılması için Türkiye Büyük Millet Meclisi adına yapılacak denetimleri, sorumluların hesap ve işlemlerinin kesin hükme bağlanmasını ve kanunlarla verilen inceleme, denetleme ve hükme bağlama işlerini yapmak üzere kurulmuştur (6085, </a:t>
            </a:r>
            <a:r>
              <a:rPr lang="tr-TR" sz="1500" dirty="0" err="1">
                <a:latin typeface="Bookman Old Style" charset="0"/>
                <a:ea typeface="Bookman Old Style" charset="0"/>
                <a:cs typeface="Bookman Old Style" charset="0"/>
              </a:rPr>
              <a:t>md.</a:t>
            </a:r>
            <a:r>
              <a:rPr lang="tr-TR" sz="1500" dirty="0">
                <a:latin typeface="Bookman Old Style" charset="0"/>
                <a:ea typeface="Bookman Old Style" charset="0"/>
                <a:cs typeface="Bookman Old Style" charset="0"/>
              </a:rPr>
              <a:t> 1). </a:t>
            </a:r>
          </a:p>
          <a:p>
            <a:pPr algn="just"/>
            <a:r>
              <a:rPr lang="tr-TR" sz="1500" dirty="0">
                <a:latin typeface="Bookman Old Style" charset="0"/>
                <a:ea typeface="Bookman Old Style" charset="0"/>
                <a:cs typeface="Bookman Old Style" charset="0"/>
              </a:rPr>
              <a:t>Sayıştay Denetimi:</a:t>
            </a:r>
          </a:p>
          <a:p>
            <a:pPr lvl="1" algn="just"/>
            <a:r>
              <a:rPr lang="tr-TR" sz="1500" b="1" dirty="0">
                <a:latin typeface="Bookman Old Style" charset="0"/>
                <a:ea typeface="Bookman Old Style" charset="0"/>
                <a:cs typeface="Bookman Old Style" charset="0"/>
              </a:rPr>
              <a:t>Düzenlilik Denetimi</a:t>
            </a:r>
            <a:r>
              <a:rPr lang="tr-TR" sz="1500" dirty="0">
                <a:latin typeface="Bookman Old Style" charset="0"/>
                <a:ea typeface="Bookman Old Style" charset="0"/>
                <a:cs typeface="Bookman Old Style" charset="0"/>
              </a:rPr>
              <a:t>: </a:t>
            </a:r>
          </a:p>
          <a:p>
            <a:pPr lvl="2" algn="just"/>
            <a:r>
              <a:rPr lang="tr-TR" sz="1500" u="sng" dirty="0">
                <a:latin typeface="Bookman Old Style" charset="0"/>
                <a:ea typeface="Bookman Old Style" charset="0"/>
                <a:cs typeface="Bookman Old Style" charset="0"/>
              </a:rPr>
              <a:t>Mali Denetim</a:t>
            </a:r>
            <a:r>
              <a:rPr lang="tr-TR" sz="1500" dirty="0">
                <a:latin typeface="Bookman Old Style" charset="0"/>
                <a:ea typeface="Bookman Old Style" charset="0"/>
                <a:cs typeface="Bookman Old Style" charset="0"/>
              </a:rPr>
              <a:t>: </a:t>
            </a:r>
            <a:r>
              <a:rPr lang="tr-TR" sz="1600" dirty="0">
                <a:latin typeface="Bookman Old Style" charset="0"/>
                <a:ea typeface="Bookman Old Style" charset="0"/>
                <a:cs typeface="Bookman Old Style" charset="0"/>
              </a:rPr>
              <a:t>Kamu idarelerinin hesap ve işlemleri ile mali faaliyet, mali yönetim ve kontrol sistemlerinin değerlendirme sonuçları esas alınarak, mali rapor ve tablolarının güvenilirliği ve doğruluğuna ilişkin denetim,</a:t>
            </a:r>
            <a:endParaRPr lang="tr-TR" sz="1500" dirty="0">
              <a:latin typeface="Bookman Old Style" charset="0"/>
              <a:ea typeface="Bookman Old Style" charset="0"/>
              <a:cs typeface="Bookman Old Style" charset="0"/>
            </a:endParaRPr>
          </a:p>
          <a:p>
            <a:pPr lvl="2" algn="just"/>
            <a:r>
              <a:rPr lang="tr-TR" sz="1500" u="sng" dirty="0">
                <a:latin typeface="Bookman Old Style" charset="0"/>
                <a:ea typeface="Bookman Old Style" charset="0"/>
                <a:cs typeface="Bookman Old Style" charset="0"/>
              </a:rPr>
              <a:t>Uygunluk Denetimi</a:t>
            </a:r>
            <a:r>
              <a:rPr lang="tr-TR" sz="1500" dirty="0">
                <a:latin typeface="Bookman Old Style" charset="0"/>
                <a:ea typeface="Bookman Old Style" charset="0"/>
                <a:cs typeface="Bookman Old Style" charset="0"/>
              </a:rPr>
              <a:t>: </a:t>
            </a:r>
            <a:r>
              <a:rPr lang="tr-TR" sz="1600" dirty="0">
                <a:latin typeface="Bookman Old Style" charset="0"/>
                <a:ea typeface="Bookman Old Style" charset="0"/>
                <a:cs typeface="Bookman Old Style" charset="0"/>
              </a:rPr>
              <a:t>Kamu idarelerinin gelir, gider ve mallarına ilişkin hesap ve işlemlerinin kanunlara ve diğer hukuki düzenlemelere uygunluğunun incelenmesine ilişkin denetim,</a:t>
            </a:r>
            <a:endParaRPr lang="tr-TR" sz="1500" dirty="0">
              <a:latin typeface="Bookman Old Style" charset="0"/>
              <a:ea typeface="Bookman Old Style" charset="0"/>
              <a:cs typeface="Bookman Old Style" charset="0"/>
            </a:endParaRPr>
          </a:p>
          <a:p>
            <a:pPr lvl="1" algn="just"/>
            <a:r>
              <a:rPr lang="tr-TR" sz="1500" b="1" dirty="0">
                <a:latin typeface="Bookman Old Style" charset="0"/>
                <a:ea typeface="Bookman Old Style" charset="0"/>
                <a:cs typeface="Bookman Old Style" charset="0"/>
              </a:rPr>
              <a:t>Performans Denetimi</a:t>
            </a:r>
            <a:r>
              <a:rPr lang="tr-TR" sz="1500" dirty="0">
                <a:latin typeface="Bookman Old Style" charset="0"/>
                <a:ea typeface="Bookman Old Style" charset="0"/>
                <a:cs typeface="Bookman Old Style" charset="0"/>
              </a:rPr>
              <a:t>: </a:t>
            </a:r>
            <a:r>
              <a:rPr lang="tr-TR" sz="1600" dirty="0">
                <a:latin typeface="Bookman Old Style" charset="0"/>
                <a:ea typeface="Bookman Old Style" charset="0"/>
                <a:cs typeface="Bookman Old Style" charset="0"/>
              </a:rPr>
              <a:t>Hesap verme sorumluluğu çerçevesinde idarelerce belirlenen hedef ve göstergeler ile ilgili olarak faaliyet sonuçlarının ölçülmesidir.</a:t>
            </a:r>
          </a:p>
        </p:txBody>
      </p:sp>
    </p:spTree>
    <p:extLst>
      <p:ext uri="{BB962C8B-B14F-4D97-AF65-F5344CB8AC3E}">
        <p14:creationId xmlns:p14="http://schemas.microsoft.com/office/powerpoint/2010/main" val="19315482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Başkent Yapılanmasındaki Yardımcı Kuruluşlar </a:t>
            </a:r>
            <a:r>
              <a:rPr lang="tr-TR" sz="3200" b="1" dirty="0">
                <a:latin typeface="Bookman Old Style" panose="02050604050505020204" pitchFamily="18" charset="0"/>
                <a:sym typeface="Wingdings"/>
              </a:rPr>
              <a:t> Sayıştay</a:t>
            </a:r>
            <a:endParaRPr lang="tr-TR" sz="3200" b="1" dirty="0">
              <a:latin typeface="Bookman Old Style" panose="02050604050505020204" pitchFamily="18" charset="0"/>
            </a:endParaRPr>
          </a:p>
        </p:txBody>
      </p:sp>
      <p:sp>
        <p:nvSpPr>
          <p:cNvPr id="3" name="Content Placeholder 2"/>
          <p:cNvSpPr>
            <a:spLocks noGrp="1"/>
          </p:cNvSpPr>
          <p:nvPr>
            <p:ph sz="quarter" idx="1"/>
          </p:nvPr>
        </p:nvSpPr>
        <p:spPr>
          <a:xfrm>
            <a:off x="329138" y="1556792"/>
            <a:ext cx="8720419" cy="5112568"/>
          </a:xfrm>
        </p:spPr>
        <p:txBody>
          <a:bodyPr>
            <a:noAutofit/>
          </a:bodyPr>
          <a:lstStyle/>
          <a:p>
            <a:pPr algn="just"/>
            <a:r>
              <a:rPr lang="tr-TR" sz="1700" b="1" u="sng" dirty="0">
                <a:latin typeface="Bookman Old Style" charset="0"/>
                <a:ea typeface="Bookman Old Style" charset="0"/>
                <a:cs typeface="Bookman Old Style" charset="0"/>
              </a:rPr>
              <a:t>Denetim Alanı</a:t>
            </a:r>
            <a:r>
              <a:rPr lang="tr-TR" sz="1700" dirty="0">
                <a:latin typeface="Bookman Old Style" charset="0"/>
                <a:ea typeface="Bookman Old Style" charset="0"/>
                <a:cs typeface="Bookman Old Style" charset="0"/>
              </a:rPr>
              <a:t>: (6085, </a:t>
            </a:r>
            <a:r>
              <a:rPr lang="tr-TR" sz="1700" dirty="0" err="1">
                <a:latin typeface="Bookman Old Style" charset="0"/>
                <a:ea typeface="Bookman Old Style" charset="0"/>
                <a:cs typeface="Bookman Old Style" charset="0"/>
              </a:rPr>
              <a:t>md.</a:t>
            </a:r>
            <a:r>
              <a:rPr lang="tr-TR" sz="1700" dirty="0">
                <a:latin typeface="Bookman Old Style" charset="0"/>
                <a:ea typeface="Bookman Old Style" charset="0"/>
                <a:cs typeface="Bookman Old Style" charset="0"/>
              </a:rPr>
              <a:t> 4) Sayıştay,</a:t>
            </a:r>
          </a:p>
          <a:p>
            <a:pPr marL="0" indent="0" algn="just">
              <a:buNone/>
            </a:pPr>
            <a:r>
              <a:rPr lang="en-US" sz="1700" dirty="0">
                <a:latin typeface="Bookman Old Style" charset="0"/>
                <a:ea typeface="Bookman Old Style" charset="0"/>
                <a:cs typeface="Bookman Old Style" charset="0"/>
              </a:rPr>
              <a:t>a) </a:t>
            </a:r>
            <a:r>
              <a:rPr lang="en-US" sz="1700" b="1" dirty="0" err="1">
                <a:latin typeface="Bookman Old Style" charset="0"/>
                <a:ea typeface="Bookman Old Style" charset="0"/>
                <a:cs typeface="Bookman Old Style" charset="0"/>
              </a:rPr>
              <a:t>Merkezi</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yönetim</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bütçesi</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kapsamındaki</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kamu</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idareleri</a:t>
            </a:r>
            <a:r>
              <a:rPr lang="en-US" sz="1700" b="1" dirty="0">
                <a:latin typeface="Bookman Old Style" charset="0"/>
                <a:ea typeface="Bookman Old Style" charset="0"/>
                <a:cs typeface="Bookman Old Style" charset="0"/>
              </a:rPr>
              <a:t> </a:t>
            </a:r>
            <a:r>
              <a:rPr lang="en-US" sz="1700" dirty="0" err="1">
                <a:latin typeface="Bookman Old Style" charset="0"/>
                <a:ea typeface="Bookman Old Style" charset="0"/>
                <a:cs typeface="Bookman Old Style" charset="0"/>
              </a:rPr>
              <a:t>ile</a:t>
            </a:r>
            <a:r>
              <a:rPr lang="en-US" sz="1700"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sosyal</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güvenlik</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kurumlarını</a:t>
            </a:r>
            <a:r>
              <a:rPr lang="en-US" sz="1700"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mahallî</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idareleri</a:t>
            </a:r>
            <a:r>
              <a:rPr lang="en-US" sz="1700" dirty="0">
                <a:latin typeface="Bookman Old Style" charset="0"/>
                <a:ea typeface="Bookman Old Style" charset="0"/>
                <a:cs typeface="Bookman Old Style" charset="0"/>
              </a:rPr>
              <a:t>, </a:t>
            </a:r>
            <a:r>
              <a:rPr lang="tr-TR" sz="1700" b="1" dirty="0">
                <a:latin typeface="Bookman Old Style" charset="0"/>
                <a:ea typeface="Bookman Old Style" charset="0"/>
                <a:cs typeface="Bookman Old Style" charset="0"/>
              </a:rPr>
              <a:t>sermayesinde doğrudan veya dolaylı olarak kamu payı olan</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özel</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kanunlar</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ile</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kurulmuş</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anonim</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ortaklıkları</a:t>
            </a:r>
            <a:r>
              <a:rPr lang="en-US" sz="1700"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diğer</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kamu</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idarelerini</a:t>
            </a:r>
            <a:r>
              <a:rPr lang="en-US" sz="1700" b="1" dirty="0">
                <a:latin typeface="Bookman Old Style" charset="0"/>
                <a:ea typeface="Bookman Old Style" charset="0"/>
                <a:cs typeface="Bookman Old Style" charset="0"/>
              </a:rPr>
              <a:t> </a:t>
            </a:r>
            <a:r>
              <a:rPr lang="en-US" sz="1700" dirty="0">
                <a:latin typeface="Bookman Old Style" charset="0"/>
                <a:ea typeface="Bookman Old Style" charset="0"/>
                <a:cs typeface="Bookman Old Style" charset="0"/>
              </a:rPr>
              <a:t>(</a:t>
            </a:r>
            <a:r>
              <a:rPr lang="en-US" sz="1700" dirty="0" err="1">
                <a:latin typeface="Bookman Old Style" charset="0"/>
                <a:ea typeface="Bookman Old Style" charset="0"/>
                <a:cs typeface="Bookman Old Style" charset="0"/>
              </a:rPr>
              <a:t>kamu</a:t>
            </a:r>
            <a:r>
              <a:rPr lang="en-US" sz="1700" dirty="0">
                <a:latin typeface="Bookman Old Style" charset="0"/>
                <a:ea typeface="Bookman Old Style" charset="0"/>
                <a:cs typeface="Bookman Old Style" charset="0"/>
              </a:rPr>
              <a:t> </a:t>
            </a:r>
            <a:r>
              <a:rPr lang="en-US" sz="1700" dirty="0" err="1">
                <a:latin typeface="Bookman Old Style" charset="0"/>
                <a:ea typeface="Bookman Old Style" charset="0"/>
                <a:cs typeface="Bookman Old Style" charset="0"/>
              </a:rPr>
              <a:t>kurumu</a:t>
            </a:r>
            <a:r>
              <a:rPr lang="en-US" sz="1700" dirty="0">
                <a:latin typeface="Bookman Old Style" charset="0"/>
                <a:ea typeface="Bookman Old Style" charset="0"/>
                <a:cs typeface="Bookman Old Style" charset="0"/>
              </a:rPr>
              <a:t> </a:t>
            </a:r>
            <a:r>
              <a:rPr lang="en-US" sz="1700" dirty="0" err="1">
                <a:latin typeface="Bookman Old Style" charset="0"/>
                <a:ea typeface="Bookman Old Style" charset="0"/>
                <a:cs typeface="Bookman Old Style" charset="0"/>
              </a:rPr>
              <a:t>niteliğindeki</a:t>
            </a:r>
            <a:r>
              <a:rPr lang="en-US" sz="1700" dirty="0">
                <a:latin typeface="Bookman Old Style" charset="0"/>
                <a:ea typeface="Bookman Old Style" charset="0"/>
                <a:cs typeface="Bookman Old Style" charset="0"/>
              </a:rPr>
              <a:t> </a:t>
            </a:r>
            <a:r>
              <a:rPr lang="en-US" sz="1700" dirty="0" err="1">
                <a:latin typeface="Bookman Old Style" charset="0"/>
                <a:ea typeface="Bookman Old Style" charset="0"/>
                <a:cs typeface="Bookman Old Style" charset="0"/>
              </a:rPr>
              <a:t>meslek</a:t>
            </a:r>
            <a:r>
              <a:rPr lang="en-US" sz="1700" dirty="0">
                <a:latin typeface="Bookman Old Style" charset="0"/>
                <a:ea typeface="Bookman Old Style" charset="0"/>
                <a:cs typeface="Bookman Old Style" charset="0"/>
              </a:rPr>
              <a:t> </a:t>
            </a:r>
            <a:r>
              <a:rPr lang="en-US" sz="1700" dirty="0" err="1">
                <a:latin typeface="Bookman Old Style" charset="0"/>
                <a:ea typeface="Bookman Old Style" charset="0"/>
                <a:cs typeface="Bookman Old Style" charset="0"/>
              </a:rPr>
              <a:t>kuruluşları</a:t>
            </a:r>
            <a:r>
              <a:rPr lang="en-US" sz="1700" dirty="0">
                <a:latin typeface="Bookman Old Style" charset="0"/>
                <a:ea typeface="Bookman Old Style" charset="0"/>
                <a:cs typeface="Bookman Old Style" charset="0"/>
              </a:rPr>
              <a:t> </a:t>
            </a:r>
            <a:r>
              <a:rPr lang="en-US" sz="1700" dirty="0" err="1">
                <a:latin typeface="Bookman Old Style" charset="0"/>
                <a:ea typeface="Bookman Old Style" charset="0"/>
                <a:cs typeface="Bookman Old Style" charset="0"/>
              </a:rPr>
              <a:t>hariç</a:t>
            </a:r>
            <a:r>
              <a:rPr lang="en-US" sz="1700" dirty="0">
                <a:latin typeface="Bookman Old Style" charset="0"/>
                <a:ea typeface="Bookman Old Style" charset="0"/>
                <a:cs typeface="Bookman Old Style" charset="0"/>
              </a:rPr>
              <a:t>),</a:t>
            </a:r>
            <a:endParaRPr lang="tr-TR" sz="1700" dirty="0">
              <a:latin typeface="Bookman Old Style" charset="0"/>
              <a:ea typeface="Bookman Old Style" charset="0"/>
              <a:cs typeface="Bookman Old Style" charset="0"/>
            </a:endParaRPr>
          </a:p>
          <a:p>
            <a:pPr marL="0" indent="0" algn="just">
              <a:buNone/>
            </a:pPr>
            <a:r>
              <a:rPr lang="en-US" sz="1700" dirty="0">
                <a:latin typeface="Bookman Old Style" charset="0"/>
                <a:ea typeface="Bookman Old Style" charset="0"/>
                <a:cs typeface="Bookman Old Style" charset="0"/>
              </a:rPr>
              <a:t>b)</a:t>
            </a:r>
            <a:r>
              <a:rPr lang="en-US" sz="1700" b="1" dirty="0">
                <a:latin typeface="Bookman Old Style" charset="0"/>
                <a:ea typeface="Bookman Old Style" charset="0"/>
                <a:cs typeface="Bookman Old Style" charset="0"/>
              </a:rPr>
              <a:t> </a:t>
            </a:r>
            <a:r>
              <a:rPr lang="en-US" sz="1700" dirty="0">
                <a:latin typeface="Bookman Old Style" charset="0"/>
                <a:ea typeface="Bookman Old Style" charset="0"/>
                <a:cs typeface="Bookman Old Style" charset="0"/>
              </a:rPr>
              <a:t>(a) </a:t>
            </a:r>
            <a:r>
              <a:rPr lang="en-US" sz="1700" b="1" dirty="0" err="1">
                <a:latin typeface="Bookman Old Style" charset="0"/>
                <a:ea typeface="Bookman Old Style" charset="0"/>
                <a:cs typeface="Bookman Old Style" charset="0"/>
              </a:rPr>
              <a:t>bendinde</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sayılan</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idarelere</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bağlı</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veya</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bu</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idarelerin</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kurdukları</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veya</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doğrudan</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doğruya</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ya</a:t>
            </a:r>
            <a:r>
              <a:rPr lang="en-US" sz="1700" b="1" dirty="0">
                <a:latin typeface="Bookman Old Style" charset="0"/>
                <a:ea typeface="Bookman Old Style" charset="0"/>
                <a:cs typeface="Bookman Old Style" charset="0"/>
              </a:rPr>
              <a:t> da </a:t>
            </a:r>
            <a:r>
              <a:rPr lang="en-US" sz="1700" b="1" dirty="0" err="1">
                <a:latin typeface="Bookman Old Style" charset="0"/>
                <a:ea typeface="Bookman Old Style" charset="0"/>
                <a:cs typeface="Bookman Old Style" charset="0"/>
              </a:rPr>
              <a:t>dolaylı</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olarak</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ortak</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oldukları</a:t>
            </a:r>
            <a:r>
              <a:rPr lang="en-US" sz="1700" b="1" dirty="0">
                <a:latin typeface="Bookman Old Style" charset="0"/>
                <a:ea typeface="Bookman Old Style" charset="0"/>
                <a:cs typeface="Bookman Old Style" charset="0"/>
              </a:rPr>
              <a:t> her </a:t>
            </a:r>
            <a:r>
              <a:rPr lang="en-US" sz="1700" b="1" dirty="0" err="1">
                <a:latin typeface="Bookman Old Style" charset="0"/>
                <a:ea typeface="Bookman Old Style" charset="0"/>
                <a:cs typeface="Bookman Old Style" charset="0"/>
              </a:rPr>
              <a:t>çeşit</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idare</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kuruluş</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müessese</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birlik</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işletme</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ve</a:t>
            </a:r>
            <a:r>
              <a:rPr lang="en-US" sz="1700" b="1" dirty="0">
                <a:latin typeface="Bookman Old Style" charset="0"/>
                <a:ea typeface="Bookman Old Style" charset="0"/>
                <a:cs typeface="Bookman Old Style" charset="0"/>
              </a:rPr>
              <a:t> </a:t>
            </a:r>
            <a:r>
              <a:rPr lang="en-US" sz="1700" b="1" dirty="0" err="1">
                <a:latin typeface="Bookman Old Style" charset="0"/>
                <a:ea typeface="Bookman Old Style" charset="0"/>
                <a:cs typeface="Bookman Old Style" charset="0"/>
              </a:rPr>
              <a:t>şirketleri</a:t>
            </a:r>
            <a:r>
              <a:rPr lang="en-US" sz="1700" dirty="0">
                <a:latin typeface="Bookman Old Style" charset="0"/>
                <a:ea typeface="Bookman Old Style" charset="0"/>
                <a:cs typeface="Bookman Old Style" charset="0"/>
              </a:rPr>
              <a:t>,</a:t>
            </a:r>
            <a:endParaRPr lang="tr-TR" sz="1700" dirty="0">
              <a:latin typeface="Bookman Old Style" charset="0"/>
              <a:ea typeface="Bookman Old Style" charset="0"/>
              <a:cs typeface="Bookman Old Style" charset="0"/>
            </a:endParaRPr>
          </a:p>
          <a:p>
            <a:pPr marL="0" indent="0" algn="just">
              <a:buNone/>
            </a:pPr>
            <a:r>
              <a:rPr lang="tr-TR" sz="1700" dirty="0">
                <a:latin typeface="Bookman Old Style" charset="0"/>
                <a:ea typeface="Bookman Old Style" charset="0"/>
                <a:cs typeface="Bookman Old Style" charset="0"/>
              </a:rPr>
              <a:t>c) Kamu idareleri tarafından yapılan her türlü </a:t>
            </a:r>
            <a:r>
              <a:rPr lang="tr-TR" sz="1700" b="1" dirty="0">
                <a:latin typeface="Bookman Old Style" charset="0"/>
                <a:ea typeface="Bookman Old Style" charset="0"/>
                <a:cs typeface="Bookman Old Style" charset="0"/>
              </a:rPr>
              <a:t>iç ve dış borçlanma</a:t>
            </a:r>
            <a:r>
              <a:rPr lang="tr-TR" sz="1700" dirty="0">
                <a:latin typeface="Bookman Old Style" charset="0"/>
                <a:ea typeface="Bookman Old Style" charset="0"/>
                <a:cs typeface="Bookman Old Style" charset="0"/>
              </a:rPr>
              <a:t>, borç verilmesi, borç geri ödemeleri, yurt dışından alınan hibelerin kullanımı, hibe verilmesi, </a:t>
            </a:r>
            <a:r>
              <a:rPr lang="tr-TR" sz="1700" b="1" dirty="0">
                <a:latin typeface="Bookman Old Style" charset="0"/>
                <a:ea typeface="Bookman Old Style" charset="0"/>
                <a:cs typeface="Bookman Old Style" charset="0"/>
              </a:rPr>
              <a:t>Hazine garantileri</a:t>
            </a:r>
            <a:r>
              <a:rPr lang="tr-TR" sz="1700" dirty="0">
                <a:latin typeface="Bookman Old Style" charset="0"/>
                <a:ea typeface="Bookman Old Style" charset="0"/>
                <a:cs typeface="Bookman Old Style" charset="0"/>
              </a:rPr>
              <a:t>, </a:t>
            </a:r>
            <a:r>
              <a:rPr lang="tr-TR" sz="1700" b="1" dirty="0">
                <a:latin typeface="Bookman Old Style" charset="0"/>
                <a:ea typeface="Bookman Old Style" charset="0"/>
                <a:cs typeface="Bookman Old Style" charset="0"/>
              </a:rPr>
              <a:t>Hazine alacakları</a:t>
            </a:r>
            <a:r>
              <a:rPr lang="tr-TR" sz="1700" dirty="0">
                <a:latin typeface="Bookman Old Style" charset="0"/>
                <a:ea typeface="Bookman Old Style" charset="0"/>
                <a:cs typeface="Bookman Old Style" charset="0"/>
              </a:rPr>
              <a:t>, nakit yönetimi ve bunlarla ilgili diğer hususları; tüm kaynak aktarımları ve kullanımları ile </a:t>
            </a:r>
            <a:r>
              <a:rPr lang="tr-TR" sz="1700" b="1" dirty="0">
                <a:latin typeface="Bookman Old Style" charset="0"/>
                <a:ea typeface="Bookman Old Style" charset="0"/>
                <a:cs typeface="Bookman Old Style" charset="0"/>
              </a:rPr>
              <a:t>Avrupa Birliği fonları dahil yurt içi ve yurt dışından sağlanan diğer kaynakların ve fonların kullanımını</a:t>
            </a:r>
            <a:r>
              <a:rPr lang="tr-TR" sz="1700" dirty="0">
                <a:latin typeface="Bookman Old Style" charset="0"/>
                <a:ea typeface="Bookman Old Style" charset="0"/>
                <a:cs typeface="Bookman Old Style" charset="0"/>
              </a:rPr>
              <a:t>,</a:t>
            </a:r>
          </a:p>
          <a:p>
            <a:pPr marL="0" indent="0" algn="just">
              <a:buNone/>
            </a:pPr>
            <a:r>
              <a:rPr lang="tr-TR" sz="1700" dirty="0">
                <a:latin typeface="Bookman Old Style" charset="0"/>
                <a:ea typeface="Bookman Old Style" charset="0"/>
                <a:cs typeface="Bookman Old Style" charset="0"/>
              </a:rPr>
              <a:t>ç) Kamu idareleri bütçelerinde yer alıp almadığına bakılmaksızın </a:t>
            </a:r>
            <a:r>
              <a:rPr lang="tr-TR" sz="1700" b="1" dirty="0">
                <a:latin typeface="Bookman Old Style" charset="0"/>
                <a:ea typeface="Bookman Old Style" charset="0"/>
                <a:cs typeface="Bookman Old Style" charset="0"/>
              </a:rPr>
              <a:t>özel hesaplar dahil tüm kamu hesapları, fonları, kaynakları ve faaliyetlerini</a:t>
            </a:r>
            <a:r>
              <a:rPr lang="tr-TR" sz="1700" dirty="0">
                <a:latin typeface="Bookman Old Style" charset="0"/>
                <a:ea typeface="Bookman Old Style" charset="0"/>
                <a:cs typeface="Bookman Old Style" charset="0"/>
              </a:rPr>
              <a:t> denetler.</a:t>
            </a:r>
          </a:p>
        </p:txBody>
      </p:sp>
    </p:spTree>
    <p:extLst>
      <p:ext uri="{BB962C8B-B14F-4D97-AF65-F5344CB8AC3E}">
        <p14:creationId xmlns:p14="http://schemas.microsoft.com/office/powerpoint/2010/main" val="129377433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5018’e Göre Tanımlar ve Kurum Kategorileri</a:t>
            </a:r>
          </a:p>
        </p:txBody>
      </p:sp>
      <p:sp>
        <p:nvSpPr>
          <p:cNvPr id="3" name="Content Placeholder 2"/>
          <p:cNvSpPr>
            <a:spLocks noGrp="1"/>
          </p:cNvSpPr>
          <p:nvPr>
            <p:ph sz="quarter" idx="1"/>
          </p:nvPr>
        </p:nvSpPr>
        <p:spPr>
          <a:xfrm>
            <a:off x="329138" y="1556792"/>
            <a:ext cx="8720419" cy="5112568"/>
          </a:xfrm>
        </p:spPr>
        <p:txBody>
          <a:bodyPr>
            <a:noAutofit/>
          </a:bodyPr>
          <a:lstStyle/>
          <a:p>
            <a:pPr marL="0" indent="0" algn="just">
              <a:buNone/>
            </a:pPr>
            <a:endParaRPr lang="tr-TR" sz="1900" b="1" dirty="0">
              <a:latin typeface="Bookman Old Style" charset="0"/>
              <a:ea typeface="Bookman Old Style" charset="0"/>
              <a:cs typeface="Bookman Old Style" charset="0"/>
            </a:endParaRPr>
          </a:p>
          <a:p>
            <a:pPr marL="0" indent="0" algn="just">
              <a:buNone/>
            </a:pPr>
            <a:r>
              <a:rPr lang="tr-TR" sz="1900" b="1" dirty="0">
                <a:latin typeface="Bookman Old Style" charset="0"/>
                <a:ea typeface="Bookman Old Style" charset="0"/>
                <a:cs typeface="Bookman Old Style" charset="0"/>
              </a:rPr>
              <a:t>Kapsam</a:t>
            </a:r>
            <a:r>
              <a:rPr lang="tr-TR" sz="1900" dirty="0">
                <a:latin typeface="Bookman Old Style" charset="0"/>
                <a:ea typeface="Bookman Old Style" charset="0"/>
                <a:cs typeface="Bookman Old Style" charset="0"/>
              </a:rPr>
              <a:t>: Bu Kanun, merkezi yönetim kapsamındaki kamu idareleri, sosyal güvenlik kurumları ve mahallî idarelerden oluşan genel yönetim kapsamındaki kamu idarelerinin malî yönetim ve kontrolünü kapsar. </a:t>
            </a:r>
          </a:p>
          <a:p>
            <a:pPr marL="0" indent="0" algn="just">
              <a:buNone/>
            </a:pPr>
            <a:r>
              <a:rPr lang="tr-TR" sz="1900" b="1" dirty="0">
                <a:latin typeface="Bookman Old Style" charset="0"/>
                <a:ea typeface="Bookman Old Style" charset="0"/>
                <a:cs typeface="Bookman Old Style" charset="0"/>
              </a:rPr>
              <a:t>Tanımlar:</a:t>
            </a:r>
            <a:r>
              <a:rPr lang="tr-TR" sz="1900" i="1" dirty="0">
                <a:latin typeface="Bookman Old Style" charset="0"/>
                <a:ea typeface="Bookman Old Style" charset="0"/>
                <a:cs typeface="Bookman Old Style" charset="0"/>
              </a:rPr>
              <a:t> </a:t>
            </a:r>
          </a:p>
          <a:p>
            <a:pPr marL="0" indent="0" algn="just">
              <a:buNone/>
            </a:pPr>
            <a:r>
              <a:rPr lang="tr-TR" sz="1900" dirty="0">
                <a:latin typeface="Bookman Old Style" charset="0"/>
                <a:ea typeface="Bookman Old Style" charset="0"/>
                <a:cs typeface="Bookman Old Style" charset="0"/>
              </a:rPr>
              <a:t>a) </a:t>
            </a:r>
            <a:r>
              <a:rPr lang="tr-TR" sz="1900" u="sng" dirty="0">
                <a:latin typeface="Bookman Old Style" charset="0"/>
                <a:ea typeface="Bookman Old Style" charset="0"/>
                <a:cs typeface="Bookman Old Style" charset="0"/>
              </a:rPr>
              <a:t>Genel yönetim kapsamındaki kamu idareleri</a:t>
            </a:r>
            <a:r>
              <a:rPr lang="tr-TR" sz="1900" dirty="0">
                <a:latin typeface="Bookman Old Style" charset="0"/>
                <a:ea typeface="Bookman Old Style" charset="0"/>
                <a:cs typeface="Bookman Old Style" charset="0"/>
              </a:rPr>
              <a:t>: Uluslararası sınıflandırmalara göre belirlenmiş olan, merkezî yönetim kapsamındaki kamu idareleri, sosyal güvenlik kurumları ve mahallî  idareleri,</a:t>
            </a:r>
          </a:p>
          <a:p>
            <a:pPr marL="0" indent="0" algn="just">
              <a:buNone/>
            </a:pPr>
            <a:r>
              <a:rPr lang="tr-TR" sz="1900" dirty="0">
                <a:latin typeface="Bookman Old Style" charset="0"/>
                <a:ea typeface="Bookman Old Style" charset="0"/>
                <a:cs typeface="Bookman Old Style" charset="0"/>
              </a:rPr>
              <a:t>b) </a:t>
            </a:r>
            <a:r>
              <a:rPr lang="tr-TR" sz="1900" u="sng" dirty="0">
                <a:latin typeface="Bookman Old Style" charset="0"/>
                <a:ea typeface="Bookman Old Style" charset="0"/>
                <a:cs typeface="Bookman Old Style" charset="0"/>
              </a:rPr>
              <a:t>Merkezî yönetim kapsamındaki kamu idareleri</a:t>
            </a:r>
            <a:r>
              <a:rPr lang="tr-TR" sz="1900" dirty="0">
                <a:latin typeface="Bookman Old Style" charset="0"/>
                <a:ea typeface="Bookman Old Style" charset="0"/>
                <a:cs typeface="Bookman Old Style" charset="0"/>
              </a:rPr>
              <a:t>: Bu Kanuna ekli (I), (II) ve (III) sayılı cetvellerde yer alan kamu idarelerini, </a:t>
            </a:r>
          </a:p>
          <a:p>
            <a:pPr marL="0" indent="0" algn="just">
              <a:buNone/>
            </a:pPr>
            <a:r>
              <a:rPr lang="tr-TR" sz="1900" dirty="0">
                <a:latin typeface="Bookman Old Style" charset="0"/>
                <a:ea typeface="Bookman Old Style" charset="0"/>
                <a:cs typeface="Bookman Old Style" charset="0"/>
              </a:rPr>
              <a:t>c) </a:t>
            </a:r>
            <a:r>
              <a:rPr lang="tr-TR" sz="1900" u="sng" dirty="0">
                <a:latin typeface="Bookman Old Style" charset="0"/>
                <a:ea typeface="Bookman Old Style" charset="0"/>
                <a:cs typeface="Bookman Old Style" charset="0"/>
              </a:rPr>
              <a:t>Düzenleyici ve denetleyici kurumlar</a:t>
            </a:r>
            <a:r>
              <a:rPr lang="tr-TR" sz="1900" dirty="0">
                <a:latin typeface="Bookman Old Style" charset="0"/>
                <a:ea typeface="Bookman Old Style" charset="0"/>
                <a:cs typeface="Bookman Old Style" charset="0"/>
              </a:rPr>
              <a:t>: Bu Kanuna ekli (III) sayılı cetvelde yer alan kurumları, </a:t>
            </a:r>
          </a:p>
          <a:p>
            <a:pPr marL="0" indent="0" algn="just">
              <a:buNone/>
            </a:pPr>
            <a:r>
              <a:rPr lang="tr-TR" sz="1900" dirty="0">
                <a:latin typeface="Bookman Old Style" charset="0"/>
                <a:ea typeface="Bookman Old Style" charset="0"/>
                <a:cs typeface="Bookman Old Style" charset="0"/>
              </a:rPr>
              <a:t>d) </a:t>
            </a:r>
            <a:r>
              <a:rPr lang="tr-TR" sz="1900" u="sng" dirty="0">
                <a:latin typeface="Bookman Old Style" charset="0"/>
                <a:ea typeface="Bookman Old Style" charset="0"/>
                <a:cs typeface="Bookman Old Style" charset="0"/>
              </a:rPr>
              <a:t>Sosyal güvenlik kurumları</a:t>
            </a:r>
            <a:r>
              <a:rPr lang="tr-TR" sz="1900" dirty="0">
                <a:latin typeface="Bookman Old Style" charset="0"/>
                <a:ea typeface="Bookman Old Style" charset="0"/>
                <a:cs typeface="Bookman Old Style" charset="0"/>
              </a:rPr>
              <a:t>: Bu Kanuna ekli (IV) sayılı cetvelde yer alan kamu kurumlarını, </a:t>
            </a:r>
          </a:p>
        </p:txBody>
      </p:sp>
    </p:spTree>
    <p:extLst>
      <p:ext uri="{BB962C8B-B14F-4D97-AF65-F5344CB8AC3E}">
        <p14:creationId xmlns:p14="http://schemas.microsoft.com/office/powerpoint/2010/main" val="148034497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5018’e Göre Tanımlar ve Kurum Kategorileri</a:t>
            </a:r>
          </a:p>
        </p:txBody>
      </p:sp>
      <p:sp>
        <p:nvSpPr>
          <p:cNvPr id="3" name="Content Placeholder 2"/>
          <p:cNvSpPr>
            <a:spLocks noGrp="1"/>
          </p:cNvSpPr>
          <p:nvPr>
            <p:ph sz="quarter" idx="1"/>
          </p:nvPr>
        </p:nvSpPr>
        <p:spPr>
          <a:xfrm>
            <a:off x="251520" y="1484784"/>
            <a:ext cx="8720419" cy="5256584"/>
          </a:xfrm>
        </p:spPr>
        <p:txBody>
          <a:bodyPr>
            <a:noAutofit/>
          </a:bodyPr>
          <a:lstStyle/>
          <a:p>
            <a:pPr marL="0" indent="0" algn="just">
              <a:spcBef>
                <a:spcPts val="0"/>
              </a:spcBef>
              <a:buNone/>
            </a:pPr>
            <a:r>
              <a:rPr lang="tr-TR" sz="1600" b="1" dirty="0">
                <a:latin typeface="Bookman Old Style" charset="0"/>
                <a:ea typeface="Bookman Old Style" charset="0"/>
                <a:cs typeface="Bookman Old Style" charset="0"/>
              </a:rPr>
              <a:t>Bütçe türleri ve kapsamı:</a:t>
            </a:r>
          </a:p>
          <a:p>
            <a:pPr marL="0" indent="0" algn="just">
              <a:spcBef>
                <a:spcPts val="200"/>
              </a:spcBef>
              <a:buNone/>
            </a:pPr>
            <a:r>
              <a:rPr lang="tr-TR" sz="1600" dirty="0">
                <a:latin typeface="Bookman Old Style" charset="0"/>
                <a:ea typeface="Bookman Old Style" charset="0"/>
                <a:cs typeface="Bookman Old Style" charset="0"/>
              </a:rPr>
              <a:t>Genel yönetim kapsamındaki idarelerin bütçeleri; merkezî yönetim bütçesi, sosyal güvenlik kurumları bütçeleri ve mahallî idareler bütçeleri olarak hazırlanır ve uygulanır. Kamu idarelerince bunlar dışında herhangi bir ad altında bütçe oluşturulamaz. </a:t>
            </a:r>
          </a:p>
          <a:p>
            <a:pPr marL="0" indent="0" algn="just">
              <a:spcBef>
                <a:spcPts val="200"/>
              </a:spcBef>
              <a:buNone/>
            </a:pPr>
            <a:r>
              <a:rPr lang="tr-TR" sz="1600" u="sng" dirty="0">
                <a:latin typeface="Bookman Old Style" charset="0"/>
                <a:ea typeface="Bookman Old Style" charset="0"/>
                <a:cs typeface="Bookman Old Style" charset="0"/>
              </a:rPr>
              <a:t>Merkezî yönetim bütçesi</a:t>
            </a:r>
            <a:r>
              <a:rPr lang="tr-TR" sz="1600" dirty="0">
                <a:latin typeface="Bookman Old Style" charset="0"/>
                <a:ea typeface="Bookman Old Style" charset="0"/>
                <a:cs typeface="Bookman Old Style" charset="0"/>
              </a:rPr>
              <a:t>, bu Kanuna ekli (I), (II) ve (III) sayılı cetvellerde yer alan kamu idarelerinin bütçelerinden oluşur.   </a:t>
            </a:r>
          </a:p>
          <a:p>
            <a:pPr marL="0" indent="0" algn="just">
              <a:spcBef>
                <a:spcPts val="200"/>
              </a:spcBef>
              <a:buNone/>
            </a:pPr>
            <a:r>
              <a:rPr lang="tr-TR" sz="1600" u="sng" dirty="0">
                <a:latin typeface="Bookman Old Style" charset="0"/>
                <a:ea typeface="Bookman Old Style" charset="0"/>
                <a:cs typeface="Bookman Old Style" charset="0"/>
              </a:rPr>
              <a:t>Genel bütçe</a:t>
            </a:r>
            <a:r>
              <a:rPr lang="tr-TR" sz="1600" dirty="0">
                <a:latin typeface="Bookman Old Style" charset="0"/>
                <a:ea typeface="Bookman Old Style" charset="0"/>
                <a:cs typeface="Bookman Old Style" charset="0"/>
              </a:rPr>
              <a:t>, Devlet tüzel kişiliğine dahil olan ve bu Kanuna ekli (I) sayılı cetvelde yer alan kamu idarelerinin bütçesidir. </a:t>
            </a:r>
          </a:p>
          <a:p>
            <a:pPr marL="0" indent="0" algn="just">
              <a:spcBef>
                <a:spcPts val="200"/>
              </a:spcBef>
              <a:buNone/>
            </a:pPr>
            <a:r>
              <a:rPr lang="tr-TR" sz="1600" u="sng" dirty="0">
                <a:latin typeface="Bookman Old Style" charset="0"/>
                <a:ea typeface="Bookman Old Style" charset="0"/>
                <a:cs typeface="Bookman Old Style" charset="0"/>
              </a:rPr>
              <a:t>Özel bütçe</a:t>
            </a:r>
            <a:r>
              <a:rPr lang="tr-TR" sz="1600" dirty="0">
                <a:latin typeface="Bookman Old Style" charset="0"/>
                <a:ea typeface="Bookman Old Style" charset="0"/>
                <a:cs typeface="Bookman Old Style" charset="0"/>
              </a:rPr>
              <a:t>, bir bakanlığa bağlı veya ilgili olarak belirli bir kamu hizmetini yürütmek üzere kurulan, gelir tahsis edilen, bu gelirlerden harcama yapma yetkisi verilen, kuruluş ve çalışma esasları özel kanunla düzenlenen ve bu Kanuna ekli (II) sayılı cetvelde yer alan her bir kamu idaresinin bütçesidir. </a:t>
            </a:r>
          </a:p>
          <a:p>
            <a:pPr marL="0" indent="0" algn="just">
              <a:spcBef>
                <a:spcPts val="200"/>
              </a:spcBef>
              <a:buNone/>
            </a:pPr>
            <a:r>
              <a:rPr lang="tr-TR" sz="1600" u="sng" dirty="0">
                <a:latin typeface="Bookman Old Style" charset="0"/>
                <a:ea typeface="Bookman Old Style" charset="0"/>
                <a:cs typeface="Bookman Old Style" charset="0"/>
              </a:rPr>
              <a:t>Düzenleyici ve denetleyici kurum bütçesi</a:t>
            </a:r>
            <a:r>
              <a:rPr lang="tr-TR" sz="1600" dirty="0">
                <a:latin typeface="Bookman Old Style" charset="0"/>
                <a:ea typeface="Bookman Old Style" charset="0"/>
                <a:cs typeface="Bookman Old Style" charset="0"/>
              </a:rPr>
              <a:t>, özel kanunlarla kurul, kurum veya üst kurul şeklinde teşkilatlanan ve bu Kanuna ekli (III) sayılı cetvelde yer alan her bir düzenleyici ve denetleyici kurumun bütçesidir. </a:t>
            </a:r>
          </a:p>
          <a:p>
            <a:pPr marL="0" indent="0" algn="just">
              <a:spcBef>
                <a:spcPts val="200"/>
              </a:spcBef>
              <a:buNone/>
            </a:pPr>
            <a:r>
              <a:rPr lang="tr-TR" sz="1600" u="sng" dirty="0">
                <a:latin typeface="Bookman Old Style" charset="0"/>
                <a:ea typeface="Bookman Old Style" charset="0"/>
                <a:cs typeface="Bookman Old Style" charset="0"/>
              </a:rPr>
              <a:t>Sosyal güvenlik kurumu bütçesi</a:t>
            </a:r>
            <a:r>
              <a:rPr lang="tr-TR" sz="1600" dirty="0">
                <a:latin typeface="Bookman Old Style" charset="0"/>
                <a:ea typeface="Bookman Old Style" charset="0"/>
                <a:cs typeface="Bookman Old Style" charset="0"/>
              </a:rPr>
              <a:t>, sosyal güvenlik hizmeti sunmak üzere, kanunla kurulan ve bu Kanuna ekli (IV) sayılı cetvelde yer alan her bir kamu idaresinin bütçesidir. </a:t>
            </a:r>
          </a:p>
          <a:p>
            <a:pPr marL="0" indent="0" algn="just">
              <a:spcBef>
                <a:spcPts val="200"/>
              </a:spcBef>
              <a:buNone/>
            </a:pPr>
            <a:r>
              <a:rPr lang="tr-TR" sz="1600" u="sng" dirty="0">
                <a:latin typeface="Bookman Old Style" charset="0"/>
                <a:ea typeface="Bookman Old Style" charset="0"/>
                <a:cs typeface="Bookman Old Style" charset="0"/>
              </a:rPr>
              <a:t>Mahallî idare bütçesi</a:t>
            </a:r>
            <a:r>
              <a:rPr lang="tr-TR" sz="1600" dirty="0">
                <a:latin typeface="Bookman Old Style" charset="0"/>
                <a:ea typeface="Bookman Old Style" charset="0"/>
                <a:cs typeface="Bookman Old Style" charset="0"/>
              </a:rPr>
              <a:t>, mahallî idare kapsamındaki kamu idarelerinin bütçesidir. </a:t>
            </a:r>
          </a:p>
        </p:txBody>
      </p:sp>
    </p:spTree>
    <p:extLst>
      <p:ext uri="{BB962C8B-B14F-4D97-AF65-F5344CB8AC3E}">
        <p14:creationId xmlns:p14="http://schemas.microsoft.com/office/powerpoint/2010/main" val="154405489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5018’e Göre Tanımlar ve Kurum Kategorileri</a:t>
            </a:r>
          </a:p>
        </p:txBody>
      </p:sp>
      <p:sp>
        <p:nvSpPr>
          <p:cNvPr id="3" name="Content Placeholder 2"/>
          <p:cNvSpPr>
            <a:spLocks noGrp="1"/>
          </p:cNvSpPr>
          <p:nvPr>
            <p:ph sz="quarter" idx="1"/>
          </p:nvPr>
        </p:nvSpPr>
        <p:spPr>
          <a:xfrm>
            <a:off x="179512" y="1556792"/>
            <a:ext cx="8720419" cy="5112568"/>
          </a:xfrm>
        </p:spPr>
        <p:txBody>
          <a:bodyPr>
            <a:noAutofit/>
          </a:bodyPr>
          <a:lstStyle/>
          <a:p>
            <a:pPr algn="just"/>
            <a:endParaRPr lang="tr-TR" sz="1800" u="sng" dirty="0">
              <a:latin typeface="Bookman Old Style" charset="0"/>
              <a:ea typeface="Bookman Old Style" charset="0"/>
              <a:cs typeface="Bookman Old Style" charset="0"/>
            </a:endParaRPr>
          </a:p>
          <a:p>
            <a:pPr algn="just"/>
            <a:r>
              <a:rPr lang="tr-TR" sz="1800" u="sng" dirty="0">
                <a:latin typeface="Bookman Old Style" charset="0"/>
                <a:ea typeface="Bookman Old Style" charset="0"/>
                <a:cs typeface="Bookman Old Style" charset="0"/>
              </a:rPr>
              <a:t>Kamu malî yönetimi</a:t>
            </a:r>
            <a:r>
              <a:rPr lang="tr-TR" sz="1800" dirty="0">
                <a:latin typeface="Bookman Old Style" charset="0"/>
                <a:ea typeface="Bookman Old Style" charset="0"/>
                <a:cs typeface="Bookman Old Style" charset="0"/>
              </a:rPr>
              <a:t>: Kamu kaynaklarının tanımlanmış standartlara uygun olarak etkili, ekonomik ve verimli kullanılmasını sağlayacak yasal ve yönetsel sistem ve süreçleri, </a:t>
            </a:r>
          </a:p>
          <a:p>
            <a:pPr algn="just"/>
            <a:r>
              <a:rPr lang="tr-TR" sz="1800" u="sng" dirty="0">
                <a:latin typeface="Bookman Old Style" charset="0"/>
                <a:ea typeface="Bookman Old Style" charset="0"/>
                <a:cs typeface="Bookman Old Style" charset="0"/>
              </a:rPr>
              <a:t>Malî kontrol</a:t>
            </a:r>
            <a:r>
              <a:rPr lang="tr-TR" sz="1800" dirty="0">
                <a:latin typeface="Bookman Old Style" charset="0"/>
                <a:ea typeface="Bookman Old Style" charset="0"/>
                <a:cs typeface="Bookman Old Style" charset="0"/>
              </a:rPr>
              <a:t>: Kamu kaynaklarının belirlenmiş amaçlar doğrultusunda, ilgili mevzuatla belirlenen kurallara uygun, etkili, ekonomik ve verimli bir şekilde kullanılmasını sağlamak için oluşturulan kontrol sistemi ile kurumsal yapı, yöntem ve süreçleri, </a:t>
            </a:r>
          </a:p>
          <a:p>
            <a:pPr algn="just"/>
            <a:r>
              <a:rPr lang="tr-TR" sz="1800" u="sng" dirty="0">
                <a:latin typeface="Bookman Old Style" charset="0"/>
                <a:ea typeface="Bookman Old Style" charset="0"/>
                <a:cs typeface="Bookman Old Style" charset="0"/>
              </a:rPr>
              <a:t>Stratejik plan</a:t>
            </a:r>
            <a:r>
              <a:rPr lang="tr-TR" sz="1800" dirty="0">
                <a:latin typeface="Bookman Old Style" charset="0"/>
                <a:ea typeface="Bookman Old Style" charset="0"/>
                <a:cs typeface="Bookman Old Style" charset="0"/>
              </a:rPr>
              <a:t>: Kamu idarelerinin orta ve uzun vadeli amaçlarını, temel ilke ve politikalarını, hedef ve önceliklerini, performans ölçütlerini, bunlara ulaşmak için izlenecek yöntemler ile kaynak dağılımlarını içeren planı, </a:t>
            </a:r>
          </a:p>
          <a:p>
            <a:pPr algn="just"/>
            <a:r>
              <a:rPr lang="mr-IN" sz="1800" i="1" dirty="0">
                <a:latin typeface="Bookman Old Style" charset="0"/>
                <a:ea typeface="Bookman Old Style" charset="0"/>
                <a:cs typeface="Bookman Old Style" charset="0"/>
              </a:rPr>
              <a:t>…</a:t>
            </a:r>
            <a:endParaRPr lang="tr-TR" sz="1800" i="1"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126218364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Taşra teşkilatı </a:t>
            </a:r>
            <a:br>
              <a:rPr lang="tr-TR" sz="3200" b="1" dirty="0">
                <a:latin typeface="Bookman Old Style" panose="02050604050505020204" pitchFamily="18" charset="0"/>
              </a:rPr>
            </a:br>
            <a:r>
              <a:rPr lang="tr-TR" sz="3200" b="1" dirty="0">
                <a:latin typeface="Bookman Old Style" panose="02050604050505020204" pitchFamily="18" charset="0"/>
              </a:rPr>
              <a:t>(İl Genel İdaresi/Mülki İdare)</a:t>
            </a:r>
          </a:p>
        </p:txBody>
      </p:sp>
      <p:sp>
        <p:nvSpPr>
          <p:cNvPr id="3" name="Content Placeholder 2"/>
          <p:cNvSpPr>
            <a:spLocks noGrp="1"/>
          </p:cNvSpPr>
          <p:nvPr>
            <p:ph sz="quarter" idx="1"/>
          </p:nvPr>
        </p:nvSpPr>
        <p:spPr>
          <a:xfrm>
            <a:off x="329138" y="1556792"/>
            <a:ext cx="8720419" cy="5112568"/>
          </a:xfrm>
        </p:spPr>
        <p:txBody>
          <a:bodyPr>
            <a:noAutofit/>
          </a:bodyPr>
          <a:lstStyle/>
          <a:p>
            <a:pPr algn="just"/>
            <a:r>
              <a:rPr lang="tr-TR" sz="2000" dirty="0">
                <a:latin typeface="Bookman Old Style" charset="0"/>
                <a:ea typeface="Bookman Old Style" charset="0"/>
                <a:cs typeface="Bookman Old Style" charset="0"/>
              </a:rPr>
              <a:t>Merkezi yönetimin, genel idare hizmetlerden sorumlu ülke çapına yayılan birimleridir. </a:t>
            </a:r>
          </a:p>
          <a:p>
            <a:pPr algn="just"/>
            <a:r>
              <a:rPr lang="tr-TR" sz="2000" dirty="0">
                <a:latin typeface="Bookman Old Style" charset="0"/>
                <a:ea typeface="Bookman Old Style" charset="0"/>
                <a:cs typeface="Bookman Old Style" charset="0"/>
              </a:rPr>
              <a:t>İl ve ilçeler temelinde, merkezi yönetimin (başkent yapılanmasının/bakanlıkların) taşradaki uzantılarıdır. </a:t>
            </a:r>
          </a:p>
          <a:p>
            <a:pPr algn="just"/>
            <a:r>
              <a:rPr lang="tr-TR" sz="2000" dirty="0">
                <a:latin typeface="Bookman Old Style" charset="0"/>
                <a:ea typeface="Bookman Old Style" charset="0"/>
                <a:cs typeface="Bookman Old Style" charset="0"/>
              </a:rPr>
              <a:t>Temel kamu hizmetlerinin belli bir standartta ayrım gözetilmeksizin tüm ülke çapına verilmesi esastır.</a:t>
            </a:r>
          </a:p>
          <a:p>
            <a:pPr algn="just"/>
            <a:r>
              <a:rPr lang="tr-TR" sz="2000" dirty="0">
                <a:latin typeface="Bookman Old Style" charset="0"/>
                <a:ea typeface="Bookman Old Style" charset="0"/>
                <a:cs typeface="Bookman Old Style" charset="0"/>
              </a:rPr>
              <a:t>Ayrı kamu tüzel kişilikleri yoktur; devlet tüzel kişiliği içinde yer alırlar.</a:t>
            </a:r>
          </a:p>
          <a:p>
            <a:pPr algn="just"/>
            <a:r>
              <a:rPr lang="tr-TR" sz="2000" dirty="0">
                <a:latin typeface="Bookman Old Style" charset="0"/>
                <a:ea typeface="Bookman Old Style" charset="0"/>
                <a:cs typeface="Bookman Old Style" charset="0"/>
              </a:rPr>
              <a:t>Cumhurbaşkanlığı ve bakanlıklarla kurulan ilişki, “hiyerarşi” ilişkisidir. İl temelinde hiyerarşiyi esneten yetki genişliği ilkesi geçerlidir. Vali, bu kapsamda Cumhurbaşkanının </a:t>
            </a:r>
            <a:r>
              <a:rPr lang="tr-TR" sz="2000" dirty="0">
                <a:solidFill>
                  <a:srgbClr val="FF0000"/>
                </a:solidFill>
                <a:latin typeface="Bookman Old Style" charset="0"/>
                <a:ea typeface="Bookman Old Style" charset="0"/>
                <a:cs typeface="Bookman Old Style" charset="0"/>
              </a:rPr>
              <a:t>(devletin) </a:t>
            </a:r>
            <a:r>
              <a:rPr lang="tr-TR" sz="2000" dirty="0">
                <a:latin typeface="Bookman Old Style" charset="0"/>
                <a:ea typeface="Bookman Old Style" charset="0"/>
                <a:cs typeface="Bookman Old Style" charset="0"/>
              </a:rPr>
              <a:t>temsilcisi unvanına sahip olur.</a:t>
            </a:r>
          </a:p>
          <a:p>
            <a:pPr algn="just"/>
            <a:r>
              <a:rPr lang="tr-TR" sz="2000" dirty="0">
                <a:latin typeface="Bookman Old Style" charset="0"/>
                <a:ea typeface="Bookman Old Style" charset="0"/>
                <a:cs typeface="Bookman Old Style" charset="0"/>
              </a:rPr>
              <a:t>İl ve ilçe kurulması, kaldırılması, merkezlerinin belirtilmesi, adlarının değiştirilmesi, bir ilçenin başka bir </a:t>
            </a:r>
            <a:r>
              <a:rPr lang="tr-TR" sz="2000" dirty="0" err="1">
                <a:latin typeface="Bookman Old Style" charset="0"/>
                <a:ea typeface="Bookman Old Style" charset="0"/>
                <a:cs typeface="Bookman Old Style" charset="0"/>
              </a:rPr>
              <a:t>il'e</a:t>
            </a:r>
            <a:r>
              <a:rPr lang="tr-TR" sz="2000" dirty="0">
                <a:latin typeface="Bookman Old Style" charset="0"/>
                <a:ea typeface="Bookman Old Style" charset="0"/>
                <a:cs typeface="Bookman Old Style" charset="0"/>
              </a:rPr>
              <a:t> bağlanması kanun ile olmaktadır.</a:t>
            </a:r>
          </a:p>
        </p:txBody>
      </p:sp>
    </p:spTree>
    <p:extLst>
      <p:ext uri="{BB962C8B-B14F-4D97-AF65-F5344CB8AC3E}">
        <p14:creationId xmlns:p14="http://schemas.microsoft.com/office/powerpoint/2010/main" val="190445618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Taşra teşkilatı </a:t>
            </a:r>
            <a:br>
              <a:rPr lang="tr-TR" sz="3200" b="1" dirty="0">
                <a:latin typeface="Bookman Old Style" panose="02050604050505020204" pitchFamily="18" charset="0"/>
              </a:rPr>
            </a:br>
            <a:r>
              <a:rPr lang="tr-TR" sz="3200" b="1" dirty="0">
                <a:latin typeface="Bookman Old Style" panose="02050604050505020204" pitchFamily="18" charset="0"/>
              </a:rPr>
              <a:t>(İl Genel İdaresi/Mülki İdare)</a:t>
            </a:r>
          </a:p>
        </p:txBody>
      </p:sp>
      <p:sp>
        <p:nvSpPr>
          <p:cNvPr id="3" name="Content Placeholder 2"/>
          <p:cNvSpPr>
            <a:spLocks noGrp="1"/>
          </p:cNvSpPr>
          <p:nvPr>
            <p:ph sz="quarter" idx="1"/>
          </p:nvPr>
        </p:nvSpPr>
        <p:spPr>
          <a:xfrm>
            <a:off x="329138" y="1556792"/>
            <a:ext cx="8720419" cy="5112568"/>
          </a:xfrm>
        </p:spPr>
        <p:txBody>
          <a:bodyPr>
            <a:noAutofit/>
          </a:bodyPr>
          <a:lstStyle/>
          <a:p>
            <a:pPr algn="just"/>
            <a:r>
              <a:rPr lang="tr-TR" sz="2400" dirty="0">
                <a:latin typeface="Bookman Old Style" charset="0"/>
                <a:ea typeface="Bookman Old Style" charset="0"/>
                <a:cs typeface="Bookman Old Style" charset="0"/>
              </a:rPr>
              <a:t>Anayasa </a:t>
            </a:r>
            <a:r>
              <a:rPr lang="tr-TR" sz="2400" dirty="0" err="1">
                <a:latin typeface="Bookman Old Style" charset="0"/>
                <a:ea typeface="Bookman Old Style" charset="0"/>
                <a:cs typeface="Bookman Old Style" charset="0"/>
              </a:rPr>
              <a:t>md.</a:t>
            </a:r>
            <a:r>
              <a:rPr lang="tr-TR" sz="2400" dirty="0">
                <a:latin typeface="Bookman Old Style" charset="0"/>
                <a:ea typeface="Bookman Old Style" charset="0"/>
                <a:cs typeface="Bookman Old Style" charset="0"/>
              </a:rPr>
              <a:t> 126 </a:t>
            </a:r>
            <a:r>
              <a:rPr lang="tr-TR" sz="2400" dirty="0">
                <a:latin typeface="Bookman Old Style" charset="0"/>
                <a:ea typeface="Bookman Old Style" charset="0"/>
                <a:cs typeface="Bookman Old Style" charset="0"/>
                <a:sym typeface="Wingdings"/>
              </a:rPr>
              <a:t> </a:t>
            </a:r>
          </a:p>
          <a:p>
            <a:pPr marL="0" indent="0" algn="just">
              <a:buNone/>
            </a:pPr>
            <a:r>
              <a:rPr lang="tr-TR" sz="2400" dirty="0">
                <a:latin typeface="Bookman Old Style" charset="0"/>
                <a:ea typeface="Bookman Old Style" charset="0"/>
                <a:cs typeface="Bookman Old Style" charset="0"/>
              </a:rPr>
              <a:t>Türkiye, merkezi idare kuruluşu bakımından, coğrafya durumuna, ekonomik şartlara ve kamu hizmetlerinin gereklerine göre, illere; iller de diğer kademeli bölümlere ayırılır. </a:t>
            </a:r>
          </a:p>
          <a:p>
            <a:pPr marL="0" indent="0" algn="just">
              <a:buNone/>
            </a:pPr>
            <a:r>
              <a:rPr lang="tr-TR" sz="2400" dirty="0">
                <a:latin typeface="Bookman Old Style" charset="0"/>
                <a:ea typeface="Bookman Old Style" charset="0"/>
                <a:cs typeface="Bookman Old Style" charset="0"/>
              </a:rPr>
              <a:t>İllerin idaresi yetki genişliği esasına dayanır.  </a:t>
            </a:r>
          </a:p>
          <a:p>
            <a:pPr marL="0" indent="0" algn="just">
              <a:buNone/>
            </a:pPr>
            <a:r>
              <a:rPr lang="tr-TR" sz="2400" dirty="0">
                <a:latin typeface="Bookman Old Style" charset="0"/>
                <a:ea typeface="Bookman Old Style" charset="0"/>
                <a:cs typeface="Bookman Old Style" charset="0"/>
              </a:rPr>
              <a:t>Kamu hizmetlerinin görülmesinde verim ve uyum sağlamak amacıyla, birden çok ili içine alan merkezi idare teşkilatı kurulabilir. Bu teşkilatın görev ve yetkileri kanunla düzenlenir.  </a:t>
            </a:r>
          </a:p>
        </p:txBody>
      </p:sp>
    </p:spTree>
    <p:extLst>
      <p:ext uri="{BB962C8B-B14F-4D97-AF65-F5344CB8AC3E}">
        <p14:creationId xmlns:p14="http://schemas.microsoft.com/office/powerpoint/2010/main" val="19497136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normAutofit/>
          </a:bodyPr>
          <a:lstStyle/>
          <a:p>
            <a:r>
              <a:rPr lang="tr-TR" sz="3200" b="1" dirty="0">
                <a:latin typeface="Bookman Old Style" panose="02050604050505020204" pitchFamily="18" charset="0"/>
              </a:rPr>
              <a:t>Taşra Teşkilatı / Mülki İdare</a:t>
            </a:r>
          </a:p>
        </p:txBody>
      </p:sp>
      <p:sp>
        <p:nvSpPr>
          <p:cNvPr id="3" name="Content Placeholder 2"/>
          <p:cNvSpPr>
            <a:spLocks noGrp="1"/>
          </p:cNvSpPr>
          <p:nvPr>
            <p:ph sz="quarter" idx="1"/>
          </p:nvPr>
        </p:nvSpPr>
        <p:spPr>
          <a:xfrm>
            <a:off x="405309" y="1556792"/>
            <a:ext cx="8720419" cy="5112568"/>
          </a:xfrm>
        </p:spPr>
        <p:txBody>
          <a:bodyPr>
            <a:noAutofit/>
          </a:bodyPr>
          <a:lstStyle/>
          <a:p>
            <a:endParaRPr lang="tr-TR" sz="2200" dirty="0">
              <a:latin typeface="Bookman Old Style" charset="0"/>
              <a:ea typeface="Bookman Old Style" charset="0"/>
              <a:cs typeface="Bookman Old Style" charset="0"/>
            </a:endParaRPr>
          </a:p>
          <a:p>
            <a:r>
              <a:rPr lang="tr-TR" sz="2200" dirty="0">
                <a:latin typeface="Bookman Old Style" charset="0"/>
                <a:ea typeface="Bookman Old Style" charset="0"/>
                <a:cs typeface="Bookman Old Style" charset="0"/>
              </a:rPr>
              <a:t>Türkiye’de iki mülki idare kademelenmesi bulunmaktadır:</a:t>
            </a:r>
          </a:p>
          <a:p>
            <a:pPr lvl="1"/>
            <a:endParaRPr lang="tr-TR" sz="2200" dirty="0">
              <a:latin typeface="Bookman Old Style" charset="0"/>
              <a:ea typeface="Bookman Old Style" charset="0"/>
              <a:cs typeface="Bookman Old Style" charset="0"/>
            </a:endParaRPr>
          </a:p>
          <a:p>
            <a:pPr lvl="1"/>
            <a:r>
              <a:rPr lang="tr-TR" sz="2100" dirty="0">
                <a:latin typeface="Bookman Old Style" charset="0"/>
                <a:ea typeface="Bookman Old Style" charset="0"/>
                <a:cs typeface="Bookman Old Style" charset="0"/>
              </a:rPr>
              <a:t>İl genel idareleri (81)</a:t>
            </a:r>
          </a:p>
          <a:p>
            <a:pPr lvl="1"/>
            <a:endParaRPr lang="tr-TR" sz="2100" dirty="0">
              <a:latin typeface="Bookman Old Style" charset="0"/>
              <a:ea typeface="Bookman Old Style" charset="0"/>
              <a:cs typeface="Bookman Old Style" charset="0"/>
            </a:endParaRPr>
          </a:p>
          <a:p>
            <a:pPr lvl="1"/>
            <a:r>
              <a:rPr lang="tr-TR" sz="2100" dirty="0">
                <a:latin typeface="Bookman Old Style" charset="0"/>
                <a:ea typeface="Bookman Old Style" charset="0"/>
                <a:cs typeface="Bookman Old Style" charset="0"/>
              </a:rPr>
              <a:t>İlçe genel idareleri (922)</a:t>
            </a:r>
          </a:p>
          <a:p>
            <a:pPr lvl="1"/>
            <a:endParaRPr lang="tr-TR" sz="2100" dirty="0">
              <a:latin typeface="Bookman Old Style" charset="0"/>
              <a:ea typeface="Bookman Old Style" charset="0"/>
              <a:cs typeface="Bookman Old Style" charset="0"/>
            </a:endParaRPr>
          </a:p>
          <a:p>
            <a:pPr marL="365760" lvl="1" indent="0" algn="just">
              <a:buNone/>
            </a:pPr>
            <a:r>
              <a:rPr lang="tr-TR" sz="2000" dirty="0">
                <a:latin typeface="Bookman Old Style" charset="0"/>
                <a:ea typeface="Bookman Old Style" charset="0"/>
                <a:cs typeface="Bookman Old Style" charset="0"/>
              </a:rPr>
              <a:t>(2012 yılında büyükşehir belediyesi olan illerde, 2014 yılında ise tüm illerde bucak/nahiye idareleri kapatılmıştır. 1999 yılında Türkiye’de 689 bucak bulunmaktaydı. 2009 yılında bu sayı 1’e düşmüştü.)</a:t>
            </a:r>
            <a:r>
              <a:rPr lang="tr-TR" sz="2100" dirty="0">
                <a:latin typeface="Bookman Old Style" charset="0"/>
                <a:ea typeface="Bookman Old Style" charset="0"/>
                <a:cs typeface="Bookman Old Style" charset="0"/>
              </a:rPr>
              <a:t>	 </a:t>
            </a:r>
          </a:p>
        </p:txBody>
      </p:sp>
    </p:spTree>
    <p:extLst>
      <p:ext uri="{BB962C8B-B14F-4D97-AF65-F5344CB8AC3E}">
        <p14:creationId xmlns:p14="http://schemas.microsoft.com/office/powerpoint/2010/main" val="132023882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Taşra teşkilatı </a:t>
            </a:r>
            <a:br>
              <a:rPr lang="tr-TR" sz="3200" b="1" dirty="0">
                <a:latin typeface="Bookman Old Style" panose="02050604050505020204" pitchFamily="18" charset="0"/>
              </a:rPr>
            </a:br>
            <a:r>
              <a:rPr lang="tr-TR" sz="3200" b="1" dirty="0">
                <a:latin typeface="Bookman Old Style" panose="02050604050505020204" pitchFamily="18" charset="0"/>
              </a:rPr>
              <a:t>(İl Genel İdaresi/Mülki İdare)</a:t>
            </a:r>
          </a:p>
        </p:txBody>
      </p:sp>
      <p:sp>
        <p:nvSpPr>
          <p:cNvPr id="3" name="Content Placeholder 2"/>
          <p:cNvSpPr>
            <a:spLocks noGrp="1"/>
          </p:cNvSpPr>
          <p:nvPr>
            <p:ph sz="quarter" idx="1"/>
          </p:nvPr>
        </p:nvSpPr>
        <p:spPr>
          <a:xfrm>
            <a:off x="405309" y="1556792"/>
            <a:ext cx="8720419" cy="5112568"/>
          </a:xfrm>
        </p:spPr>
        <p:txBody>
          <a:bodyPr>
            <a:noAutofit/>
          </a:bodyPr>
          <a:lstStyle/>
          <a:p>
            <a:endParaRPr lang="tr-TR" sz="2300" dirty="0">
              <a:latin typeface="Bookman Old Style" charset="0"/>
              <a:ea typeface="Bookman Old Style" charset="0"/>
              <a:cs typeface="Bookman Old Style" charset="0"/>
            </a:endParaRPr>
          </a:p>
          <a:p>
            <a:endParaRPr lang="tr-TR" sz="2300" dirty="0">
              <a:latin typeface="Bookman Old Style" charset="0"/>
              <a:ea typeface="Bookman Old Style" charset="0"/>
              <a:cs typeface="Bookman Old Style" charset="0"/>
            </a:endParaRPr>
          </a:p>
          <a:p>
            <a:r>
              <a:rPr lang="tr-TR" sz="2300" dirty="0">
                <a:latin typeface="Bookman Old Style" charset="0"/>
                <a:ea typeface="Bookman Old Style" charset="0"/>
                <a:cs typeface="Bookman Old Style" charset="0"/>
              </a:rPr>
              <a:t>Üç ayaklı işleyen bir sistem vardır:</a:t>
            </a:r>
          </a:p>
          <a:p>
            <a:endParaRPr lang="tr-TR" sz="2300" dirty="0">
              <a:latin typeface="Bookman Old Style" charset="0"/>
              <a:ea typeface="Bookman Old Style" charset="0"/>
              <a:cs typeface="Bookman Old Style" charset="0"/>
            </a:endParaRPr>
          </a:p>
          <a:p>
            <a:pPr lvl="1"/>
            <a:r>
              <a:rPr lang="tr-TR" sz="2000" dirty="0">
                <a:latin typeface="Bookman Old Style" charset="0"/>
                <a:ea typeface="Bookman Old Style" charset="0"/>
                <a:cs typeface="Bookman Old Style" charset="0"/>
              </a:rPr>
              <a:t>Mülki idare amirleri: vali ve kaymakam</a:t>
            </a:r>
          </a:p>
          <a:p>
            <a:pPr lvl="1"/>
            <a:endParaRPr lang="tr-TR" sz="2000" dirty="0">
              <a:latin typeface="Bookman Old Style" charset="0"/>
              <a:ea typeface="Bookman Old Style" charset="0"/>
              <a:cs typeface="Bookman Old Style" charset="0"/>
            </a:endParaRPr>
          </a:p>
          <a:p>
            <a:pPr lvl="1"/>
            <a:r>
              <a:rPr lang="tr-TR" sz="2000" dirty="0">
                <a:latin typeface="Bookman Old Style" charset="0"/>
                <a:ea typeface="Bookman Old Style" charset="0"/>
                <a:cs typeface="Bookman Old Style" charset="0"/>
              </a:rPr>
              <a:t>İl ve ilçe müdürlükleri / il ve ilçe idare şube başkanları</a:t>
            </a:r>
          </a:p>
          <a:p>
            <a:pPr lvl="1"/>
            <a:endParaRPr lang="tr-TR" sz="2000" dirty="0">
              <a:latin typeface="Bookman Old Style" charset="0"/>
              <a:ea typeface="Bookman Old Style" charset="0"/>
              <a:cs typeface="Bookman Old Style" charset="0"/>
            </a:endParaRPr>
          </a:p>
          <a:p>
            <a:pPr lvl="1"/>
            <a:r>
              <a:rPr lang="tr-TR" sz="2000" dirty="0">
                <a:latin typeface="Bookman Old Style" charset="0"/>
                <a:ea typeface="Bookman Old Style" charset="0"/>
                <a:cs typeface="Bookman Old Style" charset="0"/>
              </a:rPr>
              <a:t>İl ve ilçe idare kurulları</a:t>
            </a:r>
          </a:p>
          <a:p>
            <a:endParaRPr lang="tr-TR" sz="2300"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4019242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28600"/>
            <a:ext cx="8786874" cy="990600"/>
          </a:xfrm>
        </p:spPr>
        <p:txBody>
          <a:bodyPr>
            <a:normAutofit/>
          </a:bodyPr>
          <a:lstStyle/>
          <a:p>
            <a:r>
              <a:rPr lang="tr-TR" sz="2800" b="1" dirty="0">
                <a:latin typeface="Bookman Old Style" pitchFamily="18" charset="0"/>
              </a:rPr>
              <a:t>	Yönetişim</a:t>
            </a:r>
          </a:p>
        </p:txBody>
      </p:sp>
      <p:sp>
        <p:nvSpPr>
          <p:cNvPr id="3" name="2 İçerik Yer Tutucusu"/>
          <p:cNvSpPr>
            <a:spLocks noGrp="1"/>
          </p:cNvSpPr>
          <p:nvPr>
            <p:ph sz="quarter" idx="1"/>
          </p:nvPr>
        </p:nvSpPr>
        <p:spPr/>
        <p:txBody>
          <a:bodyPr>
            <a:noAutofit/>
          </a:bodyPr>
          <a:lstStyle/>
          <a:p>
            <a:pPr algn="just"/>
            <a:r>
              <a:rPr lang="tr-TR" sz="2200" dirty="0">
                <a:latin typeface="Bookman Old Style" pitchFamily="18" charset="0"/>
              </a:rPr>
              <a:t>Katılımcılık ve </a:t>
            </a:r>
            <a:r>
              <a:rPr lang="tr-TR" sz="2200" dirty="0" err="1">
                <a:latin typeface="Bookman Old Style" pitchFamily="18" charset="0"/>
              </a:rPr>
              <a:t>yerindenlik</a:t>
            </a:r>
            <a:r>
              <a:rPr lang="tr-TR" sz="2200" dirty="0">
                <a:latin typeface="Bookman Old Style" pitchFamily="18" charset="0"/>
              </a:rPr>
              <a:t>: karar alma süreçlerinin hazırlıktan uygulamaya ve oradan da izlemeye kadar olan aşamalarında bireyden başlayarak sivil toplumun ve halkın etkin bir biçimde sürece dahil olmasını ifade eder. </a:t>
            </a:r>
          </a:p>
          <a:p>
            <a:pPr algn="just"/>
            <a:r>
              <a:rPr lang="tr-TR" sz="2400" dirty="0">
                <a:latin typeface="Bookman Old Style" pitchFamily="18" charset="0"/>
              </a:rPr>
              <a:t>Şeffaflık: kamu yetkililerinin karar alma süreçlerini ve kararlarını diğer paydaşlara açık ve paylaşılır olarak gerçekleştirmesi.</a:t>
            </a:r>
          </a:p>
          <a:p>
            <a:pPr algn="just"/>
            <a:r>
              <a:rPr lang="tr-TR" sz="2200" dirty="0">
                <a:latin typeface="Bookman Old Style" pitchFamily="18" charset="0"/>
              </a:rPr>
              <a:t>Hesap verebilirlik: kamu yetkililerinin, kamu kaynaklarının nasıl kullanıldığı, bütçelendiği ve raporlandığı konularında sorumlu olması ve gerektiğinde hesap verebilmesidir.</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Vali</a:t>
            </a:r>
          </a:p>
        </p:txBody>
      </p:sp>
      <p:sp>
        <p:nvSpPr>
          <p:cNvPr id="3" name="Content Placeholder 2"/>
          <p:cNvSpPr>
            <a:spLocks noGrp="1"/>
          </p:cNvSpPr>
          <p:nvPr>
            <p:ph sz="quarter" idx="1"/>
          </p:nvPr>
        </p:nvSpPr>
        <p:spPr>
          <a:xfrm>
            <a:off x="251520" y="1556792"/>
            <a:ext cx="8720419" cy="5112568"/>
          </a:xfrm>
        </p:spPr>
        <p:txBody>
          <a:bodyPr>
            <a:noAutofit/>
          </a:bodyPr>
          <a:lstStyle/>
          <a:p>
            <a:pPr algn="just"/>
            <a:endParaRPr lang="tr-TR" sz="2100" dirty="0">
              <a:latin typeface="Bookman Old Style" panose="02050604050505020204" pitchFamily="18" charset="0"/>
              <a:ea typeface="Bookman Old Style" charset="0"/>
              <a:cs typeface="Bookman Old Style" charset="0"/>
            </a:endParaRPr>
          </a:p>
          <a:p>
            <a:pPr algn="just"/>
            <a:r>
              <a:rPr lang="tr-TR" sz="2100" dirty="0">
                <a:latin typeface="Bookman Old Style" panose="02050604050505020204" pitchFamily="18" charset="0"/>
                <a:ea typeface="Bookman Old Style" charset="0"/>
                <a:cs typeface="Bookman Old Style" charset="0"/>
              </a:rPr>
              <a:t>İl yönetiminin başıdır. </a:t>
            </a:r>
          </a:p>
          <a:p>
            <a:pPr algn="just"/>
            <a:r>
              <a:rPr lang="tr-TR" sz="2100" dirty="0">
                <a:latin typeface="Bookman Old Style" panose="02050604050505020204" pitchFamily="18" charset="0"/>
                <a:ea typeface="Bookman Old Style" charset="0"/>
                <a:cs typeface="Bookman Old Style" charset="0"/>
              </a:rPr>
              <a:t>Cumhurbaşkanının temsilcisi ve idari yürütme vasıtasıdır </a:t>
            </a:r>
            <a:r>
              <a:rPr lang="tr-TR" sz="2100" dirty="0">
                <a:solidFill>
                  <a:srgbClr val="FF0000"/>
                </a:solidFill>
                <a:latin typeface="Bookman Old Style" panose="02050604050505020204" pitchFamily="18" charset="0"/>
                <a:ea typeface="Bookman Old Style" charset="0"/>
                <a:cs typeface="Bookman Old Style" charset="0"/>
              </a:rPr>
              <a:t>[Devletin ve </a:t>
            </a:r>
            <a:r>
              <a:rPr lang="tr-TR" sz="2100" dirty="0">
                <a:solidFill>
                  <a:srgbClr val="FF0000"/>
                </a:solidFill>
                <a:latin typeface="Bookman Old Style" panose="02050604050505020204" pitchFamily="18" charset="0"/>
              </a:rPr>
              <a:t>hükûmetin</a:t>
            </a:r>
            <a:r>
              <a:rPr lang="tr-TR" sz="2100" dirty="0">
                <a:solidFill>
                  <a:srgbClr val="FF0000"/>
                </a:solidFill>
                <a:latin typeface="Bookman Old Style" panose="02050604050505020204" pitchFamily="18" charset="0"/>
                <a:ea typeface="Bookman Old Style" charset="0"/>
                <a:cs typeface="Bookman Old Style" charset="0"/>
              </a:rPr>
              <a:t> (tüm bakanlıkların) temsilcisidir]</a:t>
            </a:r>
            <a:r>
              <a:rPr lang="tr-TR" sz="2100" dirty="0">
                <a:latin typeface="Bookman Old Style" panose="02050604050505020204" pitchFamily="18" charset="0"/>
                <a:ea typeface="Bookman Old Style" charset="0"/>
                <a:cs typeface="Bookman Old Style" charset="0"/>
              </a:rPr>
              <a:t>.</a:t>
            </a:r>
            <a:r>
              <a:rPr lang="tr-TR" sz="2100" dirty="0">
                <a:solidFill>
                  <a:srgbClr val="FF0000"/>
                </a:solidFill>
                <a:latin typeface="Bookman Old Style" panose="02050604050505020204" pitchFamily="18" charset="0"/>
                <a:ea typeface="Bookman Old Style" charset="0"/>
                <a:cs typeface="Bookman Old Style" charset="0"/>
              </a:rPr>
              <a:t> </a:t>
            </a:r>
            <a:r>
              <a:rPr lang="tr-TR" sz="2100" dirty="0">
                <a:latin typeface="Bookman Old Style" panose="02050604050505020204" pitchFamily="18" charset="0"/>
                <a:ea typeface="Bookman Old Style" charset="0"/>
                <a:cs typeface="Bookman Old Style" charset="0"/>
              </a:rPr>
              <a:t>Hem siyasal hem de yönetsel temsilciliği söz konusudur.</a:t>
            </a:r>
          </a:p>
          <a:p>
            <a:pPr algn="just"/>
            <a:r>
              <a:rPr lang="tr-TR" sz="2100" dirty="0">
                <a:latin typeface="Bookman Old Style" panose="02050604050505020204" pitchFamily="18" charset="0"/>
              </a:rPr>
              <a:t>Valiler, ilin genel idaresinden Cumhurbaşkanına karşı sorumludur. Cumhurbaşkanı yardımcıları ve bakanlar, görevlerine ait işleri için valilere </a:t>
            </a:r>
            <a:r>
              <a:rPr lang="tr-TR" sz="2100" dirty="0" err="1">
                <a:latin typeface="Bookman Old Style" panose="02050604050505020204" pitchFamily="18" charset="0"/>
              </a:rPr>
              <a:t>re’sen</a:t>
            </a:r>
            <a:r>
              <a:rPr lang="tr-TR" sz="2100" dirty="0">
                <a:latin typeface="Bookman Old Style" panose="02050604050505020204" pitchFamily="18" charset="0"/>
              </a:rPr>
              <a:t> emir ve talimat verirler.</a:t>
            </a:r>
            <a:endParaRPr lang="tr-TR" sz="2100" dirty="0">
              <a:latin typeface="Bookman Old Style" panose="02050604050505020204" pitchFamily="18" charset="0"/>
              <a:ea typeface="Bookman Old Style" charset="0"/>
              <a:cs typeface="Bookman Old Style" charset="0"/>
            </a:endParaRPr>
          </a:p>
          <a:p>
            <a:pPr algn="just"/>
            <a:r>
              <a:rPr lang="tr-TR" sz="2100" dirty="0">
                <a:latin typeface="Bookman Old Style" panose="02050604050505020204" pitchFamily="18" charset="0"/>
                <a:ea typeface="Bookman Old Style" charset="0"/>
                <a:cs typeface="Bookman Old Style" charset="0"/>
              </a:rPr>
              <a:t>Kendisine yetki genişliği tanınandır. </a:t>
            </a:r>
          </a:p>
          <a:p>
            <a:pPr algn="just"/>
            <a:r>
              <a:rPr lang="tr-TR" sz="2100" dirty="0">
                <a:latin typeface="Bookman Old Style" panose="02050604050505020204" pitchFamily="18" charset="0"/>
                <a:ea typeface="Bookman Old Style" charset="0"/>
                <a:cs typeface="Bookman Old Style" charset="0"/>
              </a:rPr>
              <a:t>Cumhurbaşkanının kararıyla atanırlar </a:t>
            </a:r>
            <a:r>
              <a:rPr lang="tr-TR" sz="2100" dirty="0">
                <a:solidFill>
                  <a:srgbClr val="FF0000"/>
                </a:solidFill>
                <a:latin typeface="Bookman Old Style" panose="02050604050505020204" pitchFamily="18" charset="0"/>
                <a:ea typeface="Bookman Old Style" charset="0"/>
                <a:cs typeface="Bookman Old Style" charset="0"/>
              </a:rPr>
              <a:t>[Müşterek kararnameyle atanır (İçişleri Bakanının önerisi, Bakanlar Kurulunun kararı ve Cumhurbaşkanının onayıyla)] </a:t>
            </a:r>
            <a:r>
              <a:rPr lang="tr-TR" sz="2100" dirty="0">
                <a:latin typeface="Bookman Old Style" panose="02050604050505020204" pitchFamily="18" charset="0"/>
                <a:ea typeface="Bookman Old Style" charset="0"/>
                <a:cs typeface="Bookman Old Style" charset="0"/>
              </a:rPr>
              <a:t>atanırlar.</a:t>
            </a:r>
          </a:p>
          <a:p>
            <a:pPr algn="just"/>
            <a:r>
              <a:rPr lang="tr-TR" sz="2100" dirty="0">
                <a:latin typeface="Bookman Old Style" panose="02050604050505020204" pitchFamily="18" charset="0"/>
                <a:ea typeface="Bookman Old Style" charset="0"/>
                <a:cs typeface="Bookman Old Style" charset="0"/>
              </a:rPr>
              <a:t>İstisnai memurdur. </a:t>
            </a:r>
          </a:p>
        </p:txBody>
      </p:sp>
    </p:spTree>
    <p:extLst>
      <p:ext uri="{BB962C8B-B14F-4D97-AF65-F5344CB8AC3E}">
        <p14:creationId xmlns:p14="http://schemas.microsoft.com/office/powerpoint/2010/main" val="150176404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Vali</a:t>
            </a:r>
          </a:p>
        </p:txBody>
      </p:sp>
      <p:sp>
        <p:nvSpPr>
          <p:cNvPr id="3" name="Content Placeholder 2"/>
          <p:cNvSpPr>
            <a:spLocks noGrp="1"/>
          </p:cNvSpPr>
          <p:nvPr>
            <p:ph sz="quarter" idx="1"/>
          </p:nvPr>
        </p:nvSpPr>
        <p:spPr>
          <a:xfrm>
            <a:off x="251520" y="1556792"/>
            <a:ext cx="8720419" cy="5112568"/>
          </a:xfrm>
        </p:spPr>
        <p:txBody>
          <a:bodyPr>
            <a:noAutofit/>
          </a:bodyPr>
          <a:lstStyle/>
          <a:p>
            <a:pPr algn="just"/>
            <a:endParaRPr lang="tr-TR" sz="2400" dirty="0">
              <a:solidFill>
                <a:prstClr val="black"/>
              </a:solidFill>
              <a:latin typeface="Bookman Old Style" panose="02050604050505020204" pitchFamily="18" charset="0"/>
              <a:cs typeface="Arial" panose="020B0604020202020204" pitchFamily="34" charset="0"/>
            </a:endParaRPr>
          </a:p>
          <a:p>
            <a:pPr algn="just"/>
            <a:r>
              <a:rPr lang="tr-TR" sz="2400" dirty="0">
                <a:solidFill>
                  <a:prstClr val="black"/>
                </a:solidFill>
                <a:latin typeface="Bookman Old Style" panose="02050604050505020204" pitchFamily="18" charset="0"/>
                <a:cs typeface="Arial" panose="020B0604020202020204" pitchFamily="34" charset="0"/>
              </a:rPr>
              <a:t>Bakanlıklar ve tüzelkişiliği haiz genel müdürlükler, il genel idare teşkilatına ait bütün işleri doğrudan doğruya valiliklere yazarlar.</a:t>
            </a:r>
            <a:endParaRPr lang="tr-TR" sz="2100" dirty="0">
              <a:solidFill>
                <a:prstClr val="black"/>
              </a:solidFill>
              <a:latin typeface="Bookman Old Style" panose="02050604050505020204" pitchFamily="18" charset="0"/>
              <a:cs typeface="Arial" panose="020B0604020202020204" pitchFamily="34" charset="0"/>
            </a:endParaRPr>
          </a:p>
          <a:p>
            <a:pPr algn="just"/>
            <a:r>
              <a:rPr lang="tr-TR" sz="2400" dirty="0">
                <a:solidFill>
                  <a:prstClr val="black"/>
                </a:solidFill>
                <a:latin typeface="Bookman Old Style" panose="02050604050505020204" pitchFamily="18" charset="0"/>
                <a:cs typeface="Arial" panose="020B0604020202020204" pitchFamily="34" charset="0"/>
              </a:rPr>
              <a:t>Adli ve askeri kuruluşlar ile doğrudan merkeze bağlı kuruluşlar hariç, bakanlıklar ve diğer kamu kuruluşlarının il teşkilatları valinin emri altındadır.</a:t>
            </a:r>
          </a:p>
          <a:p>
            <a:pPr algn="just"/>
            <a:r>
              <a:rPr lang="tr-TR" sz="2400" dirty="0">
                <a:solidFill>
                  <a:prstClr val="black"/>
                </a:solidFill>
                <a:latin typeface="Bookman Old Style" panose="02050604050505020204" pitchFamily="18" charset="0"/>
                <a:cs typeface="Arial" panose="020B0604020202020204" pitchFamily="34" charset="0"/>
              </a:rPr>
              <a:t>Bakanlıklar ve kamu kuruluşlarınca ilde istihdam edilen tüm çalışanların en büyük amiri </a:t>
            </a:r>
            <a:r>
              <a:rPr lang="tr-TR" sz="2400" dirty="0">
                <a:latin typeface="Bookman Old Style" panose="02050604050505020204" pitchFamily="18" charset="0"/>
                <a:cs typeface="Arial" panose="020B0604020202020204" pitchFamily="34" charset="0"/>
              </a:rPr>
              <a:t>Vali’dir.</a:t>
            </a:r>
          </a:p>
          <a:p>
            <a:pPr algn="just"/>
            <a:endParaRPr lang="tr-TR" sz="2400" dirty="0">
              <a:solidFill>
                <a:prstClr val="black"/>
              </a:solidFill>
              <a:latin typeface="Bookman Old Style" panose="02050604050505020204" pitchFamily="18" charset="0"/>
              <a:cs typeface="Arial" panose="020B0604020202020204" pitchFamily="34" charset="0"/>
            </a:endParaRPr>
          </a:p>
        </p:txBody>
      </p:sp>
    </p:spTree>
    <p:extLst>
      <p:ext uri="{BB962C8B-B14F-4D97-AF65-F5344CB8AC3E}">
        <p14:creationId xmlns:p14="http://schemas.microsoft.com/office/powerpoint/2010/main" val="148329464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Vali</a:t>
            </a:r>
          </a:p>
        </p:txBody>
      </p:sp>
      <p:sp>
        <p:nvSpPr>
          <p:cNvPr id="3" name="Content Placeholder 2"/>
          <p:cNvSpPr>
            <a:spLocks noGrp="1"/>
          </p:cNvSpPr>
          <p:nvPr>
            <p:ph sz="quarter" idx="1"/>
          </p:nvPr>
        </p:nvSpPr>
        <p:spPr>
          <a:xfrm>
            <a:off x="251520" y="1556792"/>
            <a:ext cx="8720419" cy="5112568"/>
          </a:xfrm>
        </p:spPr>
        <p:txBody>
          <a:bodyPr>
            <a:noAutofit/>
          </a:bodyPr>
          <a:lstStyle/>
          <a:p>
            <a:pPr marL="0" indent="0" algn="just">
              <a:buNone/>
            </a:pPr>
            <a:r>
              <a:rPr lang="tr-TR" sz="1800" kern="0" dirty="0">
                <a:latin typeface="Bookman Old Style" panose="02050604050505020204" pitchFamily="18" charset="0"/>
              </a:rPr>
              <a:t>Valinin Genel İdare ile İlgili Görev ve Yetkileri:</a:t>
            </a:r>
          </a:p>
          <a:p>
            <a:pPr algn="just"/>
            <a:r>
              <a:rPr lang="tr-TR" sz="1600" dirty="0">
                <a:latin typeface="Bookman Old Style" panose="02050604050505020204" pitchFamily="18" charset="0"/>
                <a:cs typeface="Arial" panose="020B0604020202020204" pitchFamily="34" charset="0"/>
              </a:rPr>
              <a:t>Vali, kanun, Cumhurbaşkanlığı kararnamesi ve diğer mevzuatın neşir ve ilanını ve uygulanmasını sağlamak ve talimat ve emirleri yürütmekle ödevlidir.</a:t>
            </a:r>
            <a:endParaRPr lang="en-US" sz="1600" dirty="0">
              <a:latin typeface="Bookman Old Style" panose="02050604050505020204" pitchFamily="18" charset="0"/>
              <a:cs typeface="Arial" charset="0"/>
            </a:endParaRPr>
          </a:p>
          <a:p>
            <a:pPr algn="just"/>
            <a:r>
              <a:rPr lang="tr-TR" sz="1600" dirty="0">
                <a:latin typeface="Bookman Old Style" panose="02050604050505020204" pitchFamily="18" charset="0"/>
                <a:cs typeface="Arial" panose="020B0604020202020204" pitchFamily="34" charset="0"/>
              </a:rPr>
              <a:t>Bu işlerin gerçekleştirilmesi için gereken bütün tedbirleri almaya yetkilidir.</a:t>
            </a:r>
          </a:p>
          <a:p>
            <a:pPr algn="just"/>
            <a:r>
              <a:rPr lang="tr-TR" sz="1600" dirty="0">
                <a:latin typeface="Bookman Old Style" panose="02050604050505020204" pitchFamily="18" charset="0"/>
                <a:cs typeface="Arial" panose="020B0604020202020204" pitchFamily="34" charset="0"/>
              </a:rPr>
              <a:t>Vali, İlin her yönden genel idare ve genel gidişini düzenlemek ve denetlemekten sorumludur.</a:t>
            </a:r>
          </a:p>
          <a:p>
            <a:pPr algn="just"/>
            <a:r>
              <a:rPr lang="tr-TR" sz="1600" dirty="0">
                <a:latin typeface="Bookman Old Style" panose="02050604050505020204" pitchFamily="18" charset="0"/>
                <a:cs typeface="Arial" panose="020B0604020202020204" pitchFamily="34" charset="0"/>
              </a:rPr>
              <a:t>Vali, İlde teşkilatı veya görevli memuru bulunmayan işleri, diğer teşkilata yaptırabilir. İl içinde görevli memurlara ilin genel ve mahalli hizmetlerini yürütmek üzere ek görevler verebilir.</a:t>
            </a:r>
          </a:p>
          <a:p>
            <a:pPr algn="just"/>
            <a:r>
              <a:rPr lang="tr-TR" sz="1600" dirty="0">
                <a:latin typeface="Bookman Old Style" panose="02050604050505020204" pitchFamily="18" charset="0"/>
                <a:cs typeface="Arial" panose="020B0604020202020204" pitchFamily="34" charset="0"/>
              </a:rPr>
              <a:t>Valiler genel emirler çıkarabilir.</a:t>
            </a:r>
          </a:p>
          <a:p>
            <a:pPr algn="just"/>
            <a:r>
              <a:rPr lang="tr-TR" sz="1600" dirty="0">
                <a:latin typeface="Bookman Old Style" panose="02050604050505020204" pitchFamily="18" charset="0"/>
                <a:cs typeface="Arial" panose="020B0604020202020204" pitchFamily="34" charset="0"/>
              </a:rPr>
              <a:t>Devlet ve diğer kamu  tüzelkişiliklerine ait mülklerin korunması ve iyi halde idaresini sağlayacak tedbirleri alır; gerekirse Devlet dairelerini belli binalarda toplayabilir.</a:t>
            </a:r>
          </a:p>
          <a:p>
            <a:pPr algn="just"/>
            <a:r>
              <a:rPr lang="tr-TR" sz="1600" dirty="0">
                <a:latin typeface="Bookman Old Style" panose="02050604050505020204" pitchFamily="18" charset="0"/>
                <a:cs typeface="Arial" panose="020B0604020202020204" pitchFamily="34" charset="0"/>
              </a:rPr>
              <a:t>Cumhuriyet Bayramında ilde yapılacak resmi törenlere başkanlık yapar ve tebrikleri kabul eder.</a:t>
            </a:r>
          </a:p>
          <a:p>
            <a:pPr algn="just"/>
            <a:r>
              <a:rPr lang="tr-TR" sz="1600" dirty="0">
                <a:latin typeface="Bookman Old Style" panose="02050604050505020204" pitchFamily="18" charset="0"/>
                <a:cs typeface="Arial" panose="020B0604020202020204" pitchFamily="34" charset="0"/>
              </a:rPr>
              <a:t>Devlet gelir ve giderlerinin düzenli yürütülmesini takip eder.</a:t>
            </a:r>
          </a:p>
        </p:txBody>
      </p:sp>
    </p:spTree>
    <p:extLst>
      <p:ext uri="{BB962C8B-B14F-4D97-AF65-F5344CB8AC3E}">
        <p14:creationId xmlns:p14="http://schemas.microsoft.com/office/powerpoint/2010/main" val="30084986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Vali</a:t>
            </a:r>
          </a:p>
        </p:txBody>
      </p:sp>
      <p:sp>
        <p:nvSpPr>
          <p:cNvPr id="3" name="Content Placeholder 2"/>
          <p:cNvSpPr>
            <a:spLocks noGrp="1"/>
          </p:cNvSpPr>
          <p:nvPr>
            <p:ph sz="quarter" idx="1"/>
          </p:nvPr>
        </p:nvSpPr>
        <p:spPr>
          <a:xfrm>
            <a:off x="107504" y="1412776"/>
            <a:ext cx="8864435" cy="5301208"/>
          </a:xfrm>
        </p:spPr>
        <p:txBody>
          <a:bodyPr>
            <a:noAutofit/>
          </a:bodyPr>
          <a:lstStyle/>
          <a:p>
            <a:pPr marL="0" indent="0" algn="just">
              <a:buNone/>
            </a:pPr>
            <a:r>
              <a:rPr lang="tr-TR" sz="1800" kern="0" dirty="0">
                <a:latin typeface="Bookman Old Style" panose="02050604050505020204" pitchFamily="18" charset="0"/>
              </a:rPr>
              <a:t>Valilerin Güvenlik ile İlgili Görev ve Yetkilerinden Bazıları:</a:t>
            </a:r>
          </a:p>
          <a:p>
            <a:pPr algn="just">
              <a:spcBef>
                <a:spcPts val="0"/>
              </a:spcBef>
              <a:spcAft>
                <a:spcPts val="300"/>
              </a:spcAft>
            </a:pPr>
            <a:r>
              <a:rPr lang="tr-TR" sz="1600" dirty="0">
                <a:latin typeface="Bookman Old Style" panose="02050604050505020204" pitchFamily="18" charset="0"/>
                <a:cs typeface="Arial" panose="020B0604020202020204" pitchFamily="34" charset="0"/>
              </a:rPr>
              <a:t>Önleyici kolluk hizmeti valinin ödev ve sorumlulukları arasındadır. il sınırları içinde bulunan genel ve özel tüm kolluk kuvvet ve teşkilatının amiridir. </a:t>
            </a:r>
          </a:p>
          <a:p>
            <a:pPr algn="just">
              <a:spcBef>
                <a:spcPts val="0"/>
              </a:spcBef>
              <a:spcAft>
                <a:spcPts val="300"/>
              </a:spcAft>
            </a:pPr>
            <a:r>
              <a:rPr lang="tr-TR" sz="1600" dirty="0">
                <a:latin typeface="Bookman Old Style" panose="02050604050505020204" pitchFamily="18" charset="0"/>
                <a:cs typeface="Arial" panose="020B0604020202020204" pitchFamily="34" charset="0"/>
              </a:rPr>
              <a:t>Kolluk güçleri ile önlenemeyecek olağanüstü durumların ortaya çıkması durumunda, silahlı kuvvetlerden yardım isteyebilir. Bu istek yerine getirilmek zorundadır.</a:t>
            </a:r>
          </a:p>
          <a:p>
            <a:pPr algn="just">
              <a:spcBef>
                <a:spcPts val="0"/>
              </a:spcBef>
              <a:spcAft>
                <a:spcPts val="300"/>
              </a:spcAft>
            </a:pPr>
            <a:r>
              <a:rPr lang="tr-TR" sz="1600" dirty="0">
                <a:latin typeface="Bookman Old Style" panose="02050604050505020204" pitchFamily="18" charset="0"/>
                <a:cs typeface="Arial" panose="020B0604020202020204" pitchFamily="34" charset="0"/>
              </a:rPr>
              <a:t>Vali kamu veya özel sektöre ait her türlü iş yerinde bulunan ve çalışanların kimlik ve nitelikleri hakkında bu yerlerden bilgi isteyebilirler. İstenilen bilgiler hemen verilir.</a:t>
            </a:r>
          </a:p>
          <a:p>
            <a:pPr algn="just">
              <a:spcBef>
                <a:spcPts val="0"/>
              </a:spcBef>
              <a:spcAft>
                <a:spcPts val="300"/>
              </a:spcAft>
            </a:pPr>
            <a:r>
              <a:rPr lang="tr-TR" sz="1600" dirty="0">
                <a:latin typeface="Bookman Old Style" panose="02050604050505020204" pitchFamily="18" charset="0"/>
                <a:cs typeface="Arial" panose="020B0604020202020204" pitchFamily="34" charset="0"/>
              </a:rPr>
              <a:t>Devlet, özel idare, belediye, köyler ile gerçek ve tüzel kişilere ait özel mali, ticari, sanayi ve iktisadi işletmelerde emniyet ve asayiş ve iş hayatının düzenlenmesi bakamından denetlemelerde bulunabilir.</a:t>
            </a:r>
          </a:p>
          <a:p>
            <a:pPr algn="just">
              <a:spcBef>
                <a:spcPts val="0"/>
              </a:spcBef>
              <a:spcAft>
                <a:spcPts val="300"/>
              </a:spcAft>
            </a:pPr>
            <a:r>
              <a:rPr lang="tr-TR" sz="1600" dirty="0">
                <a:latin typeface="Bookman Old Style" panose="02050604050505020204" pitchFamily="18" charset="0"/>
                <a:cs typeface="Arial" panose="020B0604020202020204" pitchFamily="34" charset="0"/>
              </a:rPr>
              <a:t>İl sınırları içinde huzur ve güvenliğin, kişi dokunulmazlığının, tasarrufa müteallik emniyetin, kamu esenliğinin sağlanması ve önleyici kolluk yetkisi valinin ödev ve görevlerindendir (can ve mal güvenliği).</a:t>
            </a:r>
          </a:p>
          <a:p>
            <a:pPr algn="just">
              <a:spcBef>
                <a:spcPts val="0"/>
              </a:spcBef>
              <a:spcAft>
                <a:spcPts val="300"/>
              </a:spcAft>
            </a:pPr>
            <a:r>
              <a:rPr lang="tr-TR" sz="1600" dirty="0">
                <a:latin typeface="Bookman Old Style" panose="02050604050505020204" pitchFamily="18" charset="0"/>
                <a:cs typeface="Arial" panose="020B0604020202020204" pitchFamily="34" charset="0"/>
              </a:rPr>
              <a:t>Memleketin sınır ve kıyı emniyetini ve sınır ve kıyı emniyetiyle ilgili bütün işleri, yürürlükte bulunan hükümlere göre sağlar ve yürütür.</a:t>
            </a:r>
          </a:p>
          <a:p>
            <a:pPr algn="just">
              <a:spcBef>
                <a:spcPts val="0"/>
              </a:spcBef>
              <a:spcAft>
                <a:spcPts val="300"/>
              </a:spcAft>
            </a:pPr>
            <a:r>
              <a:rPr lang="tr-TR" sz="1600" dirty="0">
                <a:latin typeface="Bookman Old Style" panose="02050604050505020204" pitchFamily="18" charset="0"/>
                <a:cs typeface="Arial" panose="020B0604020202020204" pitchFamily="34" charset="0"/>
              </a:rPr>
              <a:t>Vali, kamu düzeni ve güvenliği veya kişilerin can ve mal güvenliğini sağlamak amacıyla adli ve askeri kuruluşlar dışındaki tüm kamu kurum ve kuruluşlarının elindeki bütün imkanları kullanabilir. Valinin bu konudaki emir ve talimatlarını yerine getirmek zorundadır…</a:t>
            </a:r>
          </a:p>
        </p:txBody>
      </p:sp>
    </p:spTree>
    <p:extLst>
      <p:ext uri="{BB962C8B-B14F-4D97-AF65-F5344CB8AC3E}">
        <p14:creationId xmlns:p14="http://schemas.microsoft.com/office/powerpoint/2010/main" val="250372304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Vali</a:t>
            </a:r>
          </a:p>
        </p:txBody>
      </p:sp>
      <p:sp>
        <p:nvSpPr>
          <p:cNvPr id="3" name="Content Placeholder 2"/>
          <p:cNvSpPr>
            <a:spLocks noGrp="1"/>
          </p:cNvSpPr>
          <p:nvPr>
            <p:ph sz="quarter" idx="1"/>
          </p:nvPr>
        </p:nvSpPr>
        <p:spPr>
          <a:xfrm>
            <a:off x="107504" y="1556792"/>
            <a:ext cx="8864435" cy="5157192"/>
          </a:xfrm>
        </p:spPr>
        <p:txBody>
          <a:bodyPr>
            <a:noAutofit/>
          </a:bodyPr>
          <a:lstStyle/>
          <a:p>
            <a:pPr marL="0" indent="0" algn="just">
              <a:buNone/>
            </a:pPr>
            <a:endParaRPr lang="tr-TR" sz="2200" kern="0" dirty="0">
              <a:latin typeface="Bookman Old Style" panose="02050604050505020204" pitchFamily="18" charset="0"/>
            </a:endParaRPr>
          </a:p>
          <a:p>
            <a:pPr marL="0" indent="0" algn="just">
              <a:buNone/>
            </a:pPr>
            <a:r>
              <a:rPr lang="tr-TR" sz="2200" kern="0" dirty="0">
                <a:latin typeface="Bookman Old Style" panose="02050604050505020204" pitchFamily="18" charset="0"/>
              </a:rPr>
              <a:t>Valilerin Denetim ile İlgili Görev ve Yetkileri:</a:t>
            </a:r>
          </a:p>
          <a:p>
            <a:pPr algn="just"/>
            <a:r>
              <a:rPr lang="tr-TR" sz="2200" dirty="0">
                <a:latin typeface="Bookman Old Style" panose="02050604050505020204" pitchFamily="18" charset="0"/>
                <a:ea typeface="Calibri" panose="020F0502020204030204" pitchFamily="34" charset="0"/>
                <a:cs typeface="Times New Roman" panose="02020603050405020304" pitchFamily="18" charset="0"/>
              </a:rPr>
              <a:t>Vali, adli ve askeri teşkilat dışında kalan bütün Devlet daire, müessese ve işletmelerini, özel işyerlerini, özel idare, belediye ve köy idareleriyle bunlara bağlı tekmil müesseseleri denetler, teftiş eder. </a:t>
            </a:r>
          </a:p>
          <a:p>
            <a:pPr algn="just"/>
            <a:r>
              <a:rPr lang="tr-TR" sz="2200" dirty="0">
                <a:latin typeface="Bookman Old Style" panose="02050604050505020204" pitchFamily="18" charset="0"/>
                <a:ea typeface="Calibri" panose="020F0502020204030204" pitchFamily="34" charset="0"/>
                <a:cs typeface="Times New Roman" panose="02020603050405020304" pitchFamily="18" charset="0"/>
              </a:rPr>
              <a:t>Merkezi idare kuruluşlarını her yönden denetler. </a:t>
            </a:r>
          </a:p>
          <a:p>
            <a:pPr algn="just"/>
            <a:r>
              <a:rPr lang="tr-TR" sz="2200" dirty="0">
                <a:latin typeface="Bookman Old Style" panose="02050604050505020204" pitchFamily="18" charset="0"/>
                <a:ea typeface="Calibri" panose="020F0502020204030204" pitchFamily="34" charset="0"/>
                <a:cs typeface="Times New Roman" panose="02020603050405020304" pitchFamily="18" charset="0"/>
              </a:rPr>
              <a:t>Bölge teşkilatlarının kendi illerindeki işlerini denetler ve gözetir.</a:t>
            </a:r>
          </a:p>
          <a:p>
            <a:pPr algn="just"/>
            <a:r>
              <a:rPr lang="tr-TR" sz="2200" dirty="0">
                <a:latin typeface="Bookman Old Style" panose="02050604050505020204" pitchFamily="18" charset="0"/>
                <a:ea typeface="Calibri" panose="020F0502020204030204" pitchFamily="34" charset="0"/>
                <a:cs typeface="Times New Roman" panose="02020603050405020304" pitchFamily="18" charset="0"/>
              </a:rPr>
              <a:t>Valiler, il içinde, denetim ve teftişleri altında bulunmayan bütün daire ve müesseselerde gerçekleştiğini öğrendikleri yolsuzlukları ilgili makamlara bildirirler.</a:t>
            </a:r>
          </a:p>
        </p:txBody>
      </p:sp>
    </p:spTree>
    <p:extLst>
      <p:ext uri="{BB962C8B-B14F-4D97-AF65-F5344CB8AC3E}">
        <p14:creationId xmlns:p14="http://schemas.microsoft.com/office/powerpoint/2010/main" val="156061670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Vali</a:t>
            </a:r>
          </a:p>
        </p:txBody>
      </p:sp>
      <p:sp>
        <p:nvSpPr>
          <p:cNvPr id="3" name="Content Placeholder 2"/>
          <p:cNvSpPr>
            <a:spLocks noGrp="1"/>
          </p:cNvSpPr>
          <p:nvPr>
            <p:ph sz="quarter" idx="1"/>
          </p:nvPr>
        </p:nvSpPr>
        <p:spPr>
          <a:xfrm>
            <a:off x="107504" y="1556792"/>
            <a:ext cx="8864435" cy="5157192"/>
          </a:xfrm>
        </p:spPr>
        <p:txBody>
          <a:bodyPr>
            <a:noAutofit/>
          </a:bodyPr>
          <a:lstStyle/>
          <a:p>
            <a:pPr marL="0" indent="0" algn="just">
              <a:buNone/>
            </a:pPr>
            <a:r>
              <a:rPr lang="tr-TR" sz="2400" kern="0" dirty="0">
                <a:latin typeface="Bookman Old Style" panose="02050604050505020204" pitchFamily="18" charset="0"/>
              </a:rPr>
              <a:t>Valilerin Koordinasyon ile İlgili Görev ve Yetkileri:</a:t>
            </a:r>
          </a:p>
          <a:p>
            <a:pPr algn="just"/>
            <a:r>
              <a:rPr lang="tr-TR" sz="2200" dirty="0">
                <a:latin typeface="Bookman Old Style" panose="02050604050505020204" pitchFamily="18" charset="0"/>
                <a:ea typeface="Calibri" panose="020F0502020204030204" pitchFamily="34" charset="0"/>
                <a:cs typeface="Times New Roman" panose="02020603050405020304" pitchFamily="18" charset="0"/>
              </a:rPr>
              <a:t>İlin genel idare ve gidişinden sorumludur.</a:t>
            </a:r>
          </a:p>
          <a:p>
            <a:pPr algn="just"/>
            <a:r>
              <a:rPr lang="tr-TR" sz="2200" dirty="0">
                <a:latin typeface="Bookman Old Style" panose="02050604050505020204" pitchFamily="18" charset="0"/>
                <a:ea typeface="Calibri" panose="020F0502020204030204" pitchFamily="34" charset="0"/>
                <a:cs typeface="Times New Roman" panose="02020603050405020304" pitchFamily="18" charset="0"/>
              </a:rPr>
              <a:t>Yılda dört defadan az olmamak üzere idarede birliğin sağlanması, işlerin gözden geçirilerek düzene konulması, teşkilatın ahenkli çalışması için gereken tedbirlerin alınmasını görüşmek ve kararlaştırmak amacıyla idare şube başkanlarını heyet halinde toplar.</a:t>
            </a:r>
          </a:p>
          <a:p>
            <a:pPr algn="just"/>
            <a:r>
              <a:rPr lang="tr-TR" sz="2200" dirty="0">
                <a:latin typeface="Bookman Old Style" panose="02050604050505020204" pitchFamily="18" charset="0"/>
                <a:ea typeface="Calibri" panose="020F0502020204030204" pitchFamily="34" charset="0"/>
                <a:cs typeface="Times New Roman" panose="02020603050405020304" pitchFamily="18" charset="0"/>
              </a:rPr>
              <a:t>İlin yönetim, ekonomi, sağlık ve sosyal yardım, kültür ve bayındırlık işleriyle ilgili hizmetlerin ahenkli olarak yürütülmesi için kaymakamları en az yılda bir defa toplantıya çağırır.</a:t>
            </a:r>
          </a:p>
        </p:txBody>
      </p:sp>
    </p:spTree>
    <p:extLst>
      <p:ext uri="{BB962C8B-B14F-4D97-AF65-F5344CB8AC3E}">
        <p14:creationId xmlns:p14="http://schemas.microsoft.com/office/powerpoint/2010/main" val="339313369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Vali</a:t>
            </a:r>
          </a:p>
        </p:txBody>
      </p:sp>
      <p:sp>
        <p:nvSpPr>
          <p:cNvPr id="3" name="Content Placeholder 2"/>
          <p:cNvSpPr>
            <a:spLocks noGrp="1"/>
          </p:cNvSpPr>
          <p:nvPr>
            <p:ph sz="quarter" idx="1"/>
          </p:nvPr>
        </p:nvSpPr>
        <p:spPr>
          <a:xfrm>
            <a:off x="107504" y="1556792"/>
            <a:ext cx="8864435" cy="5157192"/>
          </a:xfrm>
        </p:spPr>
        <p:txBody>
          <a:bodyPr>
            <a:noAutofit/>
          </a:bodyPr>
          <a:lstStyle/>
          <a:p>
            <a:pPr marL="0" indent="0" algn="just">
              <a:buNone/>
            </a:pPr>
            <a:r>
              <a:rPr lang="tr-TR" sz="2400" kern="0" dirty="0">
                <a:latin typeface="Bookman Old Style" panose="02050604050505020204" pitchFamily="18" charset="0"/>
              </a:rPr>
              <a:t>Valilerin Diğer Görev ve Yetkileri:</a:t>
            </a:r>
          </a:p>
          <a:p>
            <a:pPr algn="just"/>
            <a:r>
              <a:rPr lang="tr-TR" sz="2000" dirty="0">
                <a:latin typeface="Bookman Old Style" panose="02050604050505020204" pitchFamily="18" charset="0"/>
                <a:ea typeface="Calibri" panose="020F0502020204030204" pitchFamily="34" charset="0"/>
                <a:cs typeface="Times New Roman" panose="02020603050405020304" pitchFamily="18" charset="0"/>
              </a:rPr>
              <a:t>Valiye İl İdaresi Kanunu dışında da bir çok kanun, tüzük ve yönetmelikle görev verilmiştir. </a:t>
            </a:r>
          </a:p>
          <a:p>
            <a:pPr algn="just"/>
            <a:r>
              <a:rPr lang="tr-TR" sz="2000" kern="0" dirty="0">
                <a:latin typeface="Bookman Old Style" panose="02050604050505020204" pitchFamily="18" charset="0"/>
              </a:rPr>
              <a:t>Vali, 100’den fazla kurula başkanlık eder. Mevzuatın imkan verdiği durumlarda, başkanlık yetkisini vali yardımcılarına devredebilir. </a:t>
            </a:r>
            <a:endParaRPr lang="tr-TR" sz="2000" dirty="0">
              <a:latin typeface="Bookman Old Style" panose="02050604050505020204" pitchFamily="18" charset="0"/>
              <a:ea typeface="Calibri" panose="020F0502020204030204" pitchFamily="34" charset="0"/>
              <a:cs typeface="Times New Roman" panose="02020603050405020304" pitchFamily="18" charset="0"/>
            </a:endParaRPr>
          </a:p>
          <a:p>
            <a:pPr algn="just"/>
            <a:r>
              <a:rPr lang="tr-TR" sz="2000" dirty="0">
                <a:latin typeface="Bookman Old Style" panose="02050604050505020204" pitchFamily="18" charset="0"/>
                <a:ea typeface="Calibri" panose="020F0502020204030204" pitchFamily="34" charset="0"/>
                <a:cs typeface="Times New Roman" panose="02020603050405020304" pitchFamily="18" charset="0"/>
              </a:rPr>
              <a:t>Değişik kanunlardaki mahallin en büyük idare amiri, en büyük mülkiye memuru, mülki amir veya en büyük mülki amir tarafından yapılacağı belirtilen görevlerden ilde Vali kastedilmektedir.</a:t>
            </a:r>
          </a:p>
          <a:p>
            <a:pPr algn="just"/>
            <a:r>
              <a:rPr lang="tr-TR" sz="2000" dirty="0">
                <a:latin typeface="Bookman Old Style" panose="02050604050505020204" pitchFamily="18" charset="0"/>
                <a:ea typeface="Calibri" panose="020F0502020204030204" pitchFamily="34" charset="0"/>
                <a:cs typeface="Times New Roman" panose="02020603050405020304" pitchFamily="18" charset="0"/>
              </a:rPr>
              <a:t>Ceza ve tevkif evlerinin muhafazasını ve Cumhuriyet savcısıyla birlikte hükümlü ve tutukluların sağlık şartlarını gözetim ve denetimi altında bulundurur.</a:t>
            </a:r>
          </a:p>
          <a:p>
            <a:pPr algn="just"/>
            <a:r>
              <a:rPr lang="tr-TR" sz="2000" dirty="0">
                <a:latin typeface="Bookman Old Style" panose="02050604050505020204" pitchFamily="18" charset="0"/>
                <a:ea typeface="Calibri" panose="020F0502020204030204" pitchFamily="34" charset="0"/>
                <a:cs typeface="Times New Roman" panose="02020603050405020304" pitchFamily="18" charset="0"/>
              </a:rPr>
              <a:t>Vali suç işlendiğine dair aldığı ihbar ve şikayetleri Cumhuriyet Başsavcılığına gönderir.</a:t>
            </a:r>
          </a:p>
        </p:txBody>
      </p:sp>
    </p:spTree>
    <p:extLst>
      <p:ext uri="{BB962C8B-B14F-4D97-AF65-F5344CB8AC3E}">
        <p14:creationId xmlns:p14="http://schemas.microsoft.com/office/powerpoint/2010/main" val="43468411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Vali</a:t>
            </a:r>
          </a:p>
        </p:txBody>
      </p:sp>
      <p:sp>
        <p:nvSpPr>
          <p:cNvPr id="3" name="Content Placeholder 2"/>
          <p:cNvSpPr>
            <a:spLocks noGrp="1"/>
          </p:cNvSpPr>
          <p:nvPr>
            <p:ph sz="quarter" idx="1"/>
          </p:nvPr>
        </p:nvSpPr>
        <p:spPr>
          <a:xfrm>
            <a:off x="251520" y="1556792"/>
            <a:ext cx="8720419" cy="5112568"/>
          </a:xfrm>
        </p:spPr>
        <p:txBody>
          <a:bodyPr>
            <a:noAutofit/>
          </a:bodyPr>
          <a:lstStyle/>
          <a:p>
            <a:pPr marL="0" indent="0" algn="just">
              <a:buNone/>
            </a:pPr>
            <a:endParaRPr lang="tr-TR" sz="2400" dirty="0">
              <a:latin typeface="Bookman Old Style" panose="02050604050505020204" pitchFamily="18" charset="0"/>
            </a:endParaRPr>
          </a:p>
          <a:p>
            <a:pPr marL="0" indent="0" algn="just">
              <a:buNone/>
            </a:pPr>
            <a:endParaRPr lang="tr-TR" sz="2400" dirty="0">
              <a:latin typeface="Bookman Old Style" panose="02050604050505020204" pitchFamily="18" charset="0"/>
            </a:endParaRPr>
          </a:p>
          <a:p>
            <a:pPr marL="0" indent="0" algn="just">
              <a:buNone/>
            </a:pPr>
            <a:r>
              <a:rPr lang="tr-TR" sz="2000" dirty="0">
                <a:latin typeface="Bookman Old Style" panose="02050604050505020204" pitchFamily="18" charset="0"/>
              </a:rPr>
              <a:t>İl İdaresi Kanunu’ndan sonra “Valilik ve Kaymakamlık Birimleri Teşkilat, Görev ve Çalışma </a:t>
            </a:r>
            <a:r>
              <a:rPr lang="tr-TR" sz="2000" dirty="0" err="1">
                <a:latin typeface="Bookman Old Style" panose="02050604050505020204" pitchFamily="18" charset="0"/>
              </a:rPr>
              <a:t>Yönetmeliği”nde</a:t>
            </a:r>
            <a:r>
              <a:rPr lang="tr-TR" sz="2000" dirty="0">
                <a:latin typeface="Bookman Old Style" panose="02050604050505020204" pitchFamily="18" charset="0"/>
              </a:rPr>
              <a:t> de bu hususa ilişkin değişiklik yapılmıştır (</a:t>
            </a:r>
            <a:r>
              <a:rPr lang="tr-TR" sz="2000" dirty="0" err="1">
                <a:latin typeface="Bookman Old Style" panose="02050604050505020204" pitchFamily="18" charset="0"/>
              </a:rPr>
              <a:t>md.</a:t>
            </a:r>
            <a:r>
              <a:rPr lang="tr-TR" sz="2000" dirty="0">
                <a:latin typeface="Bookman Old Style" panose="02050604050505020204" pitchFamily="18" charset="0"/>
              </a:rPr>
              <a:t> 72/A, RG: 28.072019, S. 30492). Ancak bu yönetmelikte valiler açısından “</a:t>
            </a:r>
            <a:r>
              <a:rPr lang="tr-TR" sz="2000" dirty="0" err="1">
                <a:latin typeface="Bookman Old Style" panose="02050604050505020204" pitchFamily="18" charset="0"/>
              </a:rPr>
              <a:t>devlet”in</a:t>
            </a:r>
            <a:r>
              <a:rPr lang="tr-TR" sz="2000" dirty="0">
                <a:latin typeface="Bookman Old Style" panose="02050604050505020204" pitchFamily="18" charset="0"/>
              </a:rPr>
              <a:t> temsilciliği ifadesi çıkarılmayarak Cumhurbaşkanının temsilciliği ile birlikte yazılmıştır. Yönetmelikte devletin temsilciliği ifadesinin korunması mülki idare amirlerinin devletin temsilciliği sıfatını bırakmak istememesinin bir göstergesi olarak değerlendirilebilir.</a:t>
            </a:r>
          </a:p>
        </p:txBody>
      </p:sp>
    </p:spTree>
    <p:extLst>
      <p:ext uri="{BB962C8B-B14F-4D97-AF65-F5344CB8AC3E}">
        <p14:creationId xmlns:p14="http://schemas.microsoft.com/office/powerpoint/2010/main" val="398927879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Vali</a:t>
            </a:r>
          </a:p>
        </p:txBody>
      </p:sp>
      <p:sp>
        <p:nvSpPr>
          <p:cNvPr id="3" name="Content Placeholder 2"/>
          <p:cNvSpPr>
            <a:spLocks noGrp="1"/>
          </p:cNvSpPr>
          <p:nvPr>
            <p:ph sz="quarter" idx="1"/>
          </p:nvPr>
        </p:nvSpPr>
        <p:spPr>
          <a:xfrm>
            <a:off x="251520" y="1556792"/>
            <a:ext cx="8720419" cy="5112568"/>
          </a:xfrm>
        </p:spPr>
        <p:txBody>
          <a:bodyPr>
            <a:noAutofit/>
          </a:bodyPr>
          <a:lstStyle/>
          <a:p>
            <a:pPr marL="0" indent="0" algn="just">
              <a:buNone/>
            </a:pPr>
            <a:r>
              <a:rPr lang="tr-TR" sz="2000" dirty="0">
                <a:latin typeface="Bookman Old Style" panose="02050604050505020204" pitchFamily="18" charset="0"/>
              </a:rPr>
              <a:t>Vali, istisnai memurdur </a:t>
            </a:r>
            <a:r>
              <a:rPr lang="tr-TR" sz="1800" dirty="0">
                <a:latin typeface="Bookman Old Style" panose="02050604050505020204" pitchFamily="18" charset="0"/>
              </a:rPr>
              <a:t>(</a:t>
            </a:r>
            <a:r>
              <a:rPr lang="tr-TR" sz="1800" dirty="0" err="1">
                <a:latin typeface="Bookman Old Style" panose="02050604050505020204" pitchFamily="18" charset="0"/>
              </a:rPr>
              <a:t>md.</a:t>
            </a:r>
            <a:r>
              <a:rPr lang="tr-TR" sz="1800" dirty="0">
                <a:latin typeface="Bookman Old Style" panose="02050604050505020204" pitchFamily="18" charset="0"/>
              </a:rPr>
              <a:t> 48 itibarıyla </a:t>
            </a:r>
            <a:r>
              <a:rPr lang="en-US" sz="1800" dirty="0" err="1">
                <a:latin typeface="Bookman Old Style" panose="02050604050505020204" pitchFamily="18" charset="0"/>
              </a:rPr>
              <a:t>Türk</a:t>
            </a:r>
            <a:r>
              <a:rPr lang="en-US" sz="1800" dirty="0">
                <a:latin typeface="Bookman Old Style" panose="02050604050505020204" pitchFamily="18" charset="0"/>
              </a:rPr>
              <a:t> </a:t>
            </a:r>
            <a:r>
              <a:rPr lang="en-US" sz="1800" dirty="0" err="1">
                <a:latin typeface="Bookman Old Style" panose="02050604050505020204" pitchFamily="18" charset="0"/>
              </a:rPr>
              <a:t>vatandaşı</a:t>
            </a:r>
            <a:r>
              <a:rPr lang="en-US" sz="1800" dirty="0">
                <a:latin typeface="Bookman Old Style" panose="02050604050505020204" pitchFamily="18" charset="0"/>
              </a:rPr>
              <a:t> </a:t>
            </a:r>
            <a:r>
              <a:rPr lang="en-US" sz="1800" dirty="0" err="1">
                <a:latin typeface="Bookman Old Style" panose="02050604050505020204" pitchFamily="18" charset="0"/>
              </a:rPr>
              <a:t>olma</a:t>
            </a:r>
            <a:r>
              <a:rPr lang="en-US" sz="1800" dirty="0">
                <a:latin typeface="Bookman Old Style" panose="02050604050505020204" pitchFamily="18" charset="0"/>
              </a:rPr>
              <a:t>, 18 </a:t>
            </a:r>
            <a:r>
              <a:rPr lang="en-US" sz="1800" dirty="0" err="1">
                <a:latin typeface="Bookman Old Style" panose="02050604050505020204" pitchFamily="18" charset="0"/>
              </a:rPr>
              <a:t>yaş</a:t>
            </a:r>
            <a:r>
              <a:rPr lang="en-US" sz="1800" dirty="0">
                <a:latin typeface="Bookman Old Style" panose="02050604050505020204" pitchFamily="18" charset="0"/>
              </a:rPr>
              <a:t> </a:t>
            </a:r>
            <a:r>
              <a:rPr lang="en-US" sz="1800" dirty="0" err="1">
                <a:latin typeface="Bookman Old Style" panose="02050604050505020204" pitchFamily="18" charset="0"/>
              </a:rPr>
              <a:t>şartını</a:t>
            </a:r>
            <a:r>
              <a:rPr lang="en-US" sz="1800" dirty="0">
                <a:latin typeface="Bookman Old Style" panose="02050604050505020204" pitchFamily="18" charset="0"/>
              </a:rPr>
              <a:t> </a:t>
            </a:r>
            <a:r>
              <a:rPr lang="en-US" sz="1800" dirty="0" err="1">
                <a:latin typeface="Bookman Old Style" panose="02050604050505020204" pitchFamily="18" charset="0"/>
              </a:rPr>
              <a:t>taşıma</a:t>
            </a:r>
            <a:r>
              <a:rPr lang="en-US" sz="1800" dirty="0">
                <a:latin typeface="Bookman Old Style" panose="02050604050505020204" pitchFamily="18" charset="0"/>
              </a:rPr>
              <a:t>, </a:t>
            </a:r>
            <a:r>
              <a:rPr lang="en-US" sz="1800" dirty="0" err="1">
                <a:latin typeface="Bookman Old Style" panose="02050604050505020204" pitchFamily="18" charset="0"/>
              </a:rPr>
              <a:t>ilköğretim</a:t>
            </a:r>
            <a:r>
              <a:rPr lang="en-US" sz="1800" dirty="0">
                <a:latin typeface="Bookman Old Style" panose="02050604050505020204" pitchFamily="18" charset="0"/>
              </a:rPr>
              <a:t>/</a:t>
            </a:r>
            <a:r>
              <a:rPr lang="en-US" sz="1800" dirty="0" err="1">
                <a:latin typeface="Bookman Old Style" panose="02050604050505020204" pitchFamily="18" charset="0"/>
              </a:rPr>
              <a:t>orta</a:t>
            </a:r>
            <a:r>
              <a:rPr lang="en-US" sz="1800" dirty="0">
                <a:latin typeface="Bookman Old Style" panose="02050604050505020204" pitchFamily="18" charset="0"/>
              </a:rPr>
              <a:t> </a:t>
            </a:r>
            <a:r>
              <a:rPr lang="en-US" sz="1800" dirty="0" err="1">
                <a:latin typeface="Bookman Old Style" panose="02050604050505020204" pitchFamily="18" charset="0"/>
              </a:rPr>
              <a:t>okul</a:t>
            </a:r>
            <a:r>
              <a:rPr lang="en-US" sz="1800" dirty="0">
                <a:latin typeface="Bookman Old Style" panose="02050604050505020204" pitchFamily="18" charset="0"/>
              </a:rPr>
              <a:t> </a:t>
            </a:r>
            <a:r>
              <a:rPr lang="en-US" sz="1800" dirty="0" err="1">
                <a:latin typeface="Bookman Old Style" panose="02050604050505020204" pitchFamily="18" charset="0"/>
              </a:rPr>
              <a:t>şartlarını</a:t>
            </a:r>
            <a:r>
              <a:rPr lang="en-US" sz="1800" dirty="0">
                <a:latin typeface="Bookman Old Style" panose="02050604050505020204" pitchFamily="18" charset="0"/>
              </a:rPr>
              <a:t> </a:t>
            </a:r>
            <a:r>
              <a:rPr lang="en-US" sz="1800" dirty="0" err="1">
                <a:latin typeface="Bookman Old Style" panose="02050604050505020204" pitchFamily="18" charset="0"/>
              </a:rPr>
              <a:t>taşıma</a:t>
            </a:r>
            <a:r>
              <a:rPr lang="en-US" sz="1800" dirty="0">
                <a:latin typeface="Bookman Old Style" panose="02050604050505020204" pitchFamily="18" charset="0"/>
              </a:rPr>
              <a:t>, </a:t>
            </a:r>
            <a:r>
              <a:rPr lang="en-US" sz="1800" dirty="0" err="1">
                <a:latin typeface="Bookman Old Style" panose="02050604050505020204" pitchFamily="18" charset="0"/>
              </a:rPr>
              <a:t>kamu</a:t>
            </a:r>
            <a:r>
              <a:rPr lang="en-US" sz="1800" dirty="0">
                <a:latin typeface="Bookman Old Style" panose="02050604050505020204" pitchFamily="18" charset="0"/>
              </a:rPr>
              <a:t> </a:t>
            </a:r>
            <a:r>
              <a:rPr lang="en-US" sz="1800" dirty="0" err="1">
                <a:latin typeface="Bookman Old Style" panose="02050604050505020204" pitchFamily="18" charset="0"/>
              </a:rPr>
              <a:t>haklarından</a:t>
            </a:r>
            <a:r>
              <a:rPr lang="en-US" sz="1800" dirty="0">
                <a:latin typeface="Bookman Old Style" panose="02050604050505020204" pitchFamily="18" charset="0"/>
              </a:rPr>
              <a:t> </a:t>
            </a:r>
            <a:r>
              <a:rPr lang="en-US" sz="1800" dirty="0" err="1">
                <a:latin typeface="Bookman Old Style" panose="02050604050505020204" pitchFamily="18" charset="0"/>
              </a:rPr>
              <a:t>mahrum</a:t>
            </a:r>
            <a:r>
              <a:rPr lang="en-US" sz="1800" dirty="0">
                <a:latin typeface="Bookman Old Style" panose="02050604050505020204" pitchFamily="18" charset="0"/>
              </a:rPr>
              <a:t> </a:t>
            </a:r>
            <a:r>
              <a:rPr lang="en-US" sz="1800" dirty="0" err="1">
                <a:latin typeface="Bookman Old Style" panose="02050604050505020204" pitchFamily="18" charset="0"/>
              </a:rPr>
              <a:t>bulunmama</a:t>
            </a:r>
            <a:r>
              <a:rPr lang="en-US" sz="1800" dirty="0">
                <a:latin typeface="Bookman Old Style" panose="02050604050505020204" pitchFamily="18" charset="0"/>
              </a:rPr>
              <a:t>, </a:t>
            </a:r>
            <a:r>
              <a:rPr lang="en-US" sz="1800" dirty="0" err="1">
                <a:latin typeface="Bookman Old Style" panose="02050604050505020204" pitchFamily="18" charset="0"/>
              </a:rPr>
              <a:t>Kanun’da</a:t>
            </a:r>
            <a:r>
              <a:rPr lang="en-US" sz="1800" dirty="0">
                <a:latin typeface="Bookman Old Style" panose="02050604050505020204" pitchFamily="18" charset="0"/>
              </a:rPr>
              <a:t> </a:t>
            </a:r>
            <a:r>
              <a:rPr lang="en-US" sz="1800" dirty="0" err="1">
                <a:latin typeface="Bookman Old Style" panose="02050604050505020204" pitchFamily="18" charset="0"/>
              </a:rPr>
              <a:t>sayılı</a:t>
            </a:r>
            <a:r>
              <a:rPr lang="en-US" sz="1800" dirty="0">
                <a:latin typeface="Bookman Old Style" panose="02050604050505020204" pitchFamily="18" charset="0"/>
              </a:rPr>
              <a:t> </a:t>
            </a:r>
            <a:r>
              <a:rPr lang="en-US" sz="1800" dirty="0" err="1">
                <a:latin typeface="Bookman Old Style" panose="02050604050505020204" pitchFamily="18" charset="0"/>
              </a:rPr>
              <a:t>suçlardan</a:t>
            </a:r>
            <a:r>
              <a:rPr lang="en-US" sz="1800" dirty="0">
                <a:latin typeface="Bookman Old Style" panose="02050604050505020204" pitchFamily="18" charset="0"/>
              </a:rPr>
              <a:t> </a:t>
            </a:r>
            <a:r>
              <a:rPr lang="en-US" sz="1800" dirty="0" err="1">
                <a:latin typeface="Bookman Old Style" panose="02050604050505020204" pitchFamily="18" charset="0"/>
              </a:rPr>
              <a:t>mahkûm</a:t>
            </a:r>
            <a:r>
              <a:rPr lang="en-US" sz="1800" dirty="0">
                <a:latin typeface="Bookman Old Style" panose="02050604050505020204" pitchFamily="18" charset="0"/>
              </a:rPr>
              <a:t> </a:t>
            </a:r>
            <a:r>
              <a:rPr lang="en-US" sz="1800" dirty="0" err="1">
                <a:latin typeface="Bookman Old Style" panose="02050604050505020204" pitchFamily="18" charset="0"/>
              </a:rPr>
              <a:t>olmama</a:t>
            </a:r>
            <a:r>
              <a:rPr lang="en-US" sz="1800" dirty="0">
                <a:latin typeface="Bookman Old Style" panose="02050604050505020204" pitchFamily="18" charset="0"/>
              </a:rPr>
              <a:t>, </a:t>
            </a:r>
            <a:r>
              <a:rPr lang="en-US" sz="1800" dirty="0" err="1">
                <a:latin typeface="Bookman Old Style" panose="02050604050505020204" pitchFamily="18" charset="0"/>
              </a:rPr>
              <a:t>Kanun’da</a:t>
            </a:r>
            <a:r>
              <a:rPr lang="en-US" sz="1800" dirty="0">
                <a:latin typeface="Bookman Old Style" panose="02050604050505020204" pitchFamily="18" charset="0"/>
              </a:rPr>
              <a:t> </a:t>
            </a:r>
            <a:r>
              <a:rPr lang="en-US" sz="1800" dirty="0" err="1">
                <a:latin typeface="Bookman Old Style" panose="02050604050505020204" pitchFamily="18" charset="0"/>
              </a:rPr>
              <a:t>belirtilen</a:t>
            </a:r>
            <a:r>
              <a:rPr lang="en-US" sz="1800" dirty="0">
                <a:latin typeface="Bookman Old Style" panose="02050604050505020204" pitchFamily="18" charset="0"/>
              </a:rPr>
              <a:t> </a:t>
            </a:r>
            <a:r>
              <a:rPr lang="en-US" sz="1800" dirty="0" err="1">
                <a:latin typeface="Bookman Old Style" panose="02050604050505020204" pitchFamily="18" charset="0"/>
              </a:rPr>
              <a:t>askerlik</a:t>
            </a:r>
            <a:r>
              <a:rPr lang="en-US" sz="1800" dirty="0">
                <a:latin typeface="Bookman Old Style" panose="02050604050505020204" pitchFamily="18" charset="0"/>
              </a:rPr>
              <a:t> </a:t>
            </a:r>
            <a:r>
              <a:rPr lang="en-US" sz="1800" dirty="0" err="1">
                <a:latin typeface="Bookman Old Style" panose="02050604050505020204" pitchFamily="18" charset="0"/>
              </a:rPr>
              <a:t>ile</a:t>
            </a:r>
            <a:r>
              <a:rPr lang="en-US" sz="1800" dirty="0">
                <a:latin typeface="Bookman Old Style" panose="02050604050505020204" pitchFamily="18" charset="0"/>
              </a:rPr>
              <a:t> </a:t>
            </a:r>
            <a:r>
              <a:rPr lang="en-US" sz="1800" dirty="0" err="1">
                <a:latin typeface="Bookman Old Style" panose="02050604050505020204" pitchFamily="18" charset="0"/>
              </a:rPr>
              <a:t>ilgili</a:t>
            </a:r>
            <a:r>
              <a:rPr lang="en-US" sz="1800" dirty="0">
                <a:latin typeface="Bookman Old Style" panose="02050604050505020204" pitchFamily="18" charset="0"/>
              </a:rPr>
              <a:t> </a:t>
            </a:r>
            <a:r>
              <a:rPr lang="en-US" sz="1800" dirty="0" err="1">
                <a:latin typeface="Bookman Old Style" panose="02050604050505020204" pitchFamily="18" charset="0"/>
              </a:rPr>
              <a:t>şartları</a:t>
            </a:r>
            <a:r>
              <a:rPr lang="en-US" sz="1800" dirty="0">
                <a:latin typeface="Bookman Old Style" panose="02050604050505020204" pitchFamily="18" charset="0"/>
              </a:rPr>
              <a:t> </a:t>
            </a:r>
            <a:r>
              <a:rPr lang="en-US" sz="1800" dirty="0" err="1">
                <a:latin typeface="Bookman Old Style" panose="02050604050505020204" pitchFamily="18" charset="0"/>
              </a:rPr>
              <a:t>taşıyor</a:t>
            </a:r>
            <a:r>
              <a:rPr lang="en-US" sz="1800" dirty="0">
                <a:latin typeface="Bookman Old Style" panose="02050604050505020204" pitchFamily="18" charset="0"/>
              </a:rPr>
              <a:t> </a:t>
            </a:r>
            <a:r>
              <a:rPr lang="en-US" sz="1800" dirty="0" err="1">
                <a:latin typeface="Bookman Old Style" panose="02050604050505020204" pitchFamily="18" charset="0"/>
              </a:rPr>
              <a:t>olma</a:t>
            </a:r>
            <a:r>
              <a:rPr lang="en-US" sz="1800" dirty="0">
                <a:latin typeface="Bookman Old Style" panose="02050604050505020204" pitchFamily="18" charset="0"/>
              </a:rPr>
              <a:t> </a:t>
            </a:r>
            <a:r>
              <a:rPr lang="en-US" sz="1800" dirty="0" err="1">
                <a:latin typeface="Bookman Old Style" panose="02050604050505020204" pitchFamily="18" charset="0"/>
              </a:rPr>
              <a:t>ve</a:t>
            </a:r>
            <a:r>
              <a:rPr lang="en-US" sz="1800" dirty="0">
                <a:latin typeface="Bookman Old Style" panose="02050604050505020204" pitchFamily="18" charset="0"/>
              </a:rPr>
              <a:t> </a:t>
            </a:r>
            <a:r>
              <a:rPr lang="en-US" sz="1800" dirty="0" err="1">
                <a:latin typeface="Bookman Old Style" panose="02050604050505020204" pitchFamily="18" charset="0"/>
              </a:rPr>
              <a:t>Kanun’da</a:t>
            </a:r>
            <a:r>
              <a:rPr lang="en-US" sz="1800" dirty="0">
                <a:latin typeface="Bookman Old Style" panose="02050604050505020204" pitchFamily="18" charset="0"/>
              </a:rPr>
              <a:t> </a:t>
            </a:r>
            <a:r>
              <a:rPr lang="en-US" sz="1800" dirty="0" err="1">
                <a:latin typeface="Bookman Old Style" panose="02050604050505020204" pitchFamily="18" charset="0"/>
              </a:rPr>
              <a:t>belirtilen</a:t>
            </a:r>
            <a:r>
              <a:rPr lang="en-US" sz="1800" dirty="0">
                <a:latin typeface="Bookman Old Style" panose="02050604050505020204" pitchFamily="18" charset="0"/>
              </a:rPr>
              <a:t> </a:t>
            </a:r>
            <a:r>
              <a:rPr lang="en-US" sz="1800" dirty="0" err="1">
                <a:latin typeface="Bookman Old Style" panose="02050604050505020204" pitchFamily="18" charset="0"/>
              </a:rPr>
              <a:t>hastalığı</a:t>
            </a:r>
            <a:r>
              <a:rPr lang="en-US" sz="1800" dirty="0">
                <a:latin typeface="Bookman Old Style" panose="02050604050505020204" pitchFamily="18" charset="0"/>
              </a:rPr>
              <a:t> </a:t>
            </a:r>
            <a:r>
              <a:rPr lang="en-US" sz="1800" dirty="0" err="1">
                <a:latin typeface="Bookman Old Style" panose="02050604050505020204" pitchFamily="18" charset="0"/>
              </a:rPr>
              <a:t>bulunmama</a:t>
            </a:r>
            <a:r>
              <a:rPr lang="tr-TR" sz="1800" dirty="0">
                <a:latin typeface="Bookman Old Style" panose="02050604050505020204" pitchFamily="18" charset="0"/>
              </a:rPr>
              <a:t>)</a:t>
            </a:r>
            <a:r>
              <a:rPr lang="tr-TR" sz="2000" dirty="0">
                <a:latin typeface="Bookman Old Style" panose="02050604050505020204" pitchFamily="18" charset="0"/>
              </a:rPr>
              <a:t> </a:t>
            </a:r>
          </a:p>
          <a:p>
            <a:pPr marL="0" indent="0" algn="just">
              <a:buNone/>
            </a:pPr>
            <a:r>
              <a:rPr lang="tr-TR" sz="2000" dirty="0">
                <a:latin typeface="Bookman Old Style" panose="02050604050505020204" pitchFamily="18" charset="0"/>
              </a:rPr>
              <a:t>ama</a:t>
            </a:r>
          </a:p>
          <a:p>
            <a:pPr marL="0" indent="0" algn="just">
              <a:buNone/>
            </a:pPr>
            <a:r>
              <a:rPr lang="tr-TR" sz="2000" dirty="0">
                <a:latin typeface="Bookman Old Style" panose="02050604050505020204" pitchFamily="18" charset="0"/>
              </a:rPr>
              <a:t>1700 sayılı Dahiliye Memurları Kanunu’nda 1991 yılında yapılan değişiklikle vali olmak için eğitim şartı getirilmişti </a:t>
            </a:r>
            <a:r>
              <a:rPr lang="tr-TR" sz="1800" dirty="0">
                <a:latin typeface="Bookman Old Style" panose="02050604050505020204" pitchFamily="18" charset="0"/>
              </a:rPr>
              <a:t>(</a:t>
            </a:r>
            <a:r>
              <a:rPr lang="tr-TR" sz="1800" dirty="0" err="1">
                <a:latin typeface="Bookman Old Style" panose="02050604050505020204" pitchFamily="18" charset="0"/>
              </a:rPr>
              <a:t>md.</a:t>
            </a:r>
            <a:r>
              <a:rPr lang="tr-TR" sz="1800" dirty="0">
                <a:latin typeface="Bookman Old Style" panose="02050604050505020204" pitchFamily="18" charset="0"/>
              </a:rPr>
              <a:t> 2/B: </a:t>
            </a:r>
            <a:r>
              <a:rPr lang="en-US" sz="1800" i="1" dirty="0">
                <a:latin typeface="Bookman Old Style" panose="02050604050505020204" pitchFamily="18" charset="0"/>
              </a:rPr>
              <a:t>Bu </a:t>
            </a:r>
            <a:r>
              <a:rPr lang="en-US" sz="1800" i="1" dirty="0" err="1">
                <a:latin typeface="Bookman Old Style" panose="02050604050505020204" pitchFamily="18" charset="0"/>
              </a:rPr>
              <a:t>Kanunun</a:t>
            </a:r>
            <a:r>
              <a:rPr lang="en-US" sz="1800" i="1" dirty="0">
                <a:latin typeface="Bookman Old Style" panose="02050604050505020204" pitchFamily="18" charset="0"/>
              </a:rPr>
              <a:t> 1 </a:t>
            </a:r>
            <a:r>
              <a:rPr lang="en-US" sz="1800" i="1" dirty="0" err="1">
                <a:latin typeface="Bookman Old Style" panose="02050604050505020204" pitchFamily="18" charset="0"/>
              </a:rPr>
              <a:t>inci</a:t>
            </a:r>
            <a:r>
              <a:rPr lang="en-US" sz="1800" i="1" dirty="0">
                <a:latin typeface="Bookman Old Style" panose="02050604050505020204" pitchFamily="18" charset="0"/>
              </a:rPr>
              <a:t> </a:t>
            </a:r>
            <a:r>
              <a:rPr lang="en-US" sz="1800" i="1" dirty="0" err="1">
                <a:latin typeface="Bookman Old Style" panose="02050604050505020204" pitchFamily="18" charset="0"/>
              </a:rPr>
              <a:t>maddesinde</a:t>
            </a:r>
            <a:r>
              <a:rPr lang="en-US" sz="1800" i="1" dirty="0">
                <a:latin typeface="Bookman Old Style" panose="02050604050505020204" pitchFamily="18" charset="0"/>
              </a:rPr>
              <a:t> </a:t>
            </a:r>
            <a:r>
              <a:rPr lang="en-US" sz="1800" i="1" dirty="0" err="1">
                <a:latin typeface="Bookman Old Style" panose="02050604050505020204" pitchFamily="18" charset="0"/>
              </a:rPr>
              <a:t>yazılı</a:t>
            </a:r>
            <a:r>
              <a:rPr lang="en-US" sz="1800" i="1" dirty="0">
                <a:latin typeface="Bookman Old Style" panose="02050604050505020204" pitchFamily="18" charset="0"/>
              </a:rPr>
              <a:t> 4 </a:t>
            </a:r>
            <a:r>
              <a:rPr lang="en-US" sz="1800" i="1" dirty="0" err="1">
                <a:latin typeface="Bookman Old Style" panose="02050604050505020204" pitchFamily="18" charset="0"/>
              </a:rPr>
              <a:t>üncü</a:t>
            </a:r>
            <a:r>
              <a:rPr lang="en-US" sz="1800" i="1" dirty="0">
                <a:latin typeface="Bookman Old Style" panose="02050604050505020204" pitchFamily="18" charset="0"/>
              </a:rPr>
              <a:t> </a:t>
            </a:r>
            <a:r>
              <a:rPr lang="en-US" sz="1800" i="1" dirty="0" err="1">
                <a:latin typeface="Bookman Old Style" panose="02050604050505020204" pitchFamily="18" charset="0"/>
              </a:rPr>
              <a:t>ve</a:t>
            </a:r>
            <a:r>
              <a:rPr lang="en-US" sz="1800" i="1" dirty="0">
                <a:latin typeface="Bookman Old Style" panose="02050604050505020204" pitchFamily="18" charset="0"/>
              </a:rPr>
              <a:t> </a:t>
            </a:r>
            <a:r>
              <a:rPr lang="en-US" sz="1800" i="1" dirty="0" err="1">
                <a:latin typeface="Bookman Old Style" panose="02050604050505020204" pitchFamily="18" charset="0"/>
              </a:rPr>
              <a:t>daha</a:t>
            </a:r>
            <a:r>
              <a:rPr lang="en-US" sz="1800" i="1" dirty="0">
                <a:latin typeface="Bookman Old Style" panose="02050604050505020204" pitchFamily="18" charset="0"/>
              </a:rPr>
              <a:t> </a:t>
            </a:r>
            <a:r>
              <a:rPr lang="en-US" sz="1800" i="1" dirty="0" err="1">
                <a:latin typeface="Bookman Old Style" panose="02050604050505020204" pitchFamily="18" charset="0"/>
              </a:rPr>
              <a:t>yukarı</a:t>
            </a:r>
            <a:r>
              <a:rPr lang="en-US" sz="1800" i="1" dirty="0">
                <a:latin typeface="Bookman Old Style" panose="02050604050505020204" pitchFamily="18" charset="0"/>
              </a:rPr>
              <a:t> </a:t>
            </a:r>
            <a:r>
              <a:rPr lang="en-US" sz="1800" i="1" dirty="0" err="1">
                <a:latin typeface="Bookman Old Style" panose="02050604050505020204" pitchFamily="18" charset="0"/>
              </a:rPr>
              <a:t>sınıflardaki</a:t>
            </a:r>
            <a:r>
              <a:rPr lang="en-US" sz="1800" i="1" dirty="0">
                <a:latin typeface="Bookman Old Style" panose="02050604050505020204" pitchFamily="18" charset="0"/>
              </a:rPr>
              <a:t> </a:t>
            </a:r>
            <a:r>
              <a:rPr lang="en-US" sz="1800" i="1" dirty="0" err="1">
                <a:latin typeface="Bookman Old Style" panose="02050604050505020204" pitchFamily="18" charset="0"/>
              </a:rPr>
              <a:t>memurluklara</a:t>
            </a:r>
            <a:r>
              <a:rPr lang="en-US" sz="1800" i="1" dirty="0">
                <a:latin typeface="Bookman Old Style" panose="02050604050505020204" pitchFamily="18" charset="0"/>
              </a:rPr>
              <a:t> </a:t>
            </a:r>
            <a:r>
              <a:rPr lang="en-US" sz="1800" i="1" dirty="0" err="1">
                <a:latin typeface="Bookman Old Style" panose="02050604050505020204" pitchFamily="18" charset="0"/>
              </a:rPr>
              <a:t>geçebilmek</a:t>
            </a:r>
            <a:r>
              <a:rPr lang="en-US" sz="1800" i="1" dirty="0">
                <a:latin typeface="Bookman Old Style" panose="02050604050505020204" pitchFamily="18" charset="0"/>
              </a:rPr>
              <a:t> </a:t>
            </a:r>
            <a:r>
              <a:rPr lang="en-US" sz="1800" i="1" dirty="0" err="1">
                <a:latin typeface="Bookman Old Style" panose="02050604050505020204" pitchFamily="18" charset="0"/>
              </a:rPr>
              <a:t>ve</a:t>
            </a:r>
            <a:r>
              <a:rPr lang="en-US" sz="1800" i="1" dirty="0">
                <a:latin typeface="Bookman Old Style" panose="02050604050505020204" pitchFamily="18" charset="0"/>
              </a:rPr>
              <a:t> </a:t>
            </a:r>
            <a:r>
              <a:rPr lang="en-US" sz="1800" i="1" dirty="0" err="1">
                <a:latin typeface="Bookman Old Style" panose="02050604050505020204" pitchFamily="18" charset="0"/>
              </a:rPr>
              <a:t>tayin</a:t>
            </a:r>
            <a:r>
              <a:rPr lang="en-US" sz="1800" i="1" dirty="0">
                <a:latin typeface="Bookman Old Style" panose="02050604050505020204" pitchFamily="18" charset="0"/>
              </a:rPr>
              <a:t> </a:t>
            </a:r>
            <a:r>
              <a:rPr lang="en-US" sz="1800" i="1" dirty="0" err="1">
                <a:latin typeface="Bookman Old Style" panose="02050604050505020204" pitchFamily="18" charset="0"/>
              </a:rPr>
              <a:t>olunmak</a:t>
            </a:r>
            <a:r>
              <a:rPr lang="en-US" sz="1800" i="1" dirty="0">
                <a:latin typeface="Bookman Old Style" panose="02050604050505020204" pitchFamily="18" charset="0"/>
              </a:rPr>
              <a:t> </a:t>
            </a:r>
            <a:r>
              <a:rPr lang="en-US" sz="1800" i="1" dirty="0" err="1">
                <a:latin typeface="Bookman Old Style" panose="02050604050505020204" pitchFamily="18" charset="0"/>
              </a:rPr>
              <a:t>için</a:t>
            </a:r>
            <a:r>
              <a:rPr lang="en-US" sz="1800" i="1" dirty="0">
                <a:latin typeface="Bookman Old Style" panose="02050604050505020204" pitchFamily="18" charset="0"/>
              </a:rPr>
              <a:t>, </a:t>
            </a:r>
            <a:r>
              <a:rPr lang="en-US" sz="1800" i="1" dirty="0" err="1">
                <a:latin typeface="Bookman Old Style" panose="02050604050505020204" pitchFamily="18" charset="0"/>
              </a:rPr>
              <a:t>üniversitelerin</a:t>
            </a:r>
            <a:r>
              <a:rPr lang="en-US" sz="1800" i="1" dirty="0">
                <a:latin typeface="Bookman Old Style" panose="02050604050505020204" pitchFamily="18" charset="0"/>
              </a:rPr>
              <a:t> </a:t>
            </a:r>
            <a:r>
              <a:rPr lang="en-US" sz="1800" i="1" dirty="0" err="1">
                <a:latin typeface="Bookman Old Style" panose="02050604050505020204" pitchFamily="18" charset="0"/>
              </a:rPr>
              <a:t>siyasal</a:t>
            </a:r>
            <a:r>
              <a:rPr lang="en-US" sz="1800" i="1" dirty="0">
                <a:latin typeface="Bookman Old Style" panose="02050604050505020204" pitchFamily="18" charset="0"/>
              </a:rPr>
              <a:t> </a:t>
            </a:r>
            <a:r>
              <a:rPr lang="en-US" sz="1800" i="1" dirty="0" err="1">
                <a:latin typeface="Bookman Old Style" panose="02050604050505020204" pitchFamily="18" charset="0"/>
              </a:rPr>
              <a:t>bilgiler</a:t>
            </a:r>
            <a:r>
              <a:rPr lang="en-US" sz="1800" i="1" dirty="0">
                <a:latin typeface="Bookman Old Style" panose="02050604050505020204" pitchFamily="18" charset="0"/>
              </a:rPr>
              <a:t>, </a:t>
            </a:r>
            <a:r>
              <a:rPr lang="en-US" sz="1800" i="1" dirty="0" err="1">
                <a:latin typeface="Bookman Old Style" panose="02050604050505020204" pitchFamily="18" charset="0"/>
              </a:rPr>
              <a:t>hukuk</a:t>
            </a:r>
            <a:r>
              <a:rPr lang="en-US" sz="1800" i="1" dirty="0">
                <a:latin typeface="Bookman Old Style" panose="02050604050505020204" pitchFamily="18" charset="0"/>
              </a:rPr>
              <a:t>, </a:t>
            </a:r>
            <a:r>
              <a:rPr lang="en-US" sz="1800" i="1" dirty="0" err="1">
                <a:latin typeface="Bookman Old Style" panose="02050604050505020204" pitchFamily="18" charset="0"/>
              </a:rPr>
              <a:t>iktisat</a:t>
            </a:r>
            <a:r>
              <a:rPr lang="en-US" sz="1800" i="1" dirty="0">
                <a:latin typeface="Bookman Old Style" panose="02050604050505020204" pitchFamily="18" charset="0"/>
              </a:rPr>
              <a:t>, </a:t>
            </a:r>
            <a:r>
              <a:rPr lang="en-US" sz="1800" i="1" dirty="0" err="1">
                <a:latin typeface="Bookman Old Style" panose="02050604050505020204" pitchFamily="18" charset="0"/>
              </a:rPr>
              <a:t>işletme</a:t>
            </a:r>
            <a:r>
              <a:rPr lang="en-US" sz="1800" i="1" dirty="0">
                <a:latin typeface="Bookman Old Style" panose="02050604050505020204" pitchFamily="18" charset="0"/>
              </a:rPr>
              <a:t>, </a:t>
            </a:r>
            <a:r>
              <a:rPr lang="en-US" sz="1800" i="1" dirty="0" err="1">
                <a:latin typeface="Bookman Old Style" panose="02050604050505020204" pitchFamily="18" charset="0"/>
              </a:rPr>
              <a:t>iktisadi</a:t>
            </a:r>
            <a:r>
              <a:rPr lang="en-US" sz="1800" i="1" dirty="0">
                <a:latin typeface="Bookman Old Style" panose="02050604050505020204" pitchFamily="18" charset="0"/>
              </a:rPr>
              <a:t> </a:t>
            </a:r>
            <a:r>
              <a:rPr lang="en-US" sz="1800" i="1" dirty="0" err="1">
                <a:latin typeface="Bookman Old Style" panose="02050604050505020204" pitchFamily="18" charset="0"/>
              </a:rPr>
              <a:t>ve</a:t>
            </a:r>
            <a:r>
              <a:rPr lang="en-US" sz="1800" i="1" dirty="0">
                <a:latin typeface="Bookman Old Style" panose="02050604050505020204" pitchFamily="18" charset="0"/>
              </a:rPr>
              <a:t> </a:t>
            </a:r>
            <a:r>
              <a:rPr lang="en-US" sz="1800" i="1" dirty="0" err="1">
                <a:latin typeface="Bookman Old Style" panose="02050604050505020204" pitchFamily="18" charset="0"/>
              </a:rPr>
              <a:t>idari</a:t>
            </a:r>
            <a:r>
              <a:rPr lang="en-US" sz="1800" i="1" dirty="0">
                <a:latin typeface="Bookman Old Style" panose="02050604050505020204" pitchFamily="18" charset="0"/>
              </a:rPr>
              <a:t> </a:t>
            </a:r>
            <a:r>
              <a:rPr lang="en-US" sz="1800" i="1" dirty="0" err="1">
                <a:latin typeface="Bookman Old Style" panose="02050604050505020204" pitchFamily="18" charset="0"/>
              </a:rPr>
              <a:t>bilimler</a:t>
            </a:r>
            <a:r>
              <a:rPr lang="en-US" sz="1800" i="1" dirty="0">
                <a:latin typeface="Bookman Old Style" panose="02050604050505020204" pitchFamily="18" charset="0"/>
              </a:rPr>
              <a:t> </a:t>
            </a:r>
            <a:r>
              <a:rPr lang="en-US" sz="1800" i="1" dirty="0" err="1">
                <a:latin typeface="Bookman Old Style" panose="02050604050505020204" pitchFamily="18" charset="0"/>
              </a:rPr>
              <a:t>fakülteleri</a:t>
            </a:r>
            <a:r>
              <a:rPr lang="en-US" sz="1800" i="1" dirty="0">
                <a:latin typeface="Bookman Old Style" panose="02050604050505020204" pitchFamily="18" charset="0"/>
              </a:rPr>
              <a:t> </a:t>
            </a:r>
            <a:r>
              <a:rPr lang="en-US" sz="1800" i="1" dirty="0" err="1">
                <a:latin typeface="Bookman Old Style" panose="02050604050505020204" pitchFamily="18" charset="0"/>
              </a:rPr>
              <a:t>ile</a:t>
            </a:r>
            <a:r>
              <a:rPr lang="en-US" sz="1800" i="1" dirty="0">
                <a:latin typeface="Bookman Old Style" panose="02050604050505020204" pitchFamily="18" charset="0"/>
              </a:rPr>
              <a:t> </a:t>
            </a:r>
            <a:r>
              <a:rPr lang="en-US" sz="1800" i="1" dirty="0" err="1">
                <a:latin typeface="Bookman Old Style" panose="02050604050505020204" pitchFamily="18" charset="0"/>
              </a:rPr>
              <a:t>bunlara</a:t>
            </a:r>
            <a:r>
              <a:rPr lang="en-US" sz="1800" i="1" dirty="0">
                <a:latin typeface="Bookman Old Style" panose="02050604050505020204" pitchFamily="18" charset="0"/>
              </a:rPr>
              <a:t> </a:t>
            </a:r>
            <a:r>
              <a:rPr lang="en-US" sz="1800" i="1" dirty="0" err="1">
                <a:latin typeface="Bookman Old Style" panose="02050604050505020204" pitchFamily="18" charset="0"/>
              </a:rPr>
              <a:t>denkliği</a:t>
            </a:r>
            <a:r>
              <a:rPr lang="en-US" sz="1800" i="1" dirty="0">
                <a:latin typeface="Bookman Old Style" panose="02050604050505020204" pitchFamily="18" charset="0"/>
              </a:rPr>
              <a:t> </a:t>
            </a:r>
            <a:r>
              <a:rPr lang="en-US" sz="1800" i="1" dirty="0" err="1">
                <a:latin typeface="Bookman Old Style" panose="02050604050505020204" pitchFamily="18" charset="0"/>
              </a:rPr>
              <a:t>Yükseköğretim</a:t>
            </a:r>
            <a:r>
              <a:rPr lang="en-US" sz="1800" i="1" dirty="0">
                <a:latin typeface="Bookman Old Style" panose="02050604050505020204" pitchFamily="18" charset="0"/>
              </a:rPr>
              <a:t> </a:t>
            </a:r>
            <a:r>
              <a:rPr lang="en-US" sz="1800" i="1" dirty="0" err="1">
                <a:latin typeface="Bookman Old Style" panose="02050604050505020204" pitchFamily="18" charset="0"/>
              </a:rPr>
              <a:t>Kurulu</a:t>
            </a:r>
            <a:r>
              <a:rPr lang="en-US" sz="1800" i="1" dirty="0">
                <a:latin typeface="Bookman Old Style" panose="02050604050505020204" pitchFamily="18" charset="0"/>
              </a:rPr>
              <a:t> </a:t>
            </a:r>
            <a:r>
              <a:rPr lang="en-US" sz="1800" i="1" dirty="0" err="1">
                <a:latin typeface="Bookman Old Style" panose="02050604050505020204" pitchFamily="18" charset="0"/>
              </a:rPr>
              <a:t>tarafından</a:t>
            </a:r>
            <a:r>
              <a:rPr lang="en-US" sz="1800" i="1" dirty="0">
                <a:latin typeface="Bookman Old Style" panose="02050604050505020204" pitchFamily="18" charset="0"/>
              </a:rPr>
              <a:t> </a:t>
            </a:r>
            <a:r>
              <a:rPr lang="en-US" sz="1800" i="1" dirty="0" err="1">
                <a:latin typeface="Bookman Old Style" panose="02050604050505020204" pitchFamily="18" charset="0"/>
              </a:rPr>
              <a:t>kabul</a:t>
            </a:r>
            <a:r>
              <a:rPr lang="en-US" sz="1800" i="1" dirty="0">
                <a:latin typeface="Bookman Old Style" panose="02050604050505020204" pitchFamily="18" charset="0"/>
              </a:rPr>
              <a:t> </a:t>
            </a:r>
            <a:r>
              <a:rPr lang="en-US" sz="1800" i="1" dirty="0" err="1">
                <a:latin typeface="Bookman Old Style" panose="02050604050505020204" pitchFamily="18" charset="0"/>
              </a:rPr>
              <a:t>edilen</a:t>
            </a:r>
            <a:r>
              <a:rPr lang="en-US" sz="1800" i="1" dirty="0">
                <a:latin typeface="Bookman Old Style" panose="02050604050505020204" pitchFamily="18" charset="0"/>
              </a:rPr>
              <a:t> yurt </a:t>
            </a:r>
            <a:r>
              <a:rPr lang="en-US" sz="1800" i="1" dirty="0" err="1">
                <a:latin typeface="Bookman Old Style" panose="02050604050505020204" pitchFamily="18" charset="0"/>
              </a:rPr>
              <a:t>dışındaki</a:t>
            </a:r>
            <a:r>
              <a:rPr lang="en-US" sz="1800" i="1" dirty="0">
                <a:latin typeface="Bookman Old Style" panose="02050604050505020204" pitchFamily="18" charset="0"/>
              </a:rPr>
              <a:t> </a:t>
            </a:r>
            <a:r>
              <a:rPr lang="en-US" sz="1800" i="1" dirty="0" err="1">
                <a:latin typeface="Bookman Old Style" panose="02050604050505020204" pitchFamily="18" charset="0"/>
              </a:rPr>
              <a:t>en</a:t>
            </a:r>
            <a:r>
              <a:rPr lang="en-US" sz="1800" i="1" dirty="0">
                <a:latin typeface="Bookman Old Style" panose="02050604050505020204" pitchFamily="18" charset="0"/>
              </a:rPr>
              <a:t> </a:t>
            </a:r>
            <a:r>
              <a:rPr lang="en-US" sz="1800" i="1" dirty="0" err="1">
                <a:latin typeface="Bookman Old Style" panose="02050604050505020204" pitchFamily="18" charset="0"/>
              </a:rPr>
              <a:t>az</a:t>
            </a:r>
            <a:r>
              <a:rPr lang="en-US" sz="1800" i="1" dirty="0">
                <a:latin typeface="Bookman Old Style" panose="02050604050505020204" pitchFamily="18" charset="0"/>
              </a:rPr>
              <a:t> </a:t>
            </a:r>
            <a:r>
              <a:rPr lang="en-US" sz="1800" i="1" dirty="0" err="1">
                <a:latin typeface="Bookman Old Style" panose="02050604050505020204" pitchFamily="18" charset="0"/>
              </a:rPr>
              <a:t>dört</a:t>
            </a:r>
            <a:r>
              <a:rPr lang="en-US" sz="1800" i="1" dirty="0">
                <a:latin typeface="Bookman Old Style" panose="02050604050505020204" pitchFamily="18" charset="0"/>
              </a:rPr>
              <a:t> </a:t>
            </a:r>
            <a:r>
              <a:rPr lang="en-US" sz="1800" i="1" dirty="0" err="1">
                <a:latin typeface="Bookman Old Style" panose="02050604050505020204" pitchFamily="18" charset="0"/>
              </a:rPr>
              <a:t>yıl</a:t>
            </a:r>
            <a:r>
              <a:rPr lang="en-US" sz="1800" i="1" dirty="0">
                <a:latin typeface="Bookman Old Style" panose="02050604050505020204" pitchFamily="18" charset="0"/>
              </a:rPr>
              <a:t> </a:t>
            </a:r>
            <a:r>
              <a:rPr lang="en-US" sz="1800" i="1" dirty="0" err="1">
                <a:latin typeface="Bookman Old Style" panose="02050604050505020204" pitchFamily="18" charset="0"/>
              </a:rPr>
              <a:t>süreli</a:t>
            </a:r>
            <a:r>
              <a:rPr lang="en-US" sz="1800" i="1" dirty="0">
                <a:latin typeface="Bookman Old Style" panose="02050604050505020204" pitchFamily="18" charset="0"/>
              </a:rPr>
              <a:t> </a:t>
            </a:r>
            <a:r>
              <a:rPr lang="en-US" sz="1800" i="1" dirty="0" err="1">
                <a:latin typeface="Bookman Old Style" panose="02050604050505020204" pitchFamily="18" charset="0"/>
              </a:rPr>
              <a:t>fakültelerden</a:t>
            </a:r>
            <a:r>
              <a:rPr lang="en-US" sz="1800" i="1" dirty="0">
                <a:latin typeface="Bookman Old Style" panose="02050604050505020204" pitchFamily="18" charset="0"/>
              </a:rPr>
              <a:t> </a:t>
            </a:r>
            <a:r>
              <a:rPr lang="en-US" sz="1800" i="1" dirty="0" err="1">
                <a:latin typeface="Bookman Old Style" panose="02050604050505020204" pitchFamily="18" charset="0"/>
              </a:rPr>
              <a:t>mezun</a:t>
            </a:r>
            <a:r>
              <a:rPr lang="en-US" sz="1800" i="1" dirty="0">
                <a:latin typeface="Bookman Old Style" panose="02050604050505020204" pitchFamily="18" charset="0"/>
              </a:rPr>
              <a:t> </a:t>
            </a:r>
            <a:r>
              <a:rPr lang="en-US" sz="1800" i="1" dirty="0" err="1">
                <a:latin typeface="Bookman Old Style" panose="02050604050505020204" pitchFamily="18" charset="0"/>
              </a:rPr>
              <a:t>olmak</a:t>
            </a:r>
            <a:r>
              <a:rPr lang="en-US" sz="1800" i="1" dirty="0">
                <a:latin typeface="Bookman Old Style" panose="02050604050505020204" pitchFamily="18" charset="0"/>
              </a:rPr>
              <a:t> </a:t>
            </a:r>
            <a:r>
              <a:rPr lang="en-US" sz="1800" i="1" dirty="0" err="1">
                <a:latin typeface="Bookman Old Style" panose="02050604050505020204" pitchFamily="18" charset="0"/>
              </a:rPr>
              <a:t>veya</a:t>
            </a:r>
            <a:r>
              <a:rPr lang="en-US" sz="1800" i="1" dirty="0">
                <a:latin typeface="Bookman Old Style" panose="02050604050505020204" pitchFamily="18" charset="0"/>
              </a:rPr>
              <a:t> </a:t>
            </a:r>
            <a:r>
              <a:rPr lang="en-US" sz="1800" i="1" dirty="0" err="1">
                <a:latin typeface="Bookman Old Style" panose="02050604050505020204" pitchFamily="18" charset="0"/>
              </a:rPr>
              <a:t>dört</a:t>
            </a:r>
            <a:r>
              <a:rPr lang="en-US" sz="1800" i="1" dirty="0">
                <a:latin typeface="Bookman Old Style" panose="02050604050505020204" pitchFamily="18" charset="0"/>
              </a:rPr>
              <a:t> </a:t>
            </a:r>
            <a:r>
              <a:rPr lang="en-US" sz="1800" i="1" dirty="0" err="1">
                <a:latin typeface="Bookman Old Style" panose="02050604050505020204" pitchFamily="18" charset="0"/>
              </a:rPr>
              <a:t>yıl</a:t>
            </a:r>
            <a:r>
              <a:rPr lang="en-US" sz="1800" i="1" dirty="0">
                <a:latin typeface="Bookman Old Style" panose="02050604050505020204" pitchFamily="18" charset="0"/>
              </a:rPr>
              <a:t> </a:t>
            </a:r>
            <a:r>
              <a:rPr lang="en-US" sz="1800" i="1" dirty="0" err="1">
                <a:latin typeface="Bookman Old Style" panose="02050604050505020204" pitchFamily="18" charset="0"/>
              </a:rPr>
              <a:t>süreli</a:t>
            </a:r>
            <a:r>
              <a:rPr lang="en-US" sz="1800" i="1" dirty="0">
                <a:latin typeface="Bookman Old Style" panose="02050604050505020204" pitchFamily="18" charset="0"/>
              </a:rPr>
              <a:t> </a:t>
            </a:r>
            <a:r>
              <a:rPr lang="en-US" sz="1800" i="1" dirty="0" err="1">
                <a:latin typeface="Bookman Old Style" panose="02050604050505020204" pitchFamily="18" charset="0"/>
              </a:rPr>
              <a:t>diğer</a:t>
            </a:r>
            <a:r>
              <a:rPr lang="en-US" sz="1800" i="1" dirty="0">
                <a:latin typeface="Bookman Old Style" panose="02050604050505020204" pitchFamily="18" charset="0"/>
              </a:rPr>
              <a:t> </a:t>
            </a:r>
            <a:r>
              <a:rPr lang="en-US" sz="1800" i="1" dirty="0" err="1">
                <a:latin typeface="Bookman Old Style" panose="02050604050505020204" pitchFamily="18" charset="0"/>
              </a:rPr>
              <a:t>fakültelerden</a:t>
            </a:r>
            <a:r>
              <a:rPr lang="en-US" sz="1800" i="1" dirty="0">
                <a:latin typeface="Bookman Old Style" panose="02050604050505020204" pitchFamily="18" charset="0"/>
              </a:rPr>
              <a:t> </a:t>
            </a:r>
            <a:r>
              <a:rPr lang="en-US" sz="1800" i="1" dirty="0" err="1">
                <a:latin typeface="Bookman Old Style" panose="02050604050505020204" pitchFamily="18" charset="0"/>
              </a:rPr>
              <a:t>mezun</a:t>
            </a:r>
            <a:r>
              <a:rPr lang="en-US" sz="1800" i="1" dirty="0">
                <a:latin typeface="Bookman Old Style" panose="02050604050505020204" pitchFamily="18" charset="0"/>
              </a:rPr>
              <a:t> </a:t>
            </a:r>
            <a:r>
              <a:rPr lang="en-US" sz="1800" i="1" dirty="0" err="1">
                <a:latin typeface="Bookman Old Style" panose="02050604050505020204" pitchFamily="18" charset="0"/>
              </a:rPr>
              <a:t>olup</a:t>
            </a:r>
            <a:r>
              <a:rPr lang="en-US" sz="1800" i="1" dirty="0">
                <a:latin typeface="Bookman Old Style" panose="02050604050505020204" pitchFamily="18" charset="0"/>
              </a:rPr>
              <a:t> </a:t>
            </a:r>
            <a:r>
              <a:rPr lang="en-US" sz="1800" i="1" dirty="0" err="1">
                <a:latin typeface="Bookman Old Style" panose="02050604050505020204" pitchFamily="18" charset="0"/>
              </a:rPr>
              <a:t>yukarıda</a:t>
            </a:r>
            <a:r>
              <a:rPr lang="en-US" sz="1800" i="1" dirty="0">
                <a:latin typeface="Bookman Old Style" panose="02050604050505020204" pitchFamily="18" charset="0"/>
              </a:rPr>
              <a:t> </a:t>
            </a:r>
            <a:r>
              <a:rPr lang="en-US" sz="1800" i="1" dirty="0" err="1">
                <a:latin typeface="Bookman Old Style" panose="02050604050505020204" pitchFamily="18" charset="0"/>
              </a:rPr>
              <a:t>sayılan</a:t>
            </a:r>
            <a:r>
              <a:rPr lang="en-US" sz="1800" i="1" dirty="0">
                <a:latin typeface="Bookman Old Style" panose="02050604050505020204" pitchFamily="18" charset="0"/>
              </a:rPr>
              <a:t> </a:t>
            </a:r>
            <a:r>
              <a:rPr lang="en-US" sz="1800" i="1" dirty="0" err="1">
                <a:latin typeface="Bookman Old Style" panose="02050604050505020204" pitchFamily="18" charset="0"/>
              </a:rPr>
              <a:t>fakültelerden</a:t>
            </a:r>
            <a:r>
              <a:rPr lang="en-US" sz="1800" i="1" dirty="0">
                <a:latin typeface="Bookman Old Style" panose="02050604050505020204" pitchFamily="18" charset="0"/>
              </a:rPr>
              <a:t> </a:t>
            </a:r>
            <a:r>
              <a:rPr lang="en-US" sz="1800" i="1" dirty="0" err="1">
                <a:latin typeface="Bookman Old Style" panose="02050604050505020204" pitchFamily="18" charset="0"/>
              </a:rPr>
              <a:t>birinde</a:t>
            </a:r>
            <a:r>
              <a:rPr lang="en-US" sz="1800" i="1" dirty="0">
                <a:latin typeface="Bookman Old Style" panose="02050604050505020204" pitchFamily="18" charset="0"/>
              </a:rPr>
              <a:t> </a:t>
            </a:r>
            <a:r>
              <a:rPr lang="en-US" sz="1800" i="1" dirty="0" err="1">
                <a:latin typeface="Bookman Old Style" panose="02050604050505020204" pitchFamily="18" charset="0"/>
              </a:rPr>
              <a:t>lisansüstü</a:t>
            </a:r>
            <a:r>
              <a:rPr lang="en-US" sz="1800" i="1" dirty="0">
                <a:latin typeface="Bookman Old Style" panose="02050604050505020204" pitchFamily="18" charset="0"/>
              </a:rPr>
              <a:t> </a:t>
            </a:r>
            <a:r>
              <a:rPr lang="en-US" sz="1800" i="1" dirty="0" err="1">
                <a:latin typeface="Bookman Old Style" panose="02050604050505020204" pitchFamily="18" charset="0"/>
              </a:rPr>
              <a:t>eğitimini</a:t>
            </a:r>
            <a:r>
              <a:rPr lang="en-US" sz="1800" i="1" dirty="0">
                <a:latin typeface="Bookman Old Style" panose="02050604050505020204" pitchFamily="18" charset="0"/>
              </a:rPr>
              <a:t> </a:t>
            </a:r>
            <a:r>
              <a:rPr lang="en-US" sz="1800" i="1" dirty="0" err="1">
                <a:latin typeface="Bookman Old Style" panose="02050604050505020204" pitchFamily="18" charset="0"/>
              </a:rPr>
              <a:t>tamamlamış</a:t>
            </a:r>
            <a:r>
              <a:rPr lang="en-US" sz="1800" i="1" dirty="0">
                <a:latin typeface="Bookman Old Style" panose="02050604050505020204" pitchFamily="18" charset="0"/>
              </a:rPr>
              <a:t> </a:t>
            </a:r>
            <a:r>
              <a:rPr lang="en-US" sz="1800" i="1" dirty="0" err="1">
                <a:latin typeface="Bookman Old Style" panose="02050604050505020204" pitchFamily="18" charset="0"/>
              </a:rPr>
              <a:t>olmak</a:t>
            </a:r>
            <a:r>
              <a:rPr lang="en-US" sz="1800" i="1" dirty="0">
                <a:latin typeface="Bookman Old Style" panose="02050604050505020204" pitchFamily="18" charset="0"/>
              </a:rPr>
              <a:t> </a:t>
            </a:r>
            <a:r>
              <a:rPr lang="en-US" sz="1800" i="1" dirty="0" err="1">
                <a:latin typeface="Bookman Old Style" panose="02050604050505020204" pitchFamily="18" charset="0"/>
              </a:rPr>
              <a:t>şarttır</a:t>
            </a:r>
            <a:r>
              <a:rPr lang="tr-TR" sz="1800" i="1" dirty="0">
                <a:latin typeface="Bookman Old Style" panose="02050604050505020204" pitchFamily="18" charset="0"/>
              </a:rPr>
              <a:t>.</a:t>
            </a:r>
            <a:r>
              <a:rPr lang="tr-TR" sz="1800" dirty="0">
                <a:latin typeface="Bookman Old Style" panose="02050604050505020204" pitchFamily="18" charset="0"/>
              </a:rPr>
              <a:t>).</a:t>
            </a:r>
            <a:endParaRPr lang="tr-TR" sz="2000" dirty="0">
              <a:latin typeface="Bookman Old Style" panose="02050604050505020204" pitchFamily="18" charset="0"/>
            </a:endParaRPr>
          </a:p>
        </p:txBody>
      </p:sp>
    </p:spTree>
    <p:extLst>
      <p:ext uri="{BB962C8B-B14F-4D97-AF65-F5344CB8AC3E}">
        <p14:creationId xmlns:p14="http://schemas.microsoft.com/office/powerpoint/2010/main" val="60697407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Vali</a:t>
            </a:r>
          </a:p>
        </p:txBody>
      </p:sp>
      <p:sp>
        <p:nvSpPr>
          <p:cNvPr id="3" name="Content Placeholder 2"/>
          <p:cNvSpPr>
            <a:spLocks noGrp="1"/>
          </p:cNvSpPr>
          <p:nvPr>
            <p:ph sz="quarter" idx="1"/>
          </p:nvPr>
        </p:nvSpPr>
        <p:spPr>
          <a:xfrm>
            <a:off x="251520" y="1556792"/>
            <a:ext cx="8720419" cy="5112568"/>
          </a:xfrm>
        </p:spPr>
        <p:txBody>
          <a:bodyPr>
            <a:noAutofit/>
          </a:bodyPr>
          <a:lstStyle/>
          <a:p>
            <a:pPr marL="0" indent="0" algn="just">
              <a:buNone/>
            </a:pPr>
            <a:endParaRPr lang="tr-TR" sz="2000" dirty="0">
              <a:latin typeface="Bookman Old Style" panose="02050604050505020204" pitchFamily="18" charset="0"/>
            </a:endParaRPr>
          </a:p>
          <a:p>
            <a:pPr marL="0" indent="0" algn="just">
              <a:buNone/>
            </a:pPr>
            <a:r>
              <a:rPr lang="tr-TR" sz="2000" dirty="0">
                <a:latin typeface="Bookman Old Style" panose="02050604050505020204" pitchFamily="18" charset="0"/>
              </a:rPr>
              <a:t>2018 yılında çıkarılan 703 sayılı KHK </a:t>
            </a:r>
            <a:r>
              <a:rPr lang="tr-TR" sz="2000" dirty="0" err="1">
                <a:latin typeface="Bookman Old Style" panose="02050604050505020204" pitchFamily="18" charset="0"/>
              </a:rPr>
              <a:t>md.</a:t>
            </a:r>
            <a:r>
              <a:rPr lang="tr-TR" sz="2000" dirty="0">
                <a:latin typeface="Bookman Old Style" panose="02050604050505020204" pitchFamily="18" charset="0"/>
              </a:rPr>
              <a:t> 139 ile Dahiliye Memurları Kanunu’nda mezuniyetin hangi fakültelerden olması gerektiğini düzenleyen </a:t>
            </a:r>
            <a:r>
              <a:rPr lang="tr-TR" sz="2000" dirty="0" err="1">
                <a:latin typeface="Bookman Old Style" panose="02050604050505020204" pitchFamily="18" charset="0"/>
              </a:rPr>
              <a:t>md.</a:t>
            </a:r>
            <a:r>
              <a:rPr lang="tr-TR" sz="2000" dirty="0">
                <a:latin typeface="Bookman Old Style" panose="02050604050505020204" pitchFamily="18" charset="0"/>
              </a:rPr>
              <a:t> 2/B kaldırılmıştır.</a:t>
            </a:r>
          </a:p>
          <a:p>
            <a:pPr marL="0" indent="0" algn="just">
              <a:buNone/>
            </a:pPr>
            <a:r>
              <a:rPr lang="tr-TR" sz="2000" dirty="0">
                <a:latin typeface="Bookman Old Style" panose="02050604050505020204" pitchFamily="18" charset="0"/>
              </a:rPr>
              <a:t>Üst kademe yöneticilerinin atanmasına ilişkin 3 sayılı </a:t>
            </a:r>
            <a:r>
              <a:rPr lang="tr-TR" sz="2000" dirty="0" err="1">
                <a:latin typeface="Bookman Old Style" panose="02050604050505020204" pitchFamily="18" charset="0"/>
              </a:rPr>
              <a:t>CK’nın</a:t>
            </a:r>
            <a:r>
              <a:rPr lang="tr-TR" sz="2000" dirty="0">
                <a:latin typeface="Bookman Old Style" panose="02050604050505020204" pitchFamily="18" charset="0"/>
              </a:rPr>
              <a:t> genel hükümleri çerçevesinde I sayılı </a:t>
            </a:r>
            <a:r>
              <a:rPr lang="tr-TR" sz="2000" dirty="0" err="1">
                <a:latin typeface="Bookman Old Style" panose="02050604050505020204" pitchFamily="18" charset="0"/>
              </a:rPr>
              <a:t>Cetvel’de</a:t>
            </a:r>
            <a:r>
              <a:rPr lang="tr-TR" sz="2000" dirty="0">
                <a:latin typeface="Bookman Old Style" panose="02050604050505020204" pitchFamily="18" charset="0"/>
              </a:rPr>
              <a:t> yer alanlar için 4 yıllık yükseköğretim mezunu olmak yeterli hale gelmiştir. </a:t>
            </a:r>
          </a:p>
          <a:p>
            <a:pPr marL="0" indent="0" algn="just">
              <a:buNone/>
            </a:pPr>
            <a:r>
              <a:rPr lang="tr-TR" sz="2000" i="1" dirty="0">
                <a:latin typeface="Bookman Old Style" panose="02050604050505020204" pitchFamily="18" charset="0"/>
              </a:rPr>
              <a:t>(Atama Şartları: Md. 3- (1) Bu Cumhurbaşkanlığı Kararnamesine ekli (I) sayılı cetvelde yer alan kadro, pozisyon ve görevlere atanacaklarda aşağıdaki şartlar aranır: a) 657 sayılı Kanunun 48 inci maddesinde sayılan genel şartları taşımak. b) En az dört yıllık yükseköğrenim mezunu olmak. c) Kamuda ve/veya sosyal güvenlik kurumlarına tabi olmak kaydıyla uluslararası kuruluşlar ile özel sektörde veya serbest olarak en az beş yıl çalışmış olmak.)</a:t>
            </a:r>
            <a:endParaRPr lang="tr-TR" sz="1400" i="1" dirty="0">
              <a:latin typeface="Bookman Old Style" panose="02050604050505020204" pitchFamily="18" charset="0"/>
            </a:endParaRPr>
          </a:p>
        </p:txBody>
      </p:sp>
    </p:spTree>
    <p:extLst>
      <p:ext uri="{BB962C8B-B14F-4D97-AF65-F5344CB8AC3E}">
        <p14:creationId xmlns:p14="http://schemas.microsoft.com/office/powerpoint/2010/main" val="4037059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28600"/>
            <a:ext cx="8786874" cy="990600"/>
          </a:xfrm>
        </p:spPr>
        <p:txBody>
          <a:bodyPr>
            <a:normAutofit/>
          </a:bodyPr>
          <a:lstStyle/>
          <a:p>
            <a:r>
              <a:rPr lang="tr-TR" sz="2800" b="1" dirty="0">
                <a:latin typeface="Bookman Old Style" pitchFamily="18" charset="0"/>
              </a:rPr>
              <a:t>	Yönetişim</a:t>
            </a:r>
          </a:p>
        </p:txBody>
      </p:sp>
      <p:sp>
        <p:nvSpPr>
          <p:cNvPr id="3" name="2 İçerik Yer Tutucusu"/>
          <p:cNvSpPr>
            <a:spLocks noGrp="1"/>
          </p:cNvSpPr>
          <p:nvPr>
            <p:ph sz="quarter" idx="1"/>
          </p:nvPr>
        </p:nvSpPr>
        <p:spPr/>
        <p:txBody>
          <a:bodyPr>
            <a:noAutofit/>
          </a:bodyPr>
          <a:lstStyle/>
          <a:p>
            <a:pPr algn="just"/>
            <a:r>
              <a:rPr lang="tr-TR" sz="2000" dirty="0">
                <a:latin typeface="Bookman Old Style" pitchFamily="18" charset="0"/>
              </a:rPr>
              <a:t>Sorumluluk: Devlet toplumsal değişimlere </a:t>
            </a:r>
            <a:r>
              <a:rPr lang="tr-TR" sz="2000" i="1" dirty="0">
                <a:latin typeface="Bookman Old Style" pitchFamily="18" charset="0"/>
              </a:rPr>
              <a:t>hızla cevap verebilecek </a:t>
            </a:r>
            <a:r>
              <a:rPr lang="tr-TR" sz="2000" dirty="0">
                <a:latin typeface="Bookman Old Style" pitchFamily="18" charset="0"/>
              </a:rPr>
              <a:t>kapasiteye sahip olmalı ve </a:t>
            </a:r>
            <a:r>
              <a:rPr lang="tr-TR" sz="2000" i="1" dirty="0">
                <a:latin typeface="Bookman Old Style" pitchFamily="18" charset="0"/>
              </a:rPr>
              <a:t>esnek</a:t>
            </a:r>
            <a:r>
              <a:rPr lang="tr-TR" sz="2000" dirty="0">
                <a:latin typeface="Bookman Old Style" pitchFamily="18" charset="0"/>
              </a:rPr>
              <a:t> olmalıdır.</a:t>
            </a:r>
          </a:p>
          <a:p>
            <a:pPr algn="just"/>
            <a:r>
              <a:rPr lang="tr-TR" sz="2100" dirty="0">
                <a:latin typeface="Bookman Old Style" pitchFamily="18" charset="0"/>
              </a:rPr>
              <a:t>Tutarlılık: verilen kararların gerek birbirleriyle, gerekse zaman içerisinde uyumlu olması </a:t>
            </a:r>
            <a:r>
              <a:rPr lang="tr-TR" sz="2100" i="1" dirty="0">
                <a:latin typeface="Bookman Old Style" pitchFamily="18" charset="0"/>
              </a:rPr>
              <a:t>devletin yapacağı düzenlemelerin öngörülebilir olmasını </a:t>
            </a:r>
            <a:r>
              <a:rPr lang="tr-TR" sz="2100" dirty="0">
                <a:latin typeface="Bookman Old Style" pitchFamily="18" charset="0"/>
              </a:rPr>
              <a:t>ve vatandaşların güven duyacakları bir ortamda ileriye yönelik gelişim </a:t>
            </a:r>
            <a:r>
              <a:rPr lang="tr-TR" sz="2100" i="1" dirty="0">
                <a:latin typeface="Bookman Old Style" pitchFamily="18" charset="0"/>
              </a:rPr>
              <a:t>yatırımlarını</a:t>
            </a:r>
            <a:r>
              <a:rPr lang="tr-TR" sz="2100" dirty="0">
                <a:latin typeface="Bookman Old Style" pitchFamily="18" charset="0"/>
              </a:rPr>
              <a:t> gerçekleştirmelerini sağlar.</a:t>
            </a:r>
          </a:p>
          <a:p>
            <a:pPr algn="just"/>
            <a:r>
              <a:rPr lang="tr-TR" sz="2100" dirty="0">
                <a:latin typeface="Bookman Old Style" pitchFamily="18" charset="0"/>
              </a:rPr>
              <a:t>Hukukun üstünlüğü: Kamu yöneticileri hukuka ve mahkeme kararlarına göre hareket ederler. Kurallar ve düzenlemeler kanunda belirlenen usullere göre kabul edilir ve tarafsız bir şekilde uygulanır.</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Vali</a:t>
            </a:r>
          </a:p>
        </p:txBody>
      </p:sp>
      <p:sp>
        <p:nvSpPr>
          <p:cNvPr id="3" name="Content Placeholder 2"/>
          <p:cNvSpPr>
            <a:spLocks noGrp="1"/>
          </p:cNvSpPr>
          <p:nvPr>
            <p:ph sz="quarter" idx="1"/>
          </p:nvPr>
        </p:nvSpPr>
        <p:spPr>
          <a:xfrm>
            <a:off x="251520" y="1556792"/>
            <a:ext cx="8720419" cy="5112568"/>
          </a:xfrm>
        </p:spPr>
        <p:txBody>
          <a:bodyPr>
            <a:noAutofit/>
          </a:bodyPr>
          <a:lstStyle/>
          <a:p>
            <a:pPr marL="0" indent="0" algn="just">
              <a:buNone/>
            </a:pPr>
            <a:endParaRPr lang="tr-TR" sz="2400" dirty="0">
              <a:latin typeface="Bookman Old Style" panose="02050604050505020204" pitchFamily="18" charset="0"/>
            </a:endParaRPr>
          </a:p>
          <a:p>
            <a:pPr marL="0" indent="0" algn="just">
              <a:buNone/>
            </a:pPr>
            <a:r>
              <a:rPr lang="tr-TR" sz="2400" dirty="0">
                <a:latin typeface="Bookman Old Style" panose="02050604050505020204" pitchFamily="18" charset="0"/>
              </a:rPr>
              <a:t>Ancak aynı kararnamenin (3 sayılı CK) başka bir fıkrasına göre 657 sayılı </a:t>
            </a:r>
            <a:r>
              <a:rPr lang="tr-TR" sz="2400" dirty="0" err="1">
                <a:latin typeface="Bookman Old Style" panose="02050604050505020204" pitchFamily="18" charset="0"/>
              </a:rPr>
              <a:t>DMK’nın</a:t>
            </a:r>
            <a:r>
              <a:rPr lang="tr-TR" sz="2400" dirty="0">
                <a:latin typeface="Bookman Old Style" panose="02050604050505020204" pitchFamily="18" charset="0"/>
              </a:rPr>
              <a:t> 59’uncu maddesine göre yapılacak atamalarda birinci ve ikinci fıkraların (a) bentleri </a:t>
            </a:r>
            <a:r>
              <a:rPr lang="tr-TR" sz="2000" dirty="0">
                <a:latin typeface="Bookman Old Style" panose="02050604050505020204" pitchFamily="18" charset="0"/>
              </a:rPr>
              <a:t>(657 sayılı Kanun’un 48’inci maddesinde sayılan genel şartları taşımak) </a:t>
            </a:r>
            <a:r>
              <a:rPr lang="tr-TR" sz="2400" dirty="0">
                <a:latin typeface="Bookman Old Style" panose="02050604050505020204" pitchFamily="18" charset="0"/>
              </a:rPr>
              <a:t>hariç, bu madde hükümlerinin uygulanmayacağı belirtilmiştir. </a:t>
            </a:r>
          </a:p>
          <a:p>
            <a:pPr marL="0" indent="0" algn="just">
              <a:buNone/>
            </a:pPr>
            <a:r>
              <a:rPr lang="tr-TR" sz="2400" dirty="0">
                <a:latin typeface="Bookman Old Style" panose="02050604050505020204" pitchFamily="18" charset="0"/>
              </a:rPr>
              <a:t>Yani vali olmak için yükseköğretim şartı ve 5 yıl çalışmış olma şartı geçerli değildir. </a:t>
            </a:r>
          </a:p>
        </p:txBody>
      </p:sp>
    </p:spTree>
    <p:extLst>
      <p:ext uri="{BB962C8B-B14F-4D97-AF65-F5344CB8AC3E}">
        <p14:creationId xmlns:p14="http://schemas.microsoft.com/office/powerpoint/2010/main" val="104441850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İl İdare Kurulu ve Valilik Örgütlenmesi</a:t>
            </a:r>
          </a:p>
        </p:txBody>
      </p:sp>
      <p:sp>
        <p:nvSpPr>
          <p:cNvPr id="3" name="Content Placeholder 2"/>
          <p:cNvSpPr>
            <a:spLocks noGrp="1"/>
          </p:cNvSpPr>
          <p:nvPr>
            <p:ph sz="quarter" idx="1"/>
          </p:nvPr>
        </p:nvSpPr>
        <p:spPr>
          <a:xfrm>
            <a:off x="329138" y="1556792"/>
            <a:ext cx="8720419" cy="5112568"/>
          </a:xfrm>
        </p:spPr>
        <p:txBody>
          <a:bodyPr>
            <a:noAutofit/>
          </a:bodyPr>
          <a:lstStyle/>
          <a:p>
            <a:pPr algn="just"/>
            <a:r>
              <a:rPr lang="tr-TR" sz="2400" dirty="0">
                <a:latin typeface="Bookman Old Style" charset="0"/>
                <a:ea typeface="Bookman Old Style" charset="0"/>
                <a:cs typeface="Bookman Old Style" charset="0"/>
              </a:rPr>
              <a:t>Valinin başkanlığında hukuk işleri müdürü; defterdar; milli eğitim; çevre ve şehircilik; sağlık; tarım ve orman il müdürlerinden oluşur. </a:t>
            </a:r>
          </a:p>
          <a:p>
            <a:pPr lvl="1" algn="just"/>
            <a:r>
              <a:rPr lang="tr-TR" sz="2400" dirty="0">
                <a:latin typeface="Bookman Old Style" charset="0"/>
                <a:ea typeface="Bookman Old Style" charset="0"/>
                <a:cs typeface="Bookman Old Style" charset="0"/>
              </a:rPr>
              <a:t>Valiye yardımcı olmak ve danışmanlık yapmak,</a:t>
            </a:r>
          </a:p>
          <a:p>
            <a:pPr lvl="1" algn="just"/>
            <a:r>
              <a:rPr lang="tr-TR" sz="2400" dirty="0">
                <a:latin typeface="Bookman Old Style" charset="0"/>
                <a:ea typeface="Bookman Old Style" charset="0"/>
                <a:cs typeface="Bookman Old Style" charset="0"/>
              </a:rPr>
              <a:t>İlçe kurulması ve kaldırılması için görüş bildirmek,</a:t>
            </a:r>
          </a:p>
          <a:p>
            <a:pPr lvl="1" algn="just"/>
            <a:r>
              <a:rPr lang="tr-TR" sz="2400" dirty="0">
                <a:latin typeface="Bookman Old Style" charset="0"/>
                <a:ea typeface="Bookman Old Style" charset="0"/>
                <a:cs typeface="Bookman Old Style" charset="0"/>
              </a:rPr>
              <a:t>Son yoklama zamanı dışında olmak koşulu ile sağlık nedeniyle askere alma işini bir sonraki yıla ertelemek gibi görevleri yerine getirir.</a:t>
            </a:r>
          </a:p>
          <a:p>
            <a:pPr algn="just"/>
            <a:r>
              <a:rPr lang="tr-TR" sz="2400" dirty="0">
                <a:latin typeface="Bookman Old Style" charset="0"/>
                <a:ea typeface="Bookman Old Style" charset="0"/>
                <a:cs typeface="Bookman Old Style" charset="0"/>
              </a:rPr>
              <a:t>(İl) Nüfus ve Vatandaşlık M., İdare ve Denetim M., Planlama ve Koordinasyon M., Basın ve Halkla İlişkiler M</a:t>
            </a:r>
            <a:r>
              <a:rPr lang="tr-TR" sz="2400">
                <a:latin typeface="Bookman Old Style" charset="0"/>
                <a:ea typeface="Bookman Old Style" charset="0"/>
                <a:cs typeface="Bookman Old Style" charset="0"/>
              </a:rPr>
              <a:t>., Yazı </a:t>
            </a:r>
            <a:r>
              <a:rPr lang="tr-TR" sz="2400" dirty="0">
                <a:latin typeface="Bookman Old Style" charset="0"/>
                <a:ea typeface="Bookman Old Style" charset="0"/>
                <a:cs typeface="Bookman Old Style" charset="0"/>
              </a:rPr>
              <a:t>İşleri M., Sosyal </a:t>
            </a:r>
            <a:r>
              <a:rPr lang="tr-TR" sz="2400" dirty="0" err="1">
                <a:latin typeface="Bookman Old Style" charset="0"/>
                <a:ea typeface="Bookman Old Style" charset="0"/>
                <a:cs typeface="Bookman Old Style" charset="0"/>
              </a:rPr>
              <a:t>Etüd</a:t>
            </a:r>
            <a:r>
              <a:rPr lang="tr-TR" sz="2400" dirty="0">
                <a:latin typeface="Bookman Old Style" charset="0"/>
                <a:ea typeface="Bookman Old Style" charset="0"/>
                <a:cs typeface="Bookman Old Style" charset="0"/>
              </a:rPr>
              <a:t> ve Proje M</a:t>
            </a:r>
            <a:r>
              <a:rPr lang="mr-IN" sz="2400" dirty="0">
                <a:latin typeface="Bookman Old Style" charset="0"/>
                <a:ea typeface="Bookman Old Style" charset="0"/>
                <a:cs typeface="Bookman Old Style" charset="0"/>
              </a:rPr>
              <a:t>…</a:t>
            </a:r>
            <a:r>
              <a:rPr lang="tr-TR" sz="2400" dirty="0">
                <a:latin typeface="Bookman Old Style" charset="0"/>
                <a:ea typeface="Bookman Old Style" charset="0"/>
                <a:cs typeface="Bookman Old Style" charset="0"/>
              </a:rPr>
              <a:t>.</a:t>
            </a:r>
          </a:p>
        </p:txBody>
      </p:sp>
    </p:spTree>
    <p:extLst>
      <p:ext uri="{BB962C8B-B14F-4D97-AF65-F5344CB8AC3E}">
        <p14:creationId xmlns:p14="http://schemas.microsoft.com/office/powerpoint/2010/main" val="30579527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Kaymakam</a:t>
            </a:r>
          </a:p>
        </p:txBody>
      </p:sp>
      <p:sp>
        <p:nvSpPr>
          <p:cNvPr id="3" name="Content Placeholder 2"/>
          <p:cNvSpPr>
            <a:spLocks noGrp="1"/>
          </p:cNvSpPr>
          <p:nvPr>
            <p:ph sz="quarter" idx="1"/>
          </p:nvPr>
        </p:nvSpPr>
        <p:spPr>
          <a:xfrm>
            <a:off x="329138" y="1556792"/>
            <a:ext cx="8720419" cy="5112568"/>
          </a:xfrm>
        </p:spPr>
        <p:txBody>
          <a:bodyPr>
            <a:noAutofit/>
          </a:bodyPr>
          <a:lstStyle/>
          <a:p>
            <a:pPr algn="just"/>
            <a:r>
              <a:rPr lang="tr-TR" sz="2500" dirty="0">
                <a:latin typeface="Bookman Old Style" charset="0"/>
                <a:ea typeface="Bookman Old Style" charset="0"/>
                <a:cs typeface="Bookman Old Style" charset="0"/>
              </a:rPr>
              <a:t>İlçe yönetiminin başıdır. </a:t>
            </a:r>
          </a:p>
          <a:p>
            <a:pPr algn="just"/>
            <a:r>
              <a:rPr lang="tr-TR" sz="2500" dirty="0">
                <a:latin typeface="Bookman Old Style" pitchFamily="18" charset="0"/>
              </a:rPr>
              <a:t>Cumhurbaşkanının idari yürütme vasıtasıdır</a:t>
            </a:r>
            <a:r>
              <a:rPr lang="tr-TR" sz="2500" dirty="0">
                <a:latin typeface="Bookman Old Style" charset="0"/>
                <a:ea typeface="Bookman Old Style" charset="0"/>
                <a:cs typeface="Bookman Old Style" charset="0"/>
              </a:rPr>
              <a:t> (tüm bakanlıkların da taşradaki uzantısıdır). Valinin gözetimi altında ilçe müdürlüklerinin hiyerarşik amiridir. </a:t>
            </a:r>
          </a:p>
          <a:p>
            <a:pPr algn="just"/>
            <a:r>
              <a:rPr lang="tr-TR" sz="2500" dirty="0">
                <a:latin typeface="Bookman Old Style" charset="0"/>
                <a:ea typeface="Bookman Old Style" charset="0"/>
                <a:cs typeface="Bookman Old Style" charset="0"/>
              </a:rPr>
              <a:t>İstisnai durumlar dışında yetki genişliğine tabi değildir.</a:t>
            </a:r>
          </a:p>
          <a:p>
            <a:pPr algn="just"/>
            <a:r>
              <a:rPr lang="tr-TR" sz="2500" dirty="0">
                <a:latin typeface="Bookman Old Style" charset="0"/>
                <a:ea typeface="Bookman Old Style" charset="0"/>
                <a:cs typeface="Bookman Old Style" charset="0"/>
              </a:rPr>
              <a:t>İçişleri Bakanının önerisi ve Cumhurbaşkanının onayıyla atanırlar </a:t>
            </a:r>
            <a:r>
              <a:rPr lang="tr-TR" sz="2500" dirty="0">
                <a:solidFill>
                  <a:srgbClr val="FF0000"/>
                </a:solidFill>
                <a:latin typeface="Bookman Old Style" charset="0"/>
                <a:ea typeface="Bookman Old Style" charset="0"/>
                <a:cs typeface="Bookman Old Style" charset="0"/>
              </a:rPr>
              <a:t>(Müşterek kararnameyle atanır)</a:t>
            </a:r>
            <a:r>
              <a:rPr lang="tr-TR" sz="2500" dirty="0">
                <a:latin typeface="Bookman Old Style" charset="0"/>
                <a:ea typeface="Bookman Old Style" charset="0"/>
                <a:cs typeface="Bookman Old Style" charset="0"/>
              </a:rPr>
              <a:t>.</a:t>
            </a:r>
          </a:p>
          <a:p>
            <a:pPr algn="just"/>
            <a:r>
              <a:rPr lang="tr-TR" sz="2500" dirty="0">
                <a:latin typeface="Bookman Old Style" charset="0"/>
                <a:ea typeface="Bookman Old Style" charset="0"/>
                <a:cs typeface="Bookman Old Style" charset="0"/>
              </a:rPr>
              <a:t>Meslek memurudur. Kaymakamlık sınavı sonucunda bu sıfatı kazanır ve kaymakam için belirtilen derece ve kademeden göreve başlar.</a:t>
            </a:r>
          </a:p>
        </p:txBody>
      </p:sp>
    </p:spTree>
    <p:extLst>
      <p:ext uri="{BB962C8B-B14F-4D97-AF65-F5344CB8AC3E}">
        <p14:creationId xmlns:p14="http://schemas.microsoft.com/office/powerpoint/2010/main" val="16941931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Kaymakam</a:t>
            </a:r>
          </a:p>
        </p:txBody>
      </p:sp>
      <p:sp>
        <p:nvSpPr>
          <p:cNvPr id="3" name="Content Placeholder 2"/>
          <p:cNvSpPr>
            <a:spLocks noGrp="1"/>
          </p:cNvSpPr>
          <p:nvPr>
            <p:ph sz="quarter" idx="1"/>
          </p:nvPr>
        </p:nvSpPr>
        <p:spPr>
          <a:xfrm>
            <a:off x="329138" y="1556792"/>
            <a:ext cx="8720419" cy="5112568"/>
          </a:xfrm>
        </p:spPr>
        <p:txBody>
          <a:bodyPr>
            <a:noAutofit/>
          </a:bodyPr>
          <a:lstStyle/>
          <a:p>
            <a:pPr algn="just"/>
            <a:r>
              <a:rPr lang="tr-TR" sz="2200" dirty="0">
                <a:latin typeface="Bookman Old Style" panose="02050604050505020204" pitchFamily="18" charset="0"/>
                <a:cs typeface="Arial" panose="020B0604020202020204" pitchFamily="34" charset="0"/>
              </a:rPr>
              <a:t>Kaymakam görevlerini valinin emir ve direktifleri doğrultusunda yürütür. Mevzuatla valiye verilen görev ve yetkilere benzer görev ve yetkileri bulunmakla birlikte valinin sahip olduğu bütün görev ve yetkilere sahip değildir.</a:t>
            </a:r>
          </a:p>
          <a:p>
            <a:pPr algn="just"/>
            <a:r>
              <a:rPr lang="tr-TR" sz="2200" dirty="0">
                <a:latin typeface="Bookman Old Style" panose="02050604050505020204" pitchFamily="18" charset="0"/>
                <a:cs typeface="Arial" panose="020B0604020202020204" pitchFamily="34" charset="0"/>
              </a:rPr>
              <a:t>Kaymakama ilçenin her yönden genel idare ve genel gidişini düzenlemek ve denetlemekten sorumludur.</a:t>
            </a:r>
          </a:p>
          <a:p>
            <a:pPr algn="just"/>
            <a:r>
              <a:rPr lang="tr-TR" sz="2200" dirty="0">
                <a:latin typeface="Bookman Old Style" panose="02050604050505020204" pitchFamily="18" charset="0"/>
                <a:cs typeface="Arial" panose="020B0604020202020204" pitchFamily="34" charset="0"/>
              </a:rPr>
              <a:t>Kaymakam, ilçe memurlarının çalışmalarını ve teşkilatın işlemesini gözetim ve denetimi altında bulundurur.</a:t>
            </a:r>
          </a:p>
          <a:p>
            <a:pPr algn="just"/>
            <a:r>
              <a:rPr lang="tr-TR" sz="2200" dirty="0">
                <a:latin typeface="Bookman Old Style" panose="02050604050505020204" pitchFamily="18" charset="0"/>
                <a:cs typeface="Arial" panose="020B0604020202020204" pitchFamily="34" charset="0"/>
              </a:rPr>
              <a:t>Kaymakam da ilçede çeşitli kanun, tüzük ve yönetmeliklerle oluşturulmuş 50’den fazla kurula başkanlık etmektedir. İl düzeyinde kurulan birçok kurul ilçe düzeyinde de kurulmuştur.</a:t>
            </a:r>
          </a:p>
        </p:txBody>
      </p:sp>
    </p:spTree>
    <p:extLst>
      <p:ext uri="{BB962C8B-B14F-4D97-AF65-F5344CB8AC3E}">
        <p14:creationId xmlns:p14="http://schemas.microsoft.com/office/powerpoint/2010/main" val="66304861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İlçe İdare Kurulu</a:t>
            </a:r>
          </a:p>
        </p:txBody>
      </p:sp>
      <p:sp>
        <p:nvSpPr>
          <p:cNvPr id="3" name="Content Placeholder 2"/>
          <p:cNvSpPr>
            <a:spLocks noGrp="1"/>
          </p:cNvSpPr>
          <p:nvPr>
            <p:ph sz="quarter" idx="1"/>
          </p:nvPr>
        </p:nvSpPr>
        <p:spPr>
          <a:xfrm>
            <a:off x="405309" y="1556792"/>
            <a:ext cx="8720419" cy="5112568"/>
          </a:xfrm>
        </p:spPr>
        <p:txBody>
          <a:bodyPr>
            <a:noAutofit/>
          </a:bodyPr>
          <a:lstStyle/>
          <a:p>
            <a:endParaRPr lang="tr-TR" sz="2200" dirty="0">
              <a:latin typeface="Bookman Old Style" charset="0"/>
              <a:ea typeface="Bookman Old Style" charset="0"/>
              <a:cs typeface="Bookman Old Style" charset="0"/>
            </a:endParaRPr>
          </a:p>
          <a:p>
            <a:endParaRPr lang="tr-TR" sz="2200" dirty="0">
              <a:latin typeface="Bookman Old Style" charset="0"/>
              <a:ea typeface="Bookman Old Style" charset="0"/>
              <a:cs typeface="Bookman Old Style" charset="0"/>
            </a:endParaRPr>
          </a:p>
          <a:p>
            <a:r>
              <a:rPr lang="tr-TR" sz="2200" dirty="0">
                <a:latin typeface="Bookman Old Style" charset="0"/>
                <a:ea typeface="Bookman Old Style" charset="0"/>
                <a:cs typeface="Bookman Old Style" charset="0"/>
              </a:rPr>
              <a:t>Kaymakamın başkanlığında kaymakama yardımcı olmak ve danışmanlık yapmak için </a:t>
            </a:r>
          </a:p>
          <a:p>
            <a:pPr lvl="1"/>
            <a:r>
              <a:rPr lang="tr-TR" sz="2200" dirty="0">
                <a:latin typeface="Bookman Old Style" charset="0"/>
                <a:ea typeface="Bookman Old Style" charset="0"/>
                <a:cs typeface="Bookman Old Style" charset="0"/>
              </a:rPr>
              <a:t>yazı işleri müdürü;</a:t>
            </a:r>
          </a:p>
          <a:p>
            <a:pPr lvl="1"/>
            <a:r>
              <a:rPr lang="tr-TR" sz="2200" dirty="0">
                <a:latin typeface="Bookman Old Style" charset="0"/>
                <a:ea typeface="Bookman Old Style" charset="0"/>
                <a:cs typeface="Bookman Old Style" charset="0"/>
              </a:rPr>
              <a:t>mal müdürü; </a:t>
            </a:r>
          </a:p>
          <a:p>
            <a:pPr lvl="1"/>
            <a:r>
              <a:rPr lang="tr-TR" sz="2200" dirty="0">
                <a:latin typeface="Bookman Old Style" charset="0"/>
                <a:ea typeface="Bookman Old Style" charset="0"/>
                <a:cs typeface="Bookman Old Style" charset="0"/>
              </a:rPr>
              <a:t>milli eğitim; </a:t>
            </a:r>
          </a:p>
          <a:p>
            <a:pPr lvl="1"/>
            <a:r>
              <a:rPr lang="tr-TR" sz="2200" dirty="0">
                <a:latin typeface="Bookman Old Style" charset="0"/>
                <a:ea typeface="Bookman Old Style" charset="0"/>
                <a:cs typeface="Bookman Old Style" charset="0"/>
              </a:rPr>
              <a:t>sağlık; </a:t>
            </a:r>
          </a:p>
          <a:p>
            <a:pPr lvl="1"/>
            <a:r>
              <a:rPr lang="tr-TR" sz="2200" dirty="0">
                <a:latin typeface="Bookman Old Style" charset="0"/>
                <a:ea typeface="Bookman Old Style" charset="0"/>
                <a:cs typeface="Bookman Old Style" charset="0"/>
              </a:rPr>
              <a:t>tarım ve orman </a:t>
            </a:r>
          </a:p>
          <a:p>
            <a:pPr marL="365760" lvl="1" indent="0">
              <a:buNone/>
            </a:pPr>
            <a:r>
              <a:rPr lang="tr-TR" sz="2200" dirty="0">
                <a:latin typeface="Bookman Old Style" charset="0"/>
                <a:ea typeface="Bookman Old Style" charset="0"/>
                <a:cs typeface="Bookman Old Style" charset="0"/>
              </a:rPr>
              <a:t>ilçe müdürlerinden oluşur. </a:t>
            </a:r>
          </a:p>
          <a:p>
            <a:endParaRPr lang="tr-TR" sz="2200"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185538422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Kaymakam</a:t>
            </a:r>
          </a:p>
        </p:txBody>
      </p:sp>
      <p:sp>
        <p:nvSpPr>
          <p:cNvPr id="3" name="Content Placeholder 2"/>
          <p:cNvSpPr>
            <a:spLocks noGrp="1"/>
          </p:cNvSpPr>
          <p:nvPr>
            <p:ph sz="quarter" idx="1"/>
          </p:nvPr>
        </p:nvSpPr>
        <p:spPr>
          <a:xfrm>
            <a:off x="329138" y="1556792"/>
            <a:ext cx="8720419" cy="5112568"/>
          </a:xfrm>
        </p:spPr>
        <p:txBody>
          <a:bodyPr>
            <a:noAutofit/>
          </a:bodyPr>
          <a:lstStyle/>
          <a:p>
            <a:pPr marL="0" indent="0" algn="just">
              <a:buNone/>
            </a:pPr>
            <a:r>
              <a:rPr lang="tr-TR" sz="2000" b="1" dirty="0">
                <a:latin typeface="Bookman Old Style" panose="02050604050505020204" pitchFamily="18" charset="0"/>
              </a:rPr>
              <a:t>Kaymakam Adayları (CK </a:t>
            </a:r>
            <a:r>
              <a:rPr lang="tr-TR" sz="2000" b="1" dirty="0" err="1">
                <a:latin typeface="Bookman Old Style" panose="02050604050505020204" pitchFamily="18" charset="0"/>
              </a:rPr>
              <a:t>md.</a:t>
            </a:r>
            <a:r>
              <a:rPr lang="tr-TR" sz="2000" b="1" dirty="0">
                <a:latin typeface="Bookman Old Style" panose="02050604050505020204" pitchFamily="18" charset="0"/>
              </a:rPr>
              <a:t> 274/A)</a:t>
            </a:r>
          </a:p>
          <a:p>
            <a:pPr marL="0" indent="0" algn="just">
              <a:buNone/>
            </a:pPr>
            <a:r>
              <a:rPr lang="tr-TR" sz="2000" i="1" dirty="0">
                <a:latin typeface="Bookman Old Style" panose="02050604050505020204" pitchFamily="18" charset="0"/>
              </a:rPr>
              <a:t>Kaymakam adaylarının 1700 sayılı Dahiliye Memurları Kanunu’nda belirtilen şartlar yanında, yurt içindeki üniversitelerin veya diploma denkliği Yükseköğretim Kurulu tarafından onaylanmış olmak kaydıyla yabancı üniversitelerin en az dört yıllık lisans eğitimi veren fakültelerinin uluslararası ilişkiler, siyaset bilimi, kamu yönetimi, iktisat, işletme, maliye ve finans, </a:t>
            </a:r>
            <a:r>
              <a:rPr lang="tr-TR" sz="2000" b="1" i="1" dirty="0">
                <a:latin typeface="Bookman Old Style" panose="02050604050505020204" pitchFamily="18" charset="0"/>
              </a:rPr>
              <a:t>sosyoloji, halkla ilişkiler ve tanıtım, psikoloji</a:t>
            </a:r>
            <a:r>
              <a:rPr lang="tr-TR" sz="2000" i="1" dirty="0">
                <a:latin typeface="Bookman Old Style" panose="02050604050505020204" pitchFamily="18" charset="0"/>
              </a:rPr>
              <a:t> bölümlerinden </a:t>
            </a:r>
            <a:r>
              <a:rPr lang="tr-TR" sz="2000" b="1" i="1" dirty="0">
                <a:latin typeface="Bookman Old Style" panose="02050604050505020204" pitchFamily="18" charset="0"/>
              </a:rPr>
              <a:t>veya bu bölümlerden herhangi birinin müfredatında yer alan derslerin en az yüzde seksenine sahip olan diğer bölümlerden</a:t>
            </a:r>
            <a:r>
              <a:rPr lang="tr-TR" sz="2000" i="1" dirty="0">
                <a:latin typeface="Bookman Old Style" panose="02050604050505020204" pitchFamily="18" charset="0"/>
              </a:rPr>
              <a:t> ya da hukuk fakültelerinden mezun olmaları </a:t>
            </a:r>
            <a:r>
              <a:rPr lang="tr-TR" sz="2000" b="1" i="1" dirty="0">
                <a:latin typeface="Bookman Old Style" panose="02050604050505020204" pitchFamily="18" charset="0"/>
              </a:rPr>
              <a:t>veya üniversitelerin sosyal bilimler, mühendislik fakülteleri ile tarih bölümlerinde en az dört yıllık lisans eğitimi yapmış ve uluslararası ilişkiler, siyaset bilimi, kamu yönetimi, hukuk ve iktisat alanlarında lisansüstü eğitim yapmış olmaları </a:t>
            </a:r>
            <a:r>
              <a:rPr lang="tr-TR" sz="2000" i="1" dirty="0">
                <a:latin typeface="Bookman Old Style" panose="02050604050505020204" pitchFamily="18" charset="0"/>
              </a:rPr>
              <a:t>gerekir. </a:t>
            </a:r>
          </a:p>
        </p:txBody>
      </p:sp>
    </p:spTree>
    <p:extLst>
      <p:ext uri="{BB962C8B-B14F-4D97-AF65-F5344CB8AC3E}">
        <p14:creationId xmlns:p14="http://schemas.microsoft.com/office/powerpoint/2010/main" val="41770148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Yerel Yönetimler (Yer Yönünden YY)</a:t>
            </a:r>
          </a:p>
        </p:txBody>
      </p:sp>
      <p:sp>
        <p:nvSpPr>
          <p:cNvPr id="3" name="Content Placeholder 2"/>
          <p:cNvSpPr>
            <a:spLocks noGrp="1"/>
          </p:cNvSpPr>
          <p:nvPr>
            <p:ph sz="quarter" idx="1"/>
          </p:nvPr>
        </p:nvSpPr>
        <p:spPr>
          <a:xfrm>
            <a:off x="251520" y="1556792"/>
            <a:ext cx="8720419" cy="5112568"/>
          </a:xfrm>
        </p:spPr>
        <p:txBody>
          <a:bodyPr>
            <a:noAutofit/>
          </a:bodyPr>
          <a:lstStyle/>
          <a:p>
            <a:pPr algn="just"/>
            <a:r>
              <a:rPr lang="tr-TR" sz="2200" dirty="0">
                <a:latin typeface="Bookman Old Style" charset="0"/>
                <a:ea typeface="Bookman Old Style" charset="0"/>
                <a:cs typeface="Bookman Old Style" charset="0"/>
              </a:rPr>
              <a:t>Yerel hizmetlerden sorumlu yerel düzeydeki yönetsel birimlerdir. </a:t>
            </a:r>
          </a:p>
          <a:p>
            <a:pPr algn="just"/>
            <a:r>
              <a:rPr lang="tr-TR" sz="2200" dirty="0">
                <a:latin typeface="Bookman Old Style" charset="0"/>
                <a:ea typeface="Bookman Old Style" charset="0"/>
                <a:cs typeface="Bookman Old Style" charset="0"/>
              </a:rPr>
              <a:t>Bu birimlerin karar organları seçimle işbaşına gelmiştir, hukuken tanınmış ayrı bir kurumsal varlığa (kamu tüzel kişiliğine) sahiptirler, bu anlamda kanunların elverdiği doğrultuda karar alabilirler, örgütlenebilirler, gelirlere sahip olabilirler, çalışanlarını seçebilirler, yatırım yapabilirler. </a:t>
            </a:r>
          </a:p>
          <a:p>
            <a:pPr algn="just"/>
            <a:r>
              <a:rPr lang="tr-TR" sz="2200" dirty="0">
                <a:latin typeface="Bookman Old Style" charset="0"/>
                <a:ea typeface="Bookman Old Style" charset="0"/>
                <a:cs typeface="Bookman Old Style" charset="0"/>
              </a:rPr>
              <a:t>Yerel bir topluluktaki bireylerin birlikteki gereksinimlerini karşılayan, kamu mal ve hizmetlerini sağlayan, yerel halkın kendi seçtiği organlarca yönetilen kurumlardır. </a:t>
            </a:r>
          </a:p>
          <a:p>
            <a:pPr algn="just"/>
            <a:r>
              <a:rPr lang="tr-TR" sz="2200" dirty="0">
                <a:latin typeface="Bookman Old Style" charset="0"/>
                <a:ea typeface="Bookman Old Style" charset="0"/>
                <a:cs typeface="Bookman Old Style" charset="0"/>
              </a:rPr>
              <a:t>Başka bir ifadeyle yerel yönetimler, merkezi yönetimin kurumlarından ayrı, seçilmiş politika yapıcılarının öncülüğünde faaliyet gösteren siyasal kurumlardır.</a:t>
            </a:r>
          </a:p>
        </p:txBody>
      </p:sp>
    </p:spTree>
    <p:extLst>
      <p:ext uri="{BB962C8B-B14F-4D97-AF65-F5344CB8AC3E}">
        <p14:creationId xmlns:p14="http://schemas.microsoft.com/office/powerpoint/2010/main" val="207521399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Yerel Yönetimler (Yer Yönünden YY)</a:t>
            </a:r>
          </a:p>
        </p:txBody>
      </p:sp>
      <p:sp>
        <p:nvSpPr>
          <p:cNvPr id="3" name="Content Placeholder 2"/>
          <p:cNvSpPr>
            <a:spLocks noGrp="1"/>
          </p:cNvSpPr>
          <p:nvPr>
            <p:ph sz="quarter" idx="1"/>
          </p:nvPr>
        </p:nvSpPr>
        <p:spPr>
          <a:xfrm>
            <a:off x="179512" y="1774049"/>
            <a:ext cx="8720419" cy="5112568"/>
          </a:xfrm>
        </p:spPr>
        <p:txBody>
          <a:bodyPr>
            <a:noAutofit/>
          </a:bodyPr>
          <a:lstStyle/>
          <a:p>
            <a:pPr lvl="1" algn="just"/>
            <a:r>
              <a:rPr lang="tr-TR" sz="2100" dirty="0">
                <a:latin typeface="Bookman Old Style" charset="0"/>
                <a:ea typeface="Bookman Old Style" charset="0"/>
                <a:cs typeface="Bookman Old Style" charset="0"/>
              </a:rPr>
              <a:t>Kamusal hizmet kapsamında ihtiyaçların tespiti ve giderilmesi için temsile dönük siyasal, yönetsel ve mali örgütlenme; </a:t>
            </a:r>
          </a:p>
          <a:p>
            <a:pPr lvl="1" algn="just"/>
            <a:r>
              <a:rPr lang="tr-TR" sz="2100" dirty="0">
                <a:latin typeface="Bookman Old Style" charset="0"/>
                <a:ea typeface="Bookman Old Style" charset="0"/>
                <a:cs typeface="Bookman Old Style" charset="0"/>
              </a:rPr>
              <a:t>hizmete ihtiyaç duyanlar ve ihtiyacın kapsamı, başka bir ifadeyle verilen hizmetten fayda görenler ve belli ölçüde bu hizmetin maliyet düzeyi; </a:t>
            </a:r>
          </a:p>
          <a:p>
            <a:pPr lvl="1" algn="just"/>
            <a:r>
              <a:rPr lang="tr-TR" sz="2100" dirty="0">
                <a:latin typeface="Bookman Old Style" charset="0"/>
                <a:ea typeface="Bookman Old Style" charset="0"/>
                <a:cs typeface="Bookman Old Style" charset="0"/>
              </a:rPr>
              <a:t>fayda ve maliyetin mekânsal ölçeğe göre hesaplanması; </a:t>
            </a:r>
          </a:p>
          <a:p>
            <a:pPr lvl="1" algn="just"/>
            <a:r>
              <a:rPr lang="tr-TR" sz="2100" dirty="0">
                <a:latin typeface="Bookman Old Style" charset="0"/>
                <a:ea typeface="Bookman Old Style" charset="0"/>
                <a:cs typeface="Bookman Old Style" charset="0"/>
              </a:rPr>
              <a:t>hizmetleri gerçekleştirmek için gerekli tüm yönetsel araçların optimum düzeyde kullanımı </a:t>
            </a:r>
          </a:p>
          <a:p>
            <a:pPr marL="365760" lvl="1" indent="0" algn="just">
              <a:buNone/>
            </a:pPr>
            <a:r>
              <a:rPr lang="tr-TR" sz="2100" dirty="0">
                <a:latin typeface="Bookman Old Style" charset="0"/>
                <a:ea typeface="Bookman Old Style" charset="0"/>
                <a:cs typeface="Bookman Old Style" charset="0"/>
              </a:rPr>
              <a:t>gibi ölçütler üzerinden “</a:t>
            </a:r>
            <a:r>
              <a:rPr lang="tr-TR" sz="2100" dirty="0" err="1">
                <a:latin typeface="Bookman Old Style" charset="0"/>
                <a:ea typeface="Bookman Old Style" charset="0"/>
                <a:cs typeface="Bookman Old Style" charset="0"/>
              </a:rPr>
              <a:t>demokrasi”ye</a:t>
            </a:r>
            <a:r>
              <a:rPr lang="tr-TR" sz="2100" dirty="0">
                <a:latin typeface="Bookman Old Style" charset="0"/>
                <a:ea typeface="Bookman Old Style" charset="0"/>
                <a:cs typeface="Bookman Old Style" charset="0"/>
              </a:rPr>
              <a:t>, “etkinliğe”, “ölçek </a:t>
            </a:r>
            <a:r>
              <a:rPr lang="tr-TR" sz="2100" dirty="0" err="1">
                <a:latin typeface="Bookman Old Style" charset="0"/>
                <a:ea typeface="Bookman Old Style" charset="0"/>
                <a:cs typeface="Bookman Old Style" charset="0"/>
              </a:rPr>
              <a:t>ekonomisi”ne</a:t>
            </a:r>
            <a:r>
              <a:rPr lang="tr-TR" sz="2100" dirty="0">
                <a:latin typeface="Bookman Old Style" charset="0"/>
                <a:ea typeface="Bookman Old Style" charset="0"/>
                <a:cs typeface="Bookman Old Style" charset="0"/>
              </a:rPr>
              <a:t>, “fayda-maliyet </a:t>
            </a:r>
            <a:r>
              <a:rPr lang="tr-TR" sz="2100" dirty="0" err="1">
                <a:latin typeface="Bookman Old Style" charset="0"/>
                <a:ea typeface="Bookman Old Style" charset="0"/>
                <a:cs typeface="Bookman Old Style" charset="0"/>
              </a:rPr>
              <a:t>analizi”ne</a:t>
            </a:r>
            <a:r>
              <a:rPr lang="tr-TR" sz="2100" dirty="0">
                <a:latin typeface="Bookman Old Style" charset="0"/>
                <a:ea typeface="Bookman Old Style" charset="0"/>
                <a:cs typeface="Bookman Old Style" charset="0"/>
              </a:rPr>
              <a:t> vurgu yapılarak literatürde yerel yönetimlerin tanımlandığı görülmektedir.</a:t>
            </a:r>
            <a:endParaRPr lang="tr-TR" sz="1900"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108397757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Yerel Yönetimler (Yer Yönünden YY)</a:t>
            </a:r>
          </a:p>
        </p:txBody>
      </p:sp>
      <p:sp>
        <p:nvSpPr>
          <p:cNvPr id="3" name="Content Placeholder 2"/>
          <p:cNvSpPr>
            <a:spLocks noGrp="1"/>
          </p:cNvSpPr>
          <p:nvPr>
            <p:ph sz="quarter" idx="1"/>
          </p:nvPr>
        </p:nvSpPr>
        <p:spPr>
          <a:xfrm>
            <a:off x="251520" y="1556792"/>
            <a:ext cx="8720419" cy="5301208"/>
          </a:xfrm>
        </p:spPr>
        <p:txBody>
          <a:bodyPr>
            <a:noAutofit/>
          </a:bodyPr>
          <a:lstStyle/>
          <a:p>
            <a:pPr algn="just"/>
            <a:r>
              <a:rPr lang="tr-TR" sz="1600" dirty="0">
                <a:latin typeface="Bookman Old Style" panose="02050604050505020204" pitchFamily="18" charset="0"/>
              </a:rPr>
              <a:t>Yerel yönetimleri var eden üç amacın ya da değerin olduğu düşünülmektedir. Bunlar, özgürlük, etkinlik ve katılımdır. </a:t>
            </a:r>
          </a:p>
          <a:p>
            <a:pPr algn="just"/>
            <a:r>
              <a:rPr lang="tr-TR" sz="1600" dirty="0">
                <a:latin typeface="Bookman Old Style" panose="02050604050505020204" pitchFamily="18" charset="0"/>
              </a:rPr>
              <a:t>Özgürlükten bahsedilecek olursa, kapitalizmin ortaya çıkmasıyla ticaretin ve sonrasında sanayi üretiminin merkezi haline gelen modern dönemin kentleri, yeni dönemin toplumsal yapısının ve devletinin oluşumunda öncü rolü üstlenmiştir. Feodal yapıların ve onun yönetim biçimlerinin kapitalist üretim biçimiyle, sözleşme ilişkileriyle, parlamento tipi temsili demokrasi organlarıyla alaşağı edilmesinde, eski döneme göre özgür iradenin tesis edilmesinde komünlerinin ve özellikle de kentlerinin önemi büyüktür. Kentsel yaşam, modern dönemin </a:t>
            </a:r>
            <a:r>
              <a:rPr lang="tr-TR" sz="1600" dirty="0" err="1">
                <a:latin typeface="Bookman Old Style" panose="02050604050505020204" pitchFamily="18" charset="0"/>
              </a:rPr>
              <a:t>sosyo</a:t>
            </a:r>
            <a:r>
              <a:rPr lang="tr-TR" sz="1600" dirty="0">
                <a:latin typeface="Bookman Old Style" panose="02050604050505020204" pitchFamily="18" charset="0"/>
              </a:rPr>
              <a:t>-ekonomik aklı doğrultusunda özgür kılandır. </a:t>
            </a:r>
          </a:p>
          <a:p>
            <a:pPr algn="just"/>
            <a:r>
              <a:rPr lang="tr-TR" sz="1600" dirty="0">
                <a:latin typeface="Bookman Old Style" panose="02050604050505020204" pitchFamily="18" charset="0"/>
              </a:rPr>
              <a:t>Özgürlük sorunsalı, kentsel ve kırsal yerleşim yeri sakinlerinin kendi kendilerini yönetebilmesiyle birlikte birer yönetim birimi olan yerel yönetimler için aynı zamanda yönetsel bir özerklik ifadesidir. Kendinden daha üstte bulunan yönetim kademelerinin kısıtlamalarına maruz kalmadan yetki ve görev alanlarına ilişkin karar alabilmek, birimler üzerinden görev dağılımı yapabilmek, personel alabilmek, hizmet sunmaya imkân tanıyacak kaynaklara sahip olabilmek ve gelir elde edebilmek üzerinden tanımlanan yerel özerklik, özgürlüğün önemli göstergesidir. </a:t>
            </a:r>
          </a:p>
        </p:txBody>
      </p:sp>
    </p:spTree>
    <p:extLst>
      <p:ext uri="{BB962C8B-B14F-4D97-AF65-F5344CB8AC3E}">
        <p14:creationId xmlns:p14="http://schemas.microsoft.com/office/powerpoint/2010/main" val="426175478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Yerel Yönetimler (Yer Yönünden YY)</a:t>
            </a:r>
          </a:p>
        </p:txBody>
      </p:sp>
      <p:sp>
        <p:nvSpPr>
          <p:cNvPr id="3" name="Content Placeholder 2"/>
          <p:cNvSpPr>
            <a:spLocks noGrp="1"/>
          </p:cNvSpPr>
          <p:nvPr>
            <p:ph sz="quarter" idx="1"/>
          </p:nvPr>
        </p:nvSpPr>
        <p:spPr>
          <a:xfrm>
            <a:off x="251520" y="1556792"/>
            <a:ext cx="8720419" cy="5301208"/>
          </a:xfrm>
        </p:spPr>
        <p:txBody>
          <a:bodyPr>
            <a:noAutofit/>
          </a:bodyPr>
          <a:lstStyle/>
          <a:p>
            <a:pPr algn="just"/>
            <a:r>
              <a:rPr lang="tr-TR" sz="2000" dirty="0">
                <a:latin typeface="Bookman Old Style" panose="02050604050505020204" pitchFamily="18" charset="0"/>
              </a:rPr>
              <a:t>Etkinlik (</a:t>
            </a:r>
            <a:r>
              <a:rPr lang="tr-TR" sz="2000" i="1" dirty="0" err="1">
                <a:latin typeface="Bookman Old Style" panose="02050604050505020204" pitchFamily="18" charset="0"/>
              </a:rPr>
              <a:t>efficiency</a:t>
            </a:r>
            <a:r>
              <a:rPr lang="tr-TR" sz="2000" dirty="0">
                <a:latin typeface="Bookman Old Style" panose="02050604050505020204" pitchFamily="18" charset="0"/>
              </a:rPr>
              <a:t>) ise “amaca uygun olarak kaynak kullanımı rasyonelliği” ekseninde anlamlandırılan bir değerdir. Etkinliğin gövdesini, yerel ihtiyaçların -hizmet kapsamında- karşılanmasına yönelik kaynak tahsisi ve kullanımı ile verilen hizmetlerin etkisinin/faydasının ölçülmesi hususları oluşturmaktadır. Bu değer bağlamında hem yerel hizmetler tanımlanmakta hem de hizmetin verildiği yer/mekân belirlenmektedir. </a:t>
            </a:r>
          </a:p>
          <a:p>
            <a:pPr algn="just"/>
            <a:r>
              <a:rPr lang="tr-TR" sz="2000" dirty="0">
                <a:latin typeface="Bookman Old Style" panose="02050604050505020204" pitchFamily="18" charset="0"/>
              </a:rPr>
              <a:t>Yerel yönetimlerde etkinlik, her türlü işin/hizmetin merkezi yönetim tarafından planlanmasının, örgütlenmesinin ve verilmesinin yereldeki taleplerin farkındalığı ve karşılanması açısından mümkün olmaması ve aynı zamanda maliyetli olması sebebiyle yerel hizmetlerin ulusal hizmetlerden ayrı tutularak yerel yönetimlerce verilmesini, buna göre işbölümü yapılmasını anlatmaktadır. Böyle bir görev ayrımı idari ve mali açıdan en akılcı olandır.</a:t>
            </a:r>
            <a:endParaRPr lang="tr-TR" sz="1100" dirty="0">
              <a:latin typeface="Bookman Old Style" panose="02050604050505020204" pitchFamily="18" charset="0"/>
            </a:endParaRPr>
          </a:p>
        </p:txBody>
      </p:sp>
    </p:spTree>
    <p:extLst>
      <p:ext uri="{BB962C8B-B14F-4D97-AF65-F5344CB8AC3E}">
        <p14:creationId xmlns:p14="http://schemas.microsoft.com/office/powerpoint/2010/main" val="1396497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normAutofit fontScale="90000"/>
          </a:bodyPr>
          <a:lstStyle/>
          <a:p>
            <a:r>
              <a:rPr lang="tr-TR" sz="3200" b="1" dirty="0">
                <a:latin typeface="Bookman Old Style" pitchFamily="18" charset="0"/>
              </a:rPr>
              <a:t>Devlet (Teşkilatı) </a:t>
            </a:r>
            <a:r>
              <a:rPr lang="tr-TR" sz="3200" b="1" dirty="0">
                <a:latin typeface="Bookman Old Style" pitchFamily="18" charset="0"/>
                <a:sym typeface="Wingdings" pitchFamily="2" charset="2"/>
              </a:rPr>
              <a:t></a:t>
            </a:r>
            <a:r>
              <a:rPr lang="tr-TR" sz="3200" b="1" dirty="0">
                <a:latin typeface="Bookman Old Style" pitchFamily="18" charset="0"/>
              </a:rPr>
              <a:t> </a:t>
            </a:r>
            <a:br>
              <a:rPr lang="tr-TR" sz="3200" b="1" dirty="0">
                <a:latin typeface="Bookman Old Style" pitchFamily="18" charset="0"/>
              </a:rPr>
            </a:br>
            <a:r>
              <a:rPr lang="tr-TR" sz="3200" b="1" dirty="0">
                <a:latin typeface="Bookman Old Style" pitchFamily="18" charset="0"/>
              </a:rPr>
              <a:t>Kamu Yönetimi (Örgütlenmesi)</a:t>
            </a:r>
          </a:p>
        </p:txBody>
      </p:sp>
      <p:sp>
        <p:nvSpPr>
          <p:cNvPr id="5" name="4 İçerik Yer Tutucusu"/>
          <p:cNvSpPr>
            <a:spLocks noGrp="1"/>
          </p:cNvSpPr>
          <p:nvPr>
            <p:ph sz="quarter" idx="1"/>
          </p:nvPr>
        </p:nvSpPr>
        <p:spPr>
          <a:xfrm>
            <a:off x="323528" y="1600200"/>
            <a:ext cx="8442520" cy="4781128"/>
          </a:xfrm>
        </p:spPr>
        <p:txBody>
          <a:bodyPr>
            <a:normAutofit fontScale="77500" lnSpcReduction="20000"/>
          </a:bodyPr>
          <a:lstStyle/>
          <a:p>
            <a:pPr algn="just"/>
            <a:endParaRPr lang="tr-TR" dirty="0">
              <a:latin typeface="Bookman Old Style" panose="02050604050505020204" pitchFamily="18" charset="0"/>
            </a:endParaRPr>
          </a:p>
          <a:p>
            <a:pPr algn="just"/>
            <a:r>
              <a:rPr lang="tr-TR" dirty="0">
                <a:latin typeface="Bookman Old Style" panose="02050604050505020204" pitchFamily="18" charset="0"/>
              </a:rPr>
              <a:t>Kamu yönetiminin yaygın bir biçimde “örgütlenme” ekseninde devlet teşkilatı ya da daha geniş kapsamda devlet yapılanması olarak tanımlandığı görülmektedir. Halk, devlet, (kamu) örgüt(ü), kamu politikası, (kamusal) norm düzeni, mali kaynak (vergi), kamu görevlileri (memur), kamu düzeni ve güvenliği gibi konular-kavramlar kamu yönetiminin unsurlarıdır. </a:t>
            </a:r>
          </a:p>
          <a:p>
            <a:pPr algn="just"/>
            <a:r>
              <a:rPr lang="tr-TR" dirty="0">
                <a:latin typeface="Bookman Old Style" panose="02050604050505020204" pitchFamily="18" charset="0"/>
              </a:rPr>
              <a:t>“</a:t>
            </a:r>
            <a:r>
              <a:rPr lang="tr-TR" dirty="0" err="1">
                <a:latin typeface="Bookman Old Style" panose="02050604050505020204" pitchFamily="18" charset="0"/>
              </a:rPr>
              <a:t>Kamu”nun</a:t>
            </a:r>
            <a:r>
              <a:rPr lang="tr-TR" dirty="0">
                <a:latin typeface="Bookman Old Style" panose="02050604050505020204" pitchFamily="18" charset="0"/>
              </a:rPr>
              <a:t> piyasa dışı/özel sektörün </a:t>
            </a:r>
            <a:r>
              <a:rPr lang="tr-TR" dirty="0" err="1">
                <a:latin typeface="Bookman Old Style" panose="02050604050505020204" pitchFamily="18" charset="0"/>
              </a:rPr>
              <a:t>değili</a:t>
            </a:r>
            <a:r>
              <a:rPr lang="tr-TR" dirty="0">
                <a:latin typeface="Bookman Old Style" panose="02050604050505020204" pitchFamily="18" charset="0"/>
              </a:rPr>
              <a:t>, devlet, bürokrasi-idare ve toplum/halk olarak yorumlandığı söylenebilir. Kamu yararı/toplum yararı/ortak çıkar/genel irade ile kamu hizmeti (kamuya sunulan hizmetler-devlet tarafından sunulan hizmetler) kavramları kamu yönetimine ve devlete atfedilen karakteristik değerlerdir.</a:t>
            </a:r>
          </a:p>
        </p:txBody>
      </p:sp>
    </p:spTree>
    <p:extLst>
      <p:ext uri="{BB962C8B-B14F-4D97-AF65-F5344CB8AC3E}">
        <p14:creationId xmlns:p14="http://schemas.microsoft.com/office/powerpoint/2010/main" val="2000191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28600"/>
            <a:ext cx="8786874" cy="990600"/>
          </a:xfrm>
        </p:spPr>
        <p:txBody>
          <a:bodyPr>
            <a:normAutofit/>
          </a:bodyPr>
          <a:lstStyle/>
          <a:p>
            <a:r>
              <a:rPr lang="tr-TR" sz="2800" b="1" dirty="0">
                <a:latin typeface="Bookman Old Style" pitchFamily="18" charset="0"/>
              </a:rPr>
              <a:t>	Yönetişim</a:t>
            </a:r>
          </a:p>
        </p:txBody>
      </p:sp>
      <p:sp>
        <p:nvSpPr>
          <p:cNvPr id="3" name="2 İçerik Yer Tutucusu"/>
          <p:cNvSpPr>
            <a:spLocks noGrp="1"/>
          </p:cNvSpPr>
          <p:nvPr>
            <p:ph sz="quarter" idx="1"/>
          </p:nvPr>
        </p:nvSpPr>
        <p:spPr/>
        <p:txBody>
          <a:bodyPr>
            <a:noAutofit/>
          </a:bodyPr>
          <a:lstStyle/>
          <a:p>
            <a:pPr algn="just"/>
            <a:r>
              <a:rPr lang="tr-TR" sz="2300" dirty="0">
                <a:latin typeface="Bookman Old Style" pitchFamily="18" charset="0"/>
              </a:rPr>
              <a:t>Etkinlik ve oransallık: yönetimin aldığı kararlar herkese eşit ve eş zamanlı uygulanmalı ve elde edilmesi beklenen sonuçlar ile gerek kullanılacak kaynaklar gerekse olumsuz etkilenecek kesimlere olan etkileri arasında makul bir ilişki olmalıdır.</a:t>
            </a:r>
          </a:p>
          <a:p>
            <a:pPr algn="just"/>
            <a:r>
              <a:rPr lang="tr-TR" sz="2300" dirty="0">
                <a:latin typeface="Bookman Old Style" pitchFamily="18" charset="0"/>
              </a:rPr>
              <a:t>Etik davranış: Kamu yararı bireysel çıkarlardan önce gelir. Her türlü yolsuzlukla mücadeleye ve önlemeye yönelik etkili önlemler mevcuttur. </a:t>
            </a:r>
          </a:p>
          <a:p>
            <a:pPr algn="just"/>
            <a:endParaRPr lang="tr-TR" sz="2400" dirty="0"/>
          </a:p>
          <a:p>
            <a:pPr algn="just"/>
            <a:endParaRPr lang="tr-TR" sz="2300" dirty="0">
              <a:latin typeface="Bookman Old Style" pitchFamily="18" charset="0"/>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Yerel Yönetimler (Yer Yönünden YY)</a:t>
            </a:r>
          </a:p>
        </p:txBody>
      </p:sp>
      <p:sp>
        <p:nvSpPr>
          <p:cNvPr id="3" name="Content Placeholder 2"/>
          <p:cNvSpPr>
            <a:spLocks noGrp="1"/>
          </p:cNvSpPr>
          <p:nvPr>
            <p:ph sz="quarter" idx="1"/>
          </p:nvPr>
        </p:nvSpPr>
        <p:spPr>
          <a:xfrm>
            <a:off x="251520" y="1556792"/>
            <a:ext cx="8720419" cy="4968552"/>
          </a:xfrm>
        </p:spPr>
        <p:txBody>
          <a:bodyPr>
            <a:noAutofit/>
          </a:bodyPr>
          <a:lstStyle/>
          <a:p>
            <a:pPr algn="just"/>
            <a:endParaRPr lang="tr-TR" sz="1800" dirty="0">
              <a:latin typeface="Bookman Old Style" panose="02050604050505020204" pitchFamily="18" charset="0"/>
            </a:endParaRPr>
          </a:p>
          <a:p>
            <a:pPr algn="just"/>
            <a:r>
              <a:rPr lang="tr-TR" sz="1800" dirty="0">
                <a:latin typeface="Bookman Old Style" panose="02050604050505020204" pitchFamily="18" charset="0"/>
              </a:rPr>
              <a:t>Etkinlik, bir mal ve hizmet üretim sürecinde kaynakların amaca uygun bir şekilde israf edilmeden kullanımı kapsamında tanımlanmaktadır. Üretim girdileri ve çıktıları arasındaki ilişki, hizmet maliyeti temelinde ölçümlenerek açıklanmaya çalışılır. Tekil kurum örnekleri üzerinden değerlendirilebileceği gibi birçok kurumu kapsayan piyasa ve devlet düzleminde kaynak kullanımı ve tahsisi bağlamında geniş kapsamlı da değerlendirilmektedir. </a:t>
            </a:r>
          </a:p>
          <a:p>
            <a:pPr algn="just"/>
            <a:r>
              <a:rPr lang="tr-TR" sz="1800" dirty="0">
                <a:latin typeface="Bookman Old Style" panose="02050604050505020204" pitchFamily="18" charset="0"/>
              </a:rPr>
              <a:t>Çoğunlukla ekonomi alanına ait bir kavram olarak görülen etkinliğin, ölçülebilir sonuçları işaret eden kullanımından ziyade kamu hizmetlerinin verilebilmesine yönelik başarılı/performanslı bir örgütlenme sürecinin tüm ilişkilerini kapsar şekilde kullanıldığı da görülmektedir.</a:t>
            </a:r>
          </a:p>
        </p:txBody>
      </p:sp>
    </p:spTree>
    <p:extLst>
      <p:ext uri="{BB962C8B-B14F-4D97-AF65-F5344CB8AC3E}">
        <p14:creationId xmlns:p14="http://schemas.microsoft.com/office/powerpoint/2010/main" val="224455186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Yerel Yönetimler (Yer Yönünden YY)</a:t>
            </a:r>
          </a:p>
        </p:txBody>
      </p:sp>
      <p:sp>
        <p:nvSpPr>
          <p:cNvPr id="3" name="Content Placeholder 2"/>
          <p:cNvSpPr>
            <a:spLocks noGrp="1"/>
          </p:cNvSpPr>
          <p:nvPr>
            <p:ph sz="quarter" idx="1"/>
          </p:nvPr>
        </p:nvSpPr>
        <p:spPr>
          <a:xfrm>
            <a:off x="251520" y="1556792"/>
            <a:ext cx="8720419" cy="4968552"/>
          </a:xfrm>
        </p:spPr>
        <p:txBody>
          <a:bodyPr>
            <a:noAutofit/>
          </a:bodyPr>
          <a:lstStyle/>
          <a:p>
            <a:pPr algn="just"/>
            <a:endParaRPr lang="tr-TR" sz="1800" dirty="0">
              <a:latin typeface="Bookman Old Style" panose="02050604050505020204" pitchFamily="18" charset="0"/>
            </a:endParaRPr>
          </a:p>
          <a:p>
            <a:pPr algn="just"/>
            <a:r>
              <a:rPr lang="tr-TR" sz="2000" dirty="0">
                <a:latin typeface="Bookman Old Style" panose="02050604050505020204" pitchFamily="18" charset="0"/>
              </a:rPr>
              <a:t>Yerel yönetimlerde etkinliğin şu boyutlarda ele alındığı söylenebilir;</a:t>
            </a:r>
          </a:p>
          <a:p>
            <a:pPr lvl="1" algn="just"/>
            <a:r>
              <a:rPr lang="tr-TR" sz="1800" dirty="0">
                <a:latin typeface="Bookman Old Style" panose="02050604050505020204" pitchFamily="18" charset="0"/>
              </a:rPr>
              <a:t>Yerel kamu hizmetlerinin belirlenmesi, başka bir ifadeyle merkezi yönetimle görev ayrımının-bölüşümünün yapılması,</a:t>
            </a:r>
          </a:p>
          <a:p>
            <a:pPr lvl="1" algn="just"/>
            <a:r>
              <a:rPr lang="tr-TR" sz="1800" dirty="0">
                <a:latin typeface="Bookman Old Style" panose="02050604050505020204" pitchFamily="18" charset="0"/>
              </a:rPr>
              <a:t>Hizmet üretme ve sunma bakımından yönetsel kapasitesinin-yetkin olma durumunun değerlendirilmesi,</a:t>
            </a:r>
          </a:p>
          <a:p>
            <a:pPr lvl="1" algn="just"/>
            <a:r>
              <a:rPr lang="tr-TR" sz="1800" dirty="0">
                <a:latin typeface="Bookman Old Style" panose="02050604050505020204" pitchFamily="18" charset="0"/>
              </a:rPr>
              <a:t>Ölçek ekonomisi bağlamında yerel yönetim birimlerinin yetki alanlarının belirlenmesi (yerleşim yeri ve yerleşim yeri olmayan alanlar),</a:t>
            </a:r>
          </a:p>
          <a:p>
            <a:pPr lvl="1" algn="just"/>
            <a:r>
              <a:rPr lang="tr-TR" sz="1800" dirty="0">
                <a:latin typeface="Bookman Old Style" panose="02050604050505020204" pitchFamily="18" charset="0"/>
              </a:rPr>
              <a:t>Fayda-maliyet analizi çerçevesinde yerel hizmet sunucusu (yönetim birimi) ile alıcısı (vatandaş) arasındaki mesafenin ve zamanın belirlenmesi,</a:t>
            </a:r>
          </a:p>
          <a:p>
            <a:pPr lvl="1" algn="just"/>
            <a:r>
              <a:rPr lang="tr-TR" sz="1800" dirty="0">
                <a:latin typeface="Bookman Old Style" panose="02050604050505020204" pitchFamily="18" charset="0"/>
              </a:rPr>
              <a:t>Vatandaşın ihtiyaçlarının giderilmesi ve hizmet niteliğinin yükseltilmesi.</a:t>
            </a:r>
          </a:p>
        </p:txBody>
      </p:sp>
    </p:spTree>
    <p:extLst>
      <p:ext uri="{BB962C8B-B14F-4D97-AF65-F5344CB8AC3E}">
        <p14:creationId xmlns:p14="http://schemas.microsoft.com/office/powerpoint/2010/main" val="281538733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Yerel Yönetimler (Yer Yönünden YY)</a:t>
            </a:r>
          </a:p>
        </p:txBody>
      </p:sp>
      <p:sp>
        <p:nvSpPr>
          <p:cNvPr id="3" name="Content Placeholder 2"/>
          <p:cNvSpPr>
            <a:spLocks noGrp="1"/>
          </p:cNvSpPr>
          <p:nvPr>
            <p:ph sz="quarter" idx="1"/>
          </p:nvPr>
        </p:nvSpPr>
        <p:spPr>
          <a:xfrm>
            <a:off x="251520" y="1556792"/>
            <a:ext cx="8720419" cy="5301208"/>
          </a:xfrm>
        </p:spPr>
        <p:txBody>
          <a:bodyPr>
            <a:noAutofit/>
          </a:bodyPr>
          <a:lstStyle/>
          <a:p>
            <a:pPr algn="just"/>
            <a:r>
              <a:rPr lang="tr-TR" sz="2000" dirty="0">
                <a:latin typeface="Bookman Old Style" panose="02050604050505020204" pitchFamily="18" charset="0"/>
              </a:rPr>
              <a:t>Katılım incelenecek olursa, birey kavrayışı ve bireysel haklar yeni dönemin önemli yapıtaşlarından biri olarak görülse de kentin ve kent </a:t>
            </a:r>
            <a:r>
              <a:rPr lang="tr-TR" sz="2000" dirty="0" err="1">
                <a:latin typeface="Bookman Old Style" panose="02050604050505020204" pitchFamily="18" charset="0"/>
              </a:rPr>
              <a:t>dolayımıyla</a:t>
            </a:r>
            <a:r>
              <a:rPr lang="tr-TR" sz="2000" dirty="0">
                <a:latin typeface="Bookman Old Style" panose="02050604050505020204" pitchFamily="18" charset="0"/>
              </a:rPr>
              <a:t> toplumun bireyden üstün olduğu anlayışı çerçevesinde ulaşılabilirlik, vatandaşa en yakın yönetim birimleri olarak yerel yönetimleri tanımlayıcı önemli bir özelliktir. </a:t>
            </a:r>
          </a:p>
          <a:p>
            <a:pPr algn="just"/>
            <a:r>
              <a:rPr lang="tr-TR" sz="2000" dirty="0">
                <a:latin typeface="Bookman Old Style" panose="02050604050505020204" pitchFamily="18" charset="0"/>
              </a:rPr>
              <a:t>Bunun yanı sıra yerel yönetimler, ulusal çaptaki parlamentoların yereldeki yansıması olarak temsili demokrasinin tabana yayılmasına ön ayak olmuşlardır. Hatta yerel meclisler ve yerel yönetimler olmasaydı ulusal parlamentoların ve parlamento aracılığıyla ulus devletlerin ortaya çıkışının mümkün olmayacağı genel kabul görmüş bir değerlendirmedir. </a:t>
            </a:r>
          </a:p>
          <a:p>
            <a:pPr algn="just"/>
            <a:r>
              <a:rPr lang="tr-TR" sz="2000" dirty="0">
                <a:latin typeface="Bookman Old Style" panose="02050604050505020204" pitchFamily="18" charset="0"/>
              </a:rPr>
              <a:t>Özellikle özgürlük ve katılım değerleri itibarıyla da yerel yönetimler, çağdaş demokrasi anlayışının somutlaşmış hali olarak görülmektedir.</a:t>
            </a:r>
          </a:p>
        </p:txBody>
      </p:sp>
    </p:spTree>
    <p:extLst>
      <p:ext uri="{BB962C8B-B14F-4D97-AF65-F5344CB8AC3E}">
        <p14:creationId xmlns:p14="http://schemas.microsoft.com/office/powerpoint/2010/main" val="138829144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Yerel Yönetimler (Yer Yönünden YY)</a:t>
            </a:r>
          </a:p>
        </p:txBody>
      </p:sp>
      <p:sp>
        <p:nvSpPr>
          <p:cNvPr id="3" name="Content Placeholder 2"/>
          <p:cNvSpPr>
            <a:spLocks noGrp="1"/>
          </p:cNvSpPr>
          <p:nvPr>
            <p:ph sz="quarter" idx="1"/>
          </p:nvPr>
        </p:nvSpPr>
        <p:spPr>
          <a:xfrm>
            <a:off x="251520" y="1556792"/>
            <a:ext cx="8720419" cy="5301208"/>
          </a:xfrm>
        </p:spPr>
        <p:txBody>
          <a:bodyPr>
            <a:noAutofit/>
          </a:bodyPr>
          <a:lstStyle/>
          <a:p>
            <a:pPr algn="just"/>
            <a:r>
              <a:rPr lang="tr-TR" sz="2200" dirty="0">
                <a:latin typeface="Bookman Old Style" panose="02050604050505020204" pitchFamily="18" charset="0"/>
              </a:rPr>
              <a:t>Yerel yönetimler açısından önemli bir kavram daha karşımıza çıkmaktadır: </a:t>
            </a:r>
            <a:r>
              <a:rPr lang="tr-TR" sz="2200" i="1" dirty="0" err="1">
                <a:latin typeface="Bookman Old Style" panose="02050604050505020204" pitchFamily="18" charset="0"/>
              </a:rPr>
              <a:t>subsidiarity</a:t>
            </a:r>
            <a:endParaRPr lang="tr-TR" sz="2200" i="1" dirty="0">
              <a:latin typeface="Bookman Old Style" panose="02050604050505020204" pitchFamily="18" charset="0"/>
            </a:endParaRPr>
          </a:p>
          <a:p>
            <a:pPr algn="just"/>
            <a:r>
              <a:rPr lang="tr-TR" sz="2200" i="1" dirty="0" err="1">
                <a:latin typeface="Bookman Old Style" panose="02050604050505020204" pitchFamily="18" charset="0"/>
              </a:rPr>
              <a:t>Subsidiarity</a:t>
            </a:r>
            <a:r>
              <a:rPr lang="tr-TR" sz="2200" dirty="0">
                <a:latin typeface="Bookman Old Style" panose="02050604050505020204" pitchFamily="18" charset="0"/>
              </a:rPr>
              <a:t> kavramının yerellik, </a:t>
            </a:r>
            <a:r>
              <a:rPr lang="tr-TR" sz="2200" dirty="0" err="1">
                <a:latin typeface="Bookman Old Style" panose="02050604050505020204" pitchFamily="18" charset="0"/>
              </a:rPr>
              <a:t>yerindenlik</a:t>
            </a:r>
            <a:r>
              <a:rPr lang="tr-TR" sz="2200" dirty="0">
                <a:latin typeface="Bookman Old Style" panose="02050604050505020204" pitchFamily="18" charset="0"/>
              </a:rPr>
              <a:t>, hizmette halka yakınlık, hizmette yerel önceliği, yetki ikamesi gibi farklı karşılıklarla Türkçeleştirildiği görülmektedir. Bu kavram, Avrupa Birliği’nin (AB) kendi yapılanması doğrultusunda Maastricht Antlaşması’yla anlam kazanan bir kavramdır. Ancak zamanla Avrupa bütünleşmesi ve bu bütünleşme içinde yerel ve bölgesel yönetim birimlerinin yeri gibi konular etrafında Avrupa Konseyi ile Avrupa Birliği ortak hareket etme siyaseti izlemeye başlamışlardır.</a:t>
            </a:r>
          </a:p>
        </p:txBody>
      </p:sp>
    </p:spTree>
    <p:extLst>
      <p:ext uri="{BB962C8B-B14F-4D97-AF65-F5344CB8AC3E}">
        <p14:creationId xmlns:p14="http://schemas.microsoft.com/office/powerpoint/2010/main" val="427491414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Yerel Yönetimler (Yer Yönünden YY)</a:t>
            </a:r>
          </a:p>
        </p:txBody>
      </p:sp>
      <p:sp>
        <p:nvSpPr>
          <p:cNvPr id="3" name="Content Placeholder 2"/>
          <p:cNvSpPr>
            <a:spLocks noGrp="1"/>
          </p:cNvSpPr>
          <p:nvPr>
            <p:ph sz="quarter" idx="1"/>
          </p:nvPr>
        </p:nvSpPr>
        <p:spPr>
          <a:xfrm>
            <a:off x="251520" y="1556792"/>
            <a:ext cx="8720419" cy="5301208"/>
          </a:xfrm>
        </p:spPr>
        <p:txBody>
          <a:bodyPr>
            <a:noAutofit/>
          </a:bodyPr>
          <a:lstStyle/>
          <a:p>
            <a:pPr algn="just"/>
            <a:r>
              <a:rPr lang="tr-TR" sz="1800" dirty="0">
                <a:latin typeface="Bookman Old Style" panose="02050604050505020204" pitchFamily="18" charset="0"/>
              </a:rPr>
              <a:t>Maastricht Antlaşması’nın 3/B, sonradan Amsterdam Antlaşması’nın 5’inci Maddesi’ne göre ilke şöyle tanımlanmıştır (Keleş, 2016: 107): “</a:t>
            </a:r>
            <a:r>
              <a:rPr lang="tr-TR" sz="1800" i="1" dirty="0">
                <a:latin typeface="Bookman Old Style" panose="02050604050505020204" pitchFamily="18" charset="0"/>
              </a:rPr>
              <a:t>Salt kendi yetki alanının bir parçasını oluşturmayan konularda, Topluluk (Birlik), yalnız yerellik ilkesine uygun olarak hareket eder. Yeter ki, söz konusu önlemlerle varılmak istenen amaçlara, üye devletlerce daha iyi ulaşmak olanağı bulunmasın ve kapsamı ve etkisi açısından, bu konular Topluluk (Birlik) düzeyinde daha iyi ele alınabilsin… Toplulukça yapılacak işlem, Antlaşmanın amaçlarına ulaşabilmek için gerekli olan ölçüleri aşamaz.</a:t>
            </a:r>
            <a:r>
              <a:rPr lang="tr-TR" sz="1800" dirty="0">
                <a:latin typeface="Bookman Old Style" panose="02050604050505020204" pitchFamily="18" charset="0"/>
              </a:rPr>
              <a:t>” </a:t>
            </a:r>
          </a:p>
          <a:p>
            <a:pPr algn="just"/>
            <a:r>
              <a:rPr lang="tr-TR" sz="1800" dirty="0">
                <a:latin typeface="Bookman Old Style" panose="02050604050505020204" pitchFamily="18" charset="0"/>
              </a:rPr>
              <a:t>Avrupa Konseyi, Maastricht Antlaşması’ndan önce benzeri bir içeriğe sahip bir maddeye Avrupa Yerel Yönetimler Özerklik Şartı’nda yer vermiştir. </a:t>
            </a:r>
            <a:r>
              <a:rPr lang="tr-TR" sz="1800" dirty="0" err="1">
                <a:latin typeface="Bookman Old Style" panose="02050604050505020204" pitchFamily="18" charset="0"/>
              </a:rPr>
              <a:t>Şart’ın</a:t>
            </a:r>
            <a:r>
              <a:rPr lang="tr-TR" sz="1800" dirty="0">
                <a:latin typeface="Bookman Old Style" panose="02050604050505020204" pitchFamily="18" charset="0"/>
              </a:rPr>
              <a:t> 4’üncü Maddesi’nin 3’üncü </a:t>
            </a:r>
            <a:r>
              <a:rPr lang="tr-TR" sz="1800" dirty="0" err="1">
                <a:latin typeface="Bookman Old Style" panose="02050604050505020204" pitchFamily="18" charset="0"/>
              </a:rPr>
              <a:t>Fıkrası’na</a:t>
            </a:r>
            <a:r>
              <a:rPr lang="tr-TR" sz="1800" dirty="0">
                <a:latin typeface="Bookman Old Style" panose="02050604050505020204" pitchFamily="18" charset="0"/>
              </a:rPr>
              <a:t> göre: “</a:t>
            </a:r>
            <a:r>
              <a:rPr lang="tr-TR" sz="1800" i="1" dirty="0">
                <a:latin typeface="Bookman Old Style" panose="02050604050505020204" pitchFamily="18" charset="0"/>
              </a:rPr>
              <a:t>Kamu sorumlulukları genellikle ve tercihen vatandaşa en yakın olan makamlar tarafından kullanılacaktır. Sorumluluğun bir başka makama verilmesinde, görevin kapsam ve niteliği ile yetkinlik ve ekonomi gerekleri göz önünde bulundurulmalıdır.</a:t>
            </a:r>
            <a:r>
              <a:rPr lang="tr-TR" sz="1800" dirty="0">
                <a:latin typeface="Bookman Old Style" panose="02050604050505020204" pitchFamily="18" charset="0"/>
              </a:rPr>
              <a:t>” Günümüzde, Lizbon Antlaşması’nın 5’inci Maddesi’yle bu hüküm aynı doğrultuda değerlendirilmektedir. </a:t>
            </a:r>
          </a:p>
        </p:txBody>
      </p:sp>
    </p:spTree>
    <p:extLst>
      <p:ext uri="{BB962C8B-B14F-4D97-AF65-F5344CB8AC3E}">
        <p14:creationId xmlns:p14="http://schemas.microsoft.com/office/powerpoint/2010/main" val="108915721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Yerel Yönetimler (Yer Yönünden YY)</a:t>
            </a:r>
          </a:p>
        </p:txBody>
      </p:sp>
      <p:sp>
        <p:nvSpPr>
          <p:cNvPr id="3" name="Content Placeholder 2"/>
          <p:cNvSpPr>
            <a:spLocks noGrp="1"/>
          </p:cNvSpPr>
          <p:nvPr>
            <p:ph sz="quarter" idx="1"/>
          </p:nvPr>
        </p:nvSpPr>
        <p:spPr>
          <a:xfrm>
            <a:off x="251520" y="1556792"/>
            <a:ext cx="8720419" cy="5301208"/>
          </a:xfrm>
        </p:spPr>
        <p:txBody>
          <a:bodyPr>
            <a:noAutofit/>
          </a:bodyPr>
          <a:lstStyle/>
          <a:p>
            <a:pPr marL="0" indent="0" algn="just">
              <a:buNone/>
            </a:pPr>
            <a:r>
              <a:rPr lang="tr-TR" sz="1700" dirty="0">
                <a:latin typeface="Bookman Old Style" panose="02050604050505020204" pitchFamily="18" charset="0"/>
              </a:rPr>
              <a:t>Yerelliğe ilişkin farklı değerlendirmelere bakıldığında, bir yoruma göre, bu ilke doğrultusunda, hem Avrupa Birliği hem de genel olarak bir ulus devlet içinde yetki ve sorumluluklar </a:t>
            </a:r>
            <a:r>
              <a:rPr lang="tr-TR" sz="1700" dirty="0" err="1">
                <a:latin typeface="Bookman Old Style" panose="02050604050505020204" pitchFamily="18" charset="0"/>
              </a:rPr>
              <a:t>ulusaltı</a:t>
            </a:r>
            <a:r>
              <a:rPr lang="tr-TR" sz="1700" dirty="0">
                <a:latin typeface="Bookman Old Style" panose="02050604050505020204" pitchFamily="18" charset="0"/>
              </a:rPr>
              <a:t> yönetimler üzerinden irdelenmekte ve paylaştırılmaktadır. Burada ilke, yerinden yönetim usulünün federal bir usulle tesisi olarak anlamlandırılmaktadır. Diğer bir yoruma göre, yerel yönetimler tarafından üstlenilebilecek hizmetler mümkünse yerel yönetimler tarafından verilmeli, yerel yönetimlerin gücünün yetmediği durumlarda ancak üst düzey yönetim birimleri devreye girmelidir. Federatif bir anlayış temelinde ilke, aslında köken itibarıyla AB bünyesinde, Brüksel ve üye devletler arasındaki ilişkiye tekabül eder ve “ortak yetki </a:t>
            </a:r>
            <a:r>
              <a:rPr lang="tr-TR" sz="1700" dirty="0" err="1">
                <a:latin typeface="Bookman Old Style" panose="02050604050505020204" pitchFamily="18" charset="0"/>
              </a:rPr>
              <a:t>alanları”nda</a:t>
            </a:r>
            <a:r>
              <a:rPr lang="tr-TR" sz="1700" dirty="0">
                <a:latin typeface="Bookman Old Style" panose="02050604050505020204" pitchFamily="18" charset="0"/>
              </a:rPr>
              <a:t> üye devletlerin etkinlik göstermekte zorlandığı koşullarda AB’nin inisiyatif almasını anlatmaktadır. Bu ilkenin, ne tüm yetkilerin yerel yönetimlere devredilmesi ne de aşağıdan yukarıya doğru işleyen bir yönetsel yapılanmanın kurulması anlamına geldiği; bunlardan ziyade bu ilkeyle kastedilenin optimizasyon ve etkinlik esaslarına uygun olarak çalışan bir yapı oluşturmak olduğu da belirtilmektedir. Buna yakın başka bir değerlendirmeye göre hizmetin, hangi birim tarafından daha iyi yerine getirilmesi mümkünse o birim tarafından yürütülmesi gerektiği şeklinde uygulamaya dökülebileceği ve bu ilkenin her zaman yerel lehine işleyemeyebilecektir. </a:t>
            </a:r>
          </a:p>
        </p:txBody>
      </p:sp>
    </p:spTree>
    <p:extLst>
      <p:ext uri="{BB962C8B-B14F-4D97-AF65-F5344CB8AC3E}">
        <p14:creationId xmlns:p14="http://schemas.microsoft.com/office/powerpoint/2010/main" val="293282749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Yerel Yönetimler (Yer Yönünden YY)</a:t>
            </a:r>
          </a:p>
        </p:txBody>
      </p:sp>
      <p:sp>
        <p:nvSpPr>
          <p:cNvPr id="3" name="Content Placeholder 2"/>
          <p:cNvSpPr>
            <a:spLocks noGrp="1"/>
          </p:cNvSpPr>
          <p:nvPr>
            <p:ph sz="quarter" idx="1"/>
          </p:nvPr>
        </p:nvSpPr>
        <p:spPr>
          <a:xfrm>
            <a:off x="329138" y="1556792"/>
            <a:ext cx="8720419" cy="5112568"/>
          </a:xfrm>
        </p:spPr>
        <p:txBody>
          <a:bodyPr>
            <a:noAutofit/>
          </a:bodyPr>
          <a:lstStyle/>
          <a:p>
            <a:pPr algn="just"/>
            <a:endParaRPr lang="tr-TR" sz="2400" dirty="0">
              <a:latin typeface="Bookman Old Style" charset="0"/>
              <a:ea typeface="Bookman Old Style" charset="0"/>
              <a:cs typeface="Bookman Old Style" charset="0"/>
            </a:endParaRPr>
          </a:p>
          <a:p>
            <a:pPr algn="just"/>
            <a:r>
              <a:rPr lang="tr-TR" sz="2400" dirty="0">
                <a:latin typeface="Bookman Old Style" charset="0"/>
                <a:ea typeface="Bookman Old Style" charset="0"/>
                <a:cs typeface="Bookman Old Style" charset="0"/>
              </a:rPr>
              <a:t>Anayasa </a:t>
            </a:r>
            <a:r>
              <a:rPr lang="tr-TR" sz="2400" dirty="0" err="1">
                <a:latin typeface="Bookman Old Style" charset="0"/>
                <a:ea typeface="Bookman Old Style" charset="0"/>
                <a:cs typeface="Bookman Old Style" charset="0"/>
              </a:rPr>
              <a:t>md.</a:t>
            </a:r>
            <a:r>
              <a:rPr lang="tr-TR" sz="2400" dirty="0">
                <a:latin typeface="Bookman Old Style" charset="0"/>
                <a:ea typeface="Bookman Old Style" charset="0"/>
                <a:cs typeface="Bookman Old Style" charset="0"/>
              </a:rPr>
              <a:t> 127 </a:t>
            </a:r>
            <a:r>
              <a:rPr lang="tr-TR" sz="2400" dirty="0">
                <a:latin typeface="Bookman Old Style" charset="0"/>
                <a:ea typeface="Bookman Old Style" charset="0"/>
                <a:cs typeface="Bookman Old Style" charset="0"/>
                <a:sym typeface="Wingdings"/>
              </a:rPr>
              <a:t> “</a:t>
            </a:r>
            <a:r>
              <a:rPr lang="tr-TR" sz="2400" dirty="0">
                <a:latin typeface="Bookman Old Style" charset="0"/>
                <a:ea typeface="Bookman Old Style" charset="0"/>
                <a:cs typeface="Bookman Old Style" charset="0"/>
              </a:rPr>
              <a:t>Mahalli idareler; il, belediye veya köy halkının mahalli müşterek ihtiyaçlarını karşılamak üzere kuruluş esasları kanunla belirtilen ve karar organları, gene kanunda gösterilen, seçmenler tarafından seçilerek oluşturulan kamu tüzelkişileridir.</a:t>
            </a:r>
          </a:p>
          <a:p>
            <a:pPr marL="0" indent="0" algn="just">
              <a:buNone/>
            </a:pPr>
            <a:r>
              <a:rPr lang="tr-TR" sz="2400" dirty="0">
                <a:latin typeface="Bookman Old Style" charset="0"/>
                <a:ea typeface="Bookman Old Style" charset="0"/>
                <a:cs typeface="Bookman Old Style" charset="0"/>
              </a:rPr>
              <a:t>Mahalli idarelerin kuruluş ve görevleri ile yetkileri, yerinden yönetim ilkesine uygun olarak kanunla düzenlenir.”</a:t>
            </a:r>
          </a:p>
          <a:p>
            <a:pPr algn="just"/>
            <a:endParaRPr lang="tr-TR" sz="2200"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114475213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Yerel Yönetimler (Yer Yönünden YY)</a:t>
            </a:r>
          </a:p>
        </p:txBody>
      </p:sp>
      <p:sp>
        <p:nvSpPr>
          <p:cNvPr id="3" name="Content Placeholder 2"/>
          <p:cNvSpPr>
            <a:spLocks noGrp="1"/>
          </p:cNvSpPr>
          <p:nvPr>
            <p:ph sz="quarter" idx="1"/>
          </p:nvPr>
        </p:nvSpPr>
        <p:spPr>
          <a:xfrm>
            <a:off x="329138" y="1556792"/>
            <a:ext cx="8720419" cy="5112568"/>
          </a:xfrm>
        </p:spPr>
        <p:txBody>
          <a:bodyPr>
            <a:noAutofit/>
          </a:bodyPr>
          <a:lstStyle/>
          <a:p>
            <a:pPr algn="just"/>
            <a:endParaRPr lang="tr-TR" sz="1800" dirty="0">
              <a:latin typeface="Bookman Old Style" panose="02050604050505020204" pitchFamily="18" charset="0"/>
              <a:ea typeface="Bookman Old Style" charset="0"/>
              <a:cs typeface="Bookman Old Style" charset="0"/>
            </a:endParaRPr>
          </a:p>
          <a:p>
            <a:pPr algn="just"/>
            <a:r>
              <a:rPr lang="tr-TR" sz="2400" dirty="0">
                <a:latin typeface="Bookman Old Style" panose="02050604050505020204" pitchFamily="18" charset="0"/>
              </a:rPr>
              <a:t>Merkezi yönetim ile kurulan ilişkinin niteliği idari vesayettir. Anayasamızda yerel yönetimlerin düzenlendiği 127’nci maddenin beşinci fıkrasında idari vesayet tanımlanmıştır: “</a:t>
            </a:r>
            <a:r>
              <a:rPr lang="tr-TR" sz="2400" i="1" dirty="0">
                <a:latin typeface="Bookman Old Style" panose="02050604050505020204" pitchFamily="18" charset="0"/>
              </a:rPr>
              <a:t>Merkezi idare, mahalli idareler üzerinde, mahalli hizmetlerin idarenin bütünlüğü ilkesine uygun şekilde yürütülmesi, kamu görevlerinde birliğin sağlanması, toplum yararının korunması ve mahalli ihtiyaçların gereği gibi karşılanması amacıyla, kanunda belirtilen esas ve usuller dairesinde idari vesayet yetkisine sahiptir.</a:t>
            </a:r>
            <a:r>
              <a:rPr lang="tr-TR" sz="2400" dirty="0">
                <a:latin typeface="Bookman Old Style" panose="02050604050505020204" pitchFamily="18" charset="0"/>
              </a:rPr>
              <a:t>”</a:t>
            </a:r>
          </a:p>
        </p:txBody>
      </p:sp>
    </p:spTree>
    <p:extLst>
      <p:ext uri="{BB962C8B-B14F-4D97-AF65-F5344CB8AC3E}">
        <p14:creationId xmlns:p14="http://schemas.microsoft.com/office/powerpoint/2010/main" val="84162133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Yerel Yönetimler (Yer Yönünden YY)</a:t>
            </a:r>
          </a:p>
        </p:txBody>
      </p:sp>
      <p:sp>
        <p:nvSpPr>
          <p:cNvPr id="3" name="Content Placeholder 2"/>
          <p:cNvSpPr>
            <a:spLocks noGrp="1"/>
          </p:cNvSpPr>
          <p:nvPr>
            <p:ph sz="quarter" idx="1"/>
          </p:nvPr>
        </p:nvSpPr>
        <p:spPr>
          <a:xfrm>
            <a:off x="329138" y="1556792"/>
            <a:ext cx="8720419" cy="5112568"/>
          </a:xfrm>
        </p:spPr>
        <p:txBody>
          <a:bodyPr>
            <a:noAutofit/>
          </a:bodyPr>
          <a:lstStyle/>
          <a:p>
            <a:pPr algn="just"/>
            <a:endParaRPr lang="tr-TR" sz="1200" dirty="0">
              <a:latin typeface="Bookman Old Style" panose="02050604050505020204" pitchFamily="18" charset="0"/>
              <a:ea typeface="Bookman Old Style" charset="0"/>
              <a:cs typeface="Bookman Old Style" charset="0"/>
            </a:endParaRPr>
          </a:p>
          <a:p>
            <a:pPr algn="just"/>
            <a:r>
              <a:rPr lang="tr-TR" sz="2000" dirty="0">
                <a:latin typeface="Bookman Old Style" panose="02050604050505020204" pitchFamily="18" charset="0"/>
              </a:rPr>
              <a:t>Cumhurbaşkanlığı Hükûmet Sistemi’nden sonra yerel yönetim sisteminde birtakım değişiklikler olmuştur. 1 sayılı Cumhurbaşkanlığı Kararnamesi ile Yerel Yönetim Politikaları Kurulu oluşturulmuştur. Bu kurul kısaca; kentleşme, yerel yönetim, göç ve iskan, çevre, orman, su, akıllı şehirler, Boğaziçi imar uygulama programları gibi alanlarda politika ve strateji önerileri geliştirmekle görevli ve yetkili kılınmıştır. </a:t>
            </a:r>
          </a:p>
          <a:p>
            <a:pPr algn="just"/>
            <a:r>
              <a:rPr lang="tr-TR" sz="2000" dirty="0">
                <a:latin typeface="Bookman Old Style" panose="02050604050505020204" pitchFamily="18" charset="0"/>
              </a:rPr>
              <a:t>Yine aynı Kararname ile yerel kamu hizmetlerine ilişkin karar verme, hizmet üretme ve bunların yürütümüne dair asli görevler Çevre, Şehircilik ve </a:t>
            </a:r>
            <a:r>
              <a:rPr lang="tr-TR" sz="2000">
                <a:latin typeface="Bookman Old Style" panose="02050604050505020204" pitchFamily="18" charset="0"/>
              </a:rPr>
              <a:t>İklim Değişikliği Bakanlığı’na (ÇŞİDB</a:t>
            </a:r>
            <a:r>
              <a:rPr lang="tr-TR" sz="2000" dirty="0">
                <a:latin typeface="Bookman Old Style" panose="02050604050505020204" pitchFamily="18" charset="0"/>
              </a:rPr>
              <a:t>) verilmiştir. İçişleri Bakanlığı’na bağlı Mahalli İdareler Genel Müdürlüğü, adı değiştirilerek Yerel Yönetimler Genel Müdürlüğü olarak </a:t>
            </a:r>
            <a:r>
              <a:rPr lang="tr-TR" sz="2000" dirty="0" err="1">
                <a:latin typeface="Bookman Old Style" panose="02050604050505020204" pitchFamily="18" charset="0"/>
              </a:rPr>
              <a:t>ÇŞB’ye</a:t>
            </a:r>
            <a:r>
              <a:rPr lang="tr-TR" sz="2000" dirty="0">
                <a:latin typeface="Bookman Old Style" panose="02050604050505020204" pitchFamily="18" charset="0"/>
              </a:rPr>
              <a:t> bağlanmıştır. Ancak İçişleri Bakanlığı, idari vesayet kapsamında denetim ve soruşturma yetkilerini korumaktadır. </a:t>
            </a:r>
          </a:p>
        </p:txBody>
      </p:sp>
    </p:spTree>
    <p:extLst>
      <p:ext uri="{BB962C8B-B14F-4D97-AF65-F5344CB8AC3E}">
        <p14:creationId xmlns:p14="http://schemas.microsoft.com/office/powerpoint/2010/main" val="5836622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Yerel Yönetimler (Yer Yönünden YY)</a:t>
            </a:r>
          </a:p>
        </p:txBody>
      </p:sp>
      <p:sp>
        <p:nvSpPr>
          <p:cNvPr id="3" name="Content Placeholder 2"/>
          <p:cNvSpPr>
            <a:spLocks noGrp="1"/>
          </p:cNvSpPr>
          <p:nvPr>
            <p:ph sz="quarter" idx="1"/>
          </p:nvPr>
        </p:nvSpPr>
        <p:spPr>
          <a:xfrm>
            <a:off x="405309" y="1556792"/>
            <a:ext cx="8720419" cy="5112568"/>
          </a:xfrm>
        </p:spPr>
        <p:txBody>
          <a:bodyPr>
            <a:noAutofit/>
          </a:bodyPr>
          <a:lstStyle/>
          <a:p>
            <a:endParaRPr lang="tr-TR" sz="2200" dirty="0">
              <a:latin typeface="Bookman Old Style" charset="0"/>
              <a:ea typeface="Bookman Old Style" charset="0"/>
              <a:cs typeface="Bookman Old Style" charset="0"/>
            </a:endParaRPr>
          </a:p>
          <a:p>
            <a:r>
              <a:rPr lang="tr-TR" sz="2200" dirty="0">
                <a:latin typeface="Bookman Old Style" charset="0"/>
                <a:ea typeface="Bookman Old Style" charset="0"/>
                <a:cs typeface="Bookman Old Style" charset="0"/>
              </a:rPr>
              <a:t>Türkiye’de üç yerel yönetim birimi bulunmaktadır:</a:t>
            </a:r>
          </a:p>
          <a:p>
            <a:pPr lvl="1"/>
            <a:endParaRPr lang="tr-TR" sz="2200" dirty="0">
              <a:latin typeface="Bookman Old Style" charset="0"/>
              <a:ea typeface="Bookman Old Style" charset="0"/>
              <a:cs typeface="Bookman Old Style" charset="0"/>
            </a:endParaRPr>
          </a:p>
          <a:p>
            <a:pPr lvl="1"/>
            <a:r>
              <a:rPr lang="tr-TR" sz="2100" dirty="0">
                <a:latin typeface="Bookman Old Style" charset="0"/>
                <a:ea typeface="Bookman Old Style" charset="0"/>
                <a:cs typeface="Bookman Old Style" charset="0"/>
              </a:rPr>
              <a:t>İl özel idareleri (51)</a:t>
            </a:r>
          </a:p>
          <a:p>
            <a:pPr lvl="1"/>
            <a:endParaRPr lang="tr-TR" sz="2100" dirty="0">
              <a:latin typeface="Bookman Old Style" charset="0"/>
              <a:ea typeface="Bookman Old Style" charset="0"/>
              <a:cs typeface="Bookman Old Style" charset="0"/>
            </a:endParaRPr>
          </a:p>
          <a:p>
            <a:pPr lvl="1"/>
            <a:r>
              <a:rPr lang="tr-TR" sz="2100" dirty="0">
                <a:latin typeface="Bookman Old Style" charset="0"/>
                <a:ea typeface="Bookman Old Style" charset="0"/>
                <a:cs typeface="Bookman Old Style" charset="0"/>
              </a:rPr>
              <a:t>Belediyeler (1.390 (30 BŞB + 519 İB))</a:t>
            </a:r>
          </a:p>
          <a:p>
            <a:pPr lvl="1"/>
            <a:endParaRPr lang="tr-TR" sz="2100" dirty="0">
              <a:latin typeface="Bookman Old Style" charset="0"/>
              <a:ea typeface="Bookman Old Style" charset="0"/>
              <a:cs typeface="Bookman Old Style" charset="0"/>
            </a:endParaRPr>
          </a:p>
          <a:p>
            <a:pPr lvl="1"/>
            <a:r>
              <a:rPr lang="tr-TR" sz="2100" dirty="0">
                <a:latin typeface="Bookman Old Style" charset="0"/>
                <a:ea typeface="Bookman Old Style" charset="0"/>
                <a:cs typeface="Bookman Old Style" charset="0"/>
              </a:rPr>
              <a:t>Köyler (18.293)</a:t>
            </a:r>
          </a:p>
          <a:p>
            <a:pPr lvl="1"/>
            <a:endParaRPr lang="tr-TR" sz="2100" dirty="0">
              <a:latin typeface="Bookman Old Style" charset="0"/>
              <a:ea typeface="Bookman Old Style" charset="0"/>
              <a:cs typeface="Bookman Old Style" charset="0"/>
            </a:endParaRPr>
          </a:p>
          <a:p>
            <a:pPr marL="365760" lvl="1" indent="0">
              <a:buNone/>
            </a:pPr>
            <a:r>
              <a:rPr lang="tr-TR" sz="2100" dirty="0">
                <a:latin typeface="Bookman Old Style" charset="0"/>
                <a:ea typeface="Bookman Old Style" charset="0"/>
                <a:cs typeface="Bookman Old Style" charset="0"/>
              </a:rPr>
              <a:t>(Yerel yönetim birimi </a:t>
            </a:r>
            <a:r>
              <a:rPr lang="tr-TR" sz="2100">
                <a:latin typeface="Bookman Old Style" charset="0"/>
                <a:ea typeface="Bookman Old Style" charset="0"/>
                <a:cs typeface="Bookman Old Style" charset="0"/>
              </a:rPr>
              <a:t>olmayan 32.169 </a:t>
            </a:r>
            <a:r>
              <a:rPr lang="tr-TR" sz="2100" dirty="0">
                <a:latin typeface="Bookman Old Style" charset="0"/>
                <a:ea typeface="Bookman Old Style" charset="0"/>
                <a:cs typeface="Bookman Old Style" charset="0"/>
              </a:rPr>
              <a:t>mahalle bulunmaktadır)</a:t>
            </a:r>
          </a:p>
        </p:txBody>
      </p:sp>
    </p:spTree>
    <p:extLst>
      <p:ext uri="{BB962C8B-B14F-4D97-AF65-F5344CB8AC3E}">
        <p14:creationId xmlns:p14="http://schemas.microsoft.com/office/powerpoint/2010/main" val="80354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4294967295"/>
          </p:nvPr>
        </p:nvSpPr>
        <p:spPr>
          <a:xfrm>
            <a:off x="990600" y="1600200"/>
            <a:ext cx="8153400" cy="4495800"/>
          </a:xfrm>
        </p:spPr>
        <p:txBody>
          <a:bodyPr>
            <a:noAutofit/>
          </a:bodyPr>
          <a:lstStyle/>
          <a:p>
            <a:pPr algn="just"/>
            <a:endParaRPr lang="tr-TR" sz="2400" dirty="0"/>
          </a:p>
          <a:p>
            <a:pPr algn="just"/>
            <a:endParaRPr lang="tr-TR" sz="2300" dirty="0">
              <a:latin typeface="Bookman Old Style" pitchFamily="18" charset="0"/>
            </a:endParaRPr>
          </a:p>
        </p:txBody>
      </p:sp>
      <p:sp>
        <p:nvSpPr>
          <p:cNvPr id="2" name="1 Başlık"/>
          <p:cNvSpPr>
            <a:spLocks noGrp="1"/>
          </p:cNvSpPr>
          <p:nvPr>
            <p:ph type="title" idx="4294967295"/>
          </p:nvPr>
        </p:nvSpPr>
        <p:spPr>
          <a:xfrm>
            <a:off x="0" y="228600"/>
            <a:ext cx="8786813" cy="990600"/>
          </a:xfrm>
        </p:spPr>
        <p:txBody>
          <a:bodyPr>
            <a:normAutofit/>
          </a:bodyPr>
          <a:lstStyle/>
          <a:p>
            <a:r>
              <a:rPr lang="tr-TR" sz="2800" b="1" dirty="0">
                <a:latin typeface="Bookman Old Style" pitchFamily="18" charset="0"/>
              </a:rPr>
              <a:t>	Yönetişimin 12 İlkesi</a:t>
            </a:r>
          </a:p>
        </p:txBody>
      </p:sp>
      <p:pic>
        <p:nvPicPr>
          <p:cNvPr id="7" name="Resim 6">
            <a:extLst>
              <a:ext uri="{FF2B5EF4-FFF2-40B4-BE49-F238E27FC236}">
                <a16:creationId xmlns:a16="http://schemas.microsoft.com/office/drawing/2014/main" id="{6D97C485-EC1C-D742-82F4-03F7A4F586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152938602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İl Özel İdaresi</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2100" dirty="0">
                <a:latin typeface="Bookman Old Style" panose="02050604050505020204" pitchFamily="18" charset="0"/>
              </a:rPr>
              <a:t>5302 sayılı İl Özel İdaresi Kanunu’na göre bu yerel yönetim birimi, il halkının mahallî müşterek nitelikteki ihtiyaçlarını karşılamak üzere kurulan ve karar organı seçmenler tarafından seçilerek oluşturulan, idari ve mali özerkliğe sahip kamu tüzel kişisidir.</a:t>
            </a:r>
          </a:p>
          <a:p>
            <a:pPr algn="just"/>
            <a:r>
              <a:rPr lang="tr-TR" sz="2100" dirty="0">
                <a:latin typeface="Bookman Old Style" panose="02050604050505020204" pitchFamily="18" charset="0"/>
              </a:rPr>
              <a:t>İl mülki sınırlarında yerleşim yerlerinde ve dışında (bağ, bahçe, tarla, orman, dağ gibi araziler ile akarsular ve yollar vb.) yerel hizmetler veren yönetim birimidir. Bir tür alan yönetimidir. </a:t>
            </a:r>
          </a:p>
          <a:p>
            <a:pPr algn="just"/>
            <a:r>
              <a:rPr lang="tr-TR" sz="2100" dirty="0">
                <a:latin typeface="Bookman Old Style" panose="02050604050505020204" pitchFamily="18" charset="0"/>
              </a:rPr>
              <a:t>Ağırlıklı olarak alt yapı hizmetlerine ve kırsal alana hizmet götürmeye odaklanmıştır.</a:t>
            </a:r>
          </a:p>
          <a:p>
            <a:pPr algn="just"/>
            <a:r>
              <a:rPr lang="tr-TR" sz="2100" dirty="0">
                <a:latin typeface="Bookman Old Style" panose="02050604050505020204" pitchFamily="18" charset="0"/>
              </a:rPr>
              <a:t>İl kurulunca otomatik olarak kurulmaktadırlar (büyükşehir belediyesi olan illerde il özel idareleri yoktur). </a:t>
            </a:r>
          </a:p>
        </p:txBody>
      </p:sp>
    </p:spTree>
    <p:extLst>
      <p:ext uri="{BB962C8B-B14F-4D97-AF65-F5344CB8AC3E}">
        <p14:creationId xmlns:p14="http://schemas.microsoft.com/office/powerpoint/2010/main" val="106284264"/>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İl Özel İdaresi</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2000" dirty="0">
                <a:latin typeface="Bookman Old Style" panose="02050604050505020204" pitchFamily="18" charset="0"/>
              </a:rPr>
              <a:t>Kurum, </a:t>
            </a:r>
            <a:r>
              <a:rPr lang="tr-TR" sz="2000" i="1" dirty="0">
                <a:latin typeface="Bookman Old Style" panose="02050604050505020204" pitchFamily="18" charset="0"/>
              </a:rPr>
              <a:t>ilin tamamında</a:t>
            </a:r>
            <a:r>
              <a:rPr lang="tr-TR" sz="2000" dirty="0">
                <a:latin typeface="Bookman Old Style" panose="02050604050505020204" pitchFamily="18" charset="0"/>
              </a:rPr>
              <a:t> gençlik ve spor sağlık, tarım, sanayi ve ticaret; belediye sınırları il sınırı olan büyükşehir belediyeleri hariç ilin çevre düzeni planı, bayındırlık ve iskan, toprağın korunması, erozyonun önlenmesi, kültür, sanat, turizm, sosyal hizmet ve yardımlar, yoksullara mikro kredi verilmesi, çocuk yuvaları ve yetiştirme yurtları; ilk ve orta öğretim kurumlarının arsa temini, binalarının yapım, bakım ve onarımı ile diğer ihtiyaçlarının karşılanmasına ilişkin hizmetleri vermekle yükümlüdür.</a:t>
            </a:r>
            <a:r>
              <a:rPr lang="tr-TR" sz="2000" b="1" dirty="0">
                <a:latin typeface="Bookman Old Style" panose="02050604050505020204" pitchFamily="18" charset="0"/>
              </a:rPr>
              <a:t> </a:t>
            </a:r>
            <a:endParaRPr lang="tr-TR" sz="2000" dirty="0">
              <a:latin typeface="Bookman Old Style" panose="02050604050505020204" pitchFamily="18" charset="0"/>
            </a:endParaRPr>
          </a:p>
          <a:p>
            <a:pPr algn="just"/>
            <a:r>
              <a:rPr lang="tr-TR" sz="2000" dirty="0">
                <a:latin typeface="Bookman Old Style" panose="02050604050505020204" pitchFamily="18" charset="0"/>
              </a:rPr>
              <a:t>Bunların dışında imar, yol, su, kanalizasyon, katı atık, çevre, acil yardım ve kurtarma; orman köylerinin desteklenmesi, ağaçlandırma, park ve bahçe tesisine ilişkin hizmetleri </a:t>
            </a:r>
            <a:r>
              <a:rPr lang="tr-TR" sz="2000" i="1" dirty="0">
                <a:latin typeface="Bookman Old Style" panose="02050604050505020204" pitchFamily="18" charset="0"/>
              </a:rPr>
              <a:t>belediye sınırları dışında</a:t>
            </a:r>
            <a:r>
              <a:rPr lang="tr-TR" sz="2000" dirty="0">
                <a:latin typeface="Bookman Old Style" panose="02050604050505020204" pitchFamily="18" charset="0"/>
              </a:rPr>
              <a:t> yapmakla görevli ve yetkilidir.</a:t>
            </a:r>
          </a:p>
        </p:txBody>
      </p:sp>
    </p:spTree>
    <p:extLst>
      <p:ext uri="{BB962C8B-B14F-4D97-AF65-F5344CB8AC3E}">
        <p14:creationId xmlns:p14="http://schemas.microsoft.com/office/powerpoint/2010/main" val="386792575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İl Özel İdaresi</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2000" dirty="0">
                <a:latin typeface="Bookman Old Style" panose="02050604050505020204" pitchFamily="18" charset="0"/>
              </a:rPr>
              <a:t>Kurumun, merkezi yönetim birimleriyle de bazı konularda işlevsel bir bağı vardır. Bakanlıklar ve diğer merkezi yönetim kuruluşları; yapım, bakım ve onarım işleri, devlet ve il yolları, içme suyu, sulama suyu, kanalizasyon, enerji nakil hattı, sağlık, eğitim, kültür, turizm, çevre, imar, bayındırlık, iskan, gençlik ve spor gibi hizmetlere ilişkin yatırımlar ile bakanlıklar ve diğer merkezi yönetim kuruluşlarının görev alanına giren diğer yatırımları, kendi bütçelerinde bu hizmetler için ayrılan ödenekleri il özel idarelerine aktarmak suretiyle gerçekleştirebilmektedir. Ayrıca kamu kurum ve kuruluşlarının Taşıt Kanunu kapsamındaki araçlarının alımı, işletilmesi, bakım ve onarımı ile bürolarının ihtiyaçları; kamu konutlarının yapım, bakım, işletme ve onarımı ile emniyet hizmetlerinin gerektirdiği teçhizat alımıyla ilgili harcamalar il özel idaresi bütçesinden karşılanabilmektedir. </a:t>
            </a:r>
          </a:p>
        </p:txBody>
      </p:sp>
    </p:spTree>
    <p:extLst>
      <p:ext uri="{BB962C8B-B14F-4D97-AF65-F5344CB8AC3E}">
        <p14:creationId xmlns:p14="http://schemas.microsoft.com/office/powerpoint/2010/main" val="30835034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İl Özel İdaresi</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1800" dirty="0">
                <a:latin typeface="Bookman Old Style" panose="02050604050505020204" pitchFamily="18" charset="0"/>
              </a:rPr>
              <a:t>İl özel idarelerinin karar organı, ilçeleri temsilen gelen seçilmiş üyelerden oluşan İl Genel Meclisi’dir. Kendi içinden seçtiği bir başkan, meclis çalışmalarını yönetir. Yürütme organı ise Vali’dir. İl Encümeni ise diğer bir organdır. Her iki organa görevlerini yürütmede yardımcı olur, bilgi sağlar. Hem seçilmişlerden hem de bürokratlardan oluşan encümen, belli konularda da karar alma yetkisine sahiptir (</a:t>
            </a:r>
            <a:r>
              <a:rPr lang="tr-TR" sz="1800" dirty="0" err="1">
                <a:latin typeface="Bookman Old Style" panose="02050604050505020204" pitchFamily="18" charset="0"/>
              </a:rPr>
              <a:t>Örn</a:t>
            </a:r>
            <a:r>
              <a:rPr lang="tr-TR" sz="1800" dirty="0">
                <a:latin typeface="Bookman Old Style" panose="02050604050505020204" pitchFamily="18" charset="0"/>
              </a:rPr>
              <a:t>. kamulaştırma kararı almak, ceza vermek, süresi üç yılı geçmemek üzere taşınmazların kiralanmasına karar vermek).</a:t>
            </a:r>
          </a:p>
          <a:p>
            <a:pPr algn="just"/>
            <a:r>
              <a:rPr lang="tr-TR" sz="1800" dirty="0">
                <a:latin typeface="Bookman Old Style" panose="02050604050505020204" pitchFamily="18" charset="0"/>
              </a:rPr>
              <a:t>Kurumsal yapının işleyişinden sorumlu kişi, Genel Sekreter’dir. Valinin teklifi ve İçişleri Bakanının onayı ile atanan genel sekreter, il özel idaresi hizmetlerini vali adına ve onun emirleri yönünde, mevzuat hükümlerine, il genel meclisi ve il encümeni kararlarına, il özel idaresinin amaç ve politikalarına, stratejik plan ve yıllık çalışma programına göre düzenler ve yürütür. Bu amaçla il  özel idaresi  kuruluşlarına  gereken emirleri verir ve bunların uygulanmasını gözetir ve sağlar.</a:t>
            </a:r>
          </a:p>
        </p:txBody>
      </p:sp>
    </p:spTree>
    <p:extLst>
      <p:ext uri="{BB962C8B-B14F-4D97-AF65-F5344CB8AC3E}">
        <p14:creationId xmlns:p14="http://schemas.microsoft.com/office/powerpoint/2010/main" val="230051987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İl Özel İdaresi</a:t>
            </a:r>
          </a:p>
        </p:txBody>
      </p:sp>
      <p:sp>
        <p:nvSpPr>
          <p:cNvPr id="3" name="Content Placeholder 2"/>
          <p:cNvSpPr>
            <a:spLocks noGrp="1"/>
          </p:cNvSpPr>
          <p:nvPr>
            <p:ph sz="quarter" idx="1"/>
          </p:nvPr>
        </p:nvSpPr>
        <p:spPr>
          <a:xfrm>
            <a:off x="405309" y="1556792"/>
            <a:ext cx="8720419" cy="5112568"/>
          </a:xfrm>
        </p:spPr>
        <p:txBody>
          <a:bodyPr>
            <a:noAutofit/>
          </a:bodyPr>
          <a:lstStyle/>
          <a:p>
            <a:pPr algn="just"/>
            <a:r>
              <a:rPr lang="tr-TR" sz="2400" dirty="0">
                <a:latin typeface="Bookman Old Style" charset="0"/>
                <a:ea typeface="Bookman Old Style" charset="0"/>
                <a:cs typeface="Bookman Old Style" charset="0"/>
              </a:rPr>
              <a:t>İl özel idaresinin organları:</a:t>
            </a:r>
          </a:p>
          <a:p>
            <a:pPr lvl="1" algn="just"/>
            <a:r>
              <a:rPr lang="tr-TR" sz="2400" dirty="0">
                <a:latin typeface="Bookman Old Style" charset="0"/>
                <a:ea typeface="Bookman Old Style" charset="0"/>
                <a:cs typeface="Bookman Old Style" charset="0"/>
              </a:rPr>
              <a:t>İl Genel Meclisi </a:t>
            </a:r>
            <a:r>
              <a:rPr lang="tr-TR" sz="2400" dirty="0">
                <a:latin typeface="Bookman Old Style" charset="0"/>
                <a:ea typeface="Bookman Old Style" charset="0"/>
                <a:cs typeface="Bookman Old Style" charset="0"/>
                <a:sym typeface="Wingdings"/>
              </a:rPr>
              <a:t> karar organı</a:t>
            </a:r>
            <a:endParaRPr lang="tr-TR" sz="2400" dirty="0">
              <a:latin typeface="Bookman Old Style" charset="0"/>
              <a:ea typeface="Bookman Old Style" charset="0"/>
              <a:cs typeface="Bookman Old Style" charset="0"/>
            </a:endParaRPr>
          </a:p>
          <a:p>
            <a:pPr lvl="1" algn="just"/>
            <a:r>
              <a:rPr lang="tr-TR" sz="2400" dirty="0">
                <a:latin typeface="Bookman Old Style" charset="0"/>
                <a:ea typeface="Bookman Old Style" charset="0"/>
                <a:cs typeface="Bookman Old Style" charset="0"/>
              </a:rPr>
              <a:t>İl Encümeni </a:t>
            </a:r>
            <a:r>
              <a:rPr lang="tr-TR" sz="2400" dirty="0">
                <a:latin typeface="Bookman Old Style" charset="0"/>
                <a:ea typeface="Bookman Old Style" charset="0"/>
                <a:cs typeface="Bookman Old Style" charset="0"/>
                <a:sym typeface="Wingdings"/>
              </a:rPr>
              <a:t> danışma ve karar organı</a:t>
            </a:r>
            <a:endParaRPr lang="tr-TR" sz="2400" dirty="0">
              <a:latin typeface="Bookman Old Style" charset="0"/>
              <a:ea typeface="Bookman Old Style" charset="0"/>
              <a:cs typeface="Bookman Old Style" charset="0"/>
            </a:endParaRPr>
          </a:p>
          <a:p>
            <a:pPr lvl="1" algn="just"/>
            <a:r>
              <a:rPr lang="tr-TR" sz="2400" dirty="0">
                <a:latin typeface="Bookman Old Style" charset="0"/>
                <a:ea typeface="Bookman Old Style" charset="0"/>
                <a:cs typeface="Bookman Old Style" charset="0"/>
              </a:rPr>
              <a:t>Vali </a:t>
            </a:r>
            <a:r>
              <a:rPr lang="tr-TR" sz="2400" dirty="0">
                <a:latin typeface="Bookman Old Style" charset="0"/>
                <a:ea typeface="Bookman Old Style" charset="0"/>
                <a:cs typeface="Bookman Old Style" charset="0"/>
                <a:sym typeface="Wingdings"/>
              </a:rPr>
              <a:t> yürütme organı</a:t>
            </a:r>
          </a:p>
          <a:p>
            <a:pPr algn="just"/>
            <a:r>
              <a:rPr lang="tr-TR" sz="2400" dirty="0">
                <a:latin typeface="Bookman Old Style" charset="0"/>
                <a:ea typeface="Bookman Old Style" charset="0"/>
                <a:cs typeface="Bookman Old Style" charset="0"/>
              </a:rPr>
              <a:t>Örgütün başındaki yönetici </a:t>
            </a:r>
            <a:r>
              <a:rPr lang="tr-TR" sz="2400" dirty="0">
                <a:latin typeface="Bookman Old Style" charset="0"/>
                <a:ea typeface="Bookman Old Style" charset="0"/>
                <a:cs typeface="Bookman Old Style" charset="0"/>
                <a:sym typeface="Wingdings"/>
              </a:rPr>
              <a:t> Genel sekreter</a:t>
            </a:r>
          </a:p>
          <a:p>
            <a:pPr lvl="1" algn="just"/>
            <a:r>
              <a:rPr lang="tr-TR" sz="2400" dirty="0">
                <a:latin typeface="Bookman Old Style" charset="0"/>
                <a:ea typeface="Bookman Old Style" charset="0"/>
                <a:cs typeface="Bookman Old Style" charset="0"/>
                <a:sym typeface="Wingdings"/>
              </a:rPr>
              <a:t>Emlak ve İstimlak M., İmar M., İnsan Kay. ve Eğitim M., Mali Hizmetler M., Plan Proje Yatırım ve İnşaat M., Ruhsat ve Denetim M., Su ve Kanalizasyon Hizmetleri M., Yol ve Ulaşım Hizmetleri M. </a:t>
            </a:r>
          </a:p>
          <a:p>
            <a:pPr algn="just"/>
            <a:r>
              <a:rPr lang="tr-TR" sz="2400" dirty="0">
                <a:latin typeface="Bookman Old Style" charset="0"/>
                <a:ea typeface="Bookman Old Style" charset="0"/>
                <a:cs typeface="Bookman Old Style" charset="0"/>
                <a:sym typeface="Wingdings"/>
              </a:rPr>
              <a:t>İhtisas komisyonları: eğitim, kültür ve sosyal hizmetler; imar ve bayındırlık; çevre ve sağlık; plan ve bütçe komisyonu</a:t>
            </a:r>
            <a:r>
              <a:rPr lang="mr-IN" sz="2400" dirty="0">
                <a:latin typeface="Bookman Old Style" charset="0"/>
                <a:ea typeface="Bookman Old Style" charset="0"/>
                <a:cs typeface="Bookman Old Style" charset="0"/>
                <a:sym typeface="Wingdings"/>
              </a:rPr>
              <a:t>…</a:t>
            </a:r>
            <a:endParaRPr lang="tr-TR" sz="2400"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1648957230"/>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Belediye</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2400" dirty="0">
                <a:latin typeface="Bookman Old Style" panose="02050604050505020204" pitchFamily="18" charset="0"/>
              </a:rPr>
              <a:t>5393 sayılı Belediye Kanunu’na göre belde sakinlerinin mahallî müşterek nitelikteki ihtiyaçlarını karşılamak üzere kurulan ve karar organı seçmenler tarafından seçilerek oluşturulan, idari ve mali özerkliğe sahip kamu tüzel kişisidir. </a:t>
            </a:r>
          </a:p>
          <a:p>
            <a:pPr algn="just"/>
            <a:r>
              <a:rPr lang="tr-TR" sz="2400" dirty="0">
                <a:latin typeface="Bookman Old Style" panose="02050604050505020204" pitchFamily="18" charset="0"/>
              </a:rPr>
              <a:t>Kentsel yerleşimlerde yerel hizmetler vermekle yükümlü yönetim birimidir (büyükşehir belediyesinin olduğu iller hariç). </a:t>
            </a:r>
          </a:p>
          <a:p>
            <a:pPr algn="just"/>
            <a:r>
              <a:rPr lang="tr-TR" sz="2400" dirty="0">
                <a:latin typeface="Bookman Old Style" panose="02050604050505020204" pitchFamily="18" charset="0"/>
              </a:rPr>
              <a:t>Nüfusu 5.000 ve üzerinde olan yerleşim birimlerinde belediye kurulabilmektedir. Başka bir ifadeyle belediye olma nüfus şartı, 5.000’dir. İl ve ilçe merkezlerinde belediye kurulması zorunludur. </a:t>
            </a:r>
          </a:p>
        </p:txBody>
      </p:sp>
    </p:spTree>
    <p:extLst>
      <p:ext uri="{BB962C8B-B14F-4D97-AF65-F5344CB8AC3E}">
        <p14:creationId xmlns:p14="http://schemas.microsoft.com/office/powerpoint/2010/main" val="70265776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Belediye</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2000" dirty="0">
                <a:latin typeface="Bookman Old Style" panose="02050604050505020204" pitchFamily="18" charset="0"/>
              </a:rPr>
              <a:t>Belediye kurulması usulünden bahsedilirse; köylerin veya muhtelif köy kısımlarının birleşerek belediye kurabilmeleri için meskun sahalarının, merkez kabul edilecek yerleşim yerinin meskun sahasına azami 5.000 metre mesafede bulunması ve nüfusları toplamının 5.000 ve üzerinde olması gerekmektedir. </a:t>
            </a:r>
          </a:p>
          <a:p>
            <a:pPr algn="just"/>
            <a:r>
              <a:rPr lang="tr-TR" sz="2000" dirty="0">
                <a:latin typeface="Bookman Old Style" panose="02050604050505020204" pitchFamily="18" charset="0"/>
              </a:rPr>
              <a:t>Bir veya birden fazla köyün köy ihtiyar meclisinin kararı veya seçmenlerinin en az yarısından bir fazlasının mahallin en büyük mülkî idare amirine yazılı başvurusu ya da valinin kendiliğinden buna gerek görmesi durumunda, valinin bildirimi üzerine, mahalli seçim kurulları, 15 gün içinde köyde veya köy kısımlarında kayıtlı seçmenlerin oylarını almakta ve sonucu bir tutanakla valiliğe bildirmektedir. </a:t>
            </a:r>
          </a:p>
          <a:p>
            <a:pPr algn="just"/>
            <a:r>
              <a:rPr lang="tr-TR" sz="2000" dirty="0">
                <a:latin typeface="Bookman Old Style" panose="02050604050505020204" pitchFamily="18" charset="0"/>
              </a:rPr>
              <a:t>Sonrasında işlem dosyası valinin görüşüyle birlikte Çevre ve Şehircilik Bakanlığı’na gönderilmektedir. Danıştay’ın görüşü alınarak Cumhurbaşkanı’nın kararı ile o yerde belediye kurulmaktadır. </a:t>
            </a:r>
          </a:p>
        </p:txBody>
      </p:sp>
    </p:spTree>
    <p:extLst>
      <p:ext uri="{BB962C8B-B14F-4D97-AF65-F5344CB8AC3E}">
        <p14:creationId xmlns:p14="http://schemas.microsoft.com/office/powerpoint/2010/main" val="400829056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Belediye</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2000" dirty="0">
                <a:latin typeface="Bookman Old Style" panose="02050604050505020204" pitchFamily="18" charset="0"/>
              </a:rPr>
              <a:t>İl özel idaresinde olduğu gibi meclis, başkan ve encümenden oluşan üçlü bir organ yapısına sahiptir. Büyükşehir belediyelerinde büyükşehir belediye meclisinin oluşum biçimi, diğer belediyelerden farklıdır. Büyükşehir belediye meclisi üyeleri doğrudan seçimle belirlenmemektedir. Başkanla birlikte ilçe belediye meclis üyelerinin 1/5’i aynı zamanda büyükşehir belediye meclisinin de üyesi olmaktadır. </a:t>
            </a:r>
          </a:p>
          <a:p>
            <a:pPr algn="just"/>
            <a:r>
              <a:rPr lang="tr-TR" sz="2000" dirty="0">
                <a:latin typeface="Bookman Old Style" panose="02050604050505020204" pitchFamily="18" charset="0"/>
              </a:rPr>
              <a:t>Belediye örgütü Mali Hizmetler Müdürlüğü, İmar ve Şehircilik Müdürlüğü, Emlak ve İstimlak Müdürlüğü, Ulaşım Hizmetleri Müdürlüğü, Su ve Kanalizasyon Müdürlüğü, Sağlık İşleri Müdürlüğü, İnsan Kaynakları ve Eğitim Müdürlüğü, Hukuk İşleri Müdürlüğü, Fen İşleri Müdürlüğü, Gençlik ve Spor Hizmetleri Müdürlüğü gibi birimlerden oluşmaktadır. Büyükşehir belediyelerinde aynı ya da benzer isimlerle daire başkanlıkları görülmektedir. Denetim, plan ve bütçe, imar, sağlık ve sosyal hizmetler gibi ihtisas komisyonları da faaliyet yürütmektedir. </a:t>
            </a:r>
          </a:p>
        </p:txBody>
      </p:sp>
    </p:spTree>
    <p:extLst>
      <p:ext uri="{BB962C8B-B14F-4D97-AF65-F5344CB8AC3E}">
        <p14:creationId xmlns:p14="http://schemas.microsoft.com/office/powerpoint/2010/main" val="388171672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Belediye</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2400" dirty="0">
                <a:latin typeface="Bookman Old Style" charset="0"/>
                <a:ea typeface="Bookman Old Style" charset="0"/>
                <a:cs typeface="Bookman Old Style" charset="0"/>
              </a:rPr>
              <a:t>Belediye organları:</a:t>
            </a:r>
          </a:p>
          <a:p>
            <a:pPr lvl="1" algn="just"/>
            <a:r>
              <a:rPr lang="tr-TR" sz="2400" dirty="0">
                <a:latin typeface="Bookman Old Style" charset="0"/>
                <a:ea typeface="Bookman Old Style" charset="0"/>
                <a:cs typeface="Bookman Old Style" charset="0"/>
              </a:rPr>
              <a:t>Belediye Meclisi</a:t>
            </a:r>
          </a:p>
          <a:p>
            <a:pPr lvl="1" algn="just"/>
            <a:r>
              <a:rPr lang="tr-TR" sz="2400" dirty="0">
                <a:latin typeface="Bookman Old Style" charset="0"/>
                <a:ea typeface="Bookman Old Style" charset="0"/>
                <a:cs typeface="Bookman Old Style" charset="0"/>
              </a:rPr>
              <a:t>Belediye Encümeni</a:t>
            </a:r>
          </a:p>
          <a:p>
            <a:pPr lvl="1" algn="just"/>
            <a:r>
              <a:rPr lang="tr-TR" sz="2400" dirty="0">
                <a:latin typeface="Bookman Old Style" charset="0"/>
                <a:ea typeface="Bookman Old Style" charset="0"/>
                <a:cs typeface="Bookman Old Style" charset="0"/>
              </a:rPr>
              <a:t>Belediye Başkanı</a:t>
            </a:r>
          </a:p>
          <a:p>
            <a:pPr algn="just"/>
            <a:r>
              <a:rPr lang="tr-TR" sz="2400" dirty="0">
                <a:latin typeface="Bookman Old Style" charset="0"/>
                <a:ea typeface="Bookman Old Style" charset="0"/>
                <a:cs typeface="Bookman Old Style" charset="0"/>
              </a:rPr>
              <a:t>Belediye örgütü: </a:t>
            </a:r>
            <a:endParaRPr lang="tr-TR" sz="2400" dirty="0">
              <a:latin typeface="Bookman Old Style" charset="0"/>
              <a:ea typeface="Bookman Old Style" charset="0"/>
              <a:cs typeface="Bookman Old Style" charset="0"/>
              <a:sym typeface="Wingdings"/>
            </a:endParaRPr>
          </a:p>
          <a:p>
            <a:pPr lvl="1" algn="just"/>
            <a:r>
              <a:rPr lang="tr-TR" sz="2400" dirty="0">
                <a:latin typeface="Bookman Old Style" charset="0"/>
                <a:ea typeface="Bookman Old Style" charset="0"/>
                <a:cs typeface="Bookman Old Style" charset="0"/>
                <a:sym typeface="Wingdings"/>
              </a:rPr>
              <a:t>Mali Hizmetler M., İmar ve Şehircilik M., Emlak ve İstimlak M., Ulaşım Hizmetleri M., Su ve Kanalizasyon M., Sağlık İşleri M., İnsan Kay. ve Eğitim M., Hukuk İşleri M., Fen İşleri M., Gençlik ve Spor Hizmetleri M.</a:t>
            </a:r>
          </a:p>
          <a:p>
            <a:pPr algn="just"/>
            <a:r>
              <a:rPr lang="tr-TR" sz="2400" dirty="0">
                <a:latin typeface="Bookman Old Style" charset="0"/>
                <a:ea typeface="Bookman Old Style" charset="0"/>
                <a:cs typeface="Bookman Old Style" charset="0"/>
                <a:sym typeface="Wingdings"/>
              </a:rPr>
              <a:t>İhtisas Komisyonları: denetim; plan ve bütçe; imar; sağlık ve sosyal hizmetler</a:t>
            </a:r>
            <a:r>
              <a:rPr lang="mr-IN" sz="2400" dirty="0">
                <a:latin typeface="Bookman Old Style" charset="0"/>
                <a:ea typeface="Bookman Old Style" charset="0"/>
                <a:cs typeface="Bookman Old Style" charset="0"/>
                <a:sym typeface="Wingdings"/>
              </a:rPr>
              <a:t>…</a:t>
            </a:r>
            <a:endParaRPr lang="tr-TR" sz="2400" dirty="0">
              <a:latin typeface="Bookman Old Style" charset="0"/>
              <a:ea typeface="Bookman Old Style" charset="0"/>
              <a:cs typeface="Bookman Old Style" charset="0"/>
              <a:sym typeface="Wingdings"/>
            </a:endParaRPr>
          </a:p>
          <a:p>
            <a:pPr algn="just"/>
            <a:endParaRPr lang="tr-TR" sz="2400"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2071739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Belediyenin Görevleri</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2100" dirty="0">
                <a:latin typeface="Bookman Old Style" panose="02050604050505020204" pitchFamily="18" charset="0"/>
              </a:rPr>
              <a:t>Belediye Kanunu’na göre belediyeler imar, su ve kanalizasyon, ulaşım gibi kentsel alt yapı; coğrafî ve kent bilgi sistemleri; çevre ve çevre sağlığı, temizlik ve katı atık; zabıta, itfaiye, acil yardım, kurtarma ve ambulans; şehir içi trafik; defin ve mezarlıklar; ağaçlandırma, park ve yeşil alanlar; konut; kültür ve sanat, turizm ve tanıtım, gençlik ve spor orta ve yüksek öğrenim öğrenci yurtları; sosyal hizmet ve yardım, nikâh, meslek ve beceri kazandırma; ekonomi ve ticaretin geliştirilmesi hizmetlerini yapar veya yaptırırlar. </a:t>
            </a:r>
          </a:p>
          <a:p>
            <a:pPr algn="just"/>
            <a:r>
              <a:rPr lang="tr-TR" sz="2100" dirty="0">
                <a:latin typeface="Bookman Old Style" panose="02050604050505020204" pitchFamily="18" charset="0"/>
              </a:rPr>
              <a:t>Büyükşehir belediyeleri ile nüfusu 100.000’in üzerindeki belediyeler, kadınlar ve çocuklar için konukevleri açarlar. Diğer belediyeler de mali durumları ve hizmet önceliklerini değerlendirerek kadınlar ve çocuklar için konukevleri açabilirler.</a:t>
            </a:r>
          </a:p>
        </p:txBody>
      </p:sp>
    </p:spTree>
    <p:extLst>
      <p:ext uri="{BB962C8B-B14F-4D97-AF65-F5344CB8AC3E}">
        <p14:creationId xmlns:p14="http://schemas.microsoft.com/office/powerpoint/2010/main" val="646186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28600"/>
            <a:ext cx="8786874" cy="990600"/>
          </a:xfrm>
        </p:spPr>
        <p:txBody>
          <a:bodyPr>
            <a:normAutofit/>
          </a:bodyPr>
          <a:lstStyle/>
          <a:p>
            <a:r>
              <a:rPr lang="tr-TR" sz="2800" b="1" dirty="0">
                <a:latin typeface="Bookman Old Style" pitchFamily="18" charset="0"/>
              </a:rPr>
              <a:t>Merkezden Yönetim-Yerinden Yönetim</a:t>
            </a:r>
          </a:p>
        </p:txBody>
      </p:sp>
      <p:sp>
        <p:nvSpPr>
          <p:cNvPr id="3" name="2 İçerik Yer Tutucusu"/>
          <p:cNvSpPr>
            <a:spLocks noGrp="1"/>
          </p:cNvSpPr>
          <p:nvPr>
            <p:ph sz="quarter" idx="1"/>
          </p:nvPr>
        </p:nvSpPr>
        <p:spPr>
          <a:xfrm>
            <a:off x="612648" y="1600200"/>
            <a:ext cx="8153400" cy="5141168"/>
          </a:xfrm>
        </p:spPr>
        <p:txBody>
          <a:bodyPr>
            <a:noAutofit/>
          </a:bodyPr>
          <a:lstStyle/>
          <a:p>
            <a:pPr algn="just"/>
            <a:r>
              <a:rPr lang="tr-TR" sz="1900" b="1" dirty="0">
                <a:latin typeface="Bookman Old Style" pitchFamily="18" charset="0"/>
              </a:rPr>
              <a:t>Kamu yönetiminde örgütlenme: </a:t>
            </a:r>
            <a:r>
              <a:rPr lang="tr-TR" sz="1900" dirty="0">
                <a:latin typeface="Bookman Old Style" pitchFamily="18" charset="0"/>
              </a:rPr>
              <a:t>kamu hizmetleri için gerekli olan araç ve imkanları bir düzende toplamak, yetki görev ve sorumlulukları belirleyerek bir yapı oluşturmak.</a:t>
            </a:r>
          </a:p>
          <a:p>
            <a:pPr algn="just"/>
            <a:r>
              <a:rPr lang="tr-TR" sz="1900" dirty="0">
                <a:latin typeface="Bookman Old Style" pitchFamily="18" charset="0"/>
              </a:rPr>
              <a:t>Her ülkede merkezden yönetim ve yerinden yönetim vardır.</a:t>
            </a:r>
          </a:p>
          <a:p>
            <a:pPr algn="just"/>
            <a:r>
              <a:rPr lang="tr-TR" sz="1900" b="1" dirty="0">
                <a:latin typeface="Bookman Old Style" pitchFamily="18" charset="0"/>
              </a:rPr>
              <a:t>Merkezden yönetim (</a:t>
            </a:r>
            <a:r>
              <a:rPr lang="tr-TR" sz="1900" b="1" i="1" dirty="0">
                <a:latin typeface="Bookman Old Style" pitchFamily="18" charset="0"/>
              </a:rPr>
              <a:t>central administration</a:t>
            </a:r>
            <a:r>
              <a:rPr lang="tr-TR" sz="1900" b="1" dirty="0">
                <a:latin typeface="Bookman Old Style" pitchFamily="18" charset="0"/>
              </a:rPr>
              <a:t>/</a:t>
            </a:r>
            <a:r>
              <a:rPr lang="tr-TR" sz="1900" b="1" i="1" dirty="0">
                <a:latin typeface="Bookman Old Style" pitchFamily="18" charset="0"/>
              </a:rPr>
              <a:t>centralization</a:t>
            </a:r>
            <a:r>
              <a:rPr lang="tr-TR" sz="1900" b="1" dirty="0">
                <a:latin typeface="Bookman Old Style" pitchFamily="18" charset="0"/>
              </a:rPr>
              <a:t>): </a:t>
            </a:r>
            <a:r>
              <a:rPr lang="tr-TR" sz="1900" dirty="0">
                <a:latin typeface="Bookman Old Style" pitchFamily="18" charset="0"/>
              </a:rPr>
              <a:t>genel nitelikteki kamu hizmetlerine ilişkin politika, karar ve yürütme fonksiyonlarının merkezi yönetimin bizzat kendisince ya da onun yönlendirmesiyle (emir ve komutası) alt düzey yönetim birimleri tarafından yerine getirilmesidir. </a:t>
            </a:r>
          </a:p>
          <a:p>
            <a:pPr algn="just"/>
            <a:r>
              <a:rPr lang="tr-TR" sz="1900" dirty="0">
                <a:latin typeface="Bookman Old Style" pitchFamily="18" charset="0"/>
              </a:rPr>
              <a:t>Bir örgütlenmeyi belirli bir noktadan hedefleri, kaynakları, araçları harekete geçirerek çevresine doğru yönetmektir (</a:t>
            </a:r>
            <a:r>
              <a:rPr lang="tr-TR" sz="1900" dirty="0" err="1">
                <a:latin typeface="Bookman Old Style" pitchFamily="18" charset="0"/>
              </a:rPr>
              <a:t>rekz</a:t>
            </a:r>
            <a:r>
              <a:rPr lang="tr-TR" sz="1900" dirty="0">
                <a:latin typeface="Bookman Old Style" pitchFamily="18" charset="0"/>
              </a:rPr>
              <a:t>).</a:t>
            </a:r>
          </a:p>
          <a:p>
            <a:pPr algn="just"/>
            <a:r>
              <a:rPr lang="tr-TR" sz="1900" dirty="0">
                <a:latin typeface="Bookman Old Style" pitchFamily="18" charset="0"/>
              </a:rPr>
              <a:t>Merkezden yönetim, </a:t>
            </a:r>
            <a:r>
              <a:rPr lang="tr-TR" sz="1900" i="1" dirty="0">
                <a:latin typeface="Bookman Old Style" pitchFamily="18" charset="0"/>
              </a:rPr>
              <a:t>kamu hizmetlerinde birlik ve bütünlük sağlamak</a:t>
            </a:r>
            <a:r>
              <a:rPr lang="tr-TR" sz="1900" dirty="0">
                <a:latin typeface="Bookman Old Style" pitchFamily="18" charset="0"/>
              </a:rPr>
              <a:t> amacıyla söz konusu </a:t>
            </a:r>
            <a:r>
              <a:rPr lang="tr-TR" sz="1900" i="1" dirty="0">
                <a:latin typeface="Bookman Old Style" pitchFamily="18" charset="0"/>
              </a:rPr>
              <a:t>hizmetlere ilişkin karar ve faaliyetlerin merkezi yönetim ve onun hiyerarşik yapısı (yetki yoğunluğu) içindeki örgütlerce</a:t>
            </a:r>
            <a:r>
              <a:rPr lang="tr-TR" sz="1900" dirty="0">
                <a:latin typeface="Bookman Old Style" pitchFamily="18" charset="0"/>
              </a:rPr>
              <a:t> </a:t>
            </a:r>
            <a:r>
              <a:rPr lang="tr-TR" sz="1900" i="1" dirty="0">
                <a:latin typeface="Bookman Old Style" pitchFamily="18" charset="0"/>
              </a:rPr>
              <a:t>yürütülmesidir</a:t>
            </a:r>
            <a:r>
              <a:rPr lang="tr-TR" sz="1900" dirty="0">
                <a:latin typeface="Bookman Old Style" pitchFamily="18" charset="0"/>
              </a:rPr>
              <a:t>. </a:t>
            </a:r>
          </a:p>
          <a:p>
            <a:pPr algn="just"/>
            <a:endParaRPr lang="tr-TR" sz="1900" dirty="0">
              <a:latin typeface="Bookman Old Style" pitchFamily="18" charset="0"/>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Belediyenin Görevleri</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2000" dirty="0">
                <a:latin typeface="Bookman Old Style" panose="02050604050505020204" pitchFamily="18" charset="0"/>
              </a:rPr>
              <a:t>Bunlara ek olarak belediyeler, devlete ait her derecedeki okul binalarının inşaatı ile bakım ve onarımını yapabilir veya yaptırabilir, her türlü araç, gereç ve malzeme ihtiyaçlarını karşılayabilir; sağlıkla ilgili her türlü tesisi açabilir ve işletebilir; mabetlerin yapımı, bakımı, onarımını yapabilir; kültür ve tabiat varlıkları ile tarihî dokunun ve kent tarihi bakımından önem taşıyan mekânların ve işlevlerinin korunmasını sağlayabilir; bu amaçla bakım ve onarımını yapabilir, korunması mümkün olmayanları aslına uygun olarak yeniden inşa edebilir. Gerektiğinde, sporu teşvik etmek amacıyla gençlere spor malzemesi verir, amatör spor kulüplerine ayni ve nakdî yardım yapar ve gerekli desteği sağlar, her türlü amatör spor karşılaşmaları düzenler, yurt içi ve yurt dışı müsabakalarda üstün başarı gösteren veya derece alan öğrencilere, sporculara, teknik yöneticilere ve antrenörlere belediye meclisi kararıyla ödül verebilirler. Gıda bankacılığı da yapabilirler.</a:t>
            </a:r>
          </a:p>
        </p:txBody>
      </p:sp>
    </p:spTree>
    <p:extLst>
      <p:ext uri="{BB962C8B-B14F-4D97-AF65-F5344CB8AC3E}">
        <p14:creationId xmlns:p14="http://schemas.microsoft.com/office/powerpoint/2010/main" val="52402765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Büyükşehir Belediyesi</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1800" dirty="0">
                <a:latin typeface="Bookman Old Style" panose="02050604050505020204" pitchFamily="18" charset="0"/>
              </a:rPr>
              <a:t>Türkiye 1982 Anayasası sonrasında 1984 yılında büyükşehir belediyeleriyle tanışmıştır. 1982 Anayasası’nda ilk defa büyük yerleşim yerleri için özel yönetim biçimleri getirilebilir hükmünün (</a:t>
            </a:r>
            <a:r>
              <a:rPr lang="tr-TR" sz="1800" dirty="0" err="1">
                <a:latin typeface="Bookman Old Style" panose="02050604050505020204" pitchFamily="18" charset="0"/>
              </a:rPr>
              <a:t>md.</a:t>
            </a:r>
            <a:r>
              <a:rPr lang="tr-TR" sz="1800" dirty="0">
                <a:latin typeface="Bookman Old Style" panose="02050604050505020204" pitchFamily="18" charset="0"/>
              </a:rPr>
              <a:t> 127) yer almasından sonra 3030 sayılı Kanun’la İstanbul, Ankara ve İzmir’de büyükşehir belediyeleri kurulmuştur. Sistem, büyükşehir belediyesi ve ilçe belediyelerinden oluşan iki kademeli federatif sistemdir. Kentsel hizmetlerin sunumundan esas sorumlu olan ilçe belediyeleridir; büyükşehir belediyesi ise ilçe belediyeleri arasında koordinasyonu sağlayan ve kentin bütününe ilişkin hizmet planlaması yapan yönetsel birimdir. </a:t>
            </a:r>
          </a:p>
          <a:p>
            <a:pPr algn="just"/>
            <a:r>
              <a:rPr lang="tr-TR" sz="1800" dirty="0">
                <a:latin typeface="Bookman Old Style" panose="02050604050505020204" pitchFamily="18" charset="0"/>
              </a:rPr>
              <a:t>Üç büyük kentte başlatılan bu yeni yapı, birkaç yıl içinde büyük kent kabul edilebilecek ama metropol olma niteliğine sahip olmayan kentlere de yaygınlaştırılmaya çalışılmıştır. 1988 yılında kadar iki kademeli sisteme dayalı olarak 5 büyükşehir belediyesi daha kurulmuştur. 1993 yılında ise 7 il belediyesi, toplu olarak büyükşehir belediyesi yapılmıştır. 1999 Depreminden sonra da afet yönetimini daha etkin ve verimli yapabilmek için Adapazarı Belediyesi, büyükşehir belediyesine dönüştürülmüştür. </a:t>
            </a:r>
          </a:p>
        </p:txBody>
      </p:sp>
    </p:spTree>
    <p:extLst>
      <p:ext uri="{BB962C8B-B14F-4D97-AF65-F5344CB8AC3E}">
        <p14:creationId xmlns:p14="http://schemas.microsoft.com/office/powerpoint/2010/main" val="18168736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Büyükşehir Belediyesi</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1600" dirty="0">
                <a:latin typeface="Bookman Old Style" panose="02050604050505020204" pitchFamily="18" charset="0"/>
              </a:rPr>
              <a:t>1993 yılında kurulan büyükşehir belediyeleriyle birlikte sistem, üç kademeli hale gelmiştir. Büyükşehir ve ilçe belediyelerine ek olarak ilçe düzeyinde olmayan kasaba belediyeleri de alt kademe belediyeleri olarak sisteme dahil edilmiştir. Hatta bu tarihten itibaren kurulan belediyelerin çoğunluğunda kent merkezinde ilçe belediyeler olmaksızın alt kademe belediyeleri üzerinden sistem işletilmiştir. </a:t>
            </a:r>
          </a:p>
          <a:p>
            <a:pPr algn="just"/>
            <a:r>
              <a:rPr lang="tr-TR" sz="1600" dirty="0">
                <a:latin typeface="Bookman Old Style" panose="02050604050505020204" pitchFamily="18" charset="0"/>
              </a:rPr>
              <a:t>2004 yılında 5216 sayılı Büyükşehir Belediyesi Kanunu çıkmıştır. 16 büyükşehir belediyesine yeni bir il belediyesi eklenmemiştir. Büyükşehir belediyesi olmak için ilk defa nüfus şartı (750.000) getiren bu kanunla üç kademeli sistem devam ettirilmiştir. Ancak bu Kanun’la büyükşehir belediyesi sisteminde ölçek bakımından önemli değişiklikler yapılmıştır. Kanun’a göre büyükşehir belediyelerinin sınırları nüfusa göre kademeli olarak genişletilmiştir. Üç nüfus kategorisine göre denk gelen belli yarıçaplı dairelerle çizilmiş dört sınır ölçeği belirlenmiştir. Daireler ile genişletme usulünden dolayı “pergel düzenlemesi/kanunu” olarak anılan bu Kanun’la, nüfusu 1 milyona kadar olanların sınırı 20 km, 2 milyona kadar olanları 30 km, 2 milyon üstü olanların 50 km yarı çaplı dairelerle sınırları genişletilmiştir. Bunların dışında Türkiye’nin en sanayileşmiş ve nüfusu yoğunluğu en yüksek olan bölgesi Marmara Bölgesi’ndeki İstanbul ve Kocaeli Büyükşehir Belediyelerinin sınırları il sınırlarıyla çakıştırılmıştır.</a:t>
            </a:r>
            <a:endParaRPr lang="tr-TR" sz="1050" dirty="0">
              <a:latin typeface="Bookman Old Style" panose="02050604050505020204" pitchFamily="18" charset="0"/>
            </a:endParaRPr>
          </a:p>
        </p:txBody>
      </p:sp>
    </p:spTree>
    <p:extLst>
      <p:ext uri="{BB962C8B-B14F-4D97-AF65-F5344CB8AC3E}">
        <p14:creationId xmlns:p14="http://schemas.microsoft.com/office/powerpoint/2010/main" val="101115259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Büyükşehir Belediyesi</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1800" dirty="0">
                <a:latin typeface="Bookman Old Style" panose="02050604050505020204" pitchFamily="18" charset="0"/>
              </a:rPr>
              <a:t>Böylelikle yerleşim yeri üzerinden yerel yönetim birimlerinin sınırlarının belirlenmesi anlayışı terk edilmiştir. 5216 sayılı Kanun’la yalnızca kentsel yerleşim yerleri değil, kırsal yerleşimlerine ek olarak yerleşim yeri olmayan araziler de büyükşehir belediyelerinin yetki alanı kabul edilmiştir. Bu kanunla büyükşehir belediyeleri, belli bir havzaya hükmeden adeta bir tür bölge yönetimleri haline gelmiştir. </a:t>
            </a:r>
          </a:p>
          <a:p>
            <a:pPr algn="just"/>
            <a:r>
              <a:rPr lang="tr-TR" sz="1800" dirty="0">
                <a:latin typeface="Bookman Old Style" panose="02050604050505020204" pitchFamily="18" charset="0"/>
              </a:rPr>
              <a:t>2008 yılında çıkan 5747 sayılı Kanun’la üç kademeli sistem, ilk halinde olduğu gibi büyükşehir belediyelerinden ve ilçe belediyelerinden oluşan iki kademeli sisteme dönüştürülmüştür. 16 büyükşehir belediyesindeki 240 kasaba (ilk kademe) belediyesi, köyler gibi mahalleye dönüştürülerek ilçe belediyelerine bağlanmıştır. </a:t>
            </a:r>
          </a:p>
          <a:p>
            <a:pPr algn="just"/>
            <a:r>
              <a:rPr lang="tr-TR" sz="1800" dirty="0">
                <a:latin typeface="Bookman Old Style" panose="02050604050505020204" pitchFamily="18" charset="0"/>
              </a:rPr>
              <a:t>Büyükşehir belediyesi reformundaki son halka “</a:t>
            </a:r>
            <a:r>
              <a:rPr lang="tr-TR" sz="1800" dirty="0" err="1">
                <a:latin typeface="Bookman Old Style" panose="02050604050505020204" pitchFamily="18" charset="0"/>
              </a:rPr>
              <a:t>bütünşehir</a:t>
            </a:r>
            <a:r>
              <a:rPr lang="tr-TR" sz="1800" dirty="0">
                <a:latin typeface="Bookman Old Style" panose="02050604050505020204" pitchFamily="18" charset="0"/>
              </a:rPr>
              <a:t>” kanunu diye adlandırılan 6360 sayılı Kanun’dur. 2012 yılının Aralık ayında çıkan ve 2014’ün Mart ayındaki Mahalli İdareler Genel Seçimleri ile yürürlüğe giren bu kanunla iki kademeli sistem devam ettirilmiştir. 750.000 nüfus şartı da il sınırları içinde geçerli olmuştur. Nüfus şartının bu şekilde esnetilmesiyle büyükşehir belediyesi sayısı 30’a çıkmıştır.</a:t>
            </a:r>
          </a:p>
        </p:txBody>
      </p:sp>
    </p:spTree>
    <p:extLst>
      <p:ext uri="{BB962C8B-B14F-4D97-AF65-F5344CB8AC3E}">
        <p14:creationId xmlns:p14="http://schemas.microsoft.com/office/powerpoint/2010/main" val="2812400613"/>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Köy</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2400" dirty="0">
                <a:latin typeface="Bookman Old Style" panose="02050604050505020204" pitchFamily="18" charset="0"/>
              </a:rPr>
              <a:t>Nüfusu 2.000’den aşağı yerleşim yerlerinin yönetim birimidir. Kırsal alanda yaşayan ve hem bitkisel üretimi hem de hayvancılığı kapsayan tarımsal üretimle uğraşan yurttaşların yerel yönetim kurumudur. </a:t>
            </a:r>
          </a:p>
          <a:p>
            <a:pPr algn="just"/>
            <a:r>
              <a:rPr lang="tr-TR" sz="2400" dirty="0">
                <a:latin typeface="Bookman Old Style" panose="02050604050505020204" pitchFamily="18" charset="0"/>
              </a:rPr>
              <a:t>442 sayılı Köy Kanunu’na göre cami, okul, otlak, yaylak, baltalık gibi orta malları bulunan ve toplu veya dağınık evlerde oturan insanlar, bağ, bahçe ve tarlalarıyla birlikte köyü oluşturur.</a:t>
            </a:r>
          </a:p>
          <a:p>
            <a:pPr algn="just"/>
            <a:r>
              <a:rPr lang="tr-TR" sz="2400" dirty="0">
                <a:latin typeface="Bookman Old Style" panose="02050604050505020204" pitchFamily="18" charset="0"/>
              </a:rPr>
              <a:t>Kendiliğinden oluşan toplumsal ve yönetsel yapılardır. Resmi olarak Çevre ve Şehircilik Bakanlığı’nın ve Sağlık Bakanlığı’nın görüşleri alınarak İçişleri Bakanlığı’nın kararıyla kurulurlar.</a:t>
            </a:r>
          </a:p>
        </p:txBody>
      </p:sp>
    </p:spTree>
    <p:extLst>
      <p:ext uri="{BB962C8B-B14F-4D97-AF65-F5344CB8AC3E}">
        <p14:creationId xmlns:p14="http://schemas.microsoft.com/office/powerpoint/2010/main" val="62848031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Köy</a:t>
            </a:r>
          </a:p>
        </p:txBody>
      </p:sp>
      <p:sp>
        <p:nvSpPr>
          <p:cNvPr id="3" name="Content Placeholder 2"/>
          <p:cNvSpPr>
            <a:spLocks noGrp="1"/>
          </p:cNvSpPr>
          <p:nvPr>
            <p:ph sz="quarter" idx="1"/>
          </p:nvPr>
        </p:nvSpPr>
        <p:spPr>
          <a:xfrm>
            <a:off x="320346" y="1556792"/>
            <a:ext cx="8720419" cy="5112568"/>
          </a:xfrm>
        </p:spPr>
        <p:txBody>
          <a:bodyPr>
            <a:noAutofit/>
          </a:bodyPr>
          <a:lstStyle/>
          <a:p>
            <a:pPr algn="just">
              <a:buFont typeface="Wingdings" charset="2"/>
              <a:buChar char="q"/>
            </a:pPr>
            <a:endParaRPr lang="tr-TR" sz="2800" dirty="0">
              <a:latin typeface="Bookman Old Style" charset="0"/>
              <a:ea typeface="Bookman Old Style" charset="0"/>
              <a:cs typeface="Bookman Old Style" charset="0"/>
            </a:endParaRPr>
          </a:p>
          <a:p>
            <a:pPr algn="just">
              <a:buFont typeface="Wingdings" charset="2"/>
              <a:buChar char="q"/>
            </a:pPr>
            <a:r>
              <a:rPr lang="tr-TR" sz="2800" dirty="0">
                <a:latin typeface="Bookman Old Style" charset="0"/>
                <a:ea typeface="Bookman Old Style" charset="0"/>
                <a:cs typeface="Bookman Old Style" charset="0"/>
              </a:rPr>
              <a:t>Köye ait işler ikiye ayrılır:</a:t>
            </a:r>
          </a:p>
          <a:p>
            <a:pPr lvl="1" algn="just">
              <a:buFont typeface="Wingdings" charset="2"/>
              <a:buChar char="q"/>
            </a:pPr>
            <a:r>
              <a:rPr lang="tr-TR" sz="2800" dirty="0">
                <a:latin typeface="Bookman Old Style" charset="0"/>
                <a:ea typeface="Bookman Old Style" charset="0"/>
                <a:cs typeface="Bookman Old Style" charset="0"/>
              </a:rPr>
              <a:t>Zorunlu işler</a:t>
            </a:r>
          </a:p>
          <a:p>
            <a:pPr lvl="1" algn="just">
              <a:buFont typeface="Wingdings" charset="2"/>
              <a:buChar char="q"/>
            </a:pPr>
            <a:r>
              <a:rPr lang="tr-TR" sz="2800" dirty="0">
                <a:latin typeface="Bookman Old Style" charset="0"/>
                <a:ea typeface="Bookman Old Style" charset="0"/>
                <a:cs typeface="Bookman Old Style" charset="0"/>
              </a:rPr>
              <a:t>İsteğe bağlı işler</a:t>
            </a:r>
          </a:p>
          <a:p>
            <a:pPr lvl="1" algn="just">
              <a:buFont typeface="Wingdings" charset="2"/>
              <a:buChar char="q"/>
            </a:pPr>
            <a:endParaRPr lang="tr-TR" sz="2800" dirty="0">
              <a:latin typeface="Bookman Old Style" charset="0"/>
              <a:ea typeface="Bookman Old Style" charset="0"/>
              <a:cs typeface="Bookman Old Style" charset="0"/>
            </a:endParaRPr>
          </a:p>
          <a:p>
            <a:pPr algn="just">
              <a:buFont typeface="Wingdings" charset="2"/>
              <a:buChar char="q"/>
            </a:pPr>
            <a:r>
              <a:rPr lang="tr-TR" sz="2800" dirty="0">
                <a:latin typeface="Bookman Old Style" charset="0"/>
                <a:ea typeface="Bookman Old Style" charset="0"/>
                <a:cs typeface="Bookman Old Style" charset="0"/>
              </a:rPr>
              <a:t>Muhtarın görevleri ikiye ayrılır:</a:t>
            </a:r>
          </a:p>
          <a:p>
            <a:pPr lvl="1" algn="just">
              <a:buFont typeface="Wingdings" charset="2"/>
              <a:buChar char="q"/>
            </a:pPr>
            <a:r>
              <a:rPr lang="tr-TR" sz="2800" dirty="0">
                <a:latin typeface="Bookman Old Style" charset="0"/>
                <a:ea typeface="Bookman Old Style" charset="0"/>
                <a:cs typeface="Bookman Old Style" charset="0"/>
              </a:rPr>
              <a:t>Köy işleri</a:t>
            </a:r>
          </a:p>
          <a:p>
            <a:pPr lvl="1" algn="just">
              <a:buFont typeface="Wingdings" charset="2"/>
              <a:buChar char="q"/>
            </a:pPr>
            <a:r>
              <a:rPr lang="tr-TR" sz="2800" dirty="0">
                <a:latin typeface="Bookman Old Style" charset="0"/>
                <a:ea typeface="Bookman Old Style" charset="0"/>
                <a:cs typeface="Bookman Old Style" charset="0"/>
              </a:rPr>
              <a:t>Devlet işleri</a:t>
            </a:r>
          </a:p>
        </p:txBody>
      </p:sp>
    </p:spTree>
    <p:extLst>
      <p:ext uri="{BB962C8B-B14F-4D97-AF65-F5344CB8AC3E}">
        <p14:creationId xmlns:p14="http://schemas.microsoft.com/office/powerpoint/2010/main" val="125480143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Köy</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2000" dirty="0">
                <a:latin typeface="Bookman Old Style" panose="02050604050505020204" pitchFamily="18" charset="0"/>
              </a:rPr>
              <a:t>Köye ait işler zorunlu işler ve isteğe bağlı işler olarak ikiye ayrılır. </a:t>
            </a:r>
            <a:r>
              <a:rPr lang="tr-TR" sz="2000" b="1" dirty="0">
                <a:latin typeface="Bookman Old Style" panose="02050604050505020204" pitchFamily="18" charset="0"/>
              </a:rPr>
              <a:t>Zorunlu işler</a:t>
            </a:r>
            <a:r>
              <a:rPr lang="tr-TR" sz="2000" dirty="0">
                <a:latin typeface="Bookman Old Style" panose="02050604050505020204" pitchFamily="18" charset="0"/>
              </a:rPr>
              <a:t>e örnek verilirse; sıtma, sivrisinek tarafından aşılandığı ve sivrisinek de su birikintilerinde barındığı ve ürediği için her şeyden evvel köy sınırı dahilindeki su birikintilerini kurutmak; köye kapalı yoldan içilecek su getirmek ve çeşme yapmak; evlerde odalarla ahırları bir duvarla birbirinden ayırmak; köyde evlerin etrafını ve köyün sokaklarını temiz tutmak, her ev kendi önünü süpürmek vb. (</a:t>
            </a:r>
            <a:r>
              <a:rPr lang="tr-TR" sz="2000" dirty="0" err="1">
                <a:latin typeface="Bookman Old Style" panose="02050604050505020204" pitchFamily="18" charset="0"/>
              </a:rPr>
              <a:t>md.</a:t>
            </a:r>
            <a:r>
              <a:rPr lang="tr-TR" sz="2000" dirty="0">
                <a:latin typeface="Bookman Old Style" panose="02050604050505020204" pitchFamily="18" charset="0"/>
              </a:rPr>
              <a:t> 13).</a:t>
            </a:r>
          </a:p>
          <a:p>
            <a:pPr algn="just"/>
            <a:r>
              <a:rPr lang="tr-TR" sz="2000" b="1" dirty="0">
                <a:latin typeface="Bookman Old Style" panose="02050604050505020204" pitchFamily="18" charset="0"/>
              </a:rPr>
              <a:t>İsteğe bağlı işler </a:t>
            </a:r>
            <a:r>
              <a:rPr lang="tr-TR" sz="2000" dirty="0">
                <a:latin typeface="Bookman Old Style" panose="02050604050505020204" pitchFamily="18" charset="0"/>
              </a:rPr>
              <a:t>ise kategorisinde ise şu tür işler sayılmıştır: Her köyün bir başından öbür başına kadar olan yolları taş kaldırma ile döşemek; köyde bir hamam yapmak; Pazar ve çarşı yerleri yapmak; köy tarla ve bahçelerini sulamak için bütün köye </a:t>
            </a:r>
            <a:r>
              <a:rPr lang="tr-TR" sz="2000" dirty="0" err="1">
                <a:latin typeface="Bookman Old Style" panose="02050604050505020204" pitchFamily="18" charset="0"/>
              </a:rPr>
              <a:t>ortaklama</a:t>
            </a:r>
            <a:r>
              <a:rPr lang="tr-TR" sz="2000" dirty="0">
                <a:latin typeface="Bookman Old Style" panose="02050604050505020204" pitchFamily="18" charset="0"/>
              </a:rPr>
              <a:t> ark yapmak vb. (</a:t>
            </a:r>
            <a:r>
              <a:rPr lang="tr-TR" sz="2000" dirty="0" err="1">
                <a:latin typeface="Bookman Old Style" panose="02050604050505020204" pitchFamily="18" charset="0"/>
              </a:rPr>
              <a:t>md.</a:t>
            </a:r>
            <a:r>
              <a:rPr lang="tr-TR" sz="2000" dirty="0">
                <a:latin typeface="Bookman Old Style" panose="02050604050505020204" pitchFamily="18" charset="0"/>
              </a:rPr>
              <a:t> 14).</a:t>
            </a:r>
          </a:p>
        </p:txBody>
      </p:sp>
    </p:spTree>
    <p:extLst>
      <p:ext uri="{BB962C8B-B14F-4D97-AF65-F5344CB8AC3E}">
        <p14:creationId xmlns:p14="http://schemas.microsoft.com/office/powerpoint/2010/main" val="192331436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Köy</a:t>
            </a:r>
          </a:p>
        </p:txBody>
      </p:sp>
      <p:sp>
        <p:nvSpPr>
          <p:cNvPr id="3" name="Content Placeholder 2"/>
          <p:cNvSpPr>
            <a:spLocks noGrp="1"/>
          </p:cNvSpPr>
          <p:nvPr>
            <p:ph sz="quarter" idx="1"/>
          </p:nvPr>
        </p:nvSpPr>
        <p:spPr>
          <a:xfrm>
            <a:off x="320346" y="1556792"/>
            <a:ext cx="8720419" cy="5112568"/>
          </a:xfrm>
        </p:spPr>
        <p:txBody>
          <a:bodyPr>
            <a:noAutofit/>
          </a:bodyPr>
          <a:lstStyle/>
          <a:p>
            <a:pPr algn="just">
              <a:buFont typeface="Wingdings" charset="2"/>
              <a:buChar char="q"/>
            </a:pPr>
            <a:r>
              <a:rPr lang="tr-TR" sz="2800" dirty="0">
                <a:latin typeface="Bookman Old Style" charset="0"/>
                <a:ea typeface="Bookman Old Style" charset="0"/>
                <a:cs typeface="Bookman Old Style" charset="0"/>
              </a:rPr>
              <a:t>Köyün organları:</a:t>
            </a:r>
          </a:p>
          <a:p>
            <a:pPr lvl="1" algn="just">
              <a:buFont typeface="Wingdings" charset="2"/>
              <a:buChar char="q"/>
            </a:pPr>
            <a:r>
              <a:rPr lang="tr-TR" sz="2500" dirty="0">
                <a:latin typeface="Bookman Old Style" charset="0"/>
                <a:ea typeface="Bookman Old Style" charset="0"/>
                <a:cs typeface="Bookman Old Style" charset="0"/>
              </a:rPr>
              <a:t>Köy Derneği </a:t>
            </a:r>
            <a:r>
              <a:rPr lang="tr-TR" sz="2500" dirty="0">
                <a:latin typeface="Bookman Old Style" charset="0"/>
                <a:ea typeface="Bookman Old Style" charset="0"/>
                <a:cs typeface="Bookman Old Style" charset="0"/>
                <a:sym typeface="Wingdings"/>
              </a:rPr>
              <a:t> </a:t>
            </a:r>
            <a:r>
              <a:rPr lang="tr-TR" sz="2500" dirty="0">
                <a:latin typeface="Bookman Old Style" charset="0"/>
                <a:ea typeface="Bookman Old Style" charset="0"/>
                <a:cs typeface="Bookman Old Style" charset="0"/>
              </a:rPr>
              <a:t>köyde bulunan tüm seçmenler. Muhtarı ve ihtiyar meclisini seçer. İsteğe bağlı işleri zorunlu iş haline getirebilir. </a:t>
            </a:r>
          </a:p>
          <a:p>
            <a:pPr lvl="1" algn="just">
              <a:buFont typeface="Wingdings" charset="2"/>
              <a:buChar char="q"/>
            </a:pPr>
            <a:r>
              <a:rPr lang="tr-TR" sz="2500" dirty="0">
                <a:latin typeface="Bookman Old Style" charset="0"/>
                <a:ea typeface="Bookman Old Style" charset="0"/>
                <a:cs typeface="Bookman Old Style" charset="0"/>
              </a:rPr>
              <a:t>Köy İhtiyar Meclisi </a:t>
            </a:r>
            <a:r>
              <a:rPr lang="tr-TR" sz="2500" dirty="0">
                <a:latin typeface="Bookman Old Style" charset="0"/>
                <a:ea typeface="Bookman Old Style" charset="0"/>
                <a:cs typeface="Bookman Old Style" charset="0"/>
                <a:sym typeface="Wingdings"/>
              </a:rPr>
              <a:t> </a:t>
            </a:r>
            <a:r>
              <a:rPr lang="tr-TR" sz="2500" dirty="0">
                <a:latin typeface="Bookman Old Style" charset="0"/>
                <a:ea typeface="Bookman Old Style" charset="0"/>
                <a:cs typeface="Bookman Old Style" charset="0"/>
              </a:rPr>
              <a:t>Seçimlik ve doğal (imam, öğretmen) üyelerden oluşur. İmece ve salmaya karar verir, muhtarın harcamalarını denetler, kamulaştırmaya karar verir, köylü arasındaki uyuşmazlıkları çözer.</a:t>
            </a:r>
          </a:p>
          <a:p>
            <a:pPr lvl="1" algn="just">
              <a:buFont typeface="Wingdings" charset="2"/>
              <a:buChar char="q"/>
            </a:pPr>
            <a:r>
              <a:rPr lang="tr-TR" sz="2500" dirty="0">
                <a:latin typeface="Bookman Old Style" charset="0"/>
                <a:ea typeface="Bookman Old Style" charset="0"/>
                <a:cs typeface="Bookman Old Style" charset="0"/>
              </a:rPr>
              <a:t>Köy Muhtarı </a:t>
            </a:r>
            <a:r>
              <a:rPr lang="tr-TR" sz="2500" dirty="0">
                <a:latin typeface="Bookman Old Style" charset="0"/>
                <a:ea typeface="Bookman Old Style" charset="0"/>
                <a:cs typeface="Bookman Old Style" charset="0"/>
                <a:sym typeface="Wingdings"/>
              </a:rPr>
              <a:t> Köy yönetiminin başıdır. Ayrıca merkezi yönetimin görevlisidir. </a:t>
            </a:r>
            <a:endParaRPr lang="tr-TR" sz="2500"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132466160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Köy</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1600" dirty="0">
                <a:latin typeface="Bookman Old Style" panose="02050604050505020204" pitchFamily="18" charset="0"/>
              </a:rPr>
              <a:t>Köy tüzel kişiliğinin yürütme organı, temsilcisi muhtarın görevleri de devlet işleri ve köy işleri diye ikiye ayrılmaktadır. Köy, bir yerel yönetim birimi olmasına rağmen genel idare hizmetleri kapsamında da köylünün birtakım yükümlülükleri vardır. </a:t>
            </a:r>
          </a:p>
          <a:p>
            <a:pPr algn="just"/>
            <a:r>
              <a:rPr lang="tr-TR" sz="1600" dirty="0">
                <a:latin typeface="Bookman Old Style" panose="02050604050505020204" pitchFamily="18" charset="0"/>
              </a:rPr>
              <a:t>Köy Kanunu’na göre </a:t>
            </a:r>
            <a:r>
              <a:rPr lang="tr-TR" sz="1600" b="1" dirty="0">
                <a:latin typeface="Bookman Old Style" panose="02050604050505020204" pitchFamily="18" charset="0"/>
              </a:rPr>
              <a:t>muhtarın görmek zorunda olduğu devlet işleri</a:t>
            </a:r>
            <a:r>
              <a:rPr lang="tr-TR" sz="1600" dirty="0">
                <a:latin typeface="Bookman Old Style" panose="02050604050505020204" pitchFamily="18" charset="0"/>
              </a:rPr>
              <a:t>nden bahsedilirse; hükümet tarafından bildirilecek kanunları, nizamları köy içinde ilan etmek ve halka anlatmak ve kanunlar, nizamlar, talimatlar, emirler ile kendisine verilecek işleri görmek;  köyün sınırı içinde dirlik ve düzenliği korumak (asayişi korumak); salgın ve bulaşık hastalıkları günü gününe hükümete haber vermek; hekim olmayanların ve üfürükçülerin hastalara ilaç yapmasını menetmek ve hükümete haber vermek; her ay içinde köyde doğan, ölen, nikahlanan ve boşananların defterini yapıp ertesi ayın onuncu gününden evvel nüfus memuruna vermek ve köyün nüfus defterini birlikte götürerek vukuatı yürüttürmek gibi işler bu kapsamda düşünülen işlerdir (</a:t>
            </a:r>
            <a:r>
              <a:rPr lang="tr-TR" sz="1600" dirty="0" err="1">
                <a:latin typeface="Bookman Old Style" panose="02050604050505020204" pitchFamily="18" charset="0"/>
              </a:rPr>
              <a:t>md.</a:t>
            </a:r>
            <a:r>
              <a:rPr lang="tr-TR" sz="1600" dirty="0">
                <a:latin typeface="Bookman Old Style" panose="02050604050505020204" pitchFamily="18" charset="0"/>
              </a:rPr>
              <a:t> 36). </a:t>
            </a:r>
          </a:p>
          <a:p>
            <a:pPr algn="just"/>
            <a:r>
              <a:rPr lang="tr-TR" sz="1600" b="1" dirty="0">
                <a:latin typeface="Bookman Old Style" panose="02050604050505020204" pitchFamily="18" charset="0"/>
              </a:rPr>
              <a:t>Muhtarın köye ilişkin görevleri</a:t>
            </a:r>
            <a:r>
              <a:rPr lang="tr-TR" sz="1600" dirty="0">
                <a:latin typeface="Bookman Old Style" panose="02050604050505020204" pitchFamily="18" charset="0"/>
              </a:rPr>
              <a:t>ne örnek verilirse; köylünün zorunlu işlerini ihtiyar meclisi ile görüşerek yapmak ve yaptırmak; isteğe bağlı işlerin yapılabilmesi için köylülere öğüt vermek; ihtiyar meclisi ile görüştükten sonra köylüyü işe çağırmak; ihtiyar meclisi kararı ile köy işlerine harcanacak parayı toplamak vb. </a:t>
            </a:r>
          </a:p>
        </p:txBody>
      </p:sp>
    </p:spTree>
    <p:extLst>
      <p:ext uri="{BB962C8B-B14F-4D97-AF65-F5344CB8AC3E}">
        <p14:creationId xmlns:p14="http://schemas.microsoft.com/office/powerpoint/2010/main" val="134137108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Mahalli İdare Birlikleri</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2000" dirty="0">
                <a:latin typeface="Bookman Old Style" panose="02050604050505020204" pitchFamily="18" charset="0"/>
              </a:rPr>
              <a:t>5355 Sayılı Mahalli İdare Birlikleri Kanunu’nda mahalli idare birliği “Birden fazla mahalli idarenin, yürütmekle görevli oldukları hizmetlerden bazılarını birlikte görmek üzere kendi aralarında kurdukları kamu tüzel kişisi” olarak tanımlanmıştır (</a:t>
            </a:r>
            <a:r>
              <a:rPr lang="tr-TR" sz="2000" dirty="0" err="1">
                <a:latin typeface="Bookman Old Style" panose="02050604050505020204" pitchFamily="18" charset="0"/>
              </a:rPr>
              <a:t>md.</a:t>
            </a:r>
            <a:r>
              <a:rPr lang="tr-TR" sz="2000" dirty="0">
                <a:latin typeface="Bookman Old Style" panose="02050604050505020204" pitchFamily="18" charset="0"/>
              </a:rPr>
              <a:t> 3/b). </a:t>
            </a:r>
          </a:p>
          <a:p>
            <a:pPr algn="just"/>
            <a:r>
              <a:rPr lang="tr-TR" sz="2000" dirty="0">
                <a:latin typeface="Bookman Old Style" panose="02050604050505020204" pitchFamily="18" charset="0"/>
              </a:rPr>
              <a:t>Mahalli idare birliği kurulabilmesi için en az iki mahalli idarenin bir araya gelerek bir tüzük üzerinde anlaşmaları gerekmektedir. Birlik tüzüğü, birliği kuracak mahallî idarelerin meclislerinde üye tam sayısının üçte iki çoğunluğuyla kabul edildikten sonra valinin; birlik birden fazla ildeki mahalli idarelerin katılımı ile kuruluyorsa üyeleri il özel idareleri ve köylerden oluşan birlikler için İçişleri Bakanı’nın, geri kalanları için Çevre, Şehircilik ve İklim Değişikliği Bakanı’nın onayı ile kesinleşir. Birlik, birlik tüzüğünün kesinleşmesinden sonra Cumhurbaşkanı’nın izni ile kurulur ve tüzel kişilik kazanır. </a:t>
            </a:r>
          </a:p>
        </p:txBody>
      </p:sp>
    </p:spTree>
    <p:extLst>
      <p:ext uri="{BB962C8B-B14F-4D97-AF65-F5344CB8AC3E}">
        <p14:creationId xmlns:p14="http://schemas.microsoft.com/office/powerpoint/2010/main" val="4264333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28600"/>
            <a:ext cx="8786874" cy="990600"/>
          </a:xfrm>
        </p:spPr>
        <p:txBody>
          <a:bodyPr>
            <a:normAutofit/>
          </a:bodyPr>
          <a:lstStyle/>
          <a:p>
            <a:r>
              <a:rPr lang="tr-TR" sz="2800" b="1" dirty="0">
                <a:latin typeface="Bookman Old Style" pitchFamily="18" charset="0"/>
              </a:rPr>
              <a:t>Merkezden Yönetim</a:t>
            </a:r>
          </a:p>
        </p:txBody>
      </p:sp>
      <p:sp>
        <p:nvSpPr>
          <p:cNvPr id="3" name="2 İçerik Yer Tutucusu"/>
          <p:cNvSpPr>
            <a:spLocks noGrp="1"/>
          </p:cNvSpPr>
          <p:nvPr>
            <p:ph sz="quarter" idx="1"/>
          </p:nvPr>
        </p:nvSpPr>
        <p:spPr/>
        <p:txBody>
          <a:bodyPr>
            <a:noAutofit/>
          </a:bodyPr>
          <a:lstStyle/>
          <a:p>
            <a:pPr algn="just"/>
            <a:endParaRPr lang="tr-TR" sz="2100" dirty="0">
              <a:latin typeface="Bookman Old Style" pitchFamily="18" charset="0"/>
            </a:endParaRPr>
          </a:p>
          <a:p>
            <a:pPr algn="just"/>
            <a:r>
              <a:rPr lang="tr-TR" sz="2100" dirty="0">
                <a:latin typeface="Bookman Old Style" pitchFamily="18" charset="0"/>
              </a:rPr>
              <a:t>Kamu hizmetlerinin yürütülmesine ilişkin gerekli </a:t>
            </a:r>
            <a:r>
              <a:rPr lang="tr-TR" sz="2100" i="1" dirty="0">
                <a:latin typeface="Bookman Old Style" pitchFamily="18" charset="0"/>
              </a:rPr>
              <a:t>gelir ve giderler</a:t>
            </a:r>
            <a:r>
              <a:rPr lang="tr-TR" sz="2100" dirty="0">
                <a:latin typeface="Bookman Old Style" pitchFamily="18" charset="0"/>
              </a:rPr>
              <a:t> merkezden yönetilmektedir. </a:t>
            </a:r>
          </a:p>
          <a:p>
            <a:pPr algn="just"/>
            <a:r>
              <a:rPr lang="tr-TR" sz="2100" dirty="0">
                <a:latin typeface="Bookman Old Style" pitchFamily="18" charset="0"/>
              </a:rPr>
              <a:t>Merkezi yönetim birimlerinde görev alacak </a:t>
            </a:r>
            <a:r>
              <a:rPr lang="tr-TR" sz="2100" i="1" dirty="0">
                <a:latin typeface="Bookman Old Style" pitchFamily="18" charset="0"/>
              </a:rPr>
              <a:t>personel</a:t>
            </a:r>
            <a:r>
              <a:rPr lang="tr-TR" sz="2100" dirty="0">
                <a:latin typeface="Bookman Old Style" pitchFamily="18" charset="0"/>
              </a:rPr>
              <a:t>in atanması işlemi merkez tarafından yapılmaktadır. Yer değiştirme ve terfi gibi bazı işlemlerini kendine bilgi vermek şartıyla hiyerarşik yapısı içinde yer alan bölge ya da ildeki kuruluşlarına bırakabilir. </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Mahalli İdare Birlikleri</a:t>
            </a:r>
          </a:p>
        </p:txBody>
      </p:sp>
      <p:sp>
        <p:nvSpPr>
          <p:cNvPr id="3" name="Content Placeholder 2"/>
          <p:cNvSpPr>
            <a:spLocks noGrp="1"/>
          </p:cNvSpPr>
          <p:nvPr>
            <p:ph sz="quarter" idx="1"/>
          </p:nvPr>
        </p:nvSpPr>
        <p:spPr>
          <a:xfrm>
            <a:off x="320346" y="1556792"/>
            <a:ext cx="8720419" cy="5112568"/>
          </a:xfrm>
        </p:spPr>
        <p:txBody>
          <a:bodyPr>
            <a:noAutofit/>
          </a:bodyPr>
          <a:lstStyle/>
          <a:p>
            <a:pPr algn="just"/>
            <a:endParaRPr lang="tr-TR" sz="2400" dirty="0">
              <a:latin typeface="Bookman Old Style" panose="02050604050505020204" pitchFamily="18" charset="0"/>
            </a:endParaRPr>
          </a:p>
          <a:p>
            <a:pPr algn="just"/>
            <a:r>
              <a:rPr lang="tr-TR" sz="2400" dirty="0">
                <a:latin typeface="Bookman Old Style" panose="02050604050505020204" pitchFamily="18" charset="0"/>
              </a:rPr>
              <a:t>Su, atık su, katı atık ve benzeri altyapı hizmetleri ile çevre ve ekolojik dengenin korunmasına ilişkin projelerin zorunlu kılması durumunda, Cumhurbaşkanı ilgili mahalli idarelerin bu amaçla kurulmuş birliğe katılmasına karar verebilmektedir. Bu şekilde üye olunan birliklerden ayrılma da Cumhurbaşkanının iznine bağlıdır. </a:t>
            </a:r>
          </a:p>
          <a:p>
            <a:pPr algn="just"/>
            <a:r>
              <a:rPr lang="tr-TR" sz="2400" dirty="0">
                <a:latin typeface="Bookman Old Style" panose="02050604050505020204" pitchFamily="18" charset="0"/>
              </a:rPr>
              <a:t>Mahalli idarelerin bütün görevlerini kapsayacak şekilde genel amaçlı veya amacı açıkça belirlenmemiş birlik kurulamamaktadır. </a:t>
            </a:r>
          </a:p>
        </p:txBody>
      </p:sp>
    </p:spTree>
    <p:extLst>
      <p:ext uri="{BB962C8B-B14F-4D97-AF65-F5344CB8AC3E}">
        <p14:creationId xmlns:p14="http://schemas.microsoft.com/office/powerpoint/2010/main" val="266964959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Mahalli İdarelerin Personel Sayıları</a:t>
            </a:r>
          </a:p>
        </p:txBody>
      </p:sp>
      <p:pic>
        <p:nvPicPr>
          <p:cNvPr id="5" name="İçerik Yer Tutucusu 4">
            <a:extLst>
              <a:ext uri="{FF2B5EF4-FFF2-40B4-BE49-F238E27FC236}">
                <a16:creationId xmlns:a16="http://schemas.microsoft.com/office/drawing/2014/main" id="{282B5CE0-0869-7847-9AA4-96529072EF79}"/>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7504" y="1844824"/>
            <a:ext cx="8933309" cy="4536504"/>
          </a:xfrm>
        </p:spPr>
      </p:pic>
    </p:spTree>
    <p:extLst>
      <p:ext uri="{BB962C8B-B14F-4D97-AF65-F5344CB8AC3E}">
        <p14:creationId xmlns:p14="http://schemas.microsoft.com/office/powerpoint/2010/main" val="1138759970"/>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135816" cy="990600"/>
          </a:xfrm>
        </p:spPr>
        <p:txBody>
          <a:bodyPr>
            <a:normAutofit/>
          </a:bodyPr>
          <a:lstStyle/>
          <a:p>
            <a:r>
              <a:rPr lang="tr-TR" sz="2400" b="1" dirty="0">
                <a:latin typeface="Bookman Old Style" panose="02050604050505020204" pitchFamily="18" charset="0"/>
              </a:rPr>
              <a:t>Mahalli İdare Şirketlerindeki Personel Sayıları</a:t>
            </a:r>
          </a:p>
        </p:txBody>
      </p:sp>
      <p:pic>
        <p:nvPicPr>
          <p:cNvPr id="7" name="İçerik Yer Tutucusu 6">
            <a:extLst>
              <a:ext uri="{FF2B5EF4-FFF2-40B4-BE49-F238E27FC236}">
                <a16:creationId xmlns:a16="http://schemas.microsoft.com/office/drawing/2014/main" id="{6C453376-3136-3743-8AB9-FD506DFC2FDA}"/>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7504" y="1988840"/>
            <a:ext cx="8928992" cy="4176463"/>
          </a:xfrm>
        </p:spPr>
      </p:pic>
    </p:spTree>
    <p:extLst>
      <p:ext uri="{BB962C8B-B14F-4D97-AF65-F5344CB8AC3E}">
        <p14:creationId xmlns:p14="http://schemas.microsoft.com/office/powerpoint/2010/main" val="34317679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135816" cy="990600"/>
          </a:xfrm>
        </p:spPr>
        <p:txBody>
          <a:bodyPr>
            <a:normAutofit/>
          </a:bodyPr>
          <a:lstStyle/>
          <a:p>
            <a:r>
              <a:rPr lang="tr-TR" sz="2400" b="1" dirty="0">
                <a:latin typeface="Bookman Old Style" panose="02050604050505020204" pitchFamily="18" charset="0"/>
              </a:rPr>
              <a:t>Mahalli İdareler Personelinin Toplam Kamu Personeli İçindeki Oranı</a:t>
            </a:r>
          </a:p>
        </p:txBody>
      </p:sp>
      <p:pic>
        <p:nvPicPr>
          <p:cNvPr id="6" name="İçerik Yer Tutucusu 5">
            <a:extLst>
              <a:ext uri="{FF2B5EF4-FFF2-40B4-BE49-F238E27FC236}">
                <a16:creationId xmlns:a16="http://schemas.microsoft.com/office/drawing/2014/main" id="{92DB3A36-D282-1147-B7AB-63CAE65F73DC}"/>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7504" y="1895275"/>
            <a:ext cx="8928992" cy="4342037"/>
          </a:xfrm>
        </p:spPr>
      </p:pic>
    </p:spTree>
    <p:extLst>
      <p:ext uri="{BB962C8B-B14F-4D97-AF65-F5344CB8AC3E}">
        <p14:creationId xmlns:p14="http://schemas.microsoft.com/office/powerpoint/2010/main" val="22397927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i="1" dirty="0">
                <a:latin typeface="Bookman Old Style" panose="02050604050505020204" pitchFamily="18" charset="0"/>
              </a:rPr>
              <a:t>Mahalle</a:t>
            </a:r>
          </a:p>
        </p:txBody>
      </p:sp>
      <p:sp>
        <p:nvSpPr>
          <p:cNvPr id="3" name="Content Placeholder 2"/>
          <p:cNvSpPr>
            <a:spLocks noGrp="1"/>
          </p:cNvSpPr>
          <p:nvPr>
            <p:ph sz="quarter" idx="1"/>
          </p:nvPr>
        </p:nvSpPr>
        <p:spPr>
          <a:xfrm>
            <a:off x="320346" y="1556792"/>
            <a:ext cx="8720419" cy="5112568"/>
          </a:xfrm>
        </p:spPr>
        <p:txBody>
          <a:bodyPr>
            <a:noAutofit/>
          </a:bodyPr>
          <a:lstStyle/>
          <a:p>
            <a:pPr algn="just"/>
            <a:endParaRPr lang="tr-TR" sz="2400" dirty="0">
              <a:latin typeface="Bookman Old Style" panose="02050604050505020204" pitchFamily="18" charset="0"/>
            </a:endParaRPr>
          </a:p>
          <a:p>
            <a:pPr algn="just"/>
            <a:r>
              <a:rPr lang="tr-TR" sz="2400" dirty="0">
                <a:latin typeface="Bookman Old Style" panose="02050604050505020204" pitchFamily="18" charset="0"/>
              </a:rPr>
              <a:t>Belediye sınırları içinde, ihtiyaç ve öncelikleri benzer özellikler gösteren ve sakinleri arasında komşuluk ilişkisi bulunan idari birim</a:t>
            </a:r>
            <a:endParaRPr lang="tr-TR" sz="1200" dirty="0">
              <a:latin typeface="Bookman Old Style" panose="02050604050505020204" pitchFamily="18" charset="0"/>
            </a:endParaRPr>
          </a:p>
          <a:p>
            <a:pPr algn="just"/>
            <a:r>
              <a:rPr lang="tr-TR" sz="2400" dirty="0">
                <a:latin typeface="Bookman Old Style" panose="02050604050505020204" pitchFamily="18" charset="0"/>
              </a:rPr>
              <a:t>Belediye sınırları içinde mahalle kurulması, kaldırılması, birleştirilmesi, bölünmesi, adlarıyla sınırlarının tespiti ve değiştirilmesi, belediye meclisinin kararı ve kaymakamın görüşü üzerine valinin onayı ile olur.</a:t>
            </a:r>
          </a:p>
          <a:p>
            <a:pPr algn="just"/>
            <a:r>
              <a:rPr lang="tr-TR" sz="2400" dirty="0">
                <a:latin typeface="Bookman Old Style" panose="02050604050505020204" pitchFamily="18" charset="0"/>
              </a:rPr>
              <a:t>Belediye sınırları içinde nüfusu 500’ün altında mahalle kurulamaz.</a:t>
            </a:r>
          </a:p>
        </p:txBody>
      </p:sp>
    </p:spTree>
    <p:extLst>
      <p:ext uri="{BB962C8B-B14F-4D97-AF65-F5344CB8AC3E}">
        <p14:creationId xmlns:p14="http://schemas.microsoft.com/office/powerpoint/2010/main" val="3826039213"/>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i="1" dirty="0">
                <a:latin typeface="Bookman Old Style" panose="02050604050505020204" pitchFamily="18" charset="0"/>
              </a:rPr>
              <a:t>Mahalle</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2400" dirty="0">
                <a:latin typeface="Bookman Old Style" panose="02050604050505020204" pitchFamily="18" charset="0"/>
              </a:rPr>
              <a:t>Organları, muhtar ve ihtiyar heyetidir.</a:t>
            </a:r>
          </a:p>
          <a:p>
            <a:pPr algn="just"/>
            <a:r>
              <a:rPr lang="tr-TR" sz="2400" dirty="0">
                <a:latin typeface="Bookman Old Style" panose="02050604050505020204" pitchFamily="18" charset="0"/>
              </a:rPr>
              <a:t>Muhtar, mahalle sakinlerinin gönüllü katılımıyla ortak ihtiyaçları belirlemek, mahallenin yaşam kalitesini geliştirmek, belediye ve diğer kamu kurum ve kuruluşlarıyla ilişkilerini yürütmek, mahalle ile ilgili konularda görüş bildirmek, diğer kurumlarla iş birliği yapmak ve kanunlarla verilen diğer görevleri yapmakla yükümlüdür. </a:t>
            </a:r>
          </a:p>
          <a:p>
            <a:pPr algn="just"/>
            <a:r>
              <a:rPr lang="tr-TR" sz="2400" dirty="0">
                <a:latin typeface="Bookman Old Style" panose="02050604050505020204" pitchFamily="18" charset="0"/>
              </a:rPr>
              <a:t>Belediye, mahallenin ve muhtarlığın ihtiyaçlarının karşılanması ve sorunlarının çözümü için bütçe imkânları ölçüsünde gerekli ayni yardım ve desteği sağlar.</a:t>
            </a:r>
          </a:p>
        </p:txBody>
      </p:sp>
    </p:spTree>
    <p:extLst>
      <p:ext uri="{BB962C8B-B14F-4D97-AF65-F5344CB8AC3E}">
        <p14:creationId xmlns:p14="http://schemas.microsoft.com/office/powerpoint/2010/main" val="270262739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i="1" dirty="0">
                <a:latin typeface="Bookman Old Style" panose="02050604050505020204" pitchFamily="18" charset="0"/>
              </a:rPr>
              <a:t>Kırsal Mahalle ve Kırsal Yerleşik Alan</a:t>
            </a:r>
          </a:p>
        </p:txBody>
      </p:sp>
      <p:sp>
        <p:nvSpPr>
          <p:cNvPr id="3" name="Content Placeholder 2"/>
          <p:cNvSpPr>
            <a:spLocks noGrp="1"/>
          </p:cNvSpPr>
          <p:nvPr>
            <p:ph sz="quarter" idx="1"/>
          </p:nvPr>
        </p:nvSpPr>
        <p:spPr>
          <a:xfrm>
            <a:off x="320346" y="1556792"/>
            <a:ext cx="8720419" cy="5112568"/>
          </a:xfrm>
        </p:spPr>
        <p:txBody>
          <a:bodyPr>
            <a:noAutofit/>
          </a:bodyPr>
          <a:lstStyle/>
          <a:p>
            <a:pPr marL="0" indent="0" algn="just">
              <a:buNone/>
            </a:pPr>
            <a:endParaRPr lang="tr-TR" sz="2400" dirty="0">
              <a:latin typeface="Bookman Old Style" panose="02050604050505020204" pitchFamily="18" charset="0"/>
            </a:endParaRPr>
          </a:p>
          <a:p>
            <a:pPr marL="0" indent="0" algn="just">
              <a:buNone/>
            </a:pPr>
            <a:r>
              <a:rPr lang="tr-TR" sz="2400" dirty="0">
                <a:latin typeface="Bookman Old Style" panose="02050604050505020204" pitchFamily="18" charset="0"/>
              </a:rPr>
              <a:t>2020 yılında büyükşehir belediyesi sistemindeki kırsal nitelikli yerleşimler ve alanlara ilişkin 5216 sayılı Büyükşehir Belediyesi Kanunu’na bir ekleme yapılmıştır. Reform süreci içinde mahalleye dönüştürülen köyler ve beldelere -6360’ın çıktığı zamanda olduğu gibi- birtakım haklar ve muafiyetler tanıyan “kırsal mahalle” ve “kırsal yerleşik alan” statüleri oluşturulmuştur.</a:t>
            </a:r>
            <a:r>
              <a:rPr lang="tr-TR" sz="1800" dirty="0">
                <a:latin typeface="Bookman Old Style" panose="02050604050505020204" pitchFamily="18" charset="0"/>
              </a:rPr>
              <a:t> </a:t>
            </a:r>
          </a:p>
        </p:txBody>
      </p:sp>
    </p:spTree>
    <p:extLst>
      <p:ext uri="{BB962C8B-B14F-4D97-AF65-F5344CB8AC3E}">
        <p14:creationId xmlns:p14="http://schemas.microsoft.com/office/powerpoint/2010/main" val="39990443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i="1" dirty="0">
                <a:latin typeface="Bookman Old Style" panose="02050604050505020204" pitchFamily="18" charset="0"/>
              </a:rPr>
              <a:t>Kırsal Mahalle ve Kırsal Yerleşik Alan</a:t>
            </a:r>
          </a:p>
        </p:txBody>
      </p:sp>
      <p:sp>
        <p:nvSpPr>
          <p:cNvPr id="3" name="Content Placeholder 2"/>
          <p:cNvSpPr>
            <a:spLocks noGrp="1"/>
          </p:cNvSpPr>
          <p:nvPr>
            <p:ph sz="quarter" idx="1"/>
          </p:nvPr>
        </p:nvSpPr>
        <p:spPr>
          <a:xfrm>
            <a:off x="320346" y="1556792"/>
            <a:ext cx="8720419" cy="5112568"/>
          </a:xfrm>
        </p:spPr>
        <p:txBody>
          <a:bodyPr>
            <a:noAutofit/>
          </a:bodyPr>
          <a:lstStyle/>
          <a:p>
            <a:r>
              <a:rPr lang="tr-TR" sz="2000" dirty="0">
                <a:latin typeface="Bookman Old Style" panose="02050604050505020204" pitchFamily="18" charset="0"/>
              </a:rPr>
              <a:t>5216 sayılı Kanun’a 16 Ekim 2020 tarihinde (7254 sayılı Kanun’la) eklenen maddeye göre (ek </a:t>
            </a:r>
            <a:r>
              <a:rPr lang="tr-TR" sz="2000" dirty="0" err="1">
                <a:latin typeface="Bookman Old Style" panose="02050604050505020204" pitchFamily="18" charset="0"/>
              </a:rPr>
              <a:t>md.</a:t>
            </a:r>
            <a:r>
              <a:rPr lang="tr-TR" sz="2000" dirty="0">
                <a:latin typeface="Bookman Old Style" panose="02050604050505020204" pitchFamily="18" charset="0"/>
              </a:rPr>
              <a:t> 3) köy veya belde belediyesi iken mahalleye dönüşen ve büyükşehir belediyesi sınırları içinde bulunup;</a:t>
            </a:r>
          </a:p>
          <a:p>
            <a:pPr lvl="1"/>
            <a:r>
              <a:rPr lang="tr-TR" sz="1800" dirty="0" err="1">
                <a:latin typeface="Bookman Old Style" panose="02050604050505020204" pitchFamily="18" charset="0"/>
              </a:rPr>
              <a:t>sosyo</a:t>
            </a:r>
            <a:r>
              <a:rPr lang="tr-TR" sz="1800" dirty="0">
                <a:latin typeface="Bookman Old Style" panose="02050604050505020204" pitchFamily="18" charset="0"/>
              </a:rPr>
              <a:t>-ekonomik durumu, </a:t>
            </a:r>
          </a:p>
          <a:p>
            <a:pPr lvl="1"/>
            <a:r>
              <a:rPr lang="tr-TR" sz="1800" dirty="0">
                <a:latin typeface="Bookman Old Style" panose="02050604050505020204" pitchFamily="18" charset="0"/>
              </a:rPr>
              <a:t>şehir merkezine uzaklığı,</a:t>
            </a:r>
          </a:p>
          <a:p>
            <a:pPr lvl="1"/>
            <a:r>
              <a:rPr lang="tr-TR" sz="1800" dirty="0">
                <a:latin typeface="Bookman Old Style" panose="02050604050505020204" pitchFamily="18" charset="0"/>
              </a:rPr>
              <a:t>belediye hizmetlerine </a:t>
            </a:r>
            <a:r>
              <a:rPr lang="tr-TR" sz="1800" dirty="0" err="1">
                <a:latin typeface="Bookman Old Style" panose="02050604050505020204" pitchFamily="18" charset="0"/>
              </a:rPr>
              <a:t>erişebilirliği</a:t>
            </a:r>
            <a:r>
              <a:rPr lang="tr-TR" sz="1800" dirty="0">
                <a:latin typeface="Bookman Old Style" panose="02050604050505020204" pitchFamily="18" charset="0"/>
              </a:rPr>
              <a:t>, </a:t>
            </a:r>
          </a:p>
          <a:p>
            <a:pPr lvl="1"/>
            <a:r>
              <a:rPr lang="tr-TR" sz="1800" dirty="0">
                <a:latin typeface="Bookman Old Style" panose="02050604050505020204" pitchFamily="18" charset="0"/>
              </a:rPr>
              <a:t>mevcut yapılaşma durumu </a:t>
            </a:r>
          </a:p>
          <a:p>
            <a:pPr lvl="1"/>
            <a:r>
              <a:rPr lang="tr-TR" sz="1800" dirty="0">
                <a:latin typeface="Bookman Old Style" panose="02050604050505020204" pitchFamily="18" charset="0"/>
              </a:rPr>
              <a:t>ve benzeri hususlar dikkate alınarak </a:t>
            </a:r>
          </a:p>
          <a:p>
            <a:pPr marL="0" indent="0">
              <a:buNone/>
            </a:pPr>
            <a:r>
              <a:rPr lang="tr-TR" sz="2000" dirty="0">
                <a:latin typeface="Bookman Old Style" panose="02050604050505020204" pitchFamily="18" charset="0"/>
              </a:rPr>
              <a:t>ilgili ilçe belediye meclisinin kararı ve teklifi üzerine büyükşehir belediye meclisinin en geç 90 gün içinde alacağı karar ile kırsal yerleşim özelliği taşıdığı tespit edilen mahalleler, </a:t>
            </a:r>
            <a:r>
              <a:rPr lang="tr-TR" sz="2000" i="1" dirty="0">
                <a:latin typeface="Bookman Old Style" panose="02050604050505020204" pitchFamily="18" charset="0"/>
              </a:rPr>
              <a:t>kırsal mahalle</a:t>
            </a:r>
            <a:r>
              <a:rPr lang="tr-TR" sz="2000" dirty="0">
                <a:latin typeface="Bookman Old Style" panose="02050604050505020204" pitchFamily="18" charset="0"/>
              </a:rPr>
              <a:t> statüsüne kavuşmaktadırlar. </a:t>
            </a:r>
          </a:p>
        </p:txBody>
      </p:sp>
    </p:spTree>
    <p:extLst>
      <p:ext uri="{BB962C8B-B14F-4D97-AF65-F5344CB8AC3E}">
        <p14:creationId xmlns:p14="http://schemas.microsoft.com/office/powerpoint/2010/main" val="67779682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i="1" dirty="0">
                <a:latin typeface="Bookman Old Style" panose="02050604050505020204" pitchFamily="18" charset="0"/>
              </a:rPr>
              <a:t>Kırsal Mahalle ve Kırsal Yerleşik Alan</a:t>
            </a:r>
          </a:p>
        </p:txBody>
      </p:sp>
      <p:sp>
        <p:nvSpPr>
          <p:cNvPr id="3" name="Content Placeholder 2"/>
          <p:cNvSpPr>
            <a:spLocks noGrp="1"/>
          </p:cNvSpPr>
          <p:nvPr>
            <p:ph sz="quarter" idx="1"/>
          </p:nvPr>
        </p:nvSpPr>
        <p:spPr>
          <a:xfrm>
            <a:off x="320346" y="1556792"/>
            <a:ext cx="8720419" cy="5112568"/>
          </a:xfrm>
        </p:spPr>
        <p:txBody>
          <a:bodyPr>
            <a:noAutofit/>
          </a:bodyPr>
          <a:lstStyle/>
          <a:p>
            <a:pPr algn="just"/>
            <a:endParaRPr lang="tr-TR" sz="1800" dirty="0">
              <a:latin typeface="Bookman Old Style" panose="02050604050505020204" pitchFamily="18" charset="0"/>
            </a:endParaRPr>
          </a:p>
          <a:p>
            <a:pPr algn="just"/>
            <a:r>
              <a:rPr lang="tr-TR" sz="1800" dirty="0">
                <a:latin typeface="Bookman Old Style" panose="02050604050505020204" pitchFamily="18" charset="0"/>
              </a:rPr>
              <a:t>Kırsal Mahalle ve Kırsal Yerleşik Alan Yönetmeliği’nde kırsal mahallenin tespitine ilişkin daha ayrıntılı bir düzenleme yer almaktadır. İlgili 4. maddeye göre bir yerin kırsal mahalle olarak tespit edilebilmesi için aşağıda belirtilen hususların en azından birine sahip olması gerekmektedir: </a:t>
            </a:r>
          </a:p>
          <a:p>
            <a:pPr lvl="1" algn="just"/>
            <a:r>
              <a:rPr lang="tr-TR" sz="1600" dirty="0">
                <a:latin typeface="Bookman Old Style" panose="02050604050505020204" pitchFamily="18" charset="0"/>
              </a:rPr>
              <a:t>Kırsal yerleşim özelliğinin devam edip etmemesi,</a:t>
            </a:r>
          </a:p>
          <a:p>
            <a:pPr lvl="1" algn="just"/>
            <a:r>
              <a:rPr lang="tr-TR" sz="1600" dirty="0">
                <a:latin typeface="Bookman Old Style" panose="02050604050505020204" pitchFamily="18" charset="0"/>
              </a:rPr>
              <a:t>Şehir merkezine olan uzaklık ve ulaştırma durumu,</a:t>
            </a:r>
          </a:p>
          <a:p>
            <a:pPr lvl="1" algn="just"/>
            <a:r>
              <a:rPr lang="tr-TR" sz="1600" dirty="0">
                <a:latin typeface="Bookman Old Style" panose="02050604050505020204" pitchFamily="18" charset="0"/>
              </a:rPr>
              <a:t>Belediyelerin yol, su, atık su, katı atık, toplu taşıma gibi hizmetlerinden en az birine erişebilme imkânına tam kapasitede ulaşabilip ulaşamaması,</a:t>
            </a:r>
          </a:p>
          <a:p>
            <a:pPr lvl="1" algn="just"/>
            <a:r>
              <a:rPr lang="tr-TR" sz="1600" dirty="0">
                <a:latin typeface="Bookman Old Style" panose="02050604050505020204" pitchFamily="18" charset="0"/>
              </a:rPr>
              <a:t>Mevcut yapılaşma durumunun kırsal niteliğinin devam edip etmemesi,</a:t>
            </a:r>
          </a:p>
          <a:p>
            <a:pPr lvl="1" algn="just"/>
            <a:r>
              <a:rPr lang="tr-TR" sz="1600" dirty="0">
                <a:latin typeface="Bookman Old Style" panose="02050604050505020204" pitchFamily="18" charset="0"/>
              </a:rPr>
              <a:t>İmar mevzuatı uyarınca yerleşik ve gelişme alanları içinde olup olmaması,</a:t>
            </a:r>
          </a:p>
          <a:p>
            <a:pPr lvl="1" algn="just"/>
            <a:r>
              <a:rPr lang="tr-TR" sz="1600" dirty="0" err="1">
                <a:latin typeface="Bookman Old Style" panose="02050604050505020204" pitchFamily="18" charset="0"/>
              </a:rPr>
              <a:t>Sosyo</a:t>
            </a:r>
            <a:r>
              <a:rPr lang="tr-TR" sz="1600" dirty="0">
                <a:latin typeface="Bookman Old Style" panose="02050604050505020204" pitchFamily="18" charset="0"/>
              </a:rPr>
              <a:t>-ekonomik olarak; kırsal nüfus oranının yüksek olması, yüzölçümünün önemli bir kısmını tarım, orman, mera, yaylak ve kışlak arazilerinin oluşturması, tarımsal üretimin, hayvancılık ve orman faaliyetlerinin başlıca geçim kaynağı olarak tespit edilmiş olup olmaması.</a:t>
            </a:r>
          </a:p>
        </p:txBody>
      </p:sp>
    </p:spTree>
    <p:extLst>
      <p:ext uri="{BB962C8B-B14F-4D97-AF65-F5344CB8AC3E}">
        <p14:creationId xmlns:p14="http://schemas.microsoft.com/office/powerpoint/2010/main" val="1668600650"/>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i="1" dirty="0">
                <a:latin typeface="Bookman Old Style" panose="02050604050505020204" pitchFamily="18" charset="0"/>
              </a:rPr>
              <a:t>Kırsal Mahalle ve Kırsal Yerleşik Alan</a:t>
            </a:r>
          </a:p>
        </p:txBody>
      </p:sp>
      <p:sp>
        <p:nvSpPr>
          <p:cNvPr id="3" name="Content Placeholder 2"/>
          <p:cNvSpPr>
            <a:spLocks noGrp="1"/>
          </p:cNvSpPr>
          <p:nvPr>
            <p:ph sz="quarter" idx="1"/>
          </p:nvPr>
        </p:nvSpPr>
        <p:spPr>
          <a:xfrm>
            <a:off x="320346" y="1556792"/>
            <a:ext cx="8720419" cy="5112568"/>
          </a:xfrm>
        </p:spPr>
        <p:txBody>
          <a:bodyPr>
            <a:noAutofit/>
          </a:bodyPr>
          <a:lstStyle/>
          <a:p>
            <a:pPr algn="just"/>
            <a:endParaRPr lang="tr-TR" sz="1400" dirty="0">
              <a:latin typeface="Bookman Old Style" panose="02050604050505020204" pitchFamily="18" charset="0"/>
            </a:endParaRPr>
          </a:p>
          <a:p>
            <a:pPr algn="just"/>
            <a:endParaRPr lang="tr-TR" sz="1400" dirty="0">
              <a:latin typeface="Bookman Old Style" panose="02050604050505020204" pitchFamily="18" charset="0"/>
            </a:endParaRPr>
          </a:p>
          <a:p>
            <a:pPr algn="just"/>
            <a:endParaRPr lang="tr-TR" sz="1400" dirty="0">
              <a:latin typeface="Bookman Old Style" panose="02050604050505020204" pitchFamily="18" charset="0"/>
            </a:endParaRPr>
          </a:p>
          <a:p>
            <a:pPr marL="0" indent="0" algn="just">
              <a:buNone/>
            </a:pPr>
            <a:r>
              <a:rPr lang="tr-TR" sz="2400" dirty="0">
                <a:latin typeface="Bookman Old Style" panose="02050604050505020204" pitchFamily="18" charset="0"/>
              </a:rPr>
              <a:t>Büyükşehir belediye meclisine, ilçe belediyesinden gelen teklifi aynen veya değiştirerek kabul etme ya da reddedebilme hakkı tanınmıştır. Son karar, büyükşehir belediyesinindir. Mahalleye dönüştürülen yerleşim yerlerine ve yönetim birimlerine bu süreçte söz hakkı tanınmamıştır. </a:t>
            </a:r>
          </a:p>
        </p:txBody>
      </p:sp>
    </p:spTree>
    <p:extLst>
      <p:ext uri="{BB962C8B-B14F-4D97-AF65-F5344CB8AC3E}">
        <p14:creationId xmlns:p14="http://schemas.microsoft.com/office/powerpoint/2010/main" val="1853260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28600"/>
            <a:ext cx="8786874" cy="990600"/>
          </a:xfrm>
        </p:spPr>
        <p:txBody>
          <a:bodyPr>
            <a:normAutofit/>
          </a:bodyPr>
          <a:lstStyle/>
          <a:p>
            <a:r>
              <a:rPr lang="tr-TR" sz="2800" b="1" dirty="0">
                <a:latin typeface="Bookman Old Style" pitchFamily="18" charset="0"/>
              </a:rPr>
              <a:t>Merkezden Yönetim</a:t>
            </a:r>
          </a:p>
        </p:txBody>
      </p:sp>
      <p:sp>
        <p:nvSpPr>
          <p:cNvPr id="3" name="2 İçerik Yer Tutucusu"/>
          <p:cNvSpPr>
            <a:spLocks noGrp="1"/>
          </p:cNvSpPr>
          <p:nvPr>
            <p:ph sz="quarter" idx="1"/>
          </p:nvPr>
        </p:nvSpPr>
        <p:spPr>
          <a:xfrm>
            <a:off x="142844" y="1619596"/>
            <a:ext cx="8929718" cy="5257800"/>
          </a:xfrm>
        </p:spPr>
        <p:txBody>
          <a:bodyPr>
            <a:noAutofit/>
          </a:bodyPr>
          <a:lstStyle/>
          <a:p>
            <a:pPr algn="just">
              <a:spcBef>
                <a:spcPts val="0"/>
              </a:spcBef>
            </a:pPr>
            <a:r>
              <a:rPr lang="tr-TR" sz="1900" b="1" dirty="0">
                <a:latin typeface="Bookman Old Style" pitchFamily="18" charset="0"/>
              </a:rPr>
              <a:t>Siyasi bakımdan merkezden yönetim:</a:t>
            </a:r>
            <a:r>
              <a:rPr lang="tr-TR" sz="1900" dirty="0">
                <a:latin typeface="Bookman Old Style" pitchFamily="18" charset="0"/>
              </a:rPr>
              <a:t> bir ülkede yasama organının ve hükûmetin tek olmasını ve dolayısıyla siyasi otoritenin tamamen merkezdeki iktidarda toplanmasını ve hukuki birliğin mevcut bulunmasını ifade eder </a:t>
            </a:r>
            <a:r>
              <a:rPr lang="tr-TR" sz="1900" dirty="0">
                <a:latin typeface="Bookman Old Style" pitchFamily="18" charset="0"/>
                <a:sym typeface="Wingdings" panose="05000000000000000000" pitchFamily="2" charset="2"/>
              </a:rPr>
              <a:t> </a:t>
            </a:r>
            <a:r>
              <a:rPr lang="tr-TR" sz="1900" b="1" dirty="0" err="1">
                <a:latin typeface="Bookman Old Style" pitchFamily="18" charset="0"/>
              </a:rPr>
              <a:t>Üniter</a:t>
            </a:r>
            <a:r>
              <a:rPr lang="tr-TR" sz="1900" b="1" dirty="0">
                <a:latin typeface="Bookman Old Style" pitchFamily="18" charset="0"/>
              </a:rPr>
              <a:t> Devlet</a:t>
            </a:r>
          </a:p>
          <a:p>
            <a:pPr algn="just">
              <a:spcBef>
                <a:spcPts val="0"/>
              </a:spcBef>
            </a:pPr>
            <a:r>
              <a:rPr lang="tr-TR" sz="1900" b="1" dirty="0">
                <a:latin typeface="Bookman Old Style" pitchFamily="18" charset="0"/>
              </a:rPr>
              <a:t>İdari bakımdan merkezden yönetim: </a:t>
            </a:r>
            <a:r>
              <a:rPr lang="tr-TR" sz="1900" dirty="0">
                <a:latin typeface="Bookman Old Style" pitchFamily="18" charset="0"/>
              </a:rPr>
              <a:t>İdari merkeziyetçilik, kamu otoritesinin merkezileştirilmesini gerektirir. Kamu hizmetlerine ilişkin politikaların belirlenmesi ve kararların alınması yetkisi merkezi organlarda toplandığı gibi bunların yürütülmesine ilişkin inisiyatif de bu organların eline verilmiştir. Merkezin hiyerarşik yapısı içinde yer alan alt birimlere, bölge ve il kuruluşlarına </a:t>
            </a:r>
            <a:r>
              <a:rPr lang="tr-TR" sz="1900" i="1" dirty="0">
                <a:latin typeface="Bookman Old Style" pitchFamily="18" charset="0"/>
              </a:rPr>
              <a:t>geniş takdir yetkisi tanınmaz</a:t>
            </a:r>
            <a:r>
              <a:rPr lang="tr-TR" sz="1900" dirty="0">
                <a:latin typeface="Bookman Old Style" pitchFamily="18" charset="0"/>
              </a:rPr>
              <a:t>.</a:t>
            </a:r>
          </a:p>
          <a:p>
            <a:pPr algn="just">
              <a:spcBef>
                <a:spcPts val="0"/>
              </a:spcBef>
              <a:buNone/>
            </a:pPr>
            <a:r>
              <a:rPr lang="tr-TR" sz="1900" dirty="0">
                <a:latin typeface="Bookman Old Style" pitchFamily="18" charset="0"/>
              </a:rPr>
              <a:t>		İdari merkeziyetçilik, siyasi merkeziyetçiliğin bir sonucudur. Ancak siyasi merkeziyetçiliğin varlığı her zaman idari merkeziyetçiliği ortaya çıkarmayabilir. Örn. İng siyasi merkeziyetçilik + idari yerinden yönetim.</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i="1" dirty="0">
                <a:latin typeface="Bookman Old Style" panose="02050604050505020204" pitchFamily="18" charset="0"/>
              </a:rPr>
              <a:t>Kırsal Mahalle ve Kırsal Yerleşik Alan</a:t>
            </a:r>
          </a:p>
        </p:txBody>
      </p:sp>
      <p:sp>
        <p:nvSpPr>
          <p:cNvPr id="3" name="Content Placeholder 2"/>
          <p:cNvSpPr>
            <a:spLocks noGrp="1"/>
          </p:cNvSpPr>
          <p:nvPr>
            <p:ph sz="quarter" idx="1"/>
          </p:nvPr>
        </p:nvSpPr>
        <p:spPr>
          <a:xfrm>
            <a:off x="320346" y="1556792"/>
            <a:ext cx="8720419" cy="5112568"/>
          </a:xfrm>
        </p:spPr>
        <p:txBody>
          <a:bodyPr>
            <a:noAutofit/>
          </a:bodyPr>
          <a:lstStyle/>
          <a:p>
            <a:pPr algn="just"/>
            <a:endParaRPr lang="tr-TR" sz="2000" dirty="0">
              <a:latin typeface="Bookman Old Style" panose="02050604050505020204" pitchFamily="18" charset="0"/>
            </a:endParaRPr>
          </a:p>
          <a:p>
            <a:pPr algn="just"/>
            <a:r>
              <a:rPr lang="tr-TR" sz="2000" dirty="0">
                <a:latin typeface="Bookman Old Style" panose="02050604050505020204" pitchFamily="18" charset="0"/>
              </a:rPr>
              <a:t>Statünün belirlenmesinin mahalle düzeyinde yapılması gerekmektedir ancak tamamı kırsal mahalle olarak tespit edilmeyen diğer mahallelerde de 10 bin metrekareden az olmamak kaydıyla </a:t>
            </a:r>
            <a:r>
              <a:rPr lang="tr-TR" sz="2000" i="1" dirty="0">
                <a:latin typeface="Bookman Old Style" panose="02050604050505020204" pitchFamily="18" charset="0"/>
              </a:rPr>
              <a:t>kırsal yerleşik alan</a:t>
            </a:r>
            <a:r>
              <a:rPr lang="tr-TR" sz="2000" dirty="0">
                <a:latin typeface="Bookman Old Style" panose="02050604050505020204" pitchFamily="18" charset="0"/>
              </a:rPr>
              <a:t> belirlenebilmektedir. Kırsal mahalle kategorisine ek olarak kırsal yerleşik alan kategorisi oluşturulmuştur. Yönetmeliğe göre kırsal yerleşik alanlar, bir mahallenin veya birden fazla mahallenin bir kısmını içeren yerlerinde tespit edilebilecektir.</a:t>
            </a:r>
          </a:p>
          <a:p>
            <a:pPr algn="just"/>
            <a:r>
              <a:rPr lang="tr-TR" sz="2000" dirty="0">
                <a:latin typeface="Bookman Old Style" panose="02050604050505020204" pitchFamily="18" charset="0"/>
              </a:rPr>
              <a:t>Düzenlemelerde kırsal mahalle ve kırsal yerleşik alan olarak iki yeni statüden bahsedilmiş ve tespitine yönelik birtakım unsurlar belirtilmişse de “</a:t>
            </a:r>
            <a:r>
              <a:rPr lang="tr-TR" sz="2000" dirty="0" err="1">
                <a:latin typeface="Bookman Old Style" panose="02050604050505020204" pitchFamily="18" charset="0"/>
              </a:rPr>
              <a:t>kırsal”ın</a:t>
            </a:r>
            <a:r>
              <a:rPr lang="tr-TR" sz="2000" dirty="0">
                <a:latin typeface="Bookman Old Style" panose="02050604050505020204" pitchFamily="18" charset="0"/>
              </a:rPr>
              <a:t> niteliğine dair net tanımlar yapılmamıştır. </a:t>
            </a:r>
          </a:p>
          <a:p>
            <a:pPr algn="just"/>
            <a:endParaRPr lang="tr-TR" sz="1050" dirty="0">
              <a:latin typeface="Bookman Old Style" panose="02050604050505020204" pitchFamily="18" charset="0"/>
            </a:endParaRPr>
          </a:p>
        </p:txBody>
      </p:sp>
    </p:spTree>
    <p:extLst>
      <p:ext uri="{BB962C8B-B14F-4D97-AF65-F5344CB8AC3E}">
        <p14:creationId xmlns:p14="http://schemas.microsoft.com/office/powerpoint/2010/main" val="71239067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i="1" dirty="0">
                <a:latin typeface="Bookman Old Style" panose="02050604050505020204" pitchFamily="18" charset="0"/>
              </a:rPr>
              <a:t>Kırsal Mahalle ve Kırsal Yerleşik Alan</a:t>
            </a:r>
          </a:p>
        </p:txBody>
      </p:sp>
      <p:sp>
        <p:nvSpPr>
          <p:cNvPr id="3" name="Content Placeholder 2"/>
          <p:cNvSpPr>
            <a:spLocks noGrp="1"/>
          </p:cNvSpPr>
          <p:nvPr>
            <p:ph sz="quarter" idx="1"/>
          </p:nvPr>
        </p:nvSpPr>
        <p:spPr>
          <a:xfrm>
            <a:off x="320346" y="1556792"/>
            <a:ext cx="8720419" cy="5112568"/>
          </a:xfrm>
        </p:spPr>
        <p:txBody>
          <a:bodyPr>
            <a:noAutofit/>
          </a:bodyPr>
          <a:lstStyle/>
          <a:p>
            <a:pPr marL="0" indent="0" algn="just">
              <a:buNone/>
            </a:pPr>
            <a:r>
              <a:rPr lang="tr-TR" sz="1800" dirty="0">
                <a:latin typeface="Bookman Old Style" panose="02050604050505020204" pitchFamily="18" charset="0"/>
              </a:rPr>
              <a:t>Kırsal mahalle veya kırsal yerleşik alan olarak belirlenen yerlere 6360’takine benzer bir biçimde bazı muafiyetler ve tarife indirimleri tanınmıştır. Kırsal nitelikli olmayan mahallelerden ayrı tutularak bu yerler(de);</a:t>
            </a:r>
          </a:p>
          <a:p>
            <a:pPr lvl="0" algn="just"/>
            <a:r>
              <a:rPr lang="tr-TR" sz="1800" dirty="0">
                <a:latin typeface="Bookman Old Style" panose="02050604050505020204" pitchFamily="18" charset="0"/>
              </a:rPr>
              <a:t>Gelir vergisinden muaf esnaf ile basit usulde gelir vergisine tabi mükellefler tarafından bizzat işyeri olarak kullanılan bina, arsa ve araziler ile mesken amaçlı kullanılan binalar ve zirai istihsalde kullanılan bina, arsa ve araziler 1319 sayılı Emlak Vergisi Kanunu’na göre alınması gereken emlak vergisinden muaftır (</a:t>
            </a:r>
            <a:r>
              <a:rPr lang="tr-TR" sz="1800" i="1" dirty="0">
                <a:latin typeface="Bookman Old Style" panose="02050604050505020204" pitchFamily="18" charset="0"/>
              </a:rPr>
              <a:t>normal mahallelerde son tarih, 31.12.2022</a:t>
            </a:r>
            <a:r>
              <a:rPr lang="tr-TR" sz="1800" dirty="0">
                <a:latin typeface="Bookman Old Style" panose="02050604050505020204" pitchFamily="18" charset="0"/>
              </a:rPr>
              <a:t>). </a:t>
            </a:r>
          </a:p>
          <a:p>
            <a:pPr lvl="0" algn="just"/>
            <a:r>
              <a:rPr lang="tr-TR" sz="1800" dirty="0">
                <a:latin typeface="Bookman Old Style" panose="02050604050505020204" pitchFamily="18" charset="0"/>
              </a:rPr>
              <a:t>Bu yerlerde, ticari, sınai ve turistik faaliyetlerde kullanılan bina, arsa ve araziler için emlak vergisi %50 indirimli uygulanacaktır. </a:t>
            </a:r>
          </a:p>
          <a:p>
            <a:pPr lvl="0" algn="just"/>
            <a:r>
              <a:rPr lang="tr-TR" sz="1800" dirty="0">
                <a:latin typeface="Bookman Old Style" panose="02050604050505020204" pitchFamily="18" charset="0"/>
              </a:rPr>
              <a:t>Kırsal mahalle veya kırsal yerleşik alan olarak belirlenen yerlerde, 2464 sayılı Belediye Gelirleri Kanunu uyarınca alınması gereken bina inşaat harcı ile imarla ilgili harçlar alınmayacaktır (</a:t>
            </a:r>
            <a:r>
              <a:rPr lang="tr-TR" sz="1800" i="1" dirty="0">
                <a:latin typeface="Bookman Old Style" panose="02050604050505020204" pitchFamily="18" charset="0"/>
              </a:rPr>
              <a:t>normal mahallelerde son tarih, 31.12.2022</a:t>
            </a:r>
            <a:r>
              <a:rPr lang="tr-TR" sz="1800" dirty="0">
                <a:latin typeface="Bookman Old Style" panose="02050604050505020204" pitchFamily="18" charset="0"/>
              </a:rPr>
              <a:t>).</a:t>
            </a:r>
          </a:p>
        </p:txBody>
      </p:sp>
    </p:spTree>
    <p:extLst>
      <p:ext uri="{BB962C8B-B14F-4D97-AF65-F5344CB8AC3E}">
        <p14:creationId xmlns:p14="http://schemas.microsoft.com/office/powerpoint/2010/main" val="125313513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i="1" dirty="0">
                <a:latin typeface="Bookman Old Style" panose="02050604050505020204" pitchFamily="18" charset="0"/>
              </a:rPr>
              <a:t>Kırsal Mahalle ve Kırsal Yerleşik Alan</a:t>
            </a:r>
          </a:p>
        </p:txBody>
      </p:sp>
      <p:sp>
        <p:nvSpPr>
          <p:cNvPr id="3" name="Content Placeholder 2"/>
          <p:cNvSpPr>
            <a:spLocks noGrp="1"/>
          </p:cNvSpPr>
          <p:nvPr>
            <p:ph sz="quarter" idx="1"/>
          </p:nvPr>
        </p:nvSpPr>
        <p:spPr>
          <a:xfrm>
            <a:off x="320346" y="1556792"/>
            <a:ext cx="8720419" cy="5112568"/>
          </a:xfrm>
        </p:spPr>
        <p:txBody>
          <a:bodyPr>
            <a:noAutofit/>
          </a:bodyPr>
          <a:lstStyle/>
          <a:p>
            <a:pPr lvl="0" algn="just"/>
            <a:endParaRPr lang="tr-TR" sz="1800" dirty="0">
              <a:latin typeface="Bookman Old Style" panose="02050604050505020204" pitchFamily="18" charset="0"/>
            </a:endParaRPr>
          </a:p>
          <a:p>
            <a:pPr lvl="0" algn="just"/>
            <a:r>
              <a:rPr lang="tr-TR" sz="1800" dirty="0">
                <a:latin typeface="Bookman Old Style" panose="02050604050505020204" pitchFamily="18" charset="0"/>
              </a:rPr>
              <a:t>2464 sayılı Kanun’a göre alınması gereken diğer vergi, harç ve harcamalara katılma payları %50 indirimli uygulanacaktır (</a:t>
            </a:r>
            <a:r>
              <a:rPr lang="tr-TR" sz="1800" i="1" dirty="0">
                <a:latin typeface="Bookman Old Style" panose="02050604050505020204" pitchFamily="18" charset="0"/>
              </a:rPr>
              <a:t>normal mahallelerde yarısının alınması söz konusu değildir ve son tarih, 31.12.2022’dir</a:t>
            </a:r>
            <a:r>
              <a:rPr lang="tr-TR" sz="1800" dirty="0">
                <a:latin typeface="Bookman Old Style" panose="02050604050505020204" pitchFamily="18" charset="0"/>
              </a:rPr>
              <a:t>).</a:t>
            </a:r>
          </a:p>
          <a:p>
            <a:pPr lvl="0" algn="just"/>
            <a:r>
              <a:rPr lang="tr-TR" sz="1800" dirty="0">
                <a:latin typeface="Bookman Old Style" panose="02050604050505020204" pitchFamily="18" charset="0"/>
              </a:rPr>
              <a:t>Bu yerlerde içme ve kullanma suları için alınacak ücret en düşük tarifenin işyerleri için %50’sini, konutlar için %25’ini geçmeyecek şekilde belirlenecektir (</a:t>
            </a:r>
            <a:r>
              <a:rPr lang="tr-TR" sz="1800" i="1" dirty="0">
                <a:latin typeface="Bookman Old Style" panose="02050604050505020204" pitchFamily="18" charset="0"/>
              </a:rPr>
              <a:t>normal mahallelerde son tarih, 31.12.2022 ve tarife %50’dir</a:t>
            </a:r>
            <a:r>
              <a:rPr lang="tr-TR" sz="1800" dirty="0">
                <a:latin typeface="Bookman Old Style" panose="02050604050505020204" pitchFamily="18" charset="0"/>
              </a:rPr>
              <a:t>). </a:t>
            </a:r>
          </a:p>
          <a:p>
            <a:pPr lvl="0" algn="just"/>
            <a:r>
              <a:rPr lang="tr-TR" sz="1800" dirty="0">
                <a:latin typeface="Bookman Old Style" panose="02050604050505020204" pitchFamily="18" charset="0"/>
              </a:rPr>
              <a:t>213 sayılı Vergi Usul Kanunu uyarınca bilanço esasına göre defter tutan mükellefler için bu fıkrada belirtilen muafiyet ve indirimler uygulanmayacaktır.</a:t>
            </a:r>
          </a:p>
          <a:p>
            <a:pPr algn="just"/>
            <a:r>
              <a:rPr lang="tr-TR" sz="1800" dirty="0">
                <a:latin typeface="Bookman Old Style" panose="02050604050505020204" pitchFamily="18" charset="0"/>
              </a:rPr>
              <a:t>6360’ın başından beri mahalleye dönüşen yerler için %25’lik tarife bedelinin neredeyse değişmeden devam ettiği görülmektedir. Vergi muafiyetlerine ilişkin süreler ise önce 5 yıl, sonra 6 yıl, tarihler ise 2017, 2020, 2022 olmuştur. </a:t>
            </a:r>
          </a:p>
        </p:txBody>
      </p:sp>
    </p:spTree>
    <p:extLst>
      <p:ext uri="{BB962C8B-B14F-4D97-AF65-F5344CB8AC3E}">
        <p14:creationId xmlns:p14="http://schemas.microsoft.com/office/powerpoint/2010/main" val="3734177169"/>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Yerel Maliye Sistemi</a:t>
            </a:r>
            <a:endParaRPr lang="tr-TR" sz="3200" dirty="0">
              <a:latin typeface="Bookman Old Style" panose="02050604050505020204" pitchFamily="18" charset="0"/>
            </a:endParaRP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1600" dirty="0">
                <a:latin typeface="Bookman Old Style" panose="02050604050505020204" pitchFamily="18" charset="0"/>
              </a:rPr>
              <a:t>Yerel yönetimler, seçimlerden itibaren altı ay içinde (kalkınma planı ve programı ile varsa bölge planına uygun olarak) stratejik plan ve (ilgili olduğu yıl başından önce de) yıllık performans programı hazırlamakla yükümlüdürler. Nüfusu 50.000’in altında olan belediyelerde stratejik plan yapılması zorunlu değildir. Bütçe, bu stratejik plan ve performans programına uygun olarak hazırlanmaktadır. </a:t>
            </a:r>
          </a:p>
          <a:p>
            <a:pPr algn="just"/>
            <a:r>
              <a:rPr lang="tr-TR" sz="1600" dirty="0">
                <a:latin typeface="Bookman Old Style" panose="02050604050505020204" pitchFamily="18" charset="0"/>
              </a:rPr>
              <a:t>Stratejik Plan: 5018 sayılı Kamu Mali Yönetim ve Kontrol Kanunu’na göre; “</a:t>
            </a:r>
            <a:r>
              <a:rPr lang="tr-TR" sz="1600" i="1" dirty="0">
                <a:latin typeface="Bookman Old Style" panose="02050604050505020204" pitchFamily="18" charset="0"/>
              </a:rPr>
              <a:t>Stratejik plan, kamu idarelerinin orta ve uzun vadeli amaçlarını, temel ilke ve politikalarını, hedef ve önceliklerini, performans ölçütlerini, bunlara ulaşmak için izlenecek yöntemler ile kaynak dağılımlarını içeren plandır</a:t>
            </a:r>
            <a:r>
              <a:rPr lang="tr-TR" sz="1600" dirty="0">
                <a:latin typeface="Bookman Old Style" panose="02050604050505020204" pitchFamily="18" charset="0"/>
              </a:rPr>
              <a:t>” (</a:t>
            </a:r>
            <a:r>
              <a:rPr lang="tr-TR" sz="1600" dirty="0" err="1">
                <a:latin typeface="Bookman Old Style" panose="02050604050505020204" pitchFamily="18" charset="0"/>
              </a:rPr>
              <a:t>md.</a:t>
            </a:r>
            <a:r>
              <a:rPr lang="tr-TR" sz="1600" dirty="0">
                <a:latin typeface="Bookman Old Style" panose="02050604050505020204" pitchFamily="18" charset="0"/>
              </a:rPr>
              <a:t> 3/n). “</a:t>
            </a:r>
            <a:r>
              <a:rPr lang="tr-TR" sz="1600" i="1" dirty="0">
                <a:latin typeface="Bookman Old Style" panose="02050604050505020204" pitchFamily="18" charset="0"/>
              </a:rPr>
              <a:t>Kamu idareleri; kalkınma planları, Cumhurbaşkanı tarafından belirlenen politikalar, programlar, ilgili mevzuat ve benimsedikleri temel ilkeler çerçevesinde geleceğe ilişkin misyon ve vizyonlarını oluşturmak,  stratejik amaçlar ve ölçülebilir hedefler saptamak, performanslarını önceden belirlenmiş olan göstergeler doğrultusunda ölçmek ve bu sürecin izleme ve değerlendirmesini yapmak amacıyla katılımcı yöntemlerle stratejik plan hazırlarlar</a:t>
            </a:r>
            <a:r>
              <a:rPr lang="tr-TR" sz="1600" dirty="0">
                <a:latin typeface="Bookman Old Style" panose="02050604050505020204" pitchFamily="18" charset="0"/>
              </a:rPr>
              <a:t>” (</a:t>
            </a:r>
            <a:r>
              <a:rPr lang="tr-TR" sz="1600" dirty="0" err="1">
                <a:latin typeface="Bookman Old Style" panose="02050604050505020204" pitchFamily="18" charset="0"/>
              </a:rPr>
              <a:t>md.</a:t>
            </a:r>
            <a:r>
              <a:rPr lang="tr-TR" sz="1600" dirty="0">
                <a:latin typeface="Bookman Old Style" panose="02050604050505020204" pitchFamily="18" charset="0"/>
              </a:rPr>
              <a:t> 9). </a:t>
            </a:r>
          </a:p>
          <a:p>
            <a:pPr algn="just"/>
            <a:r>
              <a:rPr lang="tr-TR" sz="1600" dirty="0">
                <a:latin typeface="Bookman Old Style" panose="02050604050505020204" pitchFamily="18" charset="0"/>
              </a:rPr>
              <a:t>Performans Programı: “</a:t>
            </a:r>
            <a:r>
              <a:rPr lang="tr-TR" sz="1600" i="1" dirty="0">
                <a:latin typeface="Bookman Old Style" panose="02050604050505020204" pitchFamily="18" charset="0"/>
              </a:rPr>
              <a:t>Kamu idareleri, program bütçeye uygun olarak yürütecekleri faaliyetler ile bunların kaynak ihtiyacını, amaç, hedef ve performans göstergelerini içeren performans programı hazırlar</a:t>
            </a:r>
            <a:r>
              <a:rPr lang="tr-TR" sz="1600" dirty="0">
                <a:latin typeface="Bookman Old Style" panose="02050604050505020204" pitchFamily="18" charset="0"/>
              </a:rPr>
              <a:t>” (5018 sayılı Kanun, </a:t>
            </a:r>
            <a:r>
              <a:rPr lang="tr-TR" sz="1600" dirty="0" err="1">
                <a:latin typeface="Bookman Old Style" panose="02050604050505020204" pitchFamily="18" charset="0"/>
              </a:rPr>
              <a:t>md.</a:t>
            </a:r>
            <a:r>
              <a:rPr lang="tr-TR" sz="1600" dirty="0">
                <a:latin typeface="Bookman Old Style" panose="02050604050505020204" pitchFamily="18" charset="0"/>
              </a:rPr>
              <a:t> 9).</a:t>
            </a:r>
          </a:p>
        </p:txBody>
      </p:sp>
    </p:spTree>
    <p:extLst>
      <p:ext uri="{BB962C8B-B14F-4D97-AF65-F5344CB8AC3E}">
        <p14:creationId xmlns:p14="http://schemas.microsoft.com/office/powerpoint/2010/main" val="192168708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Yerel Maliye Sistemi</a:t>
            </a:r>
            <a:endParaRPr lang="tr-TR" sz="3200" dirty="0">
              <a:latin typeface="Bookman Old Style" panose="02050604050505020204" pitchFamily="18" charset="0"/>
            </a:endParaRPr>
          </a:p>
        </p:txBody>
      </p:sp>
      <p:sp>
        <p:nvSpPr>
          <p:cNvPr id="3" name="Content Placeholder 2"/>
          <p:cNvSpPr>
            <a:spLocks noGrp="1"/>
          </p:cNvSpPr>
          <p:nvPr>
            <p:ph sz="quarter" idx="1"/>
          </p:nvPr>
        </p:nvSpPr>
        <p:spPr>
          <a:xfrm>
            <a:off x="320346" y="1556792"/>
            <a:ext cx="8720419" cy="5112568"/>
          </a:xfrm>
        </p:spPr>
        <p:txBody>
          <a:bodyPr>
            <a:noAutofit/>
          </a:bodyPr>
          <a:lstStyle/>
          <a:p>
            <a:pPr algn="just"/>
            <a:endParaRPr lang="tr-TR" sz="2000" dirty="0">
              <a:latin typeface="Bookman Old Style" panose="02050604050505020204" pitchFamily="18" charset="0"/>
            </a:endParaRPr>
          </a:p>
          <a:p>
            <a:pPr algn="just"/>
            <a:r>
              <a:rPr lang="tr-TR" sz="2000" dirty="0">
                <a:latin typeface="Bookman Old Style" panose="02050604050505020204" pitchFamily="18" charset="0"/>
              </a:rPr>
              <a:t>Stratejik plana ve performans programına uygun olarak hazırlanan bütçe, kurumun mali yıl ve izleyen iki yıl içindeki gelir ve gider tahminlerini göstermekte, gelirlerin toplanmasına ve harcamaların yapılmasına izin vermektedir. </a:t>
            </a:r>
          </a:p>
          <a:p>
            <a:pPr algn="just"/>
            <a:r>
              <a:rPr lang="tr-TR" sz="2000" dirty="0">
                <a:latin typeface="Bookman Old Style" panose="02050604050505020204" pitchFamily="18" charset="0"/>
              </a:rPr>
              <a:t>Bütçe tasarısı, yürütme organları tarafından hazırlanmaktadır. Eylül ayının başında encümenlere sunulmakta (belediyelerde Eylül ayının birinci gününden önce) ve belediyelerde aynı zamanda Çevre, Şehircilik ve İklim Değişikliği Bakanlığı’na gönderilmektedir. Bakanlık, belediye bütçe tahminlerini konsolide etmekte ve 5018 sayılı Kamu Mali Yönetimi ve Kontrol Kanunu uyarınca merkezi yönetim bütçe tasarısına eklenmek üzere Eylül ayı sonuna kadar Hazine ve Maliye Bakanlığı’na bildirmektedir. </a:t>
            </a:r>
          </a:p>
        </p:txBody>
      </p:sp>
    </p:spTree>
    <p:extLst>
      <p:ext uri="{BB962C8B-B14F-4D97-AF65-F5344CB8AC3E}">
        <p14:creationId xmlns:p14="http://schemas.microsoft.com/office/powerpoint/2010/main" val="3650080390"/>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Yerel Maliye Sistemi</a:t>
            </a:r>
            <a:endParaRPr lang="tr-TR" sz="3200" dirty="0">
              <a:latin typeface="Bookman Old Style" panose="02050604050505020204" pitchFamily="18" charset="0"/>
            </a:endParaRP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2000" dirty="0">
                <a:latin typeface="Bookman Old Style" panose="02050604050505020204" pitchFamily="18" charset="0"/>
              </a:rPr>
              <a:t>Encümenler, bütçeyi inceleyerek görüşüyle birlikte Kasım ayının birinci gününden önce onaylanmak üzere meclislere sunmaktadır. Meclisler bütçe tasarısını yılbaşından önce, aynen veya değiştirerek kabul edebileceklerdir. Ancak, meclisler bütçe denkliğini bozacak biçimde gider artırıcı ve gelir azaltıcı değişiklikler yapamayacaklardır. Kabul edilen bütçe, mali yılbaşından itibaren yürürlüğe girmektedir. </a:t>
            </a:r>
          </a:p>
          <a:p>
            <a:pPr algn="just"/>
            <a:r>
              <a:rPr lang="tr-TR" sz="2000" dirty="0">
                <a:latin typeface="Bookman Old Style" panose="02050604050505020204" pitchFamily="18" charset="0"/>
              </a:rPr>
              <a:t>Büyükşehir belediyelerinde büyükşehir belediye bütçesi ile ilçe belediyelerinden gelen bütçeler büyükşehir belediye meclisine sunulmakta ve büyükşehir belediye meclisince yatırım ve hizmetler arasında bütünlük sağlayacak biçimde aynen veya değiştirilerek kabul edilmektedir. Büyükşehir ve ilçe belediye bütçeleri, büyükşehir belediye meclisinde aynı toplantı döneminde ve birlikte görüşülerek karara bağlanmakta ve tek bütçe halinde bastırılmaktadır. </a:t>
            </a:r>
          </a:p>
        </p:txBody>
      </p:sp>
    </p:spTree>
    <p:extLst>
      <p:ext uri="{BB962C8B-B14F-4D97-AF65-F5344CB8AC3E}">
        <p14:creationId xmlns:p14="http://schemas.microsoft.com/office/powerpoint/2010/main" val="395955375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Yerel Maliye Sistemi</a:t>
            </a:r>
            <a:endParaRPr lang="tr-TR" sz="3200" dirty="0">
              <a:latin typeface="Bookman Old Style" panose="02050604050505020204" pitchFamily="18" charset="0"/>
            </a:endParaRP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2000" dirty="0">
                <a:latin typeface="Bookman Old Style" panose="02050604050505020204" pitchFamily="18" charset="0"/>
              </a:rPr>
              <a:t>Büyükşehir belediye meclisi, ilçe belediyelerinin bütçelerini kabul ederken; a) bütçe metnindeki kanun </a:t>
            </a:r>
            <a:r>
              <a:rPr lang="x-none" sz="2000">
                <a:latin typeface="Bookman Old Style" panose="02050604050505020204" pitchFamily="18" charset="0"/>
              </a:rPr>
              <a:t>ve diğer mevzuata </a:t>
            </a:r>
            <a:r>
              <a:rPr lang="tr-TR" sz="2000" dirty="0">
                <a:latin typeface="Bookman Old Style" panose="02050604050505020204" pitchFamily="18" charset="0"/>
              </a:rPr>
              <a:t>aykırı madde ve ibareleri çıkarmaya veya değiştirmeye, b) belediyenin tahsile yetkili olmadığı gelirleri çıkarmaya, kanuni sınırlar üzerinde veya altında belirlenmiş olan vergi ve harçların oran ve miktarlarını kanunda öngörülen sınırlarına çekmeye, c) kesinleşmiş belediye borçları için bütçeye konulması gerekip de konulmamış ödeneği eklemeye, d) ortak yatırım programına alınan yatırımlar için gerekli ödeneği eklemeye yetkilidir. İlçe belediyeleri, büyükşehir belediye meclisince kendi bütçelerinde yapılan değişikliklere karşı on gün içinde Danıştay’a itiraz edilebilmektedir.</a:t>
            </a:r>
          </a:p>
        </p:txBody>
      </p:sp>
    </p:spTree>
    <p:extLst>
      <p:ext uri="{BB962C8B-B14F-4D97-AF65-F5344CB8AC3E}">
        <p14:creationId xmlns:p14="http://schemas.microsoft.com/office/powerpoint/2010/main" val="108470670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Yerel Maliye Sistemi</a:t>
            </a:r>
            <a:endParaRPr lang="tr-TR" sz="3200" dirty="0">
              <a:latin typeface="Bookman Old Style" panose="02050604050505020204" pitchFamily="18" charset="0"/>
            </a:endParaRPr>
          </a:p>
        </p:txBody>
      </p:sp>
      <p:sp>
        <p:nvSpPr>
          <p:cNvPr id="3" name="Content Placeholder 2"/>
          <p:cNvSpPr>
            <a:spLocks noGrp="1"/>
          </p:cNvSpPr>
          <p:nvPr>
            <p:ph sz="quarter" idx="1"/>
          </p:nvPr>
        </p:nvSpPr>
        <p:spPr>
          <a:xfrm>
            <a:off x="320346" y="1556792"/>
            <a:ext cx="8720419" cy="5112568"/>
          </a:xfrm>
        </p:spPr>
        <p:txBody>
          <a:bodyPr>
            <a:noAutofit/>
          </a:bodyPr>
          <a:lstStyle/>
          <a:p>
            <a:pPr algn="just"/>
            <a:endParaRPr lang="tr-TR" sz="2000" dirty="0">
              <a:latin typeface="Bookman Old Style" panose="02050604050505020204" pitchFamily="18" charset="0"/>
            </a:endParaRPr>
          </a:p>
          <a:p>
            <a:pPr algn="just"/>
            <a:r>
              <a:rPr lang="tr-TR" sz="2000" dirty="0">
                <a:latin typeface="Bookman Old Style" panose="02050604050505020204" pitchFamily="18" charset="0"/>
              </a:rPr>
              <a:t>Her yıl bütçesinin </a:t>
            </a:r>
            <a:r>
              <a:rPr lang="tr-TR" sz="2000" dirty="0" err="1">
                <a:latin typeface="Bookman Old Style" panose="02050604050505020204" pitchFamily="18" charset="0"/>
              </a:rPr>
              <a:t>kesinhesabı</a:t>
            </a:r>
            <a:r>
              <a:rPr lang="tr-TR" sz="2000" dirty="0">
                <a:latin typeface="Bookman Old Style" panose="02050604050505020204" pitchFamily="18" charset="0"/>
              </a:rPr>
              <a:t>, il özel idarelerinde vali tarafından hesap döneminin bitiminden sonra Mart ayı içinde, belediyelerde ise belediye başkanı tarafından Nisan ayı içinde encümene sunulmaktadır. </a:t>
            </a:r>
            <a:r>
              <a:rPr lang="tr-TR" sz="2000" dirty="0" err="1">
                <a:latin typeface="Bookman Old Style" panose="02050604050505020204" pitchFamily="18" charset="0"/>
              </a:rPr>
              <a:t>Kesinhesap</a:t>
            </a:r>
            <a:r>
              <a:rPr lang="tr-TR" sz="2000" dirty="0">
                <a:latin typeface="Bookman Old Style" panose="02050604050505020204" pitchFamily="18" charset="0"/>
              </a:rPr>
              <a:t>, meclislerin Mayıs ayı toplantısında görüşülerek karara bağlanmaktadır. </a:t>
            </a:r>
          </a:p>
          <a:p>
            <a:pPr algn="just"/>
            <a:r>
              <a:rPr lang="tr-TR" sz="2000" dirty="0">
                <a:latin typeface="Bookman Old Style" panose="02050604050505020204" pitchFamily="18" charset="0"/>
              </a:rPr>
              <a:t>Bütçe ile muhasebe işlemlerine ilişkin esas ve usuller il özel idarelerinde Hazine ve Maliye Bakanlığının görüşü alınarak İçişleri Bakanlığı’nca, belediyelerde ise Çevre, Şehircilik ve İklim Değişikliği Bakanlığı’nca çıkarılacak yönetmelikle düzenlenmektedir.</a:t>
            </a:r>
          </a:p>
          <a:p>
            <a:pPr algn="just"/>
            <a:r>
              <a:rPr lang="tr-TR" sz="2000" dirty="0">
                <a:latin typeface="Bookman Old Style" panose="02050604050505020204" pitchFamily="18" charset="0"/>
              </a:rPr>
              <a:t>5018 sayılı Kanun’dan sonra bütçeyle ödenek tahsis edilen her bir harcama biriminin en üst yöneticisi harcama yetkilisidir.</a:t>
            </a:r>
          </a:p>
        </p:txBody>
      </p:sp>
    </p:spTree>
    <p:extLst>
      <p:ext uri="{BB962C8B-B14F-4D97-AF65-F5344CB8AC3E}">
        <p14:creationId xmlns:p14="http://schemas.microsoft.com/office/powerpoint/2010/main" val="217943916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Yerel Yönetim Gelirleri - Öz Gelirler</a:t>
            </a:r>
            <a:endParaRPr lang="tr-TR" sz="3200" dirty="0">
              <a:latin typeface="Bookman Old Style" panose="02050604050505020204" pitchFamily="18" charset="0"/>
            </a:endParaRPr>
          </a:p>
        </p:txBody>
      </p:sp>
      <p:sp>
        <p:nvSpPr>
          <p:cNvPr id="3" name="Content Placeholder 2"/>
          <p:cNvSpPr>
            <a:spLocks noGrp="1"/>
          </p:cNvSpPr>
          <p:nvPr>
            <p:ph sz="quarter" idx="1"/>
          </p:nvPr>
        </p:nvSpPr>
        <p:spPr>
          <a:xfrm>
            <a:off x="320346" y="1556792"/>
            <a:ext cx="8720419" cy="5112568"/>
          </a:xfrm>
        </p:spPr>
        <p:txBody>
          <a:bodyPr>
            <a:noAutofit/>
          </a:bodyPr>
          <a:lstStyle/>
          <a:p>
            <a:pPr marL="0" lvl="0" indent="0" algn="just">
              <a:buNone/>
            </a:pPr>
            <a:r>
              <a:rPr lang="tr-TR" sz="2400" dirty="0">
                <a:latin typeface="Bookman Old Style" panose="02050604050505020204" pitchFamily="18" charset="0"/>
              </a:rPr>
              <a:t>Vergiler:</a:t>
            </a:r>
          </a:p>
          <a:p>
            <a:pPr lvl="0" algn="just"/>
            <a:r>
              <a:rPr lang="tr-TR" sz="2400" dirty="0">
                <a:latin typeface="Bookman Old Style" panose="02050604050505020204" pitchFamily="18" charset="0"/>
              </a:rPr>
              <a:t>Çevre Temizlik Vergisi</a:t>
            </a:r>
          </a:p>
          <a:p>
            <a:pPr lvl="0" algn="just"/>
            <a:r>
              <a:rPr lang="tr-TR" sz="2400" dirty="0">
                <a:latin typeface="Bookman Old Style" panose="02050604050505020204" pitchFamily="18" charset="0"/>
              </a:rPr>
              <a:t>Emlak Vergisi (bina, arsa ve arazi)</a:t>
            </a:r>
          </a:p>
          <a:p>
            <a:pPr lvl="0" algn="just"/>
            <a:r>
              <a:rPr lang="tr-TR" sz="2400" dirty="0">
                <a:latin typeface="Bookman Old Style" panose="02050604050505020204" pitchFamily="18" charset="0"/>
              </a:rPr>
              <a:t>İlan ve Reklam Vergisi</a:t>
            </a:r>
          </a:p>
          <a:p>
            <a:pPr lvl="0" algn="just"/>
            <a:r>
              <a:rPr lang="tr-TR" sz="2400" dirty="0">
                <a:latin typeface="Bookman Old Style" panose="02050604050505020204" pitchFamily="18" charset="0"/>
              </a:rPr>
              <a:t>Eğlence Vergisi</a:t>
            </a:r>
          </a:p>
          <a:p>
            <a:pPr lvl="0" algn="just"/>
            <a:r>
              <a:rPr lang="tr-TR" sz="2400" dirty="0">
                <a:latin typeface="Bookman Old Style" panose="02050604050505020204" pitchFamily="18" charset="0"/>
              </a:rPr>
              <a:t>Haberleşme Vergisi</a:t>
            </a:r>
          </a:p>
          <a:p>
            <a:pPr lvl="0" algn="just"/>
            <a:r>
              <a:rPr lang="tr-TR" sz="2400" dirty="0">
                <a:latin typeface="Bookman Old Style" panose="02050604050505020204" pitchFamily="18" charset="0"/>
              </a:rPr>
              <a:t>Elektrik ve Havagazı Vergisi</a:t>
            </a:r>
          </a:p>
          <a:p>
            <a:pPr lvl="0" algn="just"/>
            <a:r>
              <a:rPr lang="tr-TR" sz="2400" dirty="0">
                <a:latin typeface="Bookman Old Style" panose="02050604050505020204" pitchFamily="18" charset="0"/>
              </a:rPr>
              <a:t>Yangın ve Sigorta Vergisi</a:t>
            </a:r>
          </a:p>
          <a:p>
            <a:pPr lvl="0" algn="just"/>
            <a:endParaRPr lang="tr-TR" sz="2400" dirty="0">
              <a:latin typeface="Bookman Old Style" panose="02050604050505020204" pitchFamily="18" charset="0"/>
            </a:endParaRPr>
          </a:p>
        </p:txBody>
      </p:sp>
    </p:spTree>
    <p:extLst>
      <p:ext uri="{BB962C8B-B14F-4D97-AF65-F5344CB8AC3E}">
        <p14:creationId xmlns:p14="http://schemas.microsoft.com/office/powerpoint/2010/main" val="345205882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Yerel Yönetim Gelirleri - Öz Gelirler</a:t>
            </a:r>
            <a:endParaRPr lang="tr-TR" sz="3200" dirty="0">
              <a:latin typeface="Bookman Old Style" panose="02050604050505020204" pitchFamily="18" charset="0"/>
            </a:endParaRPr>
          </a:p>
        </p:txBody>
      </p:sp>
      <p:sp>
        <p:nvSpPr>
          <p:cNvPr id="3" name="Content Placeholder 2"/>
          <p:cNvSpPr>
            <a:spLocks noGrp="1"/>
          </p:cNvSpPr>
          <p:nvPr>
            <p:ph sz="quarter" idx="1"/>
          </p:nvPr>
        </p:nvSpPr>
        <p:spPr>
          <a:xfrm>
            <a:off x="320346" y="1556792"/>
            <a:ext cx="8720419" cy="5112568"/>
          </a:xfrm>
        </p:spPr>
        <p:txBody>
          <a:bodyPr>
            <a:noAutofit/>
          </a:bodyPr>
          <a:lstStyle/>
          <a:p>
            <a:pPr marL="0" lvl="0" indent="0" algn="just">
              <a:buNone/>
            </a:pPr>
            <a:r>
              <a:rPr lang="tr-TR" sz="2400" dirty="0">
                <a:latin typeface="Bookman Old Style" panose="02050604050505020204" pitchFamily="18" charset="0"/>
              </a:rPr>
              <a:t>Harçlar: belli bir kamu hizmetinden yararlananlardan tahsil </a:t>
            </a:r>
            <a:r>
              <a:rPr lang="tr-TR" sz="2400">
                <a:latin typeface="Bookman Old Style" panose="02050604050505020204" pitchFamily="18" charset="0"/>
              </a:rPr>
              <a:t>edilen ücretlerdir.</a:t>
            </a:r>
            <a:endParaRPr lang="tr-TR" sz="2400" dirty="0">
              <a:latin typeface="Bookman Old Style" panose="02050604050505020204" pitchFamily="18" charset="0"/>
            </a:endParaRPr>
          </a:p>
          <a:p>
            <a:pPr lvl="0" algn="just"/>
            <a:r>
              <a:rPr lang="tr-TR" sz="2400" dirty="0">
                <a:latin typeface="Bookman Old Style" panose="02050604050505020204" pitchFamily="18" charset="0"/>
              </a:rPr>
              <a:t>İşgal Harcı</a:t>
            </a:r>
          </a:p>
          <a:p>
            <a:pPr lvl="0" algn="just"/>
            <a:r>
              <a:rPr lang="tr-TR" sz="2400" dirty="0">
                <a:latin typeface="Bookman Old Style" panose="02050604050505020204" pitchFamily="18" charset="0"/>
              </a:rPr>
              <a:t>Tatil Günlerinde Çalışma Ruhsatı Harcı</a:t>
            </a:r>
          </a:p>
          <a:p>
            <a:pPr lvl="0" algn="just"/>
            <a:r>
              <a:rPr lang="tr-TR" sz="2400" dirty="0">
                <a:latin typeface="Bookman Old Style" panose="02050604050505020204" pitchFamily="18" charset="0"/>
              </a:rPr>
              <a:t>Kaynak Suları Harcı</a:t>
            </a:r>
          </a:p>
          <a:p>
            <a:pPr lvl="0" algn="just"/>
            <a:r>
              <a:rPr lang="tr-TR" sz="2400" dirty="0">
                <a:latin typeface="Bookman Old Style" panose="02050604050505020204" pitchFamily="18" charset="0"/>
              </a:rPr>
              <a:t>Hayvan Kesimi, Muayene ve Denetleme Harcı</a:t>
            </a:r>
          </a:p>
          <a:p>
            <a:pPr lvl="0" algn="just"/>
            <a:r>
              <a:rPr lang="tr-TR" sz="2400" dirty="0">
                <a:latin typeface="Bookman Old Style" panose="02050604050505020204" pitchFamily="18" charset="0"/>
              </a:rPr>
              <a:t>Ölçü ve Tartı Aletleri Muayene Harcı</a:t>
            </a:r>
          </a:p>
          <a:p>
            <a:pPr lvl="0" algn="just"/>
            <a:r>
              <a:rPr lang="tr-TR" sz="2400" dirty="0">
                <a:latin typeface="Bookman Old Style" panose="02050604050505020204" pitchFamily="18" charset="0"/>
              </a:rPr>
              <a:t>Bina İnşaat Harcı</a:t>
            </a:r>
          </a:p>
          <a:p>
            <a:pPr lvl="0" algn="just"/>
            <a:r>
              <a:rPr lang="tr-TR" sz="2400" dirty="0">
                <a:latin typeface="Bookman Old Style" panose="02050604050505020204" pitchFamily="18" charset="0"/>
              </a:rPr>
              <a:t>İşyeri Açma İzni Harcı</a:t>
            </a:r>
          </a:p>
          <a:p>
            <a:pPr lvl="0" algn="just"/>
            <a:r>
              <a:rPr lang="tr-TR" sz="2400" dirty="0">
                <a:latin typeface="Bookman Old Style" panose="02050604050505020204" pitchFamily="18" charset="0"/>
              </a:rPr>
              <a:t>Parselasyon Harcı, Plan ve Proje Tasdik Harcı, Zemin Açma İzni ve Toprak Hafriyatı</a:t>
            </a:r>
          </a:p>
        </p:txBody>
      </p:sp>
    </p:spTree>
    <p:extLst>
      <p:ext uri="{BB962C8B-B14F-4D97-AF65-F5344CB8AC3E}">
        <p14:creationId xmlns:p14="http://schemas.microsoft.com/office/powerpoint/2010/main" val="2161977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28600"/>
            <a:ext cx="8786874" cy="990600"/>
          </a:xfrm>
        </p:spPr>
        <p:txBody>
          <a:bodyPr>
            <a:normAutofit/>
          </a:bodyPr>
          <a:lstStyle/>
          <a:p>
            <a:r>
              <a:rPr lang="tr-TR" sz="2800" b="1" dirty="0">
                <a:latin typeface="Bookman Old Style" pitchFamily="18" charset="0"/>
              </a:rPr>
              <a:t>Yerinden Yönetim</a:t>
            </a:r>
          </a:p>
        </p:txBody>
      </p:sp>
      <p:sp>
        <p:nvSpPr>
          <p:cNvPr id="3" name="2 İçerik Yer Tutucusu"/>
          <p:cNvSpPr>
            <a:spLocks noGrp="1"/>
          </p:cNvSpPr>
          <p:nvPr>
            <p:ph sz="quarter" idx="1"/>
          </p:nvPr>
        </p:nvSpPr>
        <p:spPr/>
        <p:txBody>
          <a:bodyPr>
            <a:noAutofit/>
          </a:bodyPr>
          <a:lstStyle/>
          <a:p>
            <a:pPr algn="just"/>
            <a:r>
              <a:rPr lang="tr-TR" sz="2300" b="1" dirty="0">
                <a:latin typeface="Bookman Old Style" pitchFamily="18" charset="0"/>
              </a:rPr>
              <a:t>Yerinden yönetim (</a:t>
            </a:r>
            <a:r>
              <a:rPr lang="tr-TR" sz="2300" b="1" i="1" dirty="0">
                <a:latin typeface="Bookman Old Style" pitchFamily="18" charset="0"/>
              </a:rPr>
              <a:t>decentralized administration/decentralization</a:t>
            </a:r>
            <a:r>
              <a:rPr lang="tr-TR" sz="2300" b="1" dirty="0">
                <a:latin typeface="Bookman Old Style" pitchFamily="18" charset="0"/>
              </a:rPr>
              <a:t>): </a:t>
            </a:r>
            <a:r>
              <a:rPr lang="tr-TR" sz="2300" dirty="0">
                <a:latin typeface="Bookman Old Style" pitchFamily="18" charset="0"/>
              </a:rPr>
              <a:t>bölgesel, yerel nitelikteki fonksiyonlar ile kendine has özellikleri itibarıyla ayrı görülmesinde fayda görülen fonksiyonların merkezi yönetimin dışındaki yönetim birimlerince yerine getirilmesi.</a:t>
            </a:r>
          </a:p>
          <a:p>
            <a:pPr algn="just"/>
            <a:r>
              <a:rPr lang="tr-TR" sz="2300" dirty="0">
                <a:latin typeface="Bookman Old Style" pitchFamily="18" charset="0"/>
              </a:rPr>
              <a:t>Siyasi otorite merkezde toplanmışsa, birtakım yetki ve sorumluluklar bölgesel ve yerel birimlere </a:t>
            </a:r>
            <a:r>
              <a:rPr lang="tr-TR" sz="2300" u="sng" dirty="0">
                <a:latin typeface="Bookman Old Style" pitchFamily="18" charset="0"/>
              </a:rPr>
              <a:t>aktarılır</a:t>
            </a:r>
            <a:r>
              <a:rPr lang="tr-TR" sz="2300" dirty="0">
                <a:latin typeface="Bookman Old Style" pitchFamily="18" charset="0"/>
              </a:rPr>
              <a:t>; merkezde toplanmamışsa yetkiler bölgesel ve yerel birimlerle </a:t>
            </a:r>
            <a:r>
              <a:rPr lang="tr-TR" sz="2300" u="sng" dirty="0">
                <a:latin typeface="Bookman Old Style" pitchFamily="18" charset="0"/>
              </a:rPr>
              <a:t>paylaşılmıştır</a:t>
            </a:r>
            <a:r>
              <a:rPr lang="tr-TR" sz="2300" dirty="0">
                <a:latin typeface="Bookman Old Style" pitchFamily="18" charset="0"/>
              </a:rPr>
              <a:t>. </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Yerel Yönetim Gelirleri - Öz Gelirler</a:t>
            </a:r>
            <a:endParaRPr lang="tr-TR" sz="3200" dirty="0">
              <a:latin typeface="Bookman Old Style" panose="02050604050505020204" pitchFamily="18" charset="0"/>
            </a:endParaRPr>
          </a:p>
        </p:txBody>
      </p:sp>
      <p:sp>
        <p:nvSpPr>
          <p:cNvPr id="3" name="Content Placeholder 2"/>
          <p:cNvSpPr>
            <a:spLocks noGrp="1"/>
          </p:cNvSpPr>
          <p:nvPr>
            <p:ph sz="quarter" idx="1"/>
          </p:nvPr>
        </p:nvSpPr>
        <p:spPr>
          <a:xfrm>
            <a:off x="320346" y="1556792"/>
            <a:ext cx="8720419" cy="5112568"/>
          </a:xfrm>
        </p:spPr>
        <p:txBody>
          <a:bodyPr>
            <a:noAutofit/>
          </a:bodyPr>
          <a:lstStyle/>
          <a:p>
            <a:pPr marL="0" lvl="0" indent="0" algn="just">
              <a:buNone/>
            </a:pPr>
            <a:r>
              <a:rPr lang="tr-TR" sz="2400" dirty="0">
                <a:latin typeface="Bookman Old Style" panose="02050604050505020204" pitchFamily="18" charset="0"/>
              </a:rPr>
              <a:t>Harcamalara Katılma Payları: altyapı yatırımlarından yararlananlardan alınabilecek olan maddi katkıdır.</a:t>
            </a:r>
          </a:p>
          <a:p>
            <a:pPr lvl="0" algn="just"/>
            <a:r>
              <a:rPr lang="tr-TR" sz="2400" dirty="0">
                <a:latin typeface="Bookman Old Style" panose="02050604050505020204" pitchFamily="18" charset="0"/>
              </a:rPr>
              <a:t>Yol Harcamalarına Katılma Payı</a:t>
            </a:r>
          </a:p>
          <a:p>
            <a:pPr lvl="0" algn="just"/>
            <a:r>
              <a:rPr lang="tr-TR" sz="2400" dirty="0">
                <a:latin typeface="Bookman Old Style" panose="02050604050505020204" pitchFamily="18" charset="0"/>
              </a:rPr>
              <a:t>Kanalizasyon Harcamalarına Katılma Payı</a:t>
            </a:r>
          </a:p>
          <a:p>
            <a:pPr lvl="0" algn="just"/>
            <a:r>
              <a:rPr lang="tr-TR" sz="2400" dirty="0">
                <a:latin typeface="Bookman Old Style" panose="02050604050505020204" pitchFamily="18" charset="0"/>
              </a:rPr>
              <a:t>Su Tesisleri Harcamalarına Katılma Payı</a:t>
            </a:r>
          </a:p>
          <a:p>
            <a:pPr marL="0" lvl="0" indent="0" algn="just">
              <a:buNone/>
            </a:pPr>
            <a:r>
              <a:rPr lang="tr-TR" sz="2400" dirty="0">
                <a:latin typeface="Bookman Old Style" panose="02050604050505020204" pitchFamily="18" charset="0"/>
              </a:rPr>
              <a:t>Diğer:</a:t>
            </a:r>
          </a:p>
          <a:p>
            <a:pPr lvl="0" algn="just"/>
            <a:r>
              <a:rPr lang="tr-TR" sz="2400" dirty="0">
                <a:latin typeface="Bookman Old Style" panose="02050604050505020204" pitchFamily="18" charset="0"/>
              </a:rPr>
              <a:t>Taşınır ve taşınmaz malların kira, satış ve başka suretle değerlendirilmesinden elde edilecek gelirler,</a:t>
            </a:r>
          </a:p>
          <a:p>
            <a:pPr lvl="0" algn="just"/>
            <a:r>
              <a:rPr lang="tr-TR" sz="2400" dirty="0">
                <a:latin typeface="Bookman Old Style" panose="02050604050505020204" pitchFamily="18" charset="0"/>
              </a:rPr>
              <a:t>Faiz ve ceza gelirleri,</a:t>
            </a:r>
          </a:p>
          <a:p>
            <a:pPr lvl="0" algn="just"/>
            <a:r>
              <a:rPr lang="tr-TR" sz="2400" dirty="0">
                <a:latin typeface="Bookman Old Style" panose="02050604050505020204" pitchFamily="18" charset="0"/>
              </a:rPr>
              <a:t>Alınan bağışlar,</a:t>
            </a:r>
          </a:p>
          <a:p>
            <a:pPr lvl="0" algn="just"/>
            <a:r>
              <a:rPr lang="tr-TR" sz="2400" dirty="0">
                <a:latin typeface="Bookman Old Style" panose="02050604050505020204" pitchFamily="18" charset="0"/>
              </a:rPr>
              <a:t>Her türlü girişim, iştirak ve faaliyet karşılığı sağlanan gelirler…</a:t>
            </a:r>
          </a:p>
        </p:txBody>
      </p:sp>
    </p:spTree>
    <p:extLst>
      <p:ext uri="{BB962C8B-B14F-4D97-AF65-F5344CB8AC3E}">
        <p14:creationId xmlns:p14="http://schemas.microsoft.com/office/powerpoint/2010/main" val="106941721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Yerel Yönetim Gelirleri - Öz Gelirler</a:t>
            </a:r>
            <a:endParaRPr lang="tr-TR" sz="3200" dirty="0">
              <a:latin typeface="Bookman Old Style" panose="02050604050505020204" pitchFamily="18" charset="0"/>
            </a:endParaRPr>
          </a:p>
        </p:txBody>
      </p:sp>
      <p:pic>
        <p:nvPicPr>
          <p:cNvPr id="5" name="İçerik Yer Tutucusu 4">
            <a:extLst>
              <a:ext uri="{FF2B5EF4-FFF2-40B4-BE49-F238E27FC236}">
                <a16:creationId xmlns:a16="http://schemas.microsoft.com/office/drawing/2014/main" id="{7376E7CA-3E8D-4F44-BE89-D81B39D354BC}"/>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512" y="1844824"/>
            <a:ext cx="8861301" cy="4176463"/>
          </a:xfrm>
        </p:spPr>
      </p:pic>
    </p:spTree>
    <p:extLst>
      <p:ext uri="{BB962C8B-B14F-4D97-AF65-F5344CB8AC3E}">
        <p14:creationId xmlns:p14="http://schemas.microsoft.com/office/powerpoint/2010/main" val="3277703879"/>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Gelir Kalemleri</a:t>
            </a:r>
            <a:endParaRPr lang="tr-TR" sz="3200" dirty="0">
              <a:latin typeface="Bookman Old Style" panose="02050604050505020204" pitchFamily="18" charset="0"/>
            </a:endParaRPr>
          </a:p>
        </p:txBody>
      </p:sp>
      <p:pic>
        <p:nvPicPr>
          <p:cNvPr id="7" name="İçerik Yer Tutucusu 6">
            <a:extLst>
              <a:ext uri="{FF2B5EF4-FFF2-40B4-BE49-F238E27FC236}">
                <a16:creationId xmlns:a16="http://schemas.microsoft.com/office/drawing/2014/main" id="{3C51E877-FB76-0340-9477-7F590FA27955}"/>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20" y="1898374"/>
            <a:ext cx="8640960" cy="4194922"/>
          </a:xfrm>
        </p:spPr>
      </p:pic>
    </p:spTree>
    <p:extLst>
      <p:ext uri="{BB962C8B-B14F-4D97-AF65-F5344CB8AC3E}">
        <p14:creationId xmlns:p14="http://schemas.microsoft.com/office/powerpoint/2010/main" val="106691144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fontScale="90000"/>
          </a:bodyPr>
          <a:lstStyle/>
          <a:p>
            <a:r>
              <a:rPr lang="tr-TR" sz="3200" b="1" dirty="0">
                <a:latin typeface="Bookman Old Style" panose="02050604050505020204" pitchFamily="18" charset="0"/>
              </a:rPr>
              <a:t>Yerel Yönetim Gelirleri – Transfer Gelirleri</a:t>
            </a:r>
            <a:endParaRPr lang="tr-TR" sz="3200" dirty="0">
              <a:latin typeface="Bookman Old Style" panose="02050604050505020204" pitchFamily="18" charset="0"/>
            </a:endParaRPr>
          </a:p>
        </p:txBody>
      </p:sp>
      <p:sp>
        <p:nvSpPr>
          <p:cNvPr id="3" name="Content Placeholder 2"/>
          <p:cNvSpPr>
            <a:spLocks noGrp="1"/>
          </p:cNvSpPr>
          <p:nvPr>
            <p:ph sz="quarter" idx="1"/>
          </p:nvPr>
        </p:nvSpPr>
        <p:spPr>
          <a:xfrm>
            <a:off x="320346" y="1556792"/>
            <a:ext cx="8720419" cy="5184576"/>
          </a:xfrm>
        </p:spPr>
        <p:txBody>
          <a:bodyPr>
            <a:noAutofit/>
          </a:bodyPr>
          <a:lstStyle/>
          <a:p>
            <a:pPr marL="0" lvl="0" indent="0" algn="just">
              <a:buNone/>
            </a:pPr>
            <a:r>
              <a:rPr lang="tr-TR" sz="1700" dirty="0">
                <a:latin typeface="Bookman Old Style" panose="02050604050505020204" pitchFamily="18" charset="0"/>
              </a:rPr>
              <a:t>İl özel idareleri ve belediyelere genel bütçe vergi gelirleri tahsilatı toplamı (GBVGTT) üzerinden ayrılacak paylar</a:t>
            </a:r>
          </a:p>
          <a:p>
            <a:pPr lvl="0" algn="just"/>
            <a:r>
              <a:rPr lang="tr-TR" sz="1700" dirty="0" err="1">
                <a:latin typeface="Bookman Old Style" panose="02050604050505020204" pitchFamily="18" charset="0"/>
              </a:rPr>
              <a:t>GBVGTT’nin</a:t>
            </a:r>
            <a:r>
              <a:rPr lang="tr-TR" sz="1700" dirty="0">
                <a:latin typeface="Bookman Old Style" panose="02050604050505020204" pitchFamily="18" charset="0"/>
              </a:rPr>
              <a:t> %1,50’si büyükşehir (BŞB) dışındaki belediyelere, %4,5’u büyükşehirlerdeki ilçe belediyelerine ve %0,5’i il özel idarelerine ayrılmaktadır.  </a:t>
            </a:r>
            <a:r>
              <a:rPr lang="tr-TR" sz="1700" dirty="0" err="1">
                <a:latin typeface="Bookman Old Style" panose="02050604050505020204" pitchFamily="18" charset="0"/>
              </a:rPr>
              <a:t>BŞB’lere</a:t>
            </a:r>
            <a:r>
              <a:rPr lang="tr-TR" sz="1700" dirty="0">
                <a:latin typeface="Bookman Old Style" panose="02050604050505020204" pitchFamily="18" charset="0"/>
              </a:rPr>
              <a:t> doğrudan pay aktarılmamaktadır.</a:t>
            </a:r>
          </a:p>
          <a:p>
            <a:pPr lvl="0" algn="just"/>
            <a:r>
              <a:rPr lang="tr-TR" sz="1700" dirty="0">
                <a:latin typeface="Bookman Old Style" panose="02050604050505020204" pitchFamily="18" charset="0"/>
              </a:rPr>
              <a:t>Büyükşehir belediye sınırları içinde yapılan </a:t>
            </a:r>
            <a:r>
              <a:rPr lang="tr-TR" sz="1700" dirty="0" err="1">
                <a:latin typeface="Bookman Old Style" panose="02050604050505020204" pitchFamily="18" charset="0"/>
              </a:rPr>
              <a:t>GBVGTT’nin</a:t>
            </a:r>
            <a:r>
              <a:rPr lang="tr-TR" sz="1700" dirty="0">
                <a:latin typeface="Bookman Old Style" panose="02050604050505020204" pitchFamily="18" charset="0"/>
              </a:rPr>
              <a:t> %6’sı ile GBVGTT üzerinden büyükşehirlerdeki ilçe belediyelerine ayrılan payların %30’u (+%10 SKİ payı) büyükşehir belediye payı olarak ayrılmaktadır. %6’lık büyükşehir belediye payının %60’ı doğrudan ilgili büyükşehir belediyesi hesabına aktarılmaktadır. Kalan %40’lık kısmının %70’i nüfusa, %30’u yüzölçümü esasına göre büyükşehir belediyeleri arasında dağıtılmaktadır.</a:t>
            </a:r>
          </a:p>
          <a:p>
            <a:pPr algn="just"/>
            <a:r>
              <a:rPr lang="tr-TR" sz="1700" dirty="0">
                <a:latin typeface="Bookman Old Style" panose="02050604050505020204" pitchFamily="18" charset="0"/>
              </a:rPr>
              <a:t>Payın %80’lik kısmı belediyelerin nüfusuna ve %20’lik kısmı gelişmişlik endeksine göre İller Bankası tarafından belediyelere dağıtılmaktadır. Büyükşehirlerdeki ilçe belediyeleri payının ise %90’lık kısmı ilçelerin nüfusuna, %10’luk kısmı ise ilçelerin yüzölçümüne göre dağıtılır.</a:t>
            </a:r>
          </a:p>
          <a:p>
            <a:pPr lvl="0" algn="just"/>
            <a:r>
              <a:rPr lang="tr-TR" sz="1700" dirty="0">
                <a:latin typeface="Bookman Old Style" panose="02050604050505020204" pitchFamily="18" charset="0"/>
              </a:rPr>
              <a:t>Cumhurbaşkanı, bu maddede belirtilen oranları iki katına kadar artırmaya veya kanuni haddine kadar indirmeye yetkilidir.</a:t>
            </a:r>
          </a:p>
        </p:txBody>
      </p:sp>
    </p:spTree>
    <p:extLst>
      <p:ext uri="{BB962C8B-B14F-4D97-AF65-F5344CB8AC3E}">
        <p14:creationId xmlns:p14="http://schemas.microsoft.com/office/powerpoint/2010/main" val="3866799379"/>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fontScale="90000"/>
          </a:bodyPr>
          <a:lstStyle/>
          <a:p>
            <a:r>
              <a:rPr lang="tr-TR" sz="3200" b="1" dirty="0">
                <a:latin typeface="Bookman Old Style" panose="02050604050505020204" pitchFamily="18" charset="0"/>
              </a:rPr>
              <a:t>Yerel Yönetim Gelirleri – Transfer Gelirleri</a:t>
            </a:r>
            <a:endParaRPr lang="tr-TR" sz="3200" dirty="0">
              <a:latin typeface="Bookman Old Style" panose="02050604050505020204" pitchFamily="18" charset="0"/>
            </a:endParaRPr>
          </a:p>
        </p:txBody>
      </p:sp>
      <p:sp>
        <p:nvSpPr>
          <p:cNvPr id="3" name="Content Placeholder 2"/>
          <p:cNvSpPr>
            <a:spLocks noGrp="1"/>
          </p:cNvSpPr>
          <p:nvPr>
            <p:ph sz="quarter" idx="1"/>
          </p:nvPr>
        </p:nvSpPr>
        <p:spPr>
          <a:xfrm>
            <a:off x="320346" y="1556792"/>
            <a:ext cx="8720419" cy="5184576"/>
          </a:xfrm>
        </p:spPr>
        <p:txBody>
          <a:bodyPr>
            <a:noAutofit/>
          </a:bodyPr>
          <a:lstStyle/>
          <a:p>
            <a:pPr marL="0" lvl="0" indent="0" algn="just">
              <a:buNone/>
            </a:pPr>
            <a:endParaRPr lang="tr-TR" sz="2200" dirty="0">
              <a:latin typeface="Bookman Old Style" panose="02050604050505020204" pitchFamily="18" charset="0"/>
            </a:endParaRPr>
          </a:p>
          <a:p>
            <a:pPr marL="0" lvl="0" indent="0" algn="just">
              <a:buNone/>
            </a:pPr>
            <a:r>
              <a:rPr lang="tr-TR" sz="2200" dirty="0">
                <a:latin typeface="Bookman Old Style" panose="02050604050505020204" pitchFamily="18" charset="0"/>
              </a:rPr>
              <a:t>Yerel yönetimler İller Bankası’ndan kredi alabilmektedir.</a:t>
            </a:r>
          </a:p>
          <a:p>
            <a:pPr marL="0" lvl="0" indent="0" algn="just">
              <a:buNone/>
            </a:pPr>
            <a:r>
              <a:rPr lang="tr-TR" sz="2200" dirty="0">
                <a:latin typeface="Bookman Old Style" panose="02050604050505020204" pitchFamily="18" charset="0"/>
              </a:rPr>
              <a:t>Yatırım programında yer alan projelerin finansmanı amacıyla yerel yönetimler dış borçlanabilmektedir. </a:t>
            </a:r>
          </a:p>
          <a:p>
            <a:pPr marL="0" lvl="0" indent="0" algn="just">
              <a:buNone/>
            </a:pPr>
            <a:r>
              <a:rPr lang="tr-TR" sz="2200" dirty="0">
                <a:latin typeface="Bookman Old Style" panose="02050604050505020204" pitchFamily="18" charset="0"/>
              </a:rPr>
              <a:t>Belediyeler/</a:t>
            </a:r>
            <a:r>
              <a:rPr lang="tr-TR" sz="2200" u="sng" dirty="0">
                <a:latin typeface="Bookman Old Style" panose="02050604050505020204" pitchFamily="18" charset="0"/>
              </a:rPr>
              <a:t>İl Özel İdareleri </a:t>
            </a:r>
            <a:r>
              <a:rPr lang="tr-TR" sz="2200" dirty="0">
                <a:latin typeface="Bookman Old Style" panose="02050604050505020204" pitchFamily="18" charset="0"/>
              </a:rPr>
              <a:t>bütçe gelirlerinin toplam %10’unu geçmeyen iç borçlanmayı belediye/</a:t>
            </a:r>
            <a:r>
              <a:rPr lang="tr-TR" sz="2200" u="sng" dirty="0">
                <a:latin typeface="Bookman Old Style" panose="02050604050505020204" pitchFamily="18" charset="0"/>
              </a:rPr>
              <a:t>il genel</a:t>
            </a:r>
            <a:r>
              <a:rPr lang="tr-TR" sz="2200" dirty="0">
                <a:latin typeface="Bookman Old Style" panose="02050604050505020204" pitchFamily="18" charset="0"/>
              </a:rPr>
              <a:t> meclisinin kararı; %10’unu geçen iç borçlanma için ise meclis üye tam sayısının salt çoğunluğunun kararı ve Çevre, Şehircilik ve İklim Değişikliği Bakanlığı’nın/</a:t>
            </a:r>
            <a:r>
              <a:rPr lang="tr-TR" sz="2200" u="sng" dirty="0">
                <a:latin typeface="Bookman Old Style" panose="02050604050505020204" pitchFamily="18" charset="0"/>
              </a:rPr>
              <a:t>İçişleri Bakanlığı’nın</a:t>
            </a:r>
            <a:r>
              <a:rPr lang="tr-TR" sz="2200" dirty="0">
                <a:latin typeface="Bookman Old Style" panose="02050604050505020204" pitchFamily="18" charset="0"/>
              </a:rPr>
              <a:t> onayı ile yapabilmektedir. </a:t>
            </a:r>
          </a:p>
          <a:p>
            <a:pPr marL="0" lvl="0" indent="0" algn="just">
              <a:buNone/>
            </a:pPr>
            <a:endParaRPr lang="tr-TR" sz="2200" dirty="0">
              <a:latin typeface="Bookman Old Style" panose="02050604050505020204" pitchFamily="18" charset="0"/>
            </a:endParaRPr>
          </a:p>
        </p:txBody>
      </p:sp>
    </p:spTree>
    <p:extLst>
      <p:ext uri="{BB962C8B-B14F-4D97-AF65-F5344CB8AC3E}">
        <p14:creationId xmlns:p14="http://schemas.microsoft.com/office/powerpoint/2010/main" val="1521222413"/>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GBVGTT Payları</a:t>
            </a:r>
            <a:endParaRPr lang="tr-TR" sz="3200" dirty="0">
              <a:latin typeface="Bookman Old Style" panose="02050604050505020204" pitchFamily="18" charset="0"/>
            </a:endParaRPr>
          </a:p>
        </p:txBody>
      </p:sp>
      <p:pic>
        <p:nvPicPr>
          <p:cNvPr id="6" name="İçerik Yer Tutucusu 5">
            <a:extLst>
              <a:ext uri="{FF2B5EF4-FFF2-40B4-BE49-F238E27FC236}">
                <a16:creationId xmlns:a16="http://schemas.microsoft.com/office/drawing/2014/main" id="{0362D8EB-B5C4-8049-BF99-4FC081BCEEE8}"/>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7504" y="1916832"/>
            <a:ext cx="8856984" cy="4176464"/>
          </a:xfrm>
        </p:spPr>
      </p:pic>
    </p:spTree>
    <p:extLst>
      <p:ext uri="{BB962C8B-B14F-4D97-AF65-F5344CB8AC3E}">
        <p14:creationId xmlns:p14="http://schemas.microsoft.com/office/powerpoint/2010/main" val="1428554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fontScale="90000"/>
          </a:bodyPr>
          <a:lstStyle/>
          <a:p>
            <a:r>
              <a:rPr lang="tr-TR" sz="3200" b="1" dirty="0">
                <a:latin typeface="Bookman Old Style" panose="02050604050505020204" pitchFamily="18" charset="0"/>
              </a:rPr>
              <a:t>Belediye Türlerine Göre GBVGTT Payları</a:t>
            </a:r>
            <a:endParaRPr lang="tr-TR" sz="3200" dirty="0">
              <a:latin typeface="Bookman Old Style" panose="02050604050505020204" pitchFamily="18" charset="0"/>
            </a:endParaRPr>
          </a:p>
        </p:txBody>
      </p:sp>
      <p:pic>
        <p:nvPicPr>
          <p:cNvPr id="7" name="İçerik Yer Tutucusu 6">
            <a:extLst>
              <a:ext uri="{FF2B5EF4-FFF2-40B4-BE49-F238E27FC236}">
                <a16:creationId xmlns:a16="http://schemas.microsoft.com/office/drawing/2014/main" id="{F33C1965-2CD7-344B-A5A5-795E9F066D8A}"/>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512" y="1844824"/>
            <a:ext cx="8586663" cy="4032448"/>
          </a:xfrm>
        </p:spPr>
      </p:pic>
    </p:spTree>
    <p:extLst>
      <p:ext uri="{BB962C8B-B14F-4D97-AF65-F5344CB8AC3E}">
        <p14:creationId xmlns:p14="http://schemas.microsoft.com/office/powerpoint/2010/main" val="27227766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28595" y="-24"/>
            <a:ext cx="8229601" cy="857251"/>
          </a:xfrm>
          <a:prstGeom prst="rect">
            <a:avLst/>
          </a:prstGeom>
          <a:noFill/>
          <a:ln w="25400">
            <a:solidFill>
              <a:schemeClr val="tx1"/>
            </a:solidFill>
            <a:miter lim="800000"/>
          </a:ln>
        </p:spPr>
        <p:txBody>
          <a:bodyPr>
            <a:normAutofit/>
          </a:bodyPr>
          <a:lstStyle>
            <a:lvl1pPr defTabSz="877823">
              <a:defRPr sz="2688"/>
            </a:lvl1pPr>
          </a:lstStyle>
          <a:p>
            <a:pPr algn="ctr"/>
            <a:r>
              <a:rPr lang="tr-TR" sz="2500" dirty="0">
                <a:solidFill>
                  <a:schemeClr val="tx1"/>
                </a:solidFill>
                <a:latin typeface="Bookman Old Style" charset="0"/>
                <a:ea typeface="Bookman Old Style" charset="0"/>
                <a:cs typeface="Bookman Old Style" charset="0"/>
              </a:rPr>
              <a:t>Türkiye’de Yerel Yönetim Reformunun </a:t>
            </a:r>
            <a:br>
              <a:rPr lang="tr-TR" sz="2500" dirty="0">
                <a:solidFill>
                  <a:schemeClr val="tx1"/>
                </a:solidFill>
                <a:latin typeface="Bookman Old Style" charset="0"/>
                <a:ea typeface="Bookman Old Style" charset="0"/>
                <a:cs typeface="Bookman Old Style" charset="0"/>
              </a:rPr>
            </a:br>
            <a:r>
              <a:rPr lang="tr-TR" sz="2500" dirty="0">
                <a:solidFill>
                  <a:schemeClr val="tx1"/>
                </a:solidFill>
                <a:latin typeface="Bookman Old Style" charset="0"/>
                <a:ea typeface="Bookman Old Style" charset="0"/>
                <a:cs typeface="Bookman Old Style" charset="0"/>
              </a:rPr>
              <a:t>Kısa Tarihçesi</a:t>
            </a:r>
          </a:p>
        </p:txBody>
      </p:sp>
      <p:sp>
        <p:nvSpPr>
          <p:cNvPr id="123" name="Shape 123"/>
          <p:cNvSpPr>
            <a:spLocks noGrp="1"/>
          </p:cNvSpPr>
          <p:nvPr>
            <p:ph idx="1"/>
          </p:nvPr>
        </p:nvSpPr>
        <p:spPr>
          <a:xfrm>
            <a:off x="428595" y="1556792"/>
            <a:ext cx="8229601" cy="5323797"/>
          </a:xfrm>
          <a:prstGeom prst="rect">
            <a:avLst/>
          </a:prstGeom>
          <a:effectLst>
            <a:glow rad="228600">
              <a:schemeClr val="accent1">
                <a:satMod val="175000"/>
                <a:alpha val="40000"/>
              </a:schemeClr>
            </a:glow>
          </a:effectLst>
        </p:spPr>
        <p:txBody>
          <a:bodyPr>
            <a:normAutofit fontScale="70000" lnSpcReduction="20000"/>
          </a:bodyPr>
          <a:lstStyle/>
          <a:p>
            <a:pPr algn="just"/>
            <a:r>
              <a:rPr lang="tr-TR" dirty="0">
                <a:latin typeface="Bookman Old Style" panose="02050604050505020204" pitchFamily="18" charset="0"/>
              </a:rPr>
              <a:t>2000’li yıllarda yerel yönetim reformu uygulama gücüyle hız kazansa da önceki tarihsel dönemlerde de reform çalışmaları ve uygulamalarıyla karşılaşılmaktadır (bkz. Keleş, 2016). </a:t>
            </a:r>
          </a:p>
          <a:p>
            <a:pPr algn="just"/>
            <a:r>
              <a:rPr lang="tr-TR" dirty="0">
                <a:latin typeface="Bookman Old Style" panose="02050604050505020204" pitchFamily="18" charset="0"/>
              </a:rPr>
              <a:t>Kırdan kente göç; hızlı kentleşme, çarpık kentleşme, gecekondulaşma, </a:t>
            </a:r>
            <a:r>
              <a:rPr lang="tr-TR" dirty="0" err="1">
                <a:latin typeface="Bookman Old Style" panose="02050604050505020204" pitchFamily="18" charset="0"/>
              </a:rPr>
              <a:t>metropolleşme</a:t>
            </a:r>
            <a:r>
              <a:rPr lang="tr-TR" dirty="0">
                <a:latin typeface="Bookman Old Style" panose="02050604050505020204" pitchFamily="18" charset="0"/>
              </a:rPr>
              <a:t>, siyasal nitelikli toplumsallaşma, </a:t>
            </a:r>
            <a:r>
              <a:rPr lang="tr-TR" dirty="0" err="1">
                <a:latin typeface="Bookman Old Style" panose="02050604050505020204" pitchFamily="18" charset="0"/>
              </a:rPr>
              <a:t>sosyo</a:t>
            </a:r>
            <a:r>
              <a:rPr lang="tr-TR" dirty="0">
                <a:latin typeface="Bookman Old Style" panose="02050604050505020204" pitchFamily="18" charset="0"/>
              </a:rPr>
              <a:t>-ekonomik yapının niteliksel dönüşümü gibi etkenler reformu düşündürten etkenler olmuştur. </a:t>
            </a:r>
          </a:p>
          <a:p>
            <a:pPr algn="just"/>
            <a:r>
              <a:rPr lang="tr-TR" dirty="0">
                <a:latin typeface="Bookman Old Style" panose="02050604050505020204" pitchFamily="18" charset="0"/>
              </a:rPr>
              <a:t>1960’larda beldeler ve köyler üzerinden toplum kalkınması ideali çerçevesinde yerel yönetim reformu masaya yatırılmıştır. Büyük kentler için ayrı yönetim biçimleri ve bölge planları konuşulmaya başlanmıştır. Örnek Köyler Yaklaşımı (1963-1965), Çok Yönlü Kırsal Alan Planlaması (1965), Toplum Kalkınması Yaklaşımı (1963-1972), Merkez Köyler Yaklaşımı (1973-1977), Köy-Kent ve Tarım Kentleri Yaklaşımları (1970-1980) gibi yaklaşımlar tartışılmıştır. Yeterli idari ve mali kapasiteye sahip olmayan yeni yönetim birimlerinin kurulmasına yönelik politikalara eleştiriler yükselmiştir. </a:t>
            </a:r>
          </a:p>
        </p:txBody>
      </p:sp>
      <p:sp>
        <p:nvSpPr>
          <p:cNvPr id="124" name="Shape 124"/>
          <p:cNvSpPr>
            <a:spLocks noGrp="1"/>
          </p:cNvSpPr>
          <p:nvPr>
            <p:ph type="sldNum" sz="quarter" idx="12"/>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normAutofit fontScale="25000" lnSpcReduction="20000"/>
          </a:bodyPr>
          <a:lstStyle/>
          <a:p>
            <a:fld id="{86CB4B4D-7CA3-9044-876B-883B54F8677D}" type="slidenum">
              <a:rPr/>
              <a:pPr/>
              <a:t>257</a:t>
            </a:fld>
            <a:endParaRPr/>
          </a:p>
        </p:txBody>
      </p:sp>
    </p:spTree>
    <p:extLst>
      <p:ext uri="{BB962C8B-B14F-4D97-AF65-F5344CB8AC3E}">
        <p14:creationId xmlns:p14="http://schemas.microsoft.com/office/powerpoint/2010/main" val="75761958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28595" y="-24"/>
            <a:ext cx="8229601" cy="857251"/>
          </a:xfrm>
          <a:prstGeom prst="rect">
            <a:avLst/>
          </a:prstGeom>
          <a:noFill/>
          <a:ln w="25400">
            <a:solidFill>
              <a:schemeClr val="tx1"/>
            </a:solidFill>
            <a:miter lim="800000"/>
          </a:ln>
        </p:spPr>
        <p:txBody>
          <a:bodyPr>
            <a:normAutofit/>
          </a:bodyPr>
          <a:lstStyle>
            <a:lvl1pPr defTabSz="877823">
              <a:defRPr sz="2688"/>
            </a:lvl1pPr>
          </a:lstStyle>
          <a:p>
            <a:pPr algn="ctr"/>
            <a:r>
              <a:rPr lang="tr-TR" sz="2500" dirty="0">
                <a:solidFill>
                  <a:schemeClr val="tx1"/>
                </a:solidFill>
                <a:latin typeface="Bookman Old Style" charset="0"/>
                <a:ea typeface="Bookman Old Style" charset="0"/>
                <a:cs typeface="Bookman Old Style" charset="0"/>
              </a:rPr>
              <a:t>Türkiye’de Yerel Yönetim Reformunun </a:t>
            </a:r>
            <a:br>
              <a:rPr lang="tr-TR" sz="2500" dirty="0">
                <a:solidFill>
                  <a:schemeClr val="tx1"/>
                </a:solidFill>
                <a:latin typeface="Bookman Old Style" charset="0"/>
                <a:ea typeface="Bookman Old Style" charset="0"/>
                <a:cs typeface="Bookman Old Style" charset="0"/>
              </a:rPr>
            </a:br>
            <a:r>
              <a:rPr lang="tr-TR" sz="2500" dirty="0">
                <a:solidFill>
                  <a:schemeClr val="tx1"/>
                </a:solidFill>
                <a:latin typeface="Bookman Old Style" charset="0"/>
                <a:ea typeface="Bookman Old Style" charset="0"/>
                <a:cs typeface="Bookman Old Style" charset="0"/>
              </a:rPr>
              <a:t>Kısa Tarihçesi</a:t>
            </a:r>
          </a:p>
        </p:txBody>
      </p:sp>
      <p:sp>
        <p:nvSpPr>
          <p:cNvPr id="123" name="Shape 123"/>
          <p:cNvSpPr>
            <a:spLocks noGrp="1"/>
          </p:cNvSpPr>
          <p:nvPr>
            <p:ph idx="1"/>
          </p:nvPr>
        </p:nvSpPr>
        <p:spPr>
          <a:xfrm>
            <a:off x="428595" y="1556792"/>
            <a:ext cx="8229601" cy="5323797"/>
          </a:xfrm>
          <a:prstGeom prst="rect">
            <a:avLst/>
          </a:prstGeom>
          <a:effectLst>
            <a:glow rad="228600">
              <a:schemeClr val="accent1">
                <a:satMod val="175000"/>
                <a:alpha val="40000"/>
              </a:schemeClr>
            </a:glow>
          </a:effectLst>
        </p:spPr>
        <p:txBody>
          <a:bodyPr>
            <a:normAutofit/>
          </a:bodyPr>
          <a:lstStyle/>
          <a:p>
            <a:pPr algn="just"/>
            <a:endParaRPr lang="tr-TR" sz="2000" dirty="0">
              <a:latin typeface="Bookman Old Style" panose="02050604050505020204" pitchFamily="18" charset="0"/>
            </a:endParaRPr>
          </a:p>
          <a:p>
            <a:pPr algn="just"/>
            <a:r>
              <a:rPr lang="tr-TR" sz="2000" dirty="0">
                <a:latin typeface="Bookman Old Style" panose="02050604050505020204" pitchFamily="18" charset="0"/>
              </a:rPr>
              <a:t>Merkezi Hükûmet Teşkilatı Araştırma Projesi (MEHTAP) (1963) kapsamında Türk Mahalli İdarelerinin Yeniden Düzenlenmesi Üzerinde Bir Araştırma, İçişleri Bakanlığı İç Düzen Projesi, Yerel Yönetim Bakanlığı; Kamu Yönetimi Araştırma Projesi (KAYA) (1988) kapsamında ise il özel idareleri, belediyeler ve köylere ilişkin kanun tasarıları gündeme gelmiştir. </a:t>
            </a:r>
          </a:p>
          <a:p>
            <a:pPr algn="just"/>
            <a:r>
              <a:rPr lang="tr-TR" sz="2000" dirty="0">
                <a:latin typeface="Bookman Old Style" panose="02050604050505020204" pitchFamily="18" charset="0"/>
              </a:rPr>
              <a:t>1970’li yıllar toplumcu belediyecilik/yeni belediyecilik/demokratik belediyecilik anlayışının metropol kentler üzerinden ağırlığının hissedildiği yıllar olmuştur.</a:t>
            </a:r>
          </a:p>
        </p:txBody>
      </p:sp>
      <p:sp>
        <p:nvSpPr>
          <p:cNvPr id="124" name="Shape 124"/>
          <p:cNvSpPr>
            <a:spLocks noGrp="1"/>
          </p:cNvSpPr>
          <p:nvPr>
            <p:ph type="sldNum" sz="quarter" idx="12"/>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normAutofit fontScale="25000" lnSpcReduction="20000"/>
          </a:bodyPr>
          <a:lstStyle/>
          <a:p>
            <a:fld id="{86CB4B4D-7CA3-9044-876B-883B54F8677D}" type="slidenum">
              <a:rPr/>
              <a:pPr/>
              <a:t>258</a:t>
            </a:fld>
            <a:endParaRPr/>
          </a:p>
        </p:txBody>
      </p:sp>
    </p:spTree>
    <p:extLst>
      <p:ext uri="{BB962C8B-B14F-4D97-AF65-F5344CB8AC3E}">
        <p14:creationId xmlns:p14="http://schemas.microsoft.com/office/powerpoint/2010/main" val="255687582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28595" y="-24"/>
            <a:ext cx="8229601" cy="857251"/>
          </a:xfrm>
          <a:prstGeom prst="rect">
            <a:avLst/>
          </a:prstGeom>
          <a:noFill/>
          <a:ln w="25400">
            <a:solidFill>
              <a:schemeClr val="tx1"/>
            </a:solidFill>
            <a:miter lim="800000"/>
          </a:ln>
        </p:spPr>
        <p:txBody>
          <a:bodyPr>
            <a:normAutofit/>
          </a:bodyPr>
          <a:lstStyle>
            <a:lvl1pPr defTabSz="877823">
              <a:defRPr sz="2688"/>
            </a:lvl1pPr>
          </a:lstStyle>
          <a:p>
            <a:pPr algn="ctr"/>
            <a:r>
              <a:rPr lang="tr-TR" sz="2500" dirty="0">
                <a:solidFill>
                  <a:schemeClr val="tx1"/>
                </a:solidFill>
                <a:latin typeface="Bookman Old Style" charset="0"/>
                <a:ea typeface="Bookman Old Style" charset="0"/>
                <a:cs typeface="Bookman Old Style" charset="0"/>
              </a:rPr>
              <a:t>Türkiye’de Yerel Yönetim Reformunun </a:t>
            </a:r>
            <a:br>
              <a:rPr lang="tr-TR" sz="2500" dirty="0">
                <a:solidFill>
                  <a:schemeClr val="tx1"/>
                </a:solidFill>
                <a:latin typeface="Bookman Old Style" charset="0"/>
                <a:ea typeface="Bookman Old Style" charset="0"/>
                <a:cs typeface="Bookman Old Style" charset="0"/>
              </a:rPr>
            </a:br>
            <a:r>
              <a:rPr lang="tr-TR" sz="2500" dirty="0">
                <a:solidFill>
                  <a:schemeClr val="tx1"/>
                </a:solidFill>
                <a:latin typeface="Bookman Old Style" charset="0"/>
                <a:ea typeface="Bookman Old Style" charset="0"/>
                <a:cs typeface="Bookman Old Style" charset="0"/>
              </a:rPr>
              <a:t>Kısa Tarihçesi</a:t>
            </a:r>
          </a:p>
        </p:txBody>
      </p:sp>
      <p:sp>
        <p:nvSpPr>
          <p:cNvPr id="123" name="Shape 123"/>
          <p:cNvSpPr>
            <a:spLocks noGrp="1"/>
          </p:cNvSpPr>
          <p:nvPr>
            <p:ph idx="1"/>
          </p:nvPr>
        </p:nvSpPr>
        <p:spPr>
          <a:xfrm>
            <a:off x="428595" y="879822"/>
            <a:ext cx="8229601" cy="6000767"/>
          </a:xfrm>
          <a:prstGeom prst="rect">
            <a:avLst/>
          </a:prstGeom>
          <a:effectLst>
            <a:glow rad="228600">
              <a:schemeClr val="accent1">
                <a:satMod val="175000"/>
                <a:alpha val="40000"/>
              </a:schemeClr>
            </a:glow>
          </a:effectLst>
        </p:spPr>
        <p:txBody>
          <a:bodyPr>
            <a:normAutofit/>
          </a:bodyPr>
          <a:lstStyle/>
          <a:p>
            <a:pPr lvl="0" algn="just">
              <a:spcAft>
                <a:spcPts val="600"/>
              </a:spcAft>
              <a:buFont typeface="Wingdings" charset="2"/>
              <a:buChar char="q"/>
            </a:pPr>
            <a:endParaRPr lang="tr-TR" sz="1800" dirty="0">
              <a:latin typeface="Bookman Old Style" panose="02050604050505020204" pitchFamily="18" charset="0"/>
              <a:ea typeface="Bookman Old Style" charset="0"/>
              <a:cs typeface="Bookman Old Style" charset="0"/>
            </a:endParaRPr>
          </a:p>
          <a:p>
            <a:pPr lvl="0" algn="just">
              <a:spcAft>
                <a:spcPts val="600"/>
              </a:spcAft>
              <a:buFont typeface="Wingdings" charset="2"/>
              <a:buChar char="q"/>
            </a:pPr>
            <a:endParaRPr lang="tr-TR" sz="1800" dirty="0">
              <a:latin typeface="Bookman Old Style" panose="02050604050505020204" pitchFamily="18" charset="0"/>
              <a:ea typeface="Bookman Old Style" charset="0"/>
              <a:cs typeface="Bookman Old Style" charset="0"/>
            </a:endParaRPr>
          </a:p>
          <a:p>
            <a:pPr algn="just"/>
            <a:r>
              <a:rPr lang="tr-TR" sz="2400" dirty="0">
                <a:latin typeface="Bookman Old Style" panose="02050604050505020204" pitchFamily="18" charset="0"/>
              </a:rPr>
              <a:t>1980’li yıllardan itibaren ise (</a:t>
            </a:r>
            <a:r>
              <a:rPr lang="tr-TR" sz="2400" dirty="0" err="1">
                <a:latin typeface="Bookman Old Style" panose="02050604050505020204" pitchFamily="18" charset="0"/>
              </a:rPr>
              <a:t>neo</a:t>
            </a:r>
            <a:r>
              <a:rPr lang="tr-TR" sz="2400" dirty="0">
                <a:latin typeface="Bookman Old Style" panose="02050604050505020204" pitchFamily="18" charset="0"/>
              </a:rPr>
              <a:t>)liberal yaklaşımlar baskın çıkmaya başlamıştır. İmar planları aracılığıyla kentsel ranta dayalı adaletsiz kazanç dağıtımı, dışarıya gördürme/taşeronlaşma, şirketler üzerinden üretim, imar afları gibi konular üzerinden piyasacı uygulamaların yaygınlaştığı ve önerilerin dile getirildiği görülmüştür. </a:t>
            </a:r>
          </a:p>
          <a:p>
            <a:pPr algn="just"/>
            <a:r>
              <a:rPr lang="tr-TR" sz="2400" dirty="0">
                <a:latin typeface="Bookman Old Style" panose="02050604050505020204" pitchFamily="18" charset="0"/>
              </a:rPr>
              <a:t>1980’li ve 90’lı yıllarda TÜSİAD ve Türkiye Sosyal, Ekonomik ve Siyasal Araştırmalar Vakfı gibi baskı grupları da yerel yönetim reformuna ilişkin raporlar hazırlamış, öneriler getirmiştir. </a:t>
            </a:r>
            <a:endParaRPr lang="tr-TR" sz="1800" dirty="0">
              <a:latin typeface="Bookman Old Style" panose="02050604050505020204" pitchFamily="18" charset="0"/>
              <a:ea typeface="Bookman Old Style" charset="0"/>
              <a:cs typeface="Bookman Old Style" charset="0"/>
              <a:sym typeface="Wingdings"/>
            </a:endParaRPr>
          </a:p>
          <a:p>
            <a:pPr lvl="0" algn="just">
              <a:spcAft>
                <a:spcPts val="600"/>
              </a:spcAft>
              <a:buFont typeface="Wingdings" charset="2"/>
              <a:buChar char="q"/>
            </a:pPr>
            <a:endParaRPr lang="tr-TR" sz="1800" dirty="0">
              <a:latin typeface="Bookman Old Style" panose="02050604050505020204" pitchFamily="18" charset="0"/>
              <a:ea typeface="Bookman Old Style" charset="0"/>
              <a:cs typeface="Bookman Old Style" charset="0"/>
            </a:endParaRPr>
          </a:p>
        </p:txBody>
      </p:sp>
      <p:sp>
        <p:nvSpPr>
          <p:cNvPr id="124" name="Shape 124"/>
          <p:cNvSpPr>
            <a:spLocks noGrp="1"/>
          </p:cNvSpPr>
          <p:nvPr>
            <p:ph type="sldNum" sz="quarter" idx="12"/>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normAutofit fontScale="25000" lnSpcReduction="20000"/>
          </a:bodyPr>
          <a:lstStyle/>
          <a:p>
            <a:fld id="{86CB4B4D-7CA3-9044-876B-883B54F8677D}" type="slidenum">
              <a:rPr/>
              <a:pPr/>
              <a:t>259</a:t>
            </a:fld>
            <a:endParaRPr/>
          </a:p>
        </p:txBody>
      </p:sp>
    </p:spTree>
    <p:extLst>
      <p:ext uri="{BB962C8B-B14F-4D97-AF65-F5344CB8AC3E}">
        <p14:creationId xmlns:p14="http://schemas.microsoft.com/office/powerpoint/2010/main" val="881838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28600"/>
            <a:ext cx="8786874" cy="990600"/>
          </a:xfrm>
        </p:spPr>
        <p:txBody>
          <a:bodyPr>
            <a:normAutofit/>
          </a:bodyPr>
          <a:lstStyle/>
          <a:p>
            <a:r>
              <a:rPr lang="tr-TR" sz="2800" b="1" dirty="0">
                <a:latin typeface="Bookman Old Style" pitchFamily="18" charset="0"/>
              </a:rPr>
              <a:t>Siyasi Yerinden Yönetim</a:t>
            </a:r>
          </a:p>
        </p:txBody>
      </p:sp>
      <p:sp>
        <p:nvSpPr>
          <p:cNvPr id="3" name="2 İçerik Yer Tutucusu"/>
          <p:cNvSpPr>
            <a:spLocks noGrp="1"/>
          </p:cNvSpPr>
          <p:nvPr>
            <p:ph sz="quarter" idx="1"/>
          </p:nvPr>
        </p:nvSpPr>
        <p:spPr>
          <a:xfrm>
            <a:off x="467544" y="1600200"/>
            <a:ext cx="8298504" cy="4997152"/>
          </a:xfrm>
        </p:spPr>
        <p:txBody>
          <a:bodyPr>
            <a:noAutofit/>
          </a:bodyPr>
          <a:lstStyle/>
          <a:p>
            <a:pPr algn="just"/>
            <a:r>
              <a:rPr lang="tr-TR" sz="2300" b="1" dirty="0">
                <a:latin typeface="Bookman Old Style" pitchFamily="18" charset="0"/>
              </a:rPr>
              <a:t>Siyasi yerinden yönetim: </a:t>
            </a:r>
            <a:r>
              <a:rPr lang="tr-TR" sz="2300" dirty="0">
                <a:latin typeface="Bookman Old Style" pitchFamily="18" charset="0"/>
              </a:rPr>
              <a:t>çoklu egemenlik, çok merkezlilik, çoklu hukuk sistemi, “bağımsızlık-özerklik” temelinde eşit devletli yapılar </a:t>
            </a:r>
            <a:r>
              <a:rPr lang="tr-TR" sz="2300" dirty="0">
                <a:latin typeface="Bookman Old Style" pitchFamily="18" charset="0"/>
                <a:sym typeface="Wingdings"/>
              </a:rPr>
              <a:t> </a:t>
            </a:r>
            <a:r>
              <a:rPr lang="tr-TR" sz="2300" b="1" dirty="0">
                <a:latin typeface="Bookman Old Style" pitchFamily="18" charset="0"/>
                <a:sym typeface="Wingdings"/>
              </a:rPr>
              <a:t>Federasyon</a:t>
            </a:r>
            <a:endParaRPr lang="tr-TR" sz="2300" b="1" dirty="0">
              <a:latin typeface="Bookman Old Style" pitchFamily="18" charset="0"/>
            </a:endParaRPr>
          </a:p>
          <a:p>
            <a:pPr algn="just"/>
            <a:r>
              <a:rPr lang="tr-TR" sz="2300" b="1" dirty="0">
                <a:latin typeface="Bookman Old Style" pitchFamily="18" charset="0"/>
              </a:rPr>
              <a:t>SYY</a:t>
            </a:r>
            <a:r>
              <a:rPr lang="tr-TR" sz="2300" dirty="0">
                <a:latin typeface="Bookman Old Style" pitchFamily="18" charset="0"/>
              </a:rPr>
              <a:t>, heterojen toplumsal yapılar için daha uygundur… </a:t>
            </a:r>
          </a:p>
          <a:p>
            <a:pPr algn="just"/>
            <a:r>
              <a:rPr lang="tr-TR" sz="2300" dirty="0">
                <a:latin typeface="Bookman Old Style" pitchFamily="18" charset="0"/>
              </a:rPr>
              <a:t>İdari vesayet ilişkisi yoktur, özerklik esastır…</a:t>
            </a:r>
          </a:p>
          <a:p>
            <a:pPr algn="just"/>
            <a:r>
              <a:rPr lang="tr-TR" sz="2300" u="sng" dirty="0">
                <a:latin typeface="Bookman Old Style" pitchFamily="18" charset="0"/>
              </a:rPr>
              <a:t>Farklı kavramların kullanımı</a:t>
            </a:r>
            <a:r>
              <a:rPr lang="tr-TR" sz="2300" dirty="0">
                <a:latin typeface="Bookman Old Style" pitchFamily="18" charset="0"/>
              </a:rPr>
              <a:t>: </a:t>
            </a:r>
            <a:r>
              <a:rPr lang="tr-TR" sz="2300" i="1" dirty="0" err="1">
                <a:latin typeface="Bookman Old Style" pitchFamily="18" charset="0"/>
              </a:rPr>
              <a:t>Decentralization</a:t>
            </a:r>
            <a:r>
              <a:rPr lang="tr-TR" sz="2300" dirty="0">
                <a:latin typeface="Bookman Old Style" pitchFamily="18" charset="0"/>
              </a:rPr>
              <a:t> kavramı, federatif yapılar için uygun kavramsal karşılık değildir… </a:t>
            </a:r>
            <a:r>
              <a:rPr lang="tr-TR" sz="2300" i="1" dirty="0" err="1">
                <a:latin typeface="Bookman Old Style" pitchFamily="18" charset="0"/>
              </a:rPr>
              <a:t>Political</a:t>
            </a:r>
            <a:r>
              <a:rPr lang="tr-TR" sz="2300" i="1" dirty="0">
                <a:latin typeface="Bookman Old Style" pitchFamily="18" charset="0"/>
              </a:rPr>
              <a:t> </a:t>
            </a:r>
            <a:r>
              <a:rPr lang="tr-TR" sz="2300" i="1" dirty="0" err="1">
                <a:latin typeface="Bookman Old Style" pitchFamily="18" charset="0"/>
              </a:rPr>
              <a:t>autonomy</a:t>
            </a:r>
            <a:r>
              <a:rPr lang="tr-TR" sz="2300" dirty="0">
                <a:latin typeface="Bookman Old Style" pitchFamily="18" charset="0"/>
              </a:rPr>
              <a:t>, </a:t>
            </a:r>
            <a:r>
              <a:rPr lang="tr-TR" sz="2300" i="1" dirty="0" err="1">
                <a:latin typeface="Bookman Old Style" pitchFamily="18" charset="0"/>
              </a:rPr>
              <a:t>devolution</a:t>
            </a:r>
            <a:r>
              <a:rPr lang="tr-TR" sz="2300" dirty="0">
                <a:latin typeface="Bookman Old Style" pitchFamily="18" charset="0"/>
              </a:rPr>
              <a:t>, </a:t>
            </a:r>
            <a:r>
              <a:rPr lang="tr-TR" sz="2300" i="1" dirty="0" err="1">
                <a:latin typeface="Bookman Old Style" pitchFamily="18" charset="0"/>
              </a:rPr>
              <a:t>internal</a:t>
            </a:r>
            <a:r>
              <a:rPr lang="tr-TR" sz="2300" i="1" dirty="0">
                <a:latin typeface="Bookman Old Style" pitchFamily="18" charset="0"/>
              </a:rPr>
              <a:t> self-</a:t>
            </a:r>
            <a:r>
              <a:rPr lang="tr-TR" sz="2300" i="1" dirty="0" err="1">
                <a:latin typeface="Bookman Old Style" pitchFamily="18" charset="0"/>
              </a:rPr>
              <a:t>determination</a:t>
            </a:r>
            <a:r>
              <a:rPr lang="tr-TR" sz="2300" dirty="0">
                <a:latin typeface="Bookman Old Style" pitchFamily="18" charset="0"/>
              </a:rPr>
              <a:t>, </a:t>
            </a:r>
            <a:r>
              <a:rPr lang="tr-TR" sz="2300" i="1" dirty="0">
                <a:latin typeface="Bookman Old Style" pitchFamily="18" charset="0"/>
              </a:rPr>
              <a:t>self-</a:t>
            </a:r>
            <a:r>
              <a:rPr lang="tr-TR" sz="2300" i="1" dirty="0" err="1">
                <a:latin typeface="Bookman Old Style" pitchFamily="18" charset="0"/>
              </a:rPr>
              <a:t>governing</a:t>
            </a:r>
            <a:r>
              <a:rPr lang="tr-TR" sz="2300" i="1" dirty="0">
                <a:latin typeface="Bookman Old Style" pitchFamily="18" charset="0"/>
              </a:rPr>
              <a:t> </a:t>
            </a:r>
            <a:r>
              <a:rPr lang="tr-TR" sz="2300" i="1" dirty="0" err="1">
                <a:latin typeface="Bookman Old Style" pitchFamily="18" charset="0"/>
              </a:rPr>
              <a:t>community</a:t>
            </a:r>
            <a:r>
              <a:rPr lang="tr-TR" sz="2300" dirty="0">
                <a:latin typeface="Bookman Old Style" pitchFamily="18" charset="0"/>
              </a:rPr>
              <a:t>, (</a:t>
            </a:r>
            <a:r>
              <a:rPr lang="tr-TR" sz="2300" i="1" dirty="0" err="1">
                <a:latin typeface="Bookman Old Style" pitchFamily="18" charset="0"/>
              </a:rPr>
              <a:t>local</a:t>
            </a:r>
            <a:r>
              <a:rPr lang="tr-TR" sz="2300" i="1" dirty="0">
                <a:latin typeface="Bookman Old Style" pitchFamily="18" charset="0"/>
              </a:rPr>
              <a:t> self-</a:t>
            </a:r>
            <a:r>
              <a:rPr lang="tr-TR" sz="2300" i="1" dirty="0" err="1">
                <a:latin typeface="Bookman Old Style" pitchFamily="18" charset="0"/>
              </a:rPr>
              <a:t>government</a:t>
            </a:r>
            <a:r>
              <a:rPr lang="tr-TR" sz="2300" dirty="0">
                <a:latin typeface="Bookman Old Style" pitchFamily="18" charset="0"/>
              </a:rPr>
              <a:t>)</a:t>
            </a:r>
          </a:p>
        </p:txBody>
      </p:sp>
    </p:spTree>
    <p:extLst>
      <p:ext uri="{BB962C8B-B14F-4D97-AF65-F5344CB8AC3E}">
        <p14:creationId xmlns:p14="http://schemas.microsoft.com/office/powerpoint/2010/main" val="157373743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28595" y="-24"/>
            <a:ext cx="8229601" cy="857251"/>
          </a:xfrm>
          <a:prstGeom prst="rect">
            <a:avLst/>
          </a:prstGeom>
          <a:noFill/>
          <a:ln w="25400">
            <a:solidFill>
              <a:schemeClr val="tx1"/>
            </a:solidFill>
            <a:miter lim="800000"/>
          </a:ln>
        </p:spPr>
        <p:txBody>
          <a:bodyPr>
            <a:normAutofit/>
          </a:bodyPr>
          <a:lstStyle>
            <a:lvl1pPr defTabSz="877823">
              <a:defRPr sz="2688"/>
            </a:lvl1pPr>
          </a:lstStyle>
          <a:p>
            <a:pPr algn="ctr"/>
            <a:r>
              <a:rPr lang="tr-TR" dirty="0">
                <a:solidFill>
                  <a:schemeClr val="tx1"/>
                </a:solidFill>
                <a:latin typeface="Bookman Old Style" charset="0"/>
                <a:ea typeface="Bookman Old Style" charset="0"/>
                <a:cs typeface="Bookman Old Style" charset="0"/>
              </a:rPr>
              <a:t>Yerel Yönetimler Alanında Yapılan Değişiklikler</a:t>
            </a:r>
          </a:p>
        </p:txBody>
      </p:sp>
      <p:sp>
        <p:nvSpPr>
          <p:cNvPr id="123" name="Shape 123"/>
          <p:cNvSpPr>
            <a:spLocks noGrp="1"/>
          </p:cNvSpPr>
          <p:nvPr>
            <p:ph idx="1"/>
          </p:nvPr>
        </p:nvSpPr>
        <p:spPr>
          <a:xfrm>
            <a:off x="428595" y="879822"/>
            <a:ext cx="8229601" cy="6000767"/>
          </a:xfrm>
          <a:prstGeom prst="rect">
            <a:avLst/>
          </a:prstGeom>
          <a:effectLst>
            <a:glow rad="228600">
              <a:schemeClr val="accent1">
                <a:satMod val="175000"/>
                <a:alpha val="40000"/>
              </a:schemeClr>
            </a:glow>
          </a:effectLst>
        </p:spPr>
        <p:txBody>
          <a:bodyPr>
            <a:normAutofit/>
          </a:bodyPr>
          <a:lstStyle/>
          <a:p>
            <a:pPr algn="just"/>
            <a:endParaRPr lang="tr-TR" sz="2000" dirty="0">
              <a:latin typeface="Bookman Old Style" panose="02050604050505020204" pitchFamily="18" charset="0"/>
            </a:endParaRPr>
          </a:p>
          <a:p>
            <a:pPr algn="just"/>
            <a:endParaRPr lang="tr-TR" sz="2000" dirty="0">
              <a:latin typeface="Bookman Old Style" panose="02050604050505020204" pitchFamily="18" charset="0"/>
            </a:endParaRPr>
          </a:p>
          <a:p>
            <a:pPr algn="just"/>
            <a:r>
              <a:rPr lang="tr-TR" sz="2000" dirty="0">
                <a:latin typeface="Bookman Old Style" panose="02050604050505020204" pitchFamily="18" charset="0"/>
              </a:rPr>
              <a:t>2000’li yıllarda ise Adalet ve Kalkınma Partisi’nin yönlendirdiği ve somutluk kazanan reform dönemi başlamıştır. Kamu yönetiminin bütününü düzenleyen “temel kanun” yürürlüğe girmese de bu kanunda öngörülen “yerelleşme” hamleleri belediyeler ve il özel idareleri düzleminde ayrı ayrı kanunlarla hayata geçirilebilmiştir. </a:t>
            </a:r>
          </a:p>
          <a:p>
            <a:pPr algn="just"/>
            <a:r>
              <a:rPr lang="tr-TR" sz="2000" dirty="0">
                <a:latin typeface="Bookman Old Style" panose="02050604050505020204" pitchFamily="18" charset="0"/>
              </a:rPr>
              <a:t>Neoliberalizmin hüküm sürdüğü günümüz koşullarında yerelleşme anlayışının taşıyıcı gücü, büyük kentler ve onların belediye yönetimleri olmuştur. Piyasa dostu; ulusal ve uluslararası piyasa yapılanmasına duyarlı; özel sektör ve sivil toplum kuruluşlarıyla birlikte hareket eden, iş yapan; stratejik düşünen; etkin ve girişimci bir rol üstlenen </a:t>
            </a:r>
            <a:r>
              <a:rPr lang="tr-TR" sz="2000" dirty="0" err="1">
                <a:latin typeface="Bookman Old Style" panose="02050604050505020204" pitchFamily="18" charset="0"/>
              </a:rPr>
              <a:t>paradigmatik</a:t>
            </a:r>
            <a:r>
              <a:rPr lang="tr-TR" sz="2000" dirty="0">
                <a:latin typeface="Bookman Old Style" panose="02050604050505020204" pitchFamily="18" charset="0"/>
              </a:rPr>
              <a:t> bir kamu yönetimi anlayışının en ön plana çıkan kurumların biri de büyükşehir belediyeleridir. </a:t>
            </a:r>
          </a:p>
        </p:txBody>
      </p:sp>
      <p:sp>
        <p:nvSpPr>
          <p:cNvPr id="124" name="Shape 124"/>
          <p:cNvSpPr>
            <a:spLocks noGrp="1"/>
          </p:cNvSpPr>
          <p:nvPr>
            <p:ph type="sldNum" sz="quarter" idx="12"/>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normAutofit fontScale="25000" lnSpcReduction="20000"/>
          </a:bodyPr>
          <a:lstStyle/>
          <a:p>
            <a:fld id="{86CB4B4D-7CA3-9044-876B-883B54F8677D}" type="slidenum">
              <a:rPr/>
              <a:pPr/>
              <a:t>260</a:t>
            </a:fld>
            <a:endParaRPr/>
          </a:p>
        </p:txBody>
      </p:sp>
    </p:spTree>
    <p:extLst>
      <p:ext uri="{BB962C8B-B14F-4D97-AF65-F5344CB8AC3E}">
        <p14:creationId xmlns:p14="http://schemas.microsoft.com/office/powerpoint/2010/main" val="128071912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28595" y="-24"/>
            <a:ext cx="8229601" cy="857251"/>
          </a:xfrm>
          <a:prstGeom prst="rect">
            <a:avLst/>
          </a:prstGeom>
          <a:noFill/>
          <a:ln w="25400">
            <a:solidFill>
              <a:schemeClr val="tx1"/>
            </a:solidFill>
            <a:miter lim="800000"/>
          </a:ln>
        </p:spPr>
        <p:txBody>
          <a:bodyPr>
            <a:normAutofit/>
          </a:bodyPr>
          <a:lstStyle>
            <a:lvl1pPr defTabSz="877823">
              <a:defRPr sz="2688"/>
            </a:lvl1pPr>
          </a:lstStyle>
          <a:p>
            <a:pPr algn="ctr"/>
            <a:r>
              <a:rPr lang="tr-TR" dirty="0">
                <a:solidFill>
                  <a:schemeClr val="tx1"/>
                </a:solidFill>
                <a:latin typeface="Bookman Old Style" charset="0"/>
                <a:ea typeface="Bookman Old Style" charset="0"/>
                <a:cs typeface="Bookman Old Style" charset="0"/>
              </a:rPr>
              <a:t>Yerel Yönetimler Alanında Yapılan Değişiklikler</a:t>
            </a:r>
          </a:p>
        </p:txBody>
      </p:sp>
      <p:sp>
        <p:nvSpPr>
          <p:cNvPr id="123" name="Shape 123"/>
          <p:cNvSpPr>
            <a:spLocks noGrp="1"/>
          </p:cNvSpPr>
          <p:nvPr>
            <p:ph idx="1"/>
          </p:nvPr>
        </p:nvSpPr>
        <p:spPr>
          <a:xfrm>
            <a:off x="428595" y="1556792"/>
            <a:ext cx="8229601" cy="5323797"/>
          </a:xfrm>
          <a:prstGeom prst="rect">
            <a:avLst/>
          </a:prstGeom>
          <a:effectLst>
            <a:glow rad="228600">
              <a:schemeClr val="accent1">
                <a:satMod val="175000"/>
                <a:alpha val="40000"/>
              </a:schemeClr>
            </a:glow>
          </a:effectLst>
        </p:spPr>
        <p:txBody>
          <a:bodyPr>
            <a:normAutofit fontScale="77500" lnSpcReduction="20000"/>
          </a:bodyPr>
          <a:lstStyle/>
          <a:p>
            <a:pPr algn="just"/>
            <a:endParaRPr lang="tr-TR" sz="2000" dirty="0">
              <a:latin typeface="Bookman Old Style" panose="02050604050505020204" pitchFamily="18" charset="0"/>
            </a:endParaRPr>
          </a:p>
          <a:p>
            <a:pPr algn="just"/>
            <a:r>
              <a:rPr lang="tr-TR" dirty="0">
                <a:latin typeface="Bookman Old Style" panose="02050604050505020204" pitchFamily="18" charset="0"/>
              </a:rPr>
              <a:t>Neoliberal yönelim, büyük kentlerin yönetimini düzenleyen yeni kanunlara da yansımıştır. 5216 sayılı yeni Büyükşehir Belediyesi Kanunu’nun gerekçesinde büyük kentler, ulusal ve daha çok da uluslararası ticari ilişkilerin yoğunlaştığı, yabancı yatırım çekebilen, ekonominin dinamosu olan yerleşim yerleri olarak tanımlanmıştır. Aynı zamanda büyük kentler, yerleşim yerlerinin dışında da büyük bir mekânsal ölçeği kontrol eden toplumsal ve yönetsel birimlerdir. </a:t>
            </a:r>
          </a:p>
          <a:p>
            <a:pPr algn="just"/>
            <a:r>
              <a:rPr lang="tr-TR" dirty="0">
                <a:latin typeface="Bookman Old Style" panose="02050604050505020204" pitchFamily="18" charset="0"/>
              </a:rPr>
              <a:t>Bu anlayış doğrultusunda hükümet, büyükşehir belediyelerini yetkilendirerek güçlendiren düzenlemelere imza atmıştır. Bunlardan kamuoyunda en çok ses getiren düzenlemeler, “sınır genişletme” ve “küçük yerel birimlerinin tüzel kişiliğinin </a:t>
            </a:r>
            <a:r>
              <a:rPr lang="tr-TR" dirty="0" err="1">
                <a:latin typeface="Bookman Old Style" panose="02050604050505020204" pitchFamily="18" charset="0"/>
              </a:rPr>
              <a:t>kaldırılması”na</a:t>
            </a:r>
            <a:r>
              <a:rPr lang="tr-TR" dirty="0">
                <a:latin typeface="Bookman Old Style" panose="02050604050505020204" pitchFamily="18" charset="0"/>
              </a:rPr>
              <a:t> ilişkin olanlarıdır. </a:t>
            </a:r>
          </a:p>
        </p:txBody>
      </p:sp>
      <p:sp>
        <p:nvSpPr>
          <p:cNvPr id="124" name="Shape 124"/>
          <p:cNvSpPr>
            <a:spLocks noGrp="1"/>
          </p:cNvSpPr>
          <p:nvPr>
            <p:ph type="sldNum" sz="quarter" idx="12"/>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normAutofit fontScale="25000" lnSpcReduction="20000"/>
          </a:bodyPr>
          <a:lstStyle/>
          <a:p>
            <a:fld id="{86CB4B4D-7CA3-9044-876B-883B54F8677D}" type="slidenum">
              <a:rPr/>
              <a:pPr/>
              <a:t>261</a:t>
            </a:fld>
            <a:endParaRPr/>
          </a:p>
        </p:txBody>
      </p:sp>
    </p:spTree>
    <p:extLst>
      <p:ext uri="{BB962C8B-B14F-4D97-AF65-F5344CB8AC3E}">
        <p14:creationId xmlns:p14="http://schemas.microsoft.com/office/powerpoint/2010/main" val="276205608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28595" y="-24"/>
            <a:ext cx="8229601" cy="857251"/>
          </a:xfrm>
          <a:prstGeom prst="rect">
            <a:avLst/>
          </a:prstGeom>
          <a:noFill/>
          <a:ln w="25400">
            <a:solidFill>
              <a:schemeClr val="tx1"/>
            </a:solidFill>
            <a:miter lim="800000"/>
          </a:ln>
        </p:spPr>
        <p:txBody>
          <a:bodyPr>
            <a:normAutofit/>
          </a:bodyPr>
          <a:lstStyle>
            <a:lvl1pPr defTabSz="877823">
              <a:defRPr sz="2688"/>
            </a:lvl1pPr>
          </a:lstStyle>
          <a:p>
            <a:pPr algn="ctr"/>
            <a:r>
              <a:rPr lang="tr-TR" dirty="0">
                <a:solidFill>
                  <a:schemeClr val="tx1"/>
                </a:solidFill>
                <a:latin typeface="Bookman Old Style" charset="0"/>
                <a:ea typeface="Bookman Old Style" charset="0"/>
                <a:cs typeface="Bookman Old Style" charset="0"/>
              </a:rPr>
              <a:t>Yerel Yönetimler Alanında Yapılan Değişiklikler</a:t>
            </a:r>
          </a:p>
        </p:txBody>
      </p:sp>
      <p:sp>
        <p:nvSpPr>
          <p:cNvPr id="123" name="Shape 123"/>
          <p:cNvSpPr>
            <a:spLocks noGrp="1"/>
          </p:cNvSpPr>
          <p:nvPr>
            <p:ph idx="1"/>
          </p:nvPr>
        </p:nvSpPr>
        <p:spPr>
          <a:xfrm>
            <a:off x="428595" y="1556792"/>
            <a:ext cx="8229601" cy="5323797"/>
          </a:xfrm>
          <a:prstGeom prst="rect">
            <a:avLst/>
          </a:prstGeom>
          <a:effectLst>
            <a:glow rad="228600">
              <a:schemeClr val="accent1">
                <a:satMod val="175000"/>
                <a:alpha val="40000"/>
              </a:schemeClr>
            </a:glow>
          </a:effectLst>
        </p:spPr>
        <p:txBody>
          <a:bodyPr>
            <a:noAutofit/>
          </a:bodyPr>
          <a:lstStyle/>
          <a:p>
            <a:pPr algn="just"/>
            <a:r>
              <a:rPr lang="tr-TR" sz="1400" dirty="0">
                <a:latin typeface="Bookman Old Style" panose="02050604050505020204" pitchFamily="18" charset="0"/>
              </a:rPr>
              <a:t>“Temel kanun” olarak nitelendirilen 5227 sayılı Kanun ile merkezi yönetim ile yerel yönetimler arasındaki yetki ve görev paylaşımı düzenlenmiş; Türk kamu yönetimi sisteminde daha önce hiç alışılmadık bir şekilde görevleri sayılarak merkezi yönetim sınırlandırılmış ve yerel yönetimler mahalli müşterek hizmetlerle ilişkilendirilmiş olsa da “genel yetkili” gibi tanımlanmıştır (madde 6-9). </a:t>
            </a:r>
          </a:p>
          <a:p>
            <a:pPr algn="just"/>
            <a:r>
              <a:rPr lang="tr-TR" sz="1400" dirty="0">
                <a:latin typeface="Bookman Old Style" panose="02050604050505020204" pitchFamily="18" charset="0"/>
              </a:rPr>
              <a:t>Yönetim anlayışındaki değişim yasal düzenlemelere yansımıştır. 2004 yılında sırasıyla 5197 sayılı İl Özel İdaresi Kanunu; 5215 sayılı Belediye Kanunu, 5216 sayılı Büyükşehir Belediyesi Kanunu ve biraz önce değinilen 5227 sayılı Kamu Yönetiminin Temel İlkeleri ve Yeniden Yapılandırılması Hakkında Kanun TBMM’de kabul edilmiştir. Bunlardan Büyükşehir Belediyesi Kanunu dışındakiler Cumhurbaşkanı tarafından TBMM’ye geri gönderilmiş; ilk iki kanun bu çerçevede gözden geçirilmiş ve çeşitli değişikliklere uğrayarak 2005 yılında şu an yürürlükte olan Belediye Kanunu ve İl Özel İdaresi Kanunu kabul edilmiştir. 5227 sayılı Kanun ise karşılaşılan toplumsal muhalefet sonucunda hükümetin ısrar etmemesi üzerine yeniden TBMM gündemine gelmemiş ve yürürlüğe girememiştir. Yine de 2004 ve 2005 yıllarında büyükşehir belediyesi kanunu dışında 5302 sayılı İl Özel İdaresi Kanunu ve 5393 sayılı Belediye Kanunu çıkarılmış ve yürürlüğe konmuştur.</a:t>
            </a:r>
          </a:p>
          <a:p>
            <a:pPr algn="just"/>
            <a:r>
              <a:rPr lang="tr-TR" sz="1400" dirty="0">
                <a:latin typeface="Bookman Old Style" panose="02050604050505020204" pitchFamily="18" charset="0"/>
              </a:rPr>
              <a:t>Köyler hariç yerel yönetim birimlerine ilişkin ana kanunlar çıktıktan sonra akabinde birkaç yıl içinde yerel yönetim birliklerine, (yerel yönetim olmayan) kalkınma ajanslarına, büyükşehir belediyesi modelinin değişmesine, gelirlere ilişkin farklı kanunlar da çıkmıştır (</a:t>
            </a:r>
            <a:r>
              <a:rPr lang="tr-TR" sz="1200" dirty="0">
                <a:latin typeface="Bookman Old Style" panose="02050604050505020204" pitchFamily="18" charset="0"/>
              </a:rPr>
              <a:t>5355 sayılı Mahalli İdare Birlikleri Kanunu (2005), 5449 sayılı Kalkınma Ajansları Kanunu (2006), 5747 sayılı Büyükşehir Belediyesi Sınırları İçerisinde İlçe Kurulması ve Bazı Kanunlarda Değişiklik Yapılması Hakkında Kanun (2008) ile 5779 sayılı İl Özel İdarelerine ve Belediyelere Genel Bütçe Vergi Gelirlerinden Pay Verilmesi Hakkında Kanun (2008)).</a:t>
            </a:r>
            <a:endParaRPr lang="tr-TR" sz="1400" dirty="0">
              <a:latin typeface="Bookman Old Style" panose="02050604050505020204" pitchFamily="18" charset="0"/>
            </a:endParaRPr>
          </a:p>
        </p:txBody>
      </p:sp>
      <p:sp>
        <p:nvSpPr>
          <p:cNvPr id="124" name="Shape 124"/>
          <p:cNvSpPr>
            <a:spLocks noGrp="1"/>
          </p:cNvSpPr>
          <p:nvPr>
            <p:ph type="sldNum" sz="quarter" idx="12"/>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normAutofit fontScale="25000" lnSpcReduction="20000"/>
          </a:bodyPr>
          <a:lstStyle/>
          <a:p>
            <a:fld id="{86CB4B4D-7CA3-9044-876B-883B54F8677D}" type="slidenum">
              <a:rPr/>
              <a:pPr/>
              <a:t>262</a:t>
            </a:fld>
            <a:endParaRPr/>
          </a:p>
        </p:txBody>
      </p:sp>
    </p:spTree>
    <p:extLst>
      <p:ext uri="{BB962C8B-B14F-4D97-AF65-F5344CB8AC3E}">
        <p14:creationId xmlns:p14="http://schemas.microsoft.com/office/powerpoint/2010/main" val="202567414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28595" y="-24"/>
            <a:ext cx="8229601" cy="857251"/>
          </a:xfrm>
          <a:prstGeom prst="rect">
            <a:avLst/>
          </a:prstGeom>
          <a:noFill/>
          <a:ln w="25400">
            <a:solidFill>
              <a:schemeClr val="tx1"/>
            </a:solidFill>
            <a:miter lim="800000"/>
          </a:ln>
        </p:spPr>
        <p:txBody>
          <a:bodyPr>
            <a:normAutofit/>
          </a:bodyPr>
          <a:lstStyle>
            <a:lvl1pPr defTabSz="877823">
              <a:defRPr sz="2688"/>
            </a:lvl1pPr>
          </a:lstStyle>
          <a:p>
            <a:pPr algn="ctr"/>
            <a:r>
              <a:rPr lang="tr-TR" dirty="0">
                <a:solidFill>
                  <a:schemeClr val="tx1"/>
                </a:solidFill>
                <a:latin typeface="Bookman Old Style" charset="0"/>
                <a:ea typeface="Bookman Old Style" charset="0"/>
                <a:cs typeface="Bookman Old Style" charset="0"/>
              </a:rPr>
              <a:t>Yerel Yönetimler Alanında Yapılan Değişiklikler</a:t>
            </a:r>
          </a:p>
        </p:txBody>
      </p:sp>
      <p:sp>
        <p:nvSpPr>
          <p:cNvPr id="123" name="Shape 123"/>
          <p:cNvSpPr>
            <a:spLocks noGrp="1"/>
          </p:cNvSpPr>
          <p:nvPr>
            <p:ph idx="1"/>
          </p:nvPr>
        </p:nvSpPr>
        <p:spPr>
          <a:xfrm>
            <a:off x="428595" y="1556792"/>
            <a:ext cx="8229601" cy="5323797"/>
          </a:xfrm>
          <a:prstGeom prst="rect">
            <a:avLst/>
          </a:prstGeom>
          <a:effectLst>
            <a:glow rad="228600">
              <a:schemeClr val="accent1">
                <a:satMod val="175000"/>
                <a:alpha val="40000"/>
              </a:schemeClr>
            </a:glow>
          </a:effectLst>
        </p:spPr>
        <p:txBody>
          <a:bodyPr>
            <a:normAutofit/>
          </a:bodyPr>
          <a:lstStyle/>
          <a:p>
            <a:pPr algn="just"/>
            <a:r>
              <a:rPr lang="tr-TR" sz="2400" dirty="0">
                <a:latin typeface="Bookman Old Style" panose="02050604050505020204" pitchFamily="18" charset="0"/>
              </a:rPr>
              <a:t>5393 ve 5216 sayılı Kanun uzantısında belediyelere ilişkin getirilen düzenlemelere bakılırsa; </a:t>
            </a:r>
          </a:p>
          <a:p>
            <a:pPr lvl="1" algn="just"/>
            <a:r>
              <a:rPr lang="tr-TR" sz="2000" dirty="0">
                <a:latin typeface="Bookman Old Style" panose="02050604050505020204" pitchFamily="18" charset="0"/>
              </a:rPr>
              <a:t>Yerel yönetimlerin idari ve mali açıdan özerk olduğu kanunlarda açıkça ifade edilmiş; </a:t>
            </a:r>
          </a:p>
          <a:p>
            <a:pPr lvl="1" algn="just"/>
            <a:r>
              <a:rPr lang="tr-TR" sz="2000" dirty="0">
                <a:latin typeface="Bookman Old Style" panose="02050604050505020204" pitchFamily="18" charset="0"/>
              </a:rPr>
              <a:t>Hizmetlerde halka yakınlık/yerellik/</a:t>
            </a:r>
            <a:r>
              <a:rPr lang="tr-TR" sz="2000" dirty="0" err="1">
                <a:latin typeface="Bookman Old Style" panose="02050604050505020204" pitchFamily="18" charset="0"/>
              </a:rPr>
              <a:t>yerindenlik</a:t>
            </a:r>
            <a:r>
              <a:rPr lang="tr-TR" sz="2000" dirty="0">
                <a:latin typeface="Bookman Old Style" panose="02050604050505020204" pitchFamily="18" charset="0"/>
              </a:rPr>
              <a:t> olarak Türkçeleştirilen </a:t>
            </a:r>
            <a:r>
              <a:rPr lang="tr-TR" sz="2000" i="1" dirty="0" err="1">
                <a:latin typeface="Bookman Old Style" panose="02050604050505020204" pitchFamily="18" charset="0"/>
              </a:rPr>
              <a:t>subsidiarite</a:t>
            </a:r>
            <a:r>
              <a:rPr lang="tr-TR" sz="2000" dirty="0">
                <a:latin typeface="Bookman Old Style" panose="02050604050505020204" pitchFamily="18" charset="0"/>
              </a:rPr>
              <a:t> ilkesi “</a:t>
            </a:r>
            <a:r>
              <a:rPr lang="tr-TR" sz="2000" i="1" dirty="0">
                <a:latin typeface="Bookman Old Style" panose="02050604050505020204" pitchFamily="18" charset="0"/>
              </a:rPr>
              <a:t>Belediye hizmetleri, vatandaşlara en yakın yerlerde ve en uygun yöntemlerle sunulur</a:t>
            </a:r>
            <a:r>
              <a:rPr lang="tr-TR" sz="2000" dirty="0">
                <a:latin typeface="Bookman Old Style" panose="02050604050505020204" pitchFamily="18" charset="0"/>
              </a:rPr>
              <a:t>” şeklinde bir ifadeyle (</a:t>
            </a:r>
            <a:r>
              <a:rPr lang="tr-TR" sz="2000" dirty="0" err="1">
                <a:latin typeface="Bookman Old Style" panose="02050604050505020204" pitchFamily="18" charset="0"/>
              </a:rPr>
              <a:t>md.</a:t>
            </a:r>
            <a:r>
              <a:rPr lang="tr-TR" sz="2000" dirty="0">
                <a:latin typeface="Bookman Old Style" panose="02050604050505020204" pitchFamily="18" charset="0"/>
              </a:rPr>
              <a:t> 14) mevzuata sokulmuş;</a:t>
            </a:r>
          </a:p>
          <a:p>
            <a:pPr lvl="1" algn="just"/>
            <a:r>
              <a:rPr lang="tr-TR" sz="2000" dirty="0">
                <a:latin typeface="Bookman Old Style" panose="02050604050505020204" pitchFamily="18" charset="0"/>
              </a:rPr>
              <a:t>Merkezi yönetimin yerel yönetimler üzerinde uyguladığı idari vesayet denetimi hafifletilmiş (meclis kararlarının ve bütçenin onaylanması, meclisin fesih nedenlerinin azaltılması ve Danıştay kararına bağlı kılınması, valilik aracılığı olmadan doğrudan kamu kuruluşlarıyla yazışma vb.) (hizmetlerde aksama durumunda ikame, yerine görevlendirme düzenleme ve uygulamaları istisna);</a:t>
            </a:r>
          </a:p>
        </p:txBody>
      </p:sp>
      <p:sp>
        <p:nvSpPr>
          <p:cNvPr id="124" name="Shape 124"/>
          <p:cNvSpPr>
            <a:spLocks noGrp="1"/>
          </p:cNvSpPr>
          <p:nvPr>
            <p:ph type="sldNum" sz="quarter" idx="12"/>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normAutofit fontScale="25000" lnSpcReduction="20000"/>
          </a:bodyPr>
          <a:lstStyle/>
          <a:p>
            <a:fld id="{86CB4B4D-7CA3-9044-876B-883B54F8677D}" type="slidenum">
              <a:rPr/>
              <a:pPr/>
              <a:t>263</a:t>
            </a:fld>
            <a:endParaRPr/>
          </a:p>
        </p:txBody>
      </p:sp>
    </p:spTree>
    <p:extLst>
      <p:ext uri="{BB962C8B-B14F-4D97-AF65-F5344CB8AC3E}">
        <p14:creationId xmlns:p14="http://schemas.microsoft.com/office/powerpoint/2010/main" val="2346088306"/>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28595" y="-24"/>
            <a:ext cx="8229601" cy="857251"/>
          </a:xfrm>
          <a:prstGeom prst="rect">
            <a:avLst/>
          </a:prstGeom>
          <a:noFill/>
          <a:ln w="25400">
            <a:solidFill>
              <a:schemeClr val="tx1"/>
            </a:solidFill>
            <a:miter lim="800000"/>
          </a:ln>
        </p:spPr>
        <p:txBody>
          <a:bodyPr>
            <a:normAutofit/>
          </a:bodyPr>
          <a:lstStyle>
            <a:lvl1pPr defTabSz="877823">
              <a:defRPr sz="2688"/>
            </a:lvl1pPr>
          </a:lstStyle>
          <a:p>
            <a:pPr algn="ctr"/>
            <a:r>
              <a:rPr lang="tr-TR" dirty="0">
                <a:solidFill>
                  <a:schemeClr val="tx1"/>
                </a:solidFill>
                <a:latin typeface="Bookman Old Style" charset="0"/>
                <a:ea typeface="Bookman Old Style" charset="0"/>
                <a:cs typeface="Bookman Old Style" charset="0"/>
              </a:rPr>
              <a:t>Yerel Yönetimler Alanında Yapılan Değişiklikler</a:t>
            </a:r>
          </a:p>
        </p:txBody>
      </p:sp>
      <p:sp>
        <p:nvSpPr>
          <p:cNvPr id="123" name="Shape 123"/>
          <p:cNvSpPr>
            <a:spLocks noGrp="1"/>
          </p:cNvSpPr>
          <p:nvPr>
            <p:ph idx="1"/>
          </p:nvPr>
        </p:nvSpPr>
        <p:spPr>
          <a:xfrm>
            <a:off x="1" y="1556792"/>
            <a:ext cx="8658196" cy="5323797"/>
          </a:xfrm>
          <a:prstGeom prst="rect">
            <a:avLst/>
          </a:prstGeom>
          <a:effectLst>
            <a:glow rad="228600">
              <a:schemeClr val="accent1">
                <a:satMod val="175000"/>
                <a:alpha val="40000"/>
              </a:schemeClr>
            </a:glow>
          </a:effectLst>
        </p:spPr>
        <p:txBody>
          <a:bodyPr>
            <a:normAutofit fontScale="55000" lnSpcReduction="20000"/>
          </a:bodyPr>
          <a:lstStyle/>
          <a:p>
            <a:pPr lvl="1" algn="just"/>
            <a:r>
              <a:rPr lang="tr-TR" sz="3200" dirty="0">
                <a:latin typeface="Bookman Old Style" panose="02050604050505020204" pitchFamily="18" charset="0"/>
              </a:rPr>
              <a:t>Norm kadro düzenlemesi çerçevesinde kadro ihdas, iptal ve değişiklikleri belediye meclislerinin yetkisine bırakılmış;</a:t>
            </a:r>
          </a:p>
          <a:p>
            <a:pPr lvl="1" algn="just"/>
            <a:r>
              <a:rPr lang="tr-TR" sz="3200" dirty="0">
                <a:latin typeface="Bookman Old Style" panose="02050604050505020204" pitchFamily="18" charset="0"/>
              </a:rPr>
              <a:t>Arsa ve konut üretiminde belediyelere, diğer kamu kurum ve kuruluşlarıyla işbirliği yapma ve ortak proje yürütme imkanı tanınmış; özel sektöre iş gördürme/ihale etme uygulaması yaygınlaşmış;</a:t>
            </a:r>
          </a:p>
          <a:p>
            <a:pPr lvl="1" algn="just"/>
            <a:r>
              <a:rPr lang="tr-TR" sz="3200" dirty="0">
                <a:latin typeface="Bookman Old Style" panose="02050604050505020204" pitchFamily="18" charset="0"/>
              </a:rPr>
              <a:t>Büyükşehir belediyelerinin gelirleri artırılmış; vergi gelirlerinden pay verilmesi usulü değiştirilmiş (nüfus, gelişmişlik endeksi, yüzölçümü, köy sayısı vb.).</a:t>
            </a:r>
          </a:p>
          <a:p>
            <a:pPr lvl="1" algn="just"/>
            <a:r>
              <a:rPr lang="tr-TR" sz="3200" dirty="0">
                <a:latin typeface="Bookman Old Style" panose="02050604050505020204" pitchFamily="18" charset="0"/>
              </a:rPr>
              <a:t>Büyükşehir belediyeleri, ilçe belediyelerinin imar uygulamalarını denetleme hakkına sahip kılınmış;</a:t>
            </a:r>
          </a:p>
          <a:p>
            <a:pPr lvl="1" algn="just"/>
            <a:r>
              <a:rPr lang="tr-TR" sz="3200" dirty="0">
                <a:latin typeface="Bookman Old Style" panose="02050604050505020204" pitchFamily="18" charset="0"/>
              </a:rPr>
              <a:t>Bütçeden personel harcamalarına ilişkin kısıtlama getirilmiş (%30 ve %40);</a:t>
            </a:r>
          </a:p>
          <a:p>
            <a:pPr lvl="1" algn="just"/>
            <a:r>
              <a:rPr lang="tr-TR" sz="3200" dirty="0">
                <a:latin typeface="Bookman Old Style" panose="02050604050505020204" pitchFamily="18" charset="0"/>
              </a:rPr>
              <a:t>Farklı toplumsal, yönetsel, siyasal kesimlerin katılımıyla oluşan Kent Konsey’leri kurulmuş;</a:t>
            </a:r>
          </a:p>
          <a:p>
            <a:pPr lvl="1" algn="just"/>
            <a:r>
              <a:rPr lang="tr-TR" sz="3200" dirty="0">
                <a:latin typeface="Bookman Old Style" panose="02050604050505020204" pitchFamily="18" charset="0"/>
              </a:rPr>
              <a:t>Büyükşehir belediyeleri ile il belediyelerinin sınırları genişletilmiştir [5216 sayılı Kanun, Geçici 2’nci madde (“pergel düzenlemesi”: nüfusa göre belli yarıçaplı dairelerle sınırları genişletme usulü) ve büyükşehir belediyesi olmayan iller için 5393 sayılı Kanun, </a:t>
            </a:r>
            <a:r>
              <a:rPr lang="tr-TR" sz="3200" dirty="0" err="1">
                <a:latin typeface="Bookman Old Style" panose="02050604050505020204" pitchFamily="18" charset="0"/>
              </a:rPr>
              <a:t>md.</a:t>
            </a:r>
            <a:r>
              <a:rPr lang="tr-TR" sz="3200" dirty="0">
                <a:latin typeface="Bookman Old Style" panose="02050604050505020204" pitchFamily="18" charset="0"/>
              </a:rPr>
              <a:t> 11]</a:t>
            </a:r>
          </a:p>
        </p:txBody>
      </p:sp>
      <p:sp>
        <p:nvSpPr>
          <p:cNvPr id="124" name="Shape 124"/>
          <p:cNvSpPr>
            <a:spLocks noGrp="1"/>
          </p:cNvSpPr>
          <p:nvPr>
            <p:ph type="sldNum" sz="quarter" idx="12"/>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normAutofit fontScale="25000" lnSpcReduction="20000"/>
          </a:bodyPr>
          <a:lstStyle/>
          <a:p>
            <a:fld id="{86CB4B4D-7CA3-9044-876B-883B54F8677D}" type="slidenum">
              <a:rPr/>
              <a:pPr/>
              <a:t>264</a:t>
            </a:fld>
            <a:endParaRPr/>
          </a:p>
        </p:txBody>
      </p:sp>
    </p:spTree>
    <p:extLst>
      <p:ext uri="{BB962C8B-B14F-4D97-AF65-F5344CB8AC3E}">
        <p14:creationId xmlns:p14="http://schemas.microsoft.com/office/powerpoint/2010/main" val="2294450556"/>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28595" y="-24"/>
            <a:ext cx="8229601" cy="857251"/>
          </a:xfrm>
          <a:prstGeom prst="rect">
            <a:avLst/>
          </a:prstGeom>
          <a:noFill/>
          <a:ln w="25400">
            <a:solidFill>
              <a:schemeClr val="tx1"/>
            </a:solidFill>
            <a:miter lim="800000"/>
          </a:ln>
        </p:spPr>
        <p:txBody>
          <a:bodyPr>
            <a:normAutofit/>
          </a:bodyPr>
          <a:lstStyle>
            <a:lvl1pPr defTabSz="877823">
              <a:defRPr sz="2688"/>
            </a:lvl1pPr>
          </a:lstStyle>
          <a:p>
            <a:pPr algn="ctr"/>
            <a:r>
              <a:rPr lang="tr-TR" dirty="0">
                <a:solidFill>
                  <a:schemeClr val="tx1"/>
                </a:solidFill>
                <a:latin typeface="Bookman Old Style" charset="0"/>
                <a:ea typeface="Bookman Old Style" charset="0"/>
                <a:cs typeface="Bookman Old Style" charset="0"/>
              </a:rPr>
              <a:t>Yerel Yönetimler Alanında Yapılan Değişiklikler</a:t>
            </a:r>
          </a:p>
        </p:txBody>
      </p:sp>
      <p:sp>
        <p:nvSpPr>
          <p:cNvPr id="123" name="Shape 123"/>
          <p:cNvSpPr>
            <a:spLocks noGrp="1"/>
          </p:cNvSpPr>
          <p:nvPr>
            <p:ph idx="1"/>
          </p:nvPr>
        </p:nvSpPr>
        <p:spPr>
          <a:xfrm>
            <a:off x="428595" y="1556792"/>
            <a:ext cx="8391877" cy="5323797"/>
          </a:xfrm>
          <a:prstGeom prst="rect">
            <a:avLst/>
          </a:prstGeom>
          <a:effectLst>
            <a:glow rad="228600">
              <a:schemeClr val="accent1">
                <a:satMod val="175000"/>
                <a:alpha val="40000"/>
              </a:schemeClr>
            </a:glow>
          </a:effectLst>
        </p:spPr>
        <p:txBody>
          <a:bodyPr>
            <a:noAutofit/>
          </a:bodyPr>
          <a:lstStyle/>
          <a:p>
            <a:pPr algn="just"/>
            <a:r>
              <a:rPr lang="tr-TR" sz="1600" dirty="0">
                <a:latin typeface="Bookman Old Style" panose="02050604050505020204" pitchFamily="18" charset="0"/>
              </a:rPr>
              <a:t>Ana kanunlara ek olarak Türkiye’deki yerel sistemini etkileyen 6360 sayılı Kanun, 2012 Aralık’ında çıkmış ve 2014 yılı Mahalli İdareler Genel Seçimleri ile birlikte 31 Mart 2014 günü yürürlüğe girmiştir. Kamuoyunda </a:t>
            </a:r>
            <a:r>
              <a:rPr lang="tr-TR" sz="1600" dirty="0" err="1">
                <a:latin typeface="Bookman Old Style" panose="02050604050505020204" pitchFamily="18" charset="0"/>
              </a:rPr>
              <a:t>bütünşehir</a:t>
            </a:r>
            <a:r>
              <a:rPr lang="tr-TR" sz="1600" dirty="0">
                <a:latin typeface="Bookman Old Style" panose="02050604050505020204" pitchFamily="18" charset="0"/>
              </a:rPr>
              <a:t> (</a:t>
            </a:r>
            <a:r>
              <a:rPr lang="tr-TR" sz="1600" i="1" dirty="0" err="1">
                <a:latin typeface="Bookman Old Style" panose="02050604050505020204" pitchFamily="18" charset="0"/>
              </a:rPr>
              <a:t>unicity</a:t>
            </a:r>
            <a:r>
              <a:rPr lang="tr-TR" sz="1600" dirty="0">
                <a:latin typeface="Bookman Old Style" panose="02050604050505020204" pitchFamily="18" charset="0"/>
              </a:rPr>
              <a:t>) diye adlandırılan bu Kanun, 2009 yürürlük tarihli 5747 sayılı Kanun’la birlikte yerleşik yerel yönetim sisteminde köklü değişiklikler yapmıştır. </a:t>
            </a:r>
          </a:p>
          <a:p>
            <a:pPr algn="just"/>
            <a:r>
              <a:rPr lang="tr-TR" sz="1600" dirty="0">
                <a:latin typeface="Bookman Old Style" panose="02050604050505020204" pitchFamily="18" charset="0"/>
              </a:rPr>
              <a:t>Sayısı artırılan büyükşehir belediyeli illerin yerel yönetim yapısı ile geri kalan 51 ilin yerel yönetim yapısı farklılaştırılmıştır. 51 ilde, il özel idaresi; il belediyesi, ilçe ve belde belediyesi ile köylerde oluşan üçlü yerel yönetim yapısı devam ederken 6360 sayılı Kanun’la sayısı 30’a çıkan büyükşehir belediyesi olan illerde ise il özel idareleri ve köyler ile 5747 sayılı Kanun’a referansla kasaba belediyelerinin tüzel kişilikleri kaldırılarak tüm ili kapsayan iki kademeli büyükşehir belediyesi düzeni (büyükşehir belediyesi ve büyükşehir ilçe belediyesi) kurulmuştur. Sınırları genişletilmiş büyükşehir belediyelerinin yetki alanı içinde kalan ve ilçe olmayan 240 (belde) belediye (ilk kademe belediyeleri) mahalleye dönüştürülmüştür. 6360 sayılı Kanun’la da 2014 yılından itibaren büyükşehir belediyelerinin sınırları il sınırlarına genişletilmiştir.</a:t>
            </a:r>
          </a:p>
        </p:txBody>
      </p:sp>
      <p:sp>
        <p:nvSpPr>
          <p:cNvPr id="124" name="Shape 124"/>
          <p:cNvSpPr>
            <a:spLocks noGrp="1"/>
          </p:cNvSpPr>
          <p:nvPr>
            <p:ph type="sldNum" sz="quarter" idx="12"/>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normAutofit fontScale="25000" lnSpcReduction="20000"/>
          </a:bodyPr>
          <a:lstStyle/>
          <a:p>
            <a:fld id="{86CB4B4D-7CA3-9044-876B-883B54F8677D}" type="slidenum">
              <a:rPr/>
              <a:pPr/>
              <a:t>265</a:t>
            </a:fld>
            <a:endParaRPr/>
          </a:p>
        </p:txBody>
      </p:sp>
    </p:spTree>
    <p:extLst>
      <p:ext uri="{BB962C8B-B14F-4D97-AF65-F5344CB8AC3E}">
        <p14:creationId xmlns:p14="http://schemas.microsoft.com/office/powerpoint/2010/main" val="350444999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28595" y="-24"/>
            <a:ext cx="8229601" cy="857251"/>
          </a:xfrm>
          <a:prstGeom prst="rect">
            <a:avLst/>
          </a:prstGeom>
          <a:noFill/>
          <a:ln w="25400">
            <a:solidFill>
              <a:schemeClr val="tx1"/>
            </a:solidFill>
            <a:miter lim="800000"/>
          </a:ln>
        </p:spPr>
        <p:txBody>
          <a:bodyPr>
            <a:normAutofit/>
          </a:bodyPr>
          <a:lstStyle>
            <a:lvl1pPr defTabSz="877823">
              <a:defRPr sz="2688"/>
            </a:lvl1pPr>
          </a:lstStyle>
          <a:p>
            <a:pPr algn="ctr"/>
            <a:r>
              <a:rPr lang="tr-TR" dirty="0">
                <a:solidFill>
                  <a:schemeClr val="tx1"/>
                </a:solidFill>
                <a:latin typeface="Bookman Old Style" charset="0"/>
                <a:ea typeface="Bookman Old Style" charset="0"/>
                <a:cs typeface="Bookman Old Style" charset="0"/>
              </a:rPr>
              <a:t>Yerel Yönetimler Alanında Yapılan Değişiklikler</a:t>
            </a:r>
          </a:p>
        </p:txBody>
      </p:sp>
      <p:sp>
        <p:nvSpPr>
          <p:cNvPr id="123" name="Shape 123"/>
          <p:cNvSpPr>
            <a:spLocks noGrp="1"/>
          </p:cNvSpPr>
          <p:nvPr>
            <p:ph idx="1"/>
          </p:nvPr>
        </p:nvSpPr>
        <p:spPr>
          <a:xfrm>
            <a:off x="428595" y="1556792"/>
            <a:ext cx="8391877" cy="5323797"/>
          </a:xfrm>
          <a:prstGeom prst="rect">
            <a:avLst/>
          </a:prstGeom>
          <a:effectLst>
            <a:glow rad="228600">
              <a:schemeClr val="accent1">
                <a:satMod val="175000"/>
                <a:alpha val="40000"/>
              </a:schemeClr>
            </a:glow>
          </a:effectLst>
        </p:spPr>
        <p:txBody>
          <a:bodyPr>
            <a:noAutofit/>
          </a:bodyPr>
          <a:lstStyle/>
          <a:p>
            <a:pPr algn="just"/>
            <a:r>
              <a:rPr lang="tr-TR" sz="1800" dirty="0">
                <a:latin typeface="Bookman Old Style" panose="02050604050505020204" pitchFamily="18" charset="0"/>
              </a:rPr>
              <a:t>Sınır genişletme süreci ağırlıklı olarak büyükşehir belediyeleri üzerinden yürümekle birlikte büyükşehir belediyesi olmayan il belediyelerinde de merkezi yönetim direktifiyle yürümüştür. Büyükşehir belediyesi olmayan illerde ise 5393 sayılı Belediye Kanunu’nun 11’inci maddesi kapsamında sınır genişletmeleri yapılmıştır. Bu madde kapsamında, il belediyesinin yakın çevresinde olduğu düşünülen kasaba belediyeleri ve köyler merkezi yönetimin bir idari işlemi ile ilgili il belediyesine mahalle olarak bağlanmışlardır. Bu illerin bir kısmı 2014 yılından itibaren 6360 sayılı Kanun’la büyükşehir belediyesi haline gelmiştir. </a:t>
            </a:r>
          </a:p>
          <a:p>
            <a:pPr algn="just"/>
            <a:r>
              <a:rPr lang="tr-TR" sz="1800" dirty="0">
                <a:latin typeface="Bookman Old Style" panose="02050604050505020204" pitchFamily="18" charset="0"/>
              </a:rPr>
              <a:t>Siyasal iktidarın büyük ve orta ölçekli belediyelerin sınırlarını küçük ölçekli yerel yönetim birimleri aleyhine imar ve plan bütünlüğü, kaynak israfının önlenmesi, yönetsel kapasitesi yetersiz yönetim birimlerinin hizmet verememesi gibi gerekçelere dayanarak büyüttüğü görülmektedir. </a:t>
            </a:r>
          </a:p>
        </p:txBody>
      </p:sp>
      <p:sp>
        <p:nvSpPr>
          <p:cNvPr id="124" name="Shape 124"/>
          <p:cNvSpPr>
            <a:spLocks noGrp="1"/>
          </p:cNvSpPr>
          <p:nvPr>
            <p:ph type="sldNum" sz="quarter" idx="12"/>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normAutofit fontScale="25000" lnSpcReduction="20000"/>
          </a:bodyPr>
          <a:lstStyle/>
          <a:p>
            <a:fld id="{86CB4B4D-7CA3-9044-876B-883B54F8677D}" type="slidenum">
              <a:rPr/>
              <a:pPr/>
              <a:t>266</a:t>
            </a:fld>
            <a:endParaRPr/>
          </a:p>
        </p:txBody>
      </p:sp>
    </p:spTree>
    <p:extLst>
      <p:ext uri="{BB962C8B-B14F-4D97-AF65-F5344CB8AC3E}">
        <p14:creationId xmlns:p14="http://schemas.microsoft.com/office/powerpoint/2010/main" val="68596344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28595" y="-24"/>
            <a:ext cx="8229601" cy="857251"/>
          </a:xfrm>
          <a:prstGeom prst="rect">
            <a:avLst/>
          </a:prstGeom>
          <a:noFill/>
          <a:ln w="25400">
            <a:solidFill>
              <a:schemeClr val="tx1"/>
            </a:solidFill>
            <a:miter lim="800000"/>
          </a:ln>
        </p:spPr>
        <p:txBody>
          <a:bodyPr>
            <a:normAutofit/>
          </a:bodyPr>
          <a:lstStyle>
            <a:lvl1pPr defTabSz="877823">
              <a:defRPr sz="2688"/>
            </a:lvl1pPr>
          </a:lstStyle>
          <a:p>
            <a:pPr algn="ctr"/>
            <a:r>
              <a:rPr lang="tr-TR" dirty="0">
                <a:solidFill>
                  <a:schemeClr val="tx1"/>
                </a:solidFill>
                <a:latin typeface="Bookman Old Style" charset="0"/>
                <a:ea typeface="Bookman Old Style" charset="0"/>
                <a:cs typeface="Bookman Old Style" charset="0"/>
              </a:rPr>
              <a:t>Yerel Yönetimler Alanında Yapılan Değişiklikler</a:t>
            </a:r>
          </a:p>
        </p:txBody>
      </p:sp>
      <p:sp>
        <p:nvSpPr>
          <p:cNvPr id="123" name="Shape 123"/>
          <p:cNvSpPr>
            <a:spLocks noGrp="1"/>
          </p:cNvSpPr>
          <p:nvPr>
            <p:ph idx="1"/>
          </p:nvPr>
        </p:nvSpPr>
        <p:spPr>
          <a:xfrm>
            <a:off x="428595" y="1556792"/>
            <a:ext cx="8391877" cy="5323797"/>
          </a:xfrm>
          <a:prstGeom prst="rect">
            <a:avLst/>
          </a:prstGeom>
          <a:effectLst>
            <a:glow rad="228600">
              <a:schemeClr val="accent1">
                <a:satMod val="175000"/>
                <a:alpha val="40000"/>
              </a:schemeClr>
            </a:glow>
          </a:effectLst>
        </p:spPr>
        <p:txBody>
          <a:bodyPr>
            <a:noAutofit/>
          </a:bodyPr>
          <a:lstStyle/>
          <a:p>
            <a:pPr algn="just"/>
            <a:r>
              <a:rPr lang="tr-TR" sz="2000" dirty="0">
                <a:latin typeface="Bookman Old Style" panose="02050604050505020204" pitchFamily="18" charset="0"/>
              </a:rPr>
              <a:t>Türkiye’nin yönetim yapılanmasında büyükşehir belediyelerini ön plana çıkarmaya dönük çalışmaların son halkası, kamuoyunda “</a:t>
            </a:r>
            <a:r>
              <a:rPr lang="tr-TR" sz="2000" dirty="0" err="1">
                <a:latin typeface="Bookman Old Style" panose="02050604050505020204" pitchFamily="18" charset="0"/>
              </a:rPr>
              <a:t>bütünşehir</a:t>
            </a:r>
            <a:r>
              <a:rPr lang="tr-TR" sz="2000" dirty="0">
                <a:latin typeface="Bookman Old Style" panose="02050604050505020204" pitchFamily="18" charset="0"/>
              </a:rPr>
              <a:t>” diye adlandırılan 2012 yılının sonunda çıkarılan ve yerel seçimlerle birlikte 2014 yılının Nisan ayında yürürlüğe giren 6360 sayılı Kanun’dur. Bu kanunla;</a:t>
            </a:r>
          </a:p>
          <a:p>
            <a:pPr lvl="1" algn="just"/>
            <a:r>
              <a:rPr lang="tr-TR" sz="1800" dirty="0">
                <a:latin typeface="Bookman Old Style" panose="02050604050505020204" pitchFamily="18" charset="0"/>
              </a:rPr>
              <a:t>14 il belediyesi daha büyükşehir belediyesi yapılmış ve büyükşehir belediyesi sayısı 30’a çıkmış;</a:t>
            </a:r>
          </a:p>
          <a:p>
            <a:pPr lvl="1" algn="just"/>
            <a:r>
              <a:rPr lang="tr-TR" sz="1800" dirty="0">
                <a:latin typeface="Bookman Old Style" panose="02050604050505020204" pitchFamily="18" charset="0"/>
              </a:rPr>
              <a:t>Büyükşehir belediyelerinin ve ikinci kademe belediyeler olan ilçe belediyelerinin sınırları “mülki” sınırlarla eşleştirilmiş;</a:t>
            </a:r>
          </a:p>
          <a:p>
            <a:pPr lvl="1" algn="just"/>
            <a:r>
              <a:rPr lang="tr-TR" sz="1800" dirty="0">
                <a:latin typeface="Bookman Old Style" panose="02050604050505020204" pitchFamily="18" charset="0"/>
              </a:rPr>
              <a:t>Yerel seçimlerde geçerli olan seçim çevresi belediye sınırı değil, kırsal alanı da kapsayan tüm il ve ilçe sınırları olmuş;</a:t>
            </a:r>
          </a:p>
          <a:p>
            <a:pPr lvl="1" algn="just"/>
            <a:r>
              <a:rPr lang="tr-TR" sz="1800" dirty="0">
                <a:latin typeface="Bookman Old Style" panose="02050604050505020204" pitchFamily="18" charset="0"/>
              </a:rPr>
              <a:t>Kanun, ilk çıktığında büyükşehir belediyesi yapılan belediye sayısı 13’tü. 2013 yılının Mart ayında Ordu’da da büyükşehir belediyesi kurulmuştur.</a:t>
            </a:r>
          </a:p>
        </p:txBody>
      </p:sp>
      <p:sp>
        <p:nvSpPr>
          <p:cNvPr id="124" name="Shape 124"/>
          <p:cNvSpPr>
            <a:spLocks noGrp="1"/>
          </p:cNvSpPr>
          <p:nvPr>
            <p:ph type="sldNum" sz="quarter" idx="12"/>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normAutofit fontScale="25000" lnSpcReduction="20000"/>
          </a:bodyPr>
          <a:lstStyle/>
          <a:p>
            <a:fld id="{86CB4B4D-7CA3-9044-876B-883B54F8677D}" type="slidenum">
              <a:rPr/>
              <a:pPr/>
              <a:t>267</a:t>
            </a:fld>
            <a:endParaRPr/>
          </a:p>
        </p:txBody>
      </p:sp>
    </p:spTree>
    <p:extLst>
      <p:ext uri="{BB962C8B-B14F-4D97-AF65-F5344CB8AC3E}">
        <p14:creationId xmlns:p14="http://schemas.microsoft.com/office/powerpoint/2010/main" val="90372877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28595" y="-24"/>
            <a:ext cx="8229601" cy="857251"/>
          </a:xfrm>
          <a:prstGeom prst="rect">
            <a:avLst/>
          </a:prstGeom>
          <a:noFill/>
          <a:ln w="25400">
            <a:solidFill>
              <a:schemeClr val="tx1"/>
            </a:solidFill>
            <a:miter lim="800000"/>
          </a:ln>
        </p:spPr>
        <p:txBody>
          <a:bodyPr>
            <a:normAutofit/>
          </a:bodyPr>
          <a:lstStyle>
            <a:lvl1pPr defTabSz="877823">
              <a:defRPr sz="2688"/>
            </a:lvl1pPr>
          </a:lstStyle>
          <a:p>
            <a:pPr algn="ctr"/>
            <a:r>
              <a:rPr lang="tr-TR" dirty="0">
                <a:solidFill>
                  <a:schemeClr val="tx1"/>
                </a:solidFill>
                <a:latin typeface="Bookman Old Style" charset="0"/>
                <a:ea typeface="Bookman Old Style" charset="0"/>
                <a:cs typeface="Bookman Old Style" charset="0"/>
              </a:rPr>
              <a:t>Yerel Yönetimler Alanında Yapılan Değişiklikler</a:t>
            </a:r>
          </a:p>
        </p:txBody>
      </p:sp>
      <p:sp>
        <p:nvSpPr>
          <p:cNvPr id="123" name="Shape 123"/>
          <p:cNvSpPr>
            <a:spLocks noGrp="1"/>
          </p:cNvSpPr>
          <p:nvPr>
            <p:ph idx="1"/>
          </p:nvPr>
        </p:nvSpPr>
        <p:spPr>
          <a:xfrm>
            <a:off x="428595" y="1556792"/>
            <a:ext cx="8391877" cy="5323797"/>
          </a:xfrm>
          <a:prstGeom prst="rect">
            <a:avLst/>
          </a:prstGeom>
          <a:effectLst>
            <a:glow rad="228600">
              <a:schemeClr val="accent1">
                <a:satMod val="175000"/>
                <a:alpha val="40000"/>
              </a:schemeClr>
            </a:glow>
          </a:effectLst>
        </p:spPr>
        <p:txBody>
          <a:bodyPr>
            <a:noAutofit/>
          </a:bodyPr>
          <a:lstStyle/>
          <a:p>
            <a:pPr lvl="1" algn="just"/>
            <a:r>
              <a:rPr lang="tr-TR" sz="1700" dirty="0">
                <a:latin typeface="Bookman Old Style" panose="02050604050505020204" pitchFamily="18" charset="0"/>
              </a:rPr>
              <a:t>2008 yılından itibaren “iki kademeli model” özelliği gösteren büyükşehir modelinden ötürü il sınırlarına genişlemiş yeni belediye sınırları içinde kalan 1.076 belediye ve 16.544 köy mahalleye dönüştürülerek tüzel kişilikleri kaldırılmış;</a:t>
            </a:r>
          </a:p>
          <a:p>
            <a:pPr lvl="1" algn="just"/>
            <a:r>
              <a:rPr lang="tr-TR" sz="1700" dirty="0">
                <a:latin typeface="Bookman Old Style" panose="02050604050505020204" pitchFamily="18" charset="0"/>
              </a:rPr>
              <a:t>2008 yılında tam olarak gerçekleştirilemeyen, nüfustan dolayı belediyeleri köye dönüştürme politikası bu sefer başarılı olmuş ve büyükşehir belediyeleri dışında kalan illerde, nüfusu 2.000’in altında kaldığı gerekçesiyle 559 belediye, köy yapılmış;</a:t>
            </a:r>
          </a:p>
          <a:p>
            <a:pPr lvl="1" algn="just"/>
            <a:r>
              <a:rPr lang="tr-TR" sz="1700" dirty="0">
                <a:latin typeface="Bookman Old Style" panose="02050604050505020204" pitchFamily="18" charset="0"/>
              </a:rPr>
              <a:t>Büyükşehir belediyesi reformundan ötürü tüm Türkiye’de geriye 1.397 belediye ve 18.143 köy kalmış; böylelikle belediyelerin ve köylerin yaklaşık yarısı mahalleye dönüştürülerek yerel yönetim birimi olmaktan çıkarılmış;</a:t>
            </a:r>
          </a:p>
          <a:p>
            <a:pPr lvl="1" algn="just"/>
            <a:r>
              <a:rPr lang="tr-TR" sz="1700" dirty="0">
                <a:latin typeface="Bookman Old Style" panose="02050604050505020204" pitchFamily="18" charset="0"/>
              </a:rPr>
              <a:t>Hem belediye sınırları içinde hem de özellikle belediye sınırları içinde kırsal alana hizmet götüren, Türkiye’deki üçüncü yerel yönetim birimi olan İl Özel İdareleri [diğer ikisi belediyeler (büyükşehir belediyeleri dahil) ve köylerdir], büyükşehir belediyesi olan illerde kapatılmış;</a:t>
            </a:r>
          </a:p>
        </p:txBody>
      </p:sp>
      <p:sp>
        <p:nvSpPr>
          <p:cNvPr id="124" name="Shape 124"/>
          <p:cNvSpPr>
            <a:spLocks noGrp="1"/>
          </p:cNvSpPr>
          <p:nvPr>
            <p:ph type="sldNum" sz="quarter" idx="12"/>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normAutofit fontScale="25000" lnSpcReduction="20000"/>
          </a:bodyPr>
          <a:lstStyle/>
          <a:p>
            <a:fld id="{86CB4B4D-7CA3-9044-876B-883B54F8677D}" type="slidenum">
              <a:rPr/>
              <a:pPr/>
              <a:t>268</a:t>
            </a:fld>
            <a:endParaRPr/>
          </a:p>
        </p:txBody>
      </p:sp>
    </p:spTree>
    <p:extLst>
      <p:ext uri="{BB962C8B-B14F-4D97-AF65-F5344CB8AC3E}">
        <p14:creationId xmlns:p14="http://schemas.microsoft.com/office/powerpoint/2010/main" val="3851891099"/>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28595" y="-24"/>
            <a:ext cx="8229601" cy="857251"/>
          </a:xfrm>
          <a:prstGeom prst="rect">
            <a:avLst/>
          </a:prstGeom>
          <a:noFill/>
          <a:ln w="25400">
            <a:solidFill>
              <a:schemeClr val="tx1"/>
            </a:solidFill>
            <a:miter lim="800000"/>
          </a:ln>
        </p:spPr>
        <p:txBody>
          <a:bodyPr>
            <a:normAutofit/>
          </a:bodyPr>
          <a:lstStyle>
            <a:lvl1pPr defTabSz="877823">
              <a:defRPr sz="2688"/>
            </a:lvl1pPr>
          </a:lstStyle>
          <a:p>
            <a:pPr algn="ctr"/>
            <a:r>
              <a:rPr lang="tr-TR" dirty="0">
                <a:solidFill>
                  <a:schemeClr val="tx1"/>
                </a:solidFill>
                <a:latin typeface="Bookman Old Style" charset="0"/>
                <a:ea typeface="Bookman Old Style" charset="0"/>
                <a:cs typeface="Bookman Old Style" charset="0"/>
              </a:rPr>
              <a:t>Yerel Yönetimler Alanında Yapılan Değişiklikler</a:t>
            </a:r>
          </a:p>
        </p:txBody>
      </p:sp>
      <p:sp>
        <p:nvSpPr>
          <p:cNvPr id="123" name="Shape 123"/>
          <p:cNvSpPr>
            <a:spLocks noGrp="1"/>
          </p:cNvSpPr>
          <p:nvPr>
            <p:ph idx="1"/>
          </p:nvPr>
        </p:nvSpPr>
        <p:spPr>
          <a:xfrm>
            <a:off x="428595" y="1556792"/>
            <a:ext cx="8391877" cy="5323797"/>
          </a:xfrm>
          <a:prstGeom prst="rect">
            <a:avLst/>
          </a:prstGeom>
          <a:effectLst>
            <a:glow rad="228600">
              <a:schemeClr val="accent1">
                <a:satMod val="175000"/>
                <a:alpha val="40000"/>
              </a:schemeClr>
            </a:glow>
          </a:effectLst>
        </p:spPr>
        <p:txBody>
          <a:bodyPr>
            <a:noAutofit/>
          </a:bodyPr>
          <a:lstStyle/>
          <a:p>
            <a:pPr lvl="1" algn="just"/>
            <a:r>
              <a:rPr lang="tr-TR" sz="1800" dirty="0">
                <a:latin typeface="Bookman Old Style" panose="02050604050505020204" pitchFamily="18" charset="0"/>
              </a:rPr>
              <a:t>Kapatılan il özel idareleri yerine yerel yönetim birimi olmayan valiliklere bağlı yatırımlardan, stratejik planlara ve performans programlarına uygunluğu denetlemekten sorumlu yeni birimler oluşturulmuş (Yatırım İzleme ve Koordinasyon Başkanlıkları);</a:t>
            </a:r>
          </a:p>
          <a:p>
            <a:pPr lvl="1" algn="just"/>
            <a:r>
              <a:rPr lang="tr-TR" sz="1800" dirty="0">
                <a:latin typeface="Bookman Old Style" panose="02050604050505020204" pitchFamily="18" charset="0"/>
              </a:rPr>
              <a:t>Bundan önce kırsal hizmetten sorumlu olmayan büyükşehir ve büyükşehir ilçe belediyeleri kırsal hizmetler verebilir hale gelmiş;</a:t>
            </a:r>
          </a:p>
          <a:p>
            <a:pPr lvl="1" algn="just"/>
            <a:r>
              <a:rPr lang="tr-TR" sz="1800" dirty="0">
                <a:latin typeface="Bookman Old Style" panose="02050604050505020204" pitchFamily="18" charset="0"/>
              </a:rPr>
              <a:t>(2020 yılında 5216 sayılı Kanun’a yapılan bir eklemeyle “kırsal mahalle” ve “kırsal yerleşik alan” olarak iki yeni kategori oluşturulmuştur);</a:t>
            </a:r>
          </a:p>
          <a:p>
            <a:pPr lvl="1" algn="just"/>
            <a:r>
              <a:rPr lang="tr-TR" sz="1800" dirty="0">
                <a:latin typeface="Bookman Old Style" panose="02050604050505020204" pitchFamily="18" charset="0"/>
              </a:rPr>
              <a:t>Bu kanun dolayısıyla “kağıt üzerinde/suni olarak” bir anda kentli nüfusu yaklaşık %15 artmış, köy nüfusu ise aynı oranda düşmüş [2012 yılında kentli (il ve ilçe merkezleri) nüfus oranı %77,3 iken 2013 yılında %91,3’e çıkmış; köy nüfusu ise %22,7’den %8,7’ye inmiştir] (2020 yılı itibarıyla il ve ilçelerde yaşayan nüfus %93, belde ve köylerde yaşayan nüfus ise %7’dir (</a:t>
            </a:r>
            <a:r>
              <a:rPr lang="tr-TR" sz="1800" dirty="0" err="1">
                <a:latin typeface="Bookman Old Style" panose="02050604050505020204" pitchFamily="18" charset="0"/>
              </a:rPr>
              <a:t>www.tuik.gov.tr</a:t>
            </a:r>
            <a:r>
              <a:rPr lang="tr-TR" sz="1800" dirty="0">
                <a:latin typeface="Bookman Old Style" panose="02050604050505020204" pitchFamily="18" charset="0"/>
              </a:rPr>
              <a:t>)</a:t>
            </a:r>
          </a:p>
        </p:txBody>
      </p:sp>
      <p:sp>
        <p:nvSpPr>
          <p:cNvPr id="124" name="Shape 124"/>
          <p:cNvSpPr>
            <a:spLocks noGrp="1"/>
          </p:cNvSpPr>
          <p:nvPr>
            <p:ph type="sldNum" sz="quarter" idx="12"/>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normAutofit fontScale="25000" lnSpcReduction="20000"/>
          </a:bodyPr>
          <a:lstStyle/>
          <a:p>
            <a:fld id="{86CB4B4D-7CA3-9044-876B-883B54F8677D}" type="slidenum">
              <a:rPr/>
              <a:pPr/>
              <a:t>269</a:t>
            </a:fld>
            <a:endParaRPr/>
          </a:p>
        </p:txBody>
      </p:sp>
    </p:spTree>
    <p:extLst>
      <p:ext uri="{BB962C8B-B14F-4D97-AF65-F5344CB8AC3E}">
        <p14:creationId xmlns:p14="http://schemas.microsoft.com/office/powerpoint/2010/main" val="2353132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28600"/>
            <a:ext cx="8786874" cy="990600"/>
          </a:xfrm>
        </p:spPr>
        <p:txBody>
          <a:bodyPr>
            <a:normAutofit/>
          </a:bodyPr>
          <a:lstStyle/>
          <a:p>
            <a:r>
              <a:rPr lang="tr-TR" sz="2800" b="1" dirty="0">
                <a:latin typeface="Bookman Old Style" pitchFamily="18" charset="0"/>
              </a:rPr>
              <a:t>İdari Yerinden Yönetim</a:t>
            </a:r>
          </a:p>
        </p:txBody>
      </p:sp>
      <p:sp>
        <p:nvSpPr>
          <p:cNvPr id="3" name="2 İçerik Yer Tutucusu"/>
          <p:cNvSpPr>
            <a:spLocks noGrp="1"/>
          </p:cNvSpPr>
          <p:nvPr>
            <p:ph sz="quarter" idx="1"/>
          </p:nvPr>
        </p:nvSpPr>
        <p:spPr>
          <a:xfrm>
            <a:off x="539552" y="1484784"/>
            <a:ext cx="8153400" cy="5184576"/>
          </a:xfrm>
        </p:spPr>
        <p:txBody>
          <a:bodyPr>
            <a:noAutofit/>
          </a:bodyPr>
          <a:lstStyle/>
          <a:p>
            <a:pPr algn="just">
              <a:spcBef>
                <a:spcPts val="300"/>
              </a:spcBef>
            </a:pPr>
            <a:r>
              <a:rPr lang="tr-TR" sz="2000" dirty="0">
                <a:latin typeface="Bookman Old Style" pitchFamily="18" charset="0"/>
              </a:rPr>
              <a:t>Yerel nitelikteki kamu hizmetleriyle iktisadi, sosyal, bilimsel, kültürel birtakım hizmetlerin merkezi yönetimin hiyerarşik yapısı dışında ayrı kamu tüzel kişiliklerine sahip kuruluşlarca yürütülmesidir. </a:t>
            </a:r>
          </a:p>
          <a:p>
            <a:pPr algn="just">
              <a:spcBef>
                <a:spcPts val="300"/>
              </a:spcBef>
            </a:pPr>
            <a:r>
              <a:rPr lang="tr-TR" sz="2000" dirty="0">
                <a:latin typeface="Bookman Old Style" pitchFamily="18" charset="0"/>
              </a:rPr>
              <a:t>Aşırı merkeziyetçiliği ortadan kaldırmak ve kamu hizmetlerinde etkinlik ve verimliliği sağlamak amaçlanmakta…</a:t>
            </a:r>
          </a:p>
          <a:p>
            <a:pPr algn="just">
              <a:spcBef>
                <a:spcPts val="300"/>
              </a:spcBef>
            </a:pPr>
            <a:r>
              <a:rPr lang="tr-TR" sz="2000" dirty="0">
                <a:latin typeface="Bookman Old Style" pitchFamily="18" charset="0"/>
              </a:rPr>
              <a:t>Ayrı bir uzmanlık gerektiren hizmetler…</a:t>
            </a:r>
          </a:p>
          <a:p>
            <a:pPr algn="just">
              <a:spcBef>
                <a:spcPts val="300"/>
              </a:spcBef>
            </a:pPr>
            <a:r>
              <a:rPr lang="tr-TR" sz="2000" b="1" dirty="0">
                <a:latin typeface="Bookman Old Style" pitchFamily="18" charset="0"/>
              </a:rPr>
              <a:t>Yer yönünden yerinden yönetim (coğrafi YY): </a:t>
            </a:r>
            <a:r>
              <a:rPr lang="tr-TR" sz="2000" dirty="0">
                <a:latin typeface="Bookman Old Style" pitchFamily="18" charset="0"/>
              </a:rPr>
              <a:t>belli yerde yaşamaktan kaynaklı ortak ihtiyaçlar/kentsel ve kırsal yerleşim birimleri/seçimle oluşmuş bir karar organı/hizmetlerde genellik</a:t>
            </a:r>
            <a:endParaRPr lang="tr-TR" sz="2000" b="1" dirty="0">
              <a:latin typeface="Bookman Old Style" pitchFamily="18" charset="0"/>
            </a:endParaRPr>
          </a:p>
          <a:p>
            <a:pPr algn="just">
              <a:spcBef>
                <a:spcPts val="300"/>
              </a:spcBef>
            </a:pPr>
            <a:r>
              <a:rPr lang="tr-TR" sz="2000" b="1" dirty="0">
                <a:latin typeface="Bookman Old Style" pitchFamily="18" charset="0"/>
              </a:rPr>
              <a:t>Hizmet yönünden yerinden yönetim (fonksiyonel YY): </a:t>
            </a:r>
            <a:r>
              <a:rPr lang="tr-TR" sz="2000" dirty="0">
                <a:latin typeface="Bookman Old Style" pitchFamily="18" charset="0"/>
              </a:rPr>
              <a:t>etkinlik ve verimlilik/apolitik bir ortam yaratmak/ hiyerarşik yapının dışında esnek ve özerk bir yapı/tek bir hizmete odaklanma</a:t>
            </a:r>
          </a:p>
        </p:txBody>
      </p:sp>
    </p:spTree>
    <p:extLst>
      <p:ext uri="{BB962C8B-B14F-4D97-AF65-F5344CB8AC3E}">
        <p14:creationId xmlns:p14="http://schemas.microsoft.com/office/powerpoint/2010/main" val="3859838953"/>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28595" y="-24"/>
            <a:ext cx="8229601" cy="857251"/>
          </a:xfrm>
          <a:prstGeom prst="rect">
            <a:avLst/>
          </a:prstGeom>
          <a:noFill/>
          <a:ln w="25400">
            <a:solidFill>
              <a:schemeClr val="tx1"/>
            </a:solidFill>
            <a:miter lim="800000"/>
          </a:ln>
        </p:spPr>
        <p:txBody>
          <a:bodyPr>
            <a:normAutofit/>
          </a:bodyPr>
          <a:lstStyle>
            <a:lvl1pPr defTabSz="877823">
              <a:defRPr sz="2688"/>
            </a:lvl1pPr>
          </a:lstStyle>
          <a:p>
            <a:pPr algn="ctr"/>
            <a:r>
              <a:rPr lang="tr-TR" dirty="0">
                <a:solidFill>
                  <a:schemeClr val="tx1"/>
                </a:solidFill>
                <a:latin typeface="Bookman Old Style" charset="0"/>
                <a:ea typeface="Bookman Old Style" charset="0"/>
                <a:cs typeface="Bookman Old Style" charset="0"/>
              </a:rPr>
              <a:t>Yerel Yönetimler Alanında Yapılan Değişiklikler</a:t>
            </a:r>
          </a:p>
        </p:txBody>
      </p:sp>
      <p:sp>
        <p:nvSpPr>
          <p:cNvPr id="123" name="Shape 123"/>
          <p:cNvSpPr>
            <a:spLocks noGrp="1"/>
          </p:cNvSpPr>
          <p:nvPr>
            <p:ph idx="1"/>
          </p:nvPr>
        </p:nvSpPr>
        <p:spPr>
          <a:xfrm>
            <a:off x="428595" y="1556792"/>
            <a:ext cx="8391877" cy="5116741"/>
          </a:xfrm>
          <a:prstGeom prst="rect">
            <a:avLst/>
          </a:prstGeom>
          <a:effectLst>
            <a:glow rad="228600">
              <a:schemeClr val="accent1">
                <a:satMod val="175000"/>
                <a:alpha val="40000"/>
              </a:schemeClr>
            </a:glow>
          </a:effectLst>
        </p:spPr>
        <p:txBody>
          <a:bodyPr>
            <a:noAutofit/>
          </a:bodyPr>
          <a:lstStyle/>
          <a:p>
            <a:pPr lvl="1" algn="just"/>
            <a:r>
              <a:rPr lang="tr-TR" sz="1700" dirty="0">
                <a:latin typeface="Bookman Old Style" panose="02050604050505020204" pitchFamily="18" charset="0"/>
              </a:rPr>
              <a:t>Genel bütçe vergi gelirden büyükşehir belediyelerine aktarılan pay artırılmış;</a:t>
            </a:r>
          </a:p>
          <a:p>
            <a:pPr lvl="2" algn="just"/>
            <a:r>
              <a:rPr lang="tr-TR" sz="1600" dirty="0">
                <a:latin typeface="Bookman Old Style" panose="02050604050505020204" pitchFamily="18" charset="0"/>
              </a:rPr>
              <a:t>5779 sayılı İl Özel İdarelerine ve Belediyelere Genel Bütçe Vergi Gelirlerinden Pay Verilmesi Hakkında Kanun’da yapılan değişikliklerle genel bütçe vergi gelirleri tahsilatı toplamının %2,85’i büyükşehir dışındaki belediyelere ayrılırken bu oran 1,5’a çekilmiş; %2,5’u büyükşehir ilçe belediyelerine ayrılırken bu oran 4,5’a çıkarılmış (%10 yüzölçümü, %90 nüfus) ve il özel idarelerine ayrılan pay %1,15’ten 0,5’e düşürülmüştür (ilçe belediyelerinin paylarının %40’ı bağlı olduğu büyükşehir belediyesine devredilmektedir).</a:t>
            </a:r>
          </a:p>
          <a:p>
            <a:pPr lvl="2" algn="just"/>
            <a:r>
              <a:rPr lang="tr-TR" sz="1600" dirty="0">
                <a:latin typeface="Bookman Old Style" panose="02050604050505020204" pitchFamily="18" charset="0"/>
              </a:rPr>
              <a:t>Büyükşehir belediye sınırları içindeki genel bütçe vergi gelirleri tahsilatı toplamından büyükşehir belediyesine ayrılan pay da %5’ten 6’ya çıkarılmıştır (bunun %60’ı doğrudan büyükşehir belediyesine, %40’ı havuza gitmektedir)</a:t>
            </a:r>
          </a:p>
          <a:p>
            <a:pPr lvl="1" algn="just"/>
            <a:r>
              <a:rPr lang="tr-TR" sz="1700" dirty="0">
                <a:latin typeface="Bookman Old Style" panose="02050604050505020204" pitchFamily="18" charset="0"/>
              </a:rPr>
              <a:t>Büyükşehir belediyesi meclisinin üye sayısı artmış; ilgili 2972 sayılı Kanun düzenlemesi gereği az nüfuslu küçük belediyelerin temsil kabiliyeti büyük ilçe belediyelerine göre adaletsiz bir biçimde daha yüksek olduğu için meclisin niteliğinde bir değişim olmuştur. </a:t>
            </a:r>
          </a:p>
        </p:txBody>
      </p:sp>
      <p:sp>
        <p:nvSpPr>
          <p:cNvPr id="124" name="Shape 124"/>
          <p:cNvSpPr>
            <a:spLocks noGrp="1"/>
          </p:cNvSpPr>
          <p:nvPr>
            <p:ph type="sldNum" sz="quarter" idx="12"/>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normAutofit fontScale="25000" lnSpcReduction="20000"/>
          </a:bodyPr>
          <a:lstStyle/>
          <a:p>
            <a:fld id="{86CB4B4D-7CA3-9044-876B-883B54F8677D}" type="slidenum">
              <a:rPr/>
              <a:pPr/>
              <a:t>270</a:t>
            </a:fld>
            <a:endParaRPr/>
          </a:p>
        </p:txBody>
      </p:sp>
    </p:spTree>
    <p:extLst>
      <p:ext uri="{BB962C8B-B14F-4D97-AF65-F5344CB8AC3E}">
        <p14:creationId xmlns:p14="http://schemas.microsoft.com/office/powerpoint/2010/main" val="271824148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428595" y="-24"/>
            <a:ext cx="8229601" cy="857251"/>
          </a:xfrm>
          <a:prstGeom prst="rect">
            <a:avLst/>
          </a:prstGeom>
          <a:noFill/>
          <a:ln w="25400">
            <a:solidFill>
              <a:schemeClr val="tx1"/>
            </a:solidFill>
            <a:miter lim="800000"/>
          </a:ln>
        </p:spPr>
        <p:txBody>
          <a:bodyPr>
            <a:normAutofit/>
          </a:bodyPr>
          <a:lstStyle>
            <a:lvl1pPr defTabSz="877823">
              <a:defRPr sz="2688"/>
            </a:lvl1pPr>
          </a:lstStyle>
          <a:p>
            <a:pPr algn="ctr"/>
            <a:r>
              <a:rPr lang="tr-TR" dirty="0">
                <a:solidFill>
                  <a:schemeClr val="tx1"/>
                </a:solidFill>
                <a:latin typeface="Bookman Old Style" charset="0"/>
                <a:ea typeface="Bookman Old Style" charset="0"/>
                <a:cs typeface="Bookman Old Style" charset="0"/>
              </a:rPr>
              <a:t>Yerel Yönetimler Alanında Yapılan Değişiklikler</a:t>
            </a:r>
          </a:p>
        </p:txBody>
      </p:sp>
      <p:graphicFrame>
        <p:nvGraphicFramePr>
          <p:cNvPr id="2" name="İçerik Yer Tutucusu 1">
            <a:extLst>
              <a:ext uri="{FF2B5EF4-FFF2-40B4-BE49-F238E27FC236}">
                <a16:creationId xmlns:a16="http://schemas.microsoft.com/office/drawing/2014/main" id="{E30A7194-9E48-BF45-BE43-86D7432BF16C}"/>
              </a:ext>
            </a:extLst>
          </p:cNvPr>
          <p:cNvGraphicFramePr>
            <a:graphicFrameLocks noGrp="1"/>
          </p:cNvGraphicFramePr>
          <p:nvPr>
            <p:ph idx="1"/>
            <p:extLst>
              <p:ext uri="{D42A27DB-BD31-4B8C-83A1-F6EECF244321}">
                <p14:modId xmlns:p14="http://schemas.microsoft.com/office/powerpoint/2010/main" val="2637533781"/>
              </p:ext>
            </p:extLst>
          </p:nvPr>
        </p:nvGraphicFramePr>
        <p:xfrm>
          <a:off x="0" y="980728"/>
          <a:ext cx="9143999" cy="5976664"/>
        </p:xfrm>
        <a:graphic>
          <a:graphicData uri="http://schemas.openxmlformats.org/drawingml/2006/table">
            <a:tbl>
              <a:tblPr firstRow="1" firstCol="1" bandRow="1">
                <a:tableStyleId>{5C22544A-7EE6-4342-B048-85BDC9FD1C3A}</a:tableStyleId>
              </a:tblPr>
              <a:tblGrid>
                <a:gridCol w="704163">
                  <a:extLst>
                    <a:ext uri="{9D8B030D-6E8A-4147-A177-3AD203B41FA5}">
                      <a16:colId xmlns:a16="http://schemas.microsoft.com/office/drawing/2014/main" val="4161761942"/>
                    </a:ext>
                  </a:extLst>
                </a:gridCol>
                <a:gridCol w="2054820">
                  <a:extLst>
                    <a:ext uri="{9D8B030D-6E8A-4147-A177-3AD203B41FA5}">
                      <a16:colId xmlns:a16="http://schemas.microsoft.com/office/drawing/2014/main" val="2784841551"/>
                    </a:ext>
                  </a:extLst>
                </a:gridCol>
                <a:gridCol w="6385016">
                  <a:extLst>
                    <a:ext uri="{9D8B030D-6E8A-4147-A177-3AD203B41FA5}">
                      <a16:colId xmlns:a16="http://schemas.microsoft.com/office/drawing/2014/main" val="3754218860"/>
                    </a:ext>
                  </a:extLst>
                </a:gridCol>
              </a:tblGrid>
              <a:tr h="607496">
                <a:tc gridSpan="3">
                  <a:txBody>
                    <a:bodyPr/>
                    <a:lstStyle/>
                    <a:p>
                      <a:pPr algn="just">
                        <a:lnSpc>
                          <a:spcPct val="107000"/>
                        </a:lnSpc>
                        <a:spcAft>
                          <a:spcPts val="0"/>
                        </a:spcAft>
                      </a:pPr>
                      <a:r>
                        <a:rPr lang="tr-TR" sz="2000" dirty="0">
                          <a:effectLst/>
                        </a:rPr>
                        <a:t>Büyükşehir Belediyelerin Kuruluş Tarihleri</a:t>
                      </a:r>
                      <a:endParaRPr lang="tr-TR" sz="24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37965065"/>
                  </a:ext>
                </a:extLst>
              </a:tr>
              <a:tr h="428091">
                <a:tc>
                  <a:txBody>
                    <a:bodyPr/>
                    <a:lstStyle/>
                    <a:p>
                      <a:pPr algn="just">
                        <a:lnSpc>
                          <a:spcPct val="107000"/>
                        </a:lnSpc>
                        <a:spcAft>
                          <a:spcPts val="0"/>
                        </a:spcAft>
                      </a:pPr>
                      <a:r>
                        <a:rPr lang="tr-TR" sz="2000">
                          <a:effectLst/>
                        </a:rPr>
                        <a:t>Yıl</a:t>
                      </a:r>
                      <a:endParaRPr lang="tr-TR" sz="2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7000"/>
                        </a:lnSpc>
                        <a:spcAft>
                          <a:spcPts val="0"/>
                        </a:spcAft>
                      </a:pPr>
                      <a:r>
                        <a:rPr lang="tr-TR" sz="2000">
                          <a:effectLst/>
                        </a:rPr>
                        <a:t>Yasal Düzenleme</a:t>
                      </a:r>
                      <a:endParaRPr lang="tr-TR" sz="2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7000"/>
                        </a:lnSpc>
                        <a:spcAft>
                          <a:spcPts val="0"/>
                        </a:spcAft>
                      </a:pPr>
                      <a:r>
                        <a:rPr lang="tr-TR" sz="2000">
                          <a:effectLst/>
                        </a:rPr>
                        <a:t>Belediye</a:t>
                      </a:r>
                      <a:endParaRPr lang="tr-TR"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277121281"/>
                  </a:ext>
                </a:extLst>
              </a:tr>
              <a:tr h="430013">
                <a:tc>
                  <a:txBody>
                    <a:bodyPr/>
                    <a:lstStyle/>
                    <a:p>
                      <a:pPr algn="just">
                        <a:lnSpc>
                          <a:spcPct val="107000"/>
                        </a:lnSpc>
                        <a:spcAft>
                          <a:spcPts val="0"/>
                        </a:spcAft>
                      </a:pPr>
                      <a:r>
                        <a:rPr lang="tr-TR" sz="2000">
                          <a:effectLst/>
                        </a:rPr>
                        <a:t>1984</a:t>
                      </a:r>
                      <a:endParaRPr lang="tr-TR" sz="2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7000"/>
                        </a:lnSpc>
                        <a:spcAft>
                          <a:spcPts val="0"/>
                        </a:spcAft>
                      </a:pPr>
                      <a:r>
                        <a:rPr lang="tr-TR" sz="2000">
                          <a:effectLst/>
                        </a:rPr>
                        <a:t>3030 sayılı Kanun </a:t>
                      </a:r>
                      <a:endParaRPr lang="tr-TR" sz="2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7000"/>
                        </a:lnSpc>
                        <a:spcAft>
                          <a:spcPts val="0"/>
                        </a:spcAft>
                      </a:pPr>
                      <a:r>
                        <a:rPr lang="tr-TR" sz="2000">
                          <a:effectLst/>
                        </a:rPr>
                        <a:t>İstanbul, Ankara, İzmir</a:t>
                      </a:r>
                      <a:endParaRPr lang="tr-TR"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518015631"/>
                  </a:ext>
                </a:extLst>
              </a:tr>
              <a:tr h="428091">
                <a:tc>
                  <a:txBody>
                    <a:bodyPr/>
                    <a:lstStyle/>
                    <a:p>
                      <a:pPr algn="just">
                        <a:lnSpc>
                          <a:spcPct val="107000"/>
                        </a:lnSpc>
                        <a:spcAft>
                          <a:spcPts val="0"/>
                        </a:spcAft>
                      </a:pPr>
                      <a:r>
                        <a:rPr lang="tr-TR" sz="2000">
                          <a:effectLst/>
                        </a:rPr>
                        <a:t>1986</a:t>
                      </a:r>
                      <a:endParaRPr lang="tr-TR" sz="2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7000"/>
                        </a:lnSpc>
                        <a:spcAft>
                          <a:spcPts val="0"/>
                        </a:spcAft>
                      </a:pPr>
                      <a:r>
                        <a:rPr lang="tr-TR" sz="2000">
                          <a:effectLst/>
                        </a:rPr>
                        <a:t>3306 sayılı Kanun </a:t>
                      </a:r>
                      <a:endParaRPr lang="tr-TR" sz="2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7000"/>
                        </a:lnSpc>
                        <a:spcAft>
                          <a:spcPts val="0"/>
                        </a:spcAft>
                      </a:pPr>
                      <a:r>
                        <a:rPr lang="tr-TR" sz="2000">
                          <a:effectLst/>
                        </a:rPr>
                        <a:t>Adana</a:t>
                      </a:r>
                      <a:endParaRPr lang="tr-TR"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440166322"/>
                  </a:ext>
                </a:extLst>
              </a:tr>
              <a:tr h="1332958">
                <a:tc>
                  <a:txBody>
                    <a:bodyPr/>
                    <a:lstStyle/>
                    <a:p>
                      <a:pPr algn="just">
                        <a:lnSpc>
                          <a:spcPct val="107000"/>
                        </a:lnSpc>
                        <a:spcAft>
                          <a:spcPts val="0"/>
                        </a:spcAft>
                      </a:pPr>
                      <a:r>
                        <a:rPr lang="tr-TR" sz="2000">
                          <a:effectLst/>
                        </a:rPr>
                        <a:t>1987</a:t>
                      </a:r>
                      <a:endParaRPr lang="tr-TR" sz="2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7000"/>
                        </a:lnSpc>
                        <a:spcAft>
                          <a:spcPts val="0"/>
                        </a:spcAft>
                      </a:pPr>
                      <a:r>
                        <a:rPr lang="tr-TR" sz="2000">
                          <a:effectLst/>
                        </a:rPr>
                        <a:t>3391, 3398 ve 3399 sayılı Kanunlar</a:t>
                      </a:r>
                      <a:endParaRPr lang="tr-TR" sz="2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7000"/>
                        </a:lnSpc>
                        <a:spcAft>
                          <a:spcPts val="0"/>
                        </a:spcAft>
                      </a:pPr>
                      <a:r>
                        <a:rPr lang="tr-TR" sz="2000">
                          <a:effectLst/>
                        </a:rPr>
                        <a:t>Bursa, Gaziantep, Konya</a:t>
                      </a:r>
                      <a:endParaRPr lang="tr-TR"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29361962"/>
                  </a:ext>
                </a:extLst>
              </a:tr>
              <a:tr h="428091">
                <a:tc>
                  <a:txBody>
                    <a:bodyPr/>
                    <a:lstStyle/>
                    <a:p>
                      <a:pPr algn="just">
                        <a:lnSpc>
                          <a:spcPct val="107000"/>
                        </a:lnSpc>
                        <a:spcAft>
                          <a:spcPts val="0"/>
                        </a:spcAft>
                      </a:pPr>
                      <a:r>
                        <a:rPr lang="tr-TR" sz="2000">
                          <a:effectLst/>
                        </a:rPr>
                        <a:t>1988</a:t>
                      </a:r>
                      <a:endParaRPr lang="tr-TR" sz="2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7000"/>
                        </a:lnSpc>
                        <a:spcAft>
                          <a:spcPts val="0"/>
                        </a:spcAft>
                      </a:pPr>
                      <a:r>
                        <a:rPr lang="tr-TR" sz="2000">
                          <a:effectLst/>
                        </a:rPr>
                        <a:t>3508 sayılı Kanun</a:t>
                      </a:r>
                      <a:endParaRPr lang="tr-TR" sz="2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7000"/>
                        </a:lnSpc>
                        <a:spcAft>
                          <a:spcPts val="0"/>
                        </a:spcAft>
                      </a:pPr>
                      <a:r>
                        <a:rPr lang="tr-TR" sz="2000">
                          <a:effectLst/>
                        </a:rPr>
                        <a:t>Kayseri</a:t>
                      </a:r>
                      <a:endParaRPr lang="tr-TR"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306519777"/>
                  </a:ext>
                </a:extLst>
              </a:tr>
              <a:tr h="880523">
                <a:tc>
                  <a:txBody>
                    <a:bodyPr/>
                    <a:lstStyle/>
                    <a:p>
                      <a:pPr algn="just">
                        <a:lnSpc>
                          <a:spcPct val="107000"/>
                        </a:lnSpc>
                        <a:spcAft>
                          <a:spcPts val="0"/>
                        </a:spcAft>
                      </a:pPr>
                      <a:r>
                        <a:rPr lang="tr-TR" sz="2000">
                          <a:effectLst/>
                        </a:rPr>
                        <a:t>1993</a:t>
                      </a:r>
                      <a:endParaRPr lang="tr-TR" sz="2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7000"/>
                        </a:lnSpc>
                        <a:spcAft>
                          <a:spcPts val="0"/>
                        </a:spcAft>
                      </a:pPr>
                      <a:r>
                        <a:rPr lang="tr-TR" sz="2000">
                          <a:effectLst/>
                        </a:rPr>
                        <a:t>504 sayılı KHK </a:t>
                      </a:r>
                      <a:endParaRPr lang="tr-TR" sz="2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7000"/>
                        </a:lnSpc>
                        <a:spcAft>
                          <a:spcPts val="0"/>
                        </a:spcAft>
                      </a:pPr>
                      <a:r>
                        <a:rPr lang="tr-TR" sz="2000">
                          <a:effectLst/>
                        </a:rPr>
                        <a:t>Antalya, Diyarbakır, Erzurum, Eskişehir, İzmit (Kocaeli), Mersin, Samsun</a:t>
                      </a:r>
                      <a:endParaRPr lang="tr-TR"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332388087"/>
                  </a:ext>
                </a:extLst>
              </a:tr>
              <a:tr h="428091">
                <a:tc>
                  <a:txBody>
                    <a:bodyPr/>
                    <a:lstStyle/>
                    <a:p>
                      <a:pPr algn="just">
                        <a:lnSpc>
                          <a:spcPct val="107000"/>
                        </a:lnSpc>
                        <a:spcAft>
                          <a:spcPts val="0"/>
                        </a:spcAft>
                      </a:pPr>
                      <a:r>
                        <a:rPr lang="tr-TR" sz="2000">
                          <a:effectLst/>
                        </a:rPr>
                        <a:t>2000</a:t>
                      </a:r>
                      <a:endParaRPr lang="tr-TR" sz="2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7000"/>
                        </a:lnSpc>
                        <a:spcAft>
                          <a:spcPts val="0"/>
                        </a:spcAft>
                      </a:pPr>
                      <a:r>
                        <a:rPr lang="tr-TR" sz="2000">
                          <a:effectLst/>
                        </a:rPr>
                        <a:t>593 sayılı KHK</a:t>
                      </a:r>
                      <a:endParaRPr lang="tr-TR" sz="2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7000"/>
                        </a:lnSpc>
                        <a:spcAft>
                          <a:spcPts val="0"/>
                        </a:spcAft>
                      </a:pPr>
                      <a:r>
                        <a:rPr lang="tr-TR" sz="2000">
                          <a:effectLst/>
                        </a:rPr>
                        <a:t>Adapazarı (Sakarya)</a:t>
                      </a:r>
                      <a:endParaRPr lang="tr-TR" sz="24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893938622"/>
                  </a:ext>
                </a:extLst>
              </a:tr>
              <a:tr h="1013310">
                <a:tc>
                  <a:txBody>
                    <a:bodyPr/>
                    <a:lstStyle/>
                    <a:p>
                      <a:pPr algn="just">
                        <a:lnSpc>
                          <a:spcPct val="107000"/>
                        </a:lnSpc>
                        <a:spcAft>
                          <a:spcPts val="0"/>
                        </a:spcAft>
                      </a:pPr>
                      <a:r>
                        <a:rPr lang="tr-TR" sz="2000">
                          <a:effectLst/>
                        </a:rPr>
                        <a:t>2014</a:t>
                      </a:r>
                      <a:endParaRPr lang="tr-TR" sz="2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7000"/>
                        </a:lnSpc>
                        <a:spcAft>
                          <a:spcPts val="0"/>
                        </a:spcAft>
                      </a:pPr>
                      <a:r>
                        <a:rPr lang="tr-TR" sz="2000">
                          <a:effectLst/>
                        </a:rPr>
                        <a:t>6360 sayılı Kanun</a:t>
                      </a:r>
                      <a:endParaRPr lang="tr-TR" sz="24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7000"/>
                        </a:lnSpc>
                        <a:spcAft>
                          <a:spcPts val="0"/>
                        </a:spcAft>
                      </a:pPr>
                      <a:r>
                        <a:rPr lang="tr-TR" sz="2000" dirty="0">
                          <a:effectLst/>
                        </a:rPr>
                        <a:t>Aydın, Balıkesir, Denizli, Hatay, Malatya, Manisa, Kahramanmaraş, Mardin, Muğla, Ordu, Tekirdağ, Trabzon, Şanlıurfa, Van</a:t>
                      </a:r>
                      <a:endParaRPr lang="tr-TR" sz="24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658816663"/>
                  </a:ext>
                </a:extLst>
              </a:tr>
            </a:tbl>
          </a:graphicData>
        </a:graphic>
      </p:graphicFrame>
      <p:sp>
        <p:nvSpPr>
          <p:cNvPr id="124" name="Shape 124"/>
          <p:cNvSpPr>
            <a:spLocks noGrp="1"/>
          </p:cNvSpPr>
          <p:nvPr>
            <p:ph type="sldNum" sz="quarter" idx="12"/>
          </p:nvPr>
        </p:nvSpPr>
        <p:spPr>
          <a:xfrm>
            <a:off x="8502739" y="6404292"/>
            <a:ext cx="184061" cy="269241"/>
          </a:xfrm>
          <a:prstGeom prst="rect">
            <a:avLst/>
          </a:prstGeom>
          <a:extLst>
            <a:ext uri="{C572A759-6A51-4108-AA02-DFA0A04FC94B}">
              <ma14:wrappingTextBoxFlag xmlns="" xmlns:ma14="http://schemas.microsoft.com/office/mac/drawingml/2011/main" val="1"/>
            </a:ext>
          </a:extLst>
        </p:spPr>
        <p:txBody>
          <a:bodyPr>
            <a:normAutofit fontScale="25000" lnSpcReduction="20000"/>
          </a:bodyPr>
          <a:lstStyle/>
          <a:p>
            <a:fld id="{86CB4B4D-7CA3-9044-876B-883B54F8677D}" type="slidenum">
              <a:rPr/>
              <a:pPr/>
              <a:t>271</a:t>
            </a:fld>
            <a:endParaRPr/>
          </a:p>
        </p:txBody>
      </p:sp>
    </p:spTree>
    <p:extLst>
      <p:ext uri="{BB962C8B-B14F-4D97-AF65-F5344CB8AC3E}">
        <p14:creationId xmlns:p14="http://schemas.microsoft.com/office/powerpoint/2010/main" val="4063043971"/>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fontScale="90000"/>
          </a:bodyPr>
          <a:lstStyle/>
          <a:p>
            <a:r>
              <a:rPr lang="tr-TR" sz="3200" b="1" dirty="0">
                <a:latin typeface="Bookman Old Style" panose="02050604050505020204" pitchFamily="18" charset="0"/>
              </a:rPr>
              <a:t>Hizmet Yönünden YY Kuruluşları / </a:t>
            </a:r>
            <a:br>
              <a:rPr lang="tr-TR" sz="3200" b="1" dirty="0">
                <a:latin typeface="Bookman Old Style" panose="02050604050505020204" pitchFamily="18" charset="0"/>
              </a:rPr>
            </a:br>
            <a:r>
              <a:rPr lang="tr-TR" sz="3200" b="1" dirty="0">
                <a:latin typeface="Bookman Old Style" panose="02050604050505020204" pitchFamily="18" charset="0"/>
              </a:rPr>
              <a:t>Kamu Kurumları</a:t>
            </a:r>
          </a:p>
        </p:txBody>
      </p:sp>
      <p:sp>
        <p:nvSpPr>
          <p:cNvPr id="3" name="Content Placeholder 2"/>
          <p:cNvSpPr>
            <a:spLocks noGrp="1"/>
          </p:cNvSpPr>
          <p:nvPr>
            <p:ph sz="quarter" idx="1"/>
          </p:nvPr>
        </p:nvSpPr>
        <p:spPr>
          <a:xfrm>
            <a:off x="397301" y="1484784"/>
            <a:ext cx="8720419" cy="5112568"/>
          </a:xfrm>
        </p:spPr>
        <p:txBody>
          <a:bodyPr>
            <a:noAutofit/>
          </a:bodyPr>
          <a:lstStyle/>
          <a:p>
            <a:pPr algn="just"/>
            <a:endParaRPr lang="tr-TR" sz="2500" dirty="0">
              <a:latin typeface="Bookman Old Style" charset="0"/>
              <a:ea typeface="Bookman Old Style" charset="0"/>
              <a:cs typeface="Bookman Old Style" charset="0"/>
            </a:endParaRPr>
          </a:p>
          <a:p>
            <a:pPr algn="just"/>
            <a:r>
              <a:rPr lang="tr-TR" sz="2500" dirty="0">
                <a:latin typeface="Bookman Old Style" charset="0"/>
                <a:ea typeface="Bookman Old Style" charset="0"/>
                <a:cs typeface="Bookman Old Style" charset="0"/>
              </a:rPr>
              <a:t>Kamu kurumları, kamu tüzel kişiliğine sahip idari ve mali açıdan özerk uzmanlık kuruluşlarıdır. Aynı zamanda bir bakanlığın bağlı, ilgili ve ilişkili kuruluşlarıdır.</a:t>
            </a:r>
          </a:p>
          <a:p>
            <a:pPr algn="just"/>
            <a:endParaRPr lang="tr-TR" sz="2500" dirty="0">
              <a:latin typeface="Bookman Old Style" charset="0"/>
              <a:ea typeface="Bookman Old Style" charset="0"/>
              <a:cs typeface="Bookman Old Style" charset="0"/>
            </a:endParaRPr>
          </a:p>
          <a:p>
            <a:pPr algn="just"/>
            <a:r>
              <a:rPr lang="tr-TR" sz="2500" dirty="0">
                <a:latin typeface="Bookman Old Style" charset="0"/>
                <a:ea typeface="Bookman Old Style" charset="0"/>
                <a:cs typeface="Bookman Old Style" charset="0"/>
              </a:rPr>
              <a:t>Üç ana kategoride incelenebilir:</a:t>
            </a:r>
          </a:p>
          <a:p>
            <a:pPr lvl="1" algn="just"/>
            <a:r>
              <a:rPr lang="tr-TR" sz="2500" dirty="0">
                <a:latin typeface="Bookman Old Style" charset="0"/>
                <a:ea typeface="Bookman Old Style" charset="0"/>
                <a:cs typeface="Bookman Old Style" charset="0"/>
              </a:rPr>
              <a:t>Ulusal kamu kurumları</a:t>
            </a:r>
          </a:p>
          <a:p>
            <a:pPr lvl="1" algn="just"/>
            <a:r>
              <a:rPr lang="tr-TR" sz="2500" dirty="0">
                <a:latin typeface="Bookman Old Style" charset="0"/>
                <a:ea typeface="Bookman Old Style" charset="0"/>
                <a:cs typeface="Bookman Old Style" charset="0"/>
              </a:rPr>
              <a:t>Yerel kamu kurumları</a:t>
            </a:r>
          </a:p>
          <a:p>
            <a:pPr lvl="1" algn="just"/>
            <a:r>
              <a:rPr lang="tr-TR" sz="2500" dirty="0">
                <a:latin typeface="Bookman Old Style" charset="0"/>
                <a:ea typeface="Bookman Old Style" charset="0"/>
                <a:cs typeface="Bookman Old Style" charset="0"/>
              </a:rPr>
              <a:t>Bölgesel kamu kurumları</a:t>
            </a:r>
          </a:p>
        </p:txBody>
      </p:sp>
    </p:spTree>
    <p:extLst>
      <p:ext uri="{BB962C8B-B14F-4D97-AF65-F5344CB8AC3E}">
        <p14:creationId xmlns:p14="http://schemas.microsoft.com/office/powerpoint/2010/main" val="2146075574"/>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fontScale="90000"/>
          </a:bodyPr>
          <a:lstStyle/>
          <a:p>
            <a:r>
              <a:rPr lang="tr-TR" sz="3200" b="1" dirty="0">
                <a:latin typeface="Bookman Old Style" panose="02050604050505020204" pitchFamily="18" charset="0"/>
              </a:rPr>
              <a:t>Hizmet Yönünden YY Kuruluşları / </a:t>
            </a:r>
            <a:br>
              <a:rPr lang="tr-TR" sz="3200" b="1" dirty="0">
                <a:latin typeface="Bookman Old Style" panose="02050604050505020204" pitchFamily="18" charset="0"/>
              </a:rPr>
            </a:br>
            <a:r>
              <a:rPr lang="tr-TR" sz="3200" b="1" dirty="0">
                <a:latin typeface="Bookman Old Style" panose="02050604050505020204" pitchFamily="18" charset="0"/>
              </a:rPr>
              <a:t>Kamu Kurumları</a:t>
            </a:r>
          </a:p>
        </p:txBody>
      </p:sp>
      <p:sp>
        <p:nvSpPr>
          <p:cNvPr id="3" name="Content Placeholder 2"/>
          <p:cNvSpPr>
            <a:spLocks noGrp="1"/>
          </p:cNvSpPr>
          <p:nvPr>
            <p:ph sz="quarter" idx="1"/>
          </p:nvPr>
        </p:nvSpPr>
        <p:spPr>
          <a:xfrm>
            <a:off x="179512" y="1556792"/>
            <a:ext cx="8720419" cy="5112568"/>
          </a:xfrm>
        </p:spPr>
        <p:txBody>
          <a:bodyPr>
            <a:noAutofit/>
          </a:bodyPr>
          <a:lstStyle/>
          <a:p>
            <a:pPr algn="just"/>
            <a:r>
              <a:rPr lang="tr-TR" sz="2500" dirty="0">
                <a:latin typeface="Bookman Old Style" charset="0"/>
                <a:ea typeface="Bookman Old Style" charset="0"/>
                <a:cs typeface="Bookman Old Style" charset="0"/>
              </a:rPr>
              <a:t>Ulusal kamu kurumları:</a:t>
            </a:r>
          </a:p>
          <a:p>
            <a:pPr lvl="1" algn="just"/>
            <a:r>
              <a:rPr lang="tr-TR" sz="2200" dirty="0">
                <a:latin typeface="Bookman Old Style" charset="0"/>
                <a:ea typeface="Bookman Old Style" charset="0"/>
                <a:cs typeface="Bookman Old Style" charset="0"/>
              </a:rPr>
              <a:t>İdari KK </a:t>
            </a:r>
            <a:r>
              <a:rPr lang="tr-TR" sz="2200" dirty="0">
                <a:latin typeface="Bookman Old Style" charset="0"/>
                <a:ea typeface="Bookman Old Style" charset="0"/>
                <a:cs typeface="Bookman Old Style" charset="0"/>
                <a:sym typeface="Wingdings"/>
              </a:rPr>
              <a:t></a:t>
            </a:r>
            <a:r>
              <a:rPr lang="tr-TR" sz="2200" dirty="0">
                <a:latin typeface="Bookman Old Style" charset="0"/>
                <a:ea typeface="Bookman Old Style" charset="0"/>
                <a:cs typeface="Bookman Old Style" charset="0"/>
              </a:rPr>
              <a:t> Orman GM, Vakıflar GM, Karayolları GM, DSİ GM</a:t>
            </a:r>
          </a:p>
          <a:p>
            <a:pPr lvl="1" algn="just"/>
            <a:r>
              <a:rPr lang="tr-TR" sz="2200" dirty="0">
                <a:latin typeface="Bookman Old Style" charset="0"/>
                <a:ea typeface="Bookman Old Style" charset="0"/>
                <a:cs typeface="Bookman Old Style" charset="0"/>
              </a:rPr>
              <a:t>İktisadi KK </a:t>
            </a:r>
            <a:r>
              <a:rPr lang="tr-TR" sz="2200" dirty="0">
                <a:latin typeface="Bookman Old Style" charset="0"/>
                <a:ea typeface="Bookman Old Style" charset="0"/>
                <a:cs typeface="Bookman Old Style" charset="0"/>
                <a:sym typeface="Wingdings"/>
              </a:rPr>
              <a:t> KİT’ler  </a:t>
            </a:r>
            <a:r>
              <a:rPr lang="tr-TR" sz="2200" u="sng" dirty="0" err="1">
                <a:latin typeface="Bookman Old Style" charset="0"/>
                <a:ea typeface="Bookman Old Style" charset="0"/>
                <a:cs typeface="Bookman Old Style" charset="0"/>
                <a:sym typeface="Wingdings"/>
              </a:rPr>
              <a:t>İDT’ler</a:t>
            </a:r>
            <a:r>
              <a:rPr lang="tr-TR" sz="2200" dirty="0">
                <a:latin typeface="Bookman Old Style" charset="0"/>
                <a:ea typeface="Bookman Old Style" charset="0"/>
                <a:cs typeface="Bookman Old Style" charset="0"/>
                <a:sym typeface="Wingdings"/>
              </a:rPr>
              <a:t>: BOTAŞ, ÇAYKUR, MKEK, TİGEM, TMO, TCDD, TKİ, TPAO vb. / </a:t>
            </a:r>
            <a:r>
              <a:rPr lang="tr-TR" sz="2200" u="sng" dirty="0">
                <a:latin typeface="Bookman Old Style" charset="0"/>
                <a:ea typeface="Bookman Old Style" charset="0"/>
                <a:cs typeface="Bookman Old Style" charset="0"/>
                <a:sym typeface="Wingdings"/>
              </a:rPr>
              <a:t>KİK</a:t>
            </a:r>
            <a:r>
              <a:rPr lang="tr-TR" sz="2200" dirty="0">
                <a:latin typeface="Bookman Old Style" charset="0"/>
                <a:ea typeface="Bookman Old Style" charset="0"/>
                <a:cs typeface="Bookman Old Style" charset="0"/>
                <a:sym typeface="Wingdings"/>
              </a:rPr>
              <a:t>: Devlet Hava Meydanları İşletmesi GM</a:t>
            </a:r>
          </a:p>
          <a:p>
            <a:pPr lvl="1" algn="just"/>
            <a:r>
              <a:rPr lang="tr-TR" sz="2200" dirty="0">
                <a:latin typeface="Bookman Old Style" charset="0"/>
                <a:ea typeface="Bookman Old Style" charset="0"/>
                <a:cs typeface="Bookman Old Style" charset="0"/>
                <a:sym typeface="Wingdings"/>
              </a:rPr>
              <a:t>Sosyal KK  SGK, Türkiye İş Kurumu</a:t>
            </a:r>
          </a:p>
          <a:p>
            <a:pPr lvl="1" algn="just"/>
            <a:r>
              <a:rPr lang="tr-TR" sz="2200" dirty="0">
                <a:latin typeface="Bookman Old Style" charset="0"/>
                <a:ea typeface="Bookman Old Style" charset="0"/>
                <a:cs typeface="Bookman Old Style" charset="0"/>
                <a:sym typeface="Wingdings"/>
              </a:rPr>
              <a:t>Bilimsel, Teknik ve Kültürel KK  Üniversiteler, YÖK, ÖSYM, </a:t>
            </a:r>
            <a:r>
              <a:rPr lang="tr-TR" sz="2200" dirty="0">
                <a:solidFill>
                  <a:srgbClr val="FF0000"/>
                </a:solidFill>
                <a:latin typeface="Bookman Old Style" charset="0"/>
                <a:ea typeface="Bookman Old Style" charset="0"/>
                <a:cs typeface="Bookman Old Style" charset="0"/>
                <a:sym typeface="Wingdings"/>
              </a:rPr>
              <a:t>TODAİE</a:t>
            </a:r>
            <a:r>
              <a:rPr lang="tr-TR" sz="2200" dirty="0">
                <a:latin typeface="Bookman Old Style" charset="0"/>
                <a:ea typeface="Bookman Old Style" charset="0"/>
                <a:cs typeface="Bookman Old Style" charset="0"/>
                <a:sym typeface="Wingdings"/>
              </a:rPr>
              <a:t>, TÜBİTAK, TÜBA, TRT, Devlet Tiyatroları GM vb.</a:t>
            </a:r>
          </a:p>
          <a:p>
            <a:pPr lvl="1" algn="just"/>
            <a:r>
              <a:rPr lang="tr-TR" sz="2200" dirty="0">
                <a:latin typeface="Bookman Old Style" charset="0"/>
                <a:ea typeface="Bookman Old Style" charset="0"/>
                <a:cs typeface="Bookman Old Style" charset="0"/>
                <a:sym typeface="Wingdings"/>
              </a:rPr>
              <a:t>Düzenleyici ve Denetleyici Kurumlar  SPK, RTÜK, BTİK, BDDK, EPDK, KİK, RK, KGMDSK, KVKK, Nükleer Düzenleme Kurumu, Sigortacılık ve Özel Emeklilik Düzenleme ve Denetleme Kurumu</a:t>
            </a:r>
          </a:p>
          <a:p>
            <a:pPr lvl="1" algn="just"/>
            <a:endParaRPr lang="tr-TR" sz="2200"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151107896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fontScale="90000"/>
          </a:bodyPr>
          <a:lstStyle/>
          <a:p>
            <a:r>
              <a:rPr lang="tr-TR" sz="3200" b="1" dirty="0">
                <a:latin typeface="Bookman Old Style" panose="02050604050505020204" pitchFamily="18" charset="0"/>
              </a:rPr>
              <a:t>Hizmet Yönünden YY Kuruluşları / </a:t>
            </a:r>
            <a:br>
              <a:rPr lang="tr-TR" sz="3200" b="1" dirty="0">
                <a:latin typeface="Bookman Old Style" panose="02050604050505020204" pitchFamily="18" charset="0"/>
              </a:rPr>
            </a:br>
            <a:r>
              <a:rPr lang="tr-TR" sz="3200" b="1" dirty="0">
                <a:latin typeface="Bookman Old Style" panose="02050604050505020204" pitchFamily="18" charset="0"/>
              </a:rPr>
              <a:t>Kamu Kurumları</a:t>
            </a:r>
          </a:p>
        </p:txBody>
      </p:sp>
      <p:sp>
        <p:nvSpPr>
          <p:cNvPr id="3" name="Content Placeholder 2"/>
          <p:cNvSpPr>
            <a:spLocks noGrp="1"/>
          </p:cNvSpPr>
          <p:nvPr>
            <p:ph sz="quarter" idx="1"/>
          </p:nvPr>
        </p:nvSpPr>
        <p:spPr>
          <a:xfrm>
            <a:off x="251520" y="1484784"/>
            <a:ext cx="8720419" cy="5112568"/>
          </a:xfrm>
        </p:spPr>
        <p:txBody>
          <a:bodyPr>
            <a:noAutofit/>
          </a:bodyPr>
          <a:lstStyle/>
          <a:p>
            <a:pPr algn="just"/>
            <a:endParaRPr lang="tr-TR" sz="2000" dirty="0">
              <a:latin typeface="Bookman Old Style" charset="0"/>
              <a:ea typeface="Bookman Old Style" charset="0"/>
              <a:cs typeface="Bookman Old Style" charset="0"/>
            </a:endParaRPr>
          </a:p>
          <a:p>
            <a:pPr algn="just"/>
            <a:r>
              <a:rPr lang="tr-TR" sz="2000" dirty="0">
                <a:latin typeface="Bookman Old Style" charset="0"/>
                <a:ea typeface="Bookman Old Style" charset="0"/>
                <a:cs typeface="Bookman Old Style" charset="0"/>
              </a:rPr>
              <a:t>Yerel kamu kurumları: (Sermayesinin tamamı ya da en az %50’si yerel yönetim birimlerine ait olanlar)</a:t>
            </a:r>
          </a:p>
          <a:p>
            <a:pPr lvl="1" algn="just"/>
            <a:r>
              <a:rPr lang="tr-TR" sz="2000" dirty="0">
                <a:latin typeface="Bookman Old Style" charset="0"/>
                <a:ea typeface="Bookman Old Style" charset="0"/>
                <a:cs typeface="Bookman Old Style" charset="0"/>
              </a:rPr>
              <a:t>İl özel idaresi ve belediyelerin alt idareleri ve şirketleri: ASKİ, EGO, İETT, Ankara Halk Ekmek A.Ş. vb. </a:t>
            </a:r>
          </a:p>
          <a:p>
            <a:pPr marL="365760" lvl="1" indent="0" algn="just">
              <a:buNone/>
            </a:pPr>
            <a:endParaRPr lang="tr-TR" sz="2000" dirty="0">
              <a:latin typeface="Bookman Old Style" charset="0"/>
              <a:ea typeface="Bookman Old Style" charset="0"/>
              <a:cs typeface="Bookman Old Style" charset="0"/>
            </a:endParaRPr>
          </a:p>
          <a:p>
            <a:pPr marL="365760" lvl="1" indent="0" algn="just">
              <a:buNone/>
            </a:pPr>
            <a:r>
              <a:rPr lang="tr-TR" sz="2000" dirty="0">
                <a:latin typeface="Bookman Old Style" charset="0"/>
                <a:ea typeface="Bookman Old Style" charset="0"/>
                <a:cs typeface="Bookman Old Style" charset="0"/>
              </a:rPr>
              <a:t>(Yerel yönetim şirketlerinin kurdukları şirketler kamu kurumu değildir ve kanuniliği de tartışmalıdır.)</a:t>
            </a:r>
          </a:p>
          <a:p>
            <a:pPr marL="365760" lvl="1" indent="0" algn="just">
              <a:buNone/>
            </a:pPr>
            <a:r>
              <a:rPr lang="tr-TR" sz="2000" dirty="0">
                <a:latin typeface="Bookman Old Style" charset="0"/>
                <a:ea typeface="Bookman Old Style" charset="0"/>
                <a:cs typeface="Bookman Old Style" charset="0"/>
              </a:rPr>
              <a:t>(Bu şirketler Sayıştay’ın mali denetimine tabi olmakla birlikte 5018’e göre «genel yönetim» kapsamında olmadıkları için haklarında kamu zararına ilişkin yargılamaya esas rapor düzenlenemez; sadece mali denetim raporu düzenlenebilir. Sayıştay bunlar hakkında kesin hükme bağlama ve kamu zararının tazmini kararı verememektedir.)</a:t>
            </a:r>
          </a:p>
        </p:txBody>
      </p:sp>
    </p:spTree>
    <p:extLst>
      <p:ext uri="{BB962C8B-B14F-4D97-AF65-F5344CB8AC3E}">
        <p14:creationId xmlns:p14="http://schemas.microsoft.com/office/powerpoint/2010/main" val="350632465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fontScale="90000"/>
          </a:bodyPr>
          <a:lstStyle/>
          <a:p>
            <a:r>
              <a:rPr lang="tr-TR" sz="3200" b="1" dirty="0">
                <a:latin typeface="Bookman Old Style" panose="02050604050505020204" pitchFamily="18" charset="0"/>
              </a:rPr>
              <a:t>Hizmet Yönünden YY Kuruluşları / </a:t>
            </a:r>
            <a:br>
              <a:rPr lang="tr-TR" sz="3200" b="1" dirty="0">
                <a:latin typeface="Bookman Old Style" panose="02050604050505020204" pitchFamily="18" charset="0"/>
              </a:rPr>
            </a:br>
            <a:r>
              <a:rPr lang="tr-TR" sz="3200" b="1" dirty="0">
                <a:latin typeface="Bookman Old Style" panose="02050604050505020204" pitchFamily="18" charset="0"/>
              </a:rPr>
              <a:t>Kamu Kurumları</a:t>
            </a:r>
          </a:p>
        </p:txBody>
      </p:sp>
      <p:sp>
        <p:nvSpPr>
          <p:cNvPr id="3" name="Content Placeholder 2"/>
          <p:cNvSpPr>
            <a:spLocks noGrp="1"/>
          </p:cNvSpPr>
          <p:nvPr>
            <p:ph sz="quarter" idx="1"/>
          </p:nvPr>
        </p:nvSpPr>
        <p:spPr>
          <a:xfrm>
            <a:off x="251520" y="1484784"/>
            <a:ext cx="8720419" cy="5112568"/>
          </a:xfrm>
        </p:spPr>
        <p:txBody>
          <a:bodyPr>
            <a:noAutofit/>
          </a:bodyPr>
          <a:lstStyle/>
          <a:p>
            <a:pPr algn="just"/>
            <a:endParaRPr lang="tr-TR" sz="2300" dirty="0">
              <a:latin typeface="Bookman Old Style" charset="0"/>
              <a:ea typeface="Bookman Old Style" charset="0"/>
              <a:cs typeface="Bookman Old Style" charset="0"/>
            </a:endParaRPr>
          </a:p>
          <a:p>
            <a:pPr algn="just"/>
            <a:r>
              <a:rPr lang="tr-TR" sz="2300" dirty="0">
                <a:latin typeface="Bookman Old Style" charset="0"/>
                <a:ea typeface="Bookman Old Style" charset="0"/>
                <a:cs typeface="Bookman Old Style" charset="0"/>
              </a:rPr>
              <a:t>Bölgesel kamu kurumları:</a:t>
            </a:r>
          </a:p>
          <a:p>
            <a:pPr lvl="1" algn="just"/>
            <a:r>
              <a:rPr lang="tr-TR" sz="2300" dirty="0">
                <a:latin typeface="Bookman Old Style" charset="0"/>
                <a:ea typeface="Bookman Old Style" charset="0"/>
                <a:cs typeface="Bookman Old Style" charset="0"/>
              </a:rPr>
              <a:t>Güneydoğu Anadolu Projesi (GAP) Bölge Kalkınma İdaresi (1989)</a:t>
            </a:r>
          </a:p>
          <a:p>
            <a:pPr lvl="1" algn="just"/>
            <a:r>
              <a:rPr lang="tr-TR" sz="2300" dirty="0">
                <a:latin typeface="Bookman Old Style" charset="0"/>
                <a:ea typeface="Bookman Old Style" charset="0"/>
                <a:cs typeface="Bookman Old Style" charset="0"/>
              </a:rPr>
              <a:t>Doğu Anadolu Projesi BKİ (2011</a:t>
            </a:r>
            <a:r>
              <a:rPr lang="mr-IN" sz="2300" dirty="0">
                <a:latin typeface="Bookman Old Style" charset="0"/>
                <a:ea typeface="Bookman Old Style" charset="0"/>
                <a:cs typeface="Bookman Old Style" charset="0"/>
              </a:rPr>
              <a:t>…</a:t>
            </a:r>
            <a:r>
              <a:rPr lang="tr-TR" sz="2300" dirty="0">
                <a:latin typeface="Bookman Old Style" charset="0"/>
                <a:ea typeface="Bookman Old Style" charset="0"/>
                <a:cs typeface="Bookman Old Style" charset="0"/>
              </a:rPr>
              <a:t>)</a:t>
            </a:r>
          </a:p>
          <a:p>
            <a:pPr lvl="1" algn="just"/>
            <a:r>
              <a:rPr lang="tr-TR" sz="2300" dirty="0">
                <a:latin typeface="Bookman Old Style" charset="0"/>
                <a:ea typeface="Bookman Old Style" charset="0"/>
                <a:cs typeface="Bookman Old Style" charset="0"/>
              </a:rPr>
              <a:t>Konya Ovası Projesi BKİ</a:t>
            </a:r>
          </a:p>
          <a:p>
            <a:pPr lvl="1" algn="just"/>
            <a:r>
              <a:rPr lang="tr-TR" sz="2300" dirty="0">
                <a:latin typeface="Bookman Old Style" charset="0"/>
                <a:ea typeface="Bookman Old Style" charset="0"/>
                <a:cs typeface="Bookman Old Style" charset="0"/>
              </a:rPr>
              <a:t>Doğu Karadeniz BKİ</a:t>
            </a:r>
          </a:p>
          <a:p>
            <a:pPr lvl="1" algn="just"/>
            <a:r>
              <a:rPr lang="tr-TR" sz="2300" dirty="0">
                <a:latin typeface="Bookman Old Style" charset="0"/>
                <a:ea typeface="Bookman Old Style" charset="0"/>
                <a:cs typeface="Bookman Old Style" charset="0"/>
              </a:rPr>
              <a:t>Kalkınma Ajansları (26 bölge)</a:t>
            </a:r>
          </a:p>
        </p:txBody>
      </p:sp>
    </p:spTree>
    <p:extLst>
      <p:ext uri="{BB962C8B-B14F-4D97-AF65-F5344CB8AC3E}">
        <p14:creationId xmlns:p14="http://schemas.microsoft.com/office/powerpoint/2010/main" val="103223037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Kamu İktisadi Teşebbüsleri (KİT)</a:t>
            </a:r>
          </a:p>
        </p:txBody>
      </p:sp>
      <p:sp>
        <p:nvSpPr>
          <p:cNvPr id="3" name="Content Placeholder 2"/>
          <p:cNvSpPr>
            <a:spLocks noGrp="1"/>
          </p:cNvSpPr>
          <p:nvPr>
            <p:ph sz="quarter" idx="1"/>
          </p:nvPr>
        </p:nvSpPr>
        <p:spPr>
          <a:xfrm>
            <a:off x="179512" y="1556792"/>
            <a:ext cx="8720419" cy="5112568"/>
          </a:xfrm>
        </p:spPr>
        <p:txBody>
          <a:bodyPr>
            <a:noAutofit/>
          </a:bodyPr>
          <a:lstStyle/>
          <a:p>
            <a:pPr algn="just"/>
            <a:r>
              <a:rPr lang="tr-TR" sz="2200" dirty="0">
                <a:latin typeface="Bookman Old Style" charset="0"/>
                <a:ea typeface="Bookman Old Style" charset="0"/>
                <a:cs typeface="Bookman Old Style" charset="0"/>
              </a:rPr>
              <a:t>“Kamu iktisadi teşebbüsleri ticaret, sanayi, madencilik, tarım ve bankacılık gibi ekonomik faaliyetlerde bulunmak üzere, kamu sermayesi veya kamu sermayesinin katkısıyla kanun veya kanunun açıkça verdiği yetkiye dayanılarak idari işlemle Cumhurbaşkanınca (</a:t>
            </a:r>
            <a:r>
              <a:rPr lang="tr-TR" sz="2200" dirty="0">
                <a:solidFill>
                  <a:srgbClr val="FF0000"/>
                </a:solidFill>
                <a:latin typeface="Bookman Old Style" charset="0"/>
                <a:ea typeface="Bookman Old Style" charset="0"/>
                <a:cs typeface="Bookman Old Style" charset="0"/>
              </a:rPr>
              <a:t>Bakanlar Kurulu Kararı</a:t>
            </a:r>
            <a:r>
              <a:rPr lang="tr-TR" sz="2200" dirty="0">
                <a:latin typeface="Bookman Old Style" charset="0"/>
                <a:ea typeface="Bookman Old Style" charset="0"/>
                <a:cs typeface="Bookman Old Style" charset="0"/>
              </a:rPr>
              <a:t>) kurulan ve işletilen teşebbüslerdir.” </a:t>
            </a:r>
          </a:p>
          <a:p>
            <a:pPr algn="just"/>
            <a:r>
              <a:rPr lang="tr-TR" sz="2200" dirty="0">
                <a:latin typeface="Bookman Old Style" charset="0"/>
                <a:ea typeface="Bookman Old Style" charset="0"/>
                <a:cs typeface="Bookman Old Style" charset="0"/>
              </a:rPr>
              <a:t>Sermayesi doğrudan doğruya devlete ait olan KİT’ler,</a:t>
            </a:r>
          </a:p>
          <a:p>
            <a:pPr lvl="1" algn="just"/>
            <a:r>
              <a:rPr lang="tr-TR" sz="2200" dirty="0">
                <a:latin typeface="Bookman Old Style" charset="0"/>
                <a:ea typeface="Bookman Old Style" charset="0"/>
                <a:cs typeface="Bookman Old Style" charset="0"/>
              </a:rPr>
              <a:t>İktisadi Devlet Teşekkülleri (İDT),</a:t>
            </a:r>
          </a:p>
          <a:p>
            <a:pPr lvl="1" algn="just"/>
            <a:r>
              <a:rPr lang="tr-TR" sz="2200" dirty="0">
                <a:latin typeface="Bookman Old Style" charset="0"/>
                <a:ea typeface="Bookman Old Style" charset="0"/>
                <a:cs typeface="Bookman Old Style" charset="0"/>
              </a:rPr>
              <a:t>Kamu İktisadi Kuruluşları (KİK).</a:t>
            </a:r>
          </a:p>
          <a:p>
            <a:pPr algn="just"/>
            <a:r>
              <a:rPr lang="tr-TR" sz="2200" dirty="0">
                <a:latin typeface="Bookman Old Style" charset="0"/>
                <a:ea typeface="Bookman Old Style" charset="0"/>
                <a:cs typeface="Bookman Old Style" charset="0"/>
              </a:rPr>
              <a:t>Sermayesi bir başka KİT’e ait olan KİT’ler,</a:t>
            </a:r>
          </a:p>
          <a:p>
            <a:pPr lvl="1" algn="just"/>
            <a:r>
              <a:rPr lang="tr-TR" sz="2200" dirty="0">
                <a:latin typeface="Bookman Old Style" charset="0"/>
                <a:ea typeface="Bookman Old Style" charset="0"/>
                <a:cs typeface="Bookman Old Style" charset="0"/>
              </a:rPr>
              <a:t>Müesseseler,</a:t>
            </a:r>
          </a:p>
          <a:p>
            <a:pPr lvl="1" algn="just"/>
            <a:r>
              <a:rPr lang="tr-TR" sz="2200" dirty="0">
                <a:latin typeface="Bookman Old Style" charset="0"/>
                <a:ea typeface="Bookman Old Style" charset="0"/>
                <a:cs typeface="Bookman Old Style" charset="0"/>
              </a:rPr>
              <a:t>Bağlı ortaklıklar.</a:t>
            </a:r>
          </a:p>
        </p:txBody>
      </p:sp>
    </p:spTree>
    <p:extLst>
      <p:ext uri="{BB962C8B-B14F-4D97-AF65-F5344CB8AC3E}">
        <p14:creationId xmlns:p14="http://schemas.microsoft.com/office/powerpoint/2010/main" val="86824741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Kamu İktisadi Teşebbüsleri (KİT)</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1900" b="1" dirty="0">
                <a:latin typeface="Bookman Old Style" charset="0"/>
                <a:ea typeface="Bookman Old Style" charset="0"/>
                <a:cs typeface="Bookman Old Style" charset="0"/>
              </a:rPr>
              <a:t>İktisadi devlet teşekkülleri (İDT)</a:t>
            </a:r>
            <a:r>
              <a:rPr lang="tr-TR" sz="1900" dirty="0">
                <a:latin typeface="Bookman Old Style" charset="0"/>
                <a:ea typeface="Bookman Old Style" charset="0"/>
                <a:cs typeface="Bookman Old Style" charset="0"/>
              </a:rPr>
              <a:t>,</a:t>
            </a:r>
            <a:r>
              <a:rPr lang="tr-TR" sz="1900" b="1" dirty="0">
                <a:latin typeface="Bookman Old Style" charset="0"/>
                <a:ea typeface="Bookman Old Style" charset="0"/>
                <a:cs typeface="Bookman Old Style" charset="0"/>
              </a:rPr>
              <a:t> </a:t>
            </a:r>
            <a:r>
              <a:rPr lang="tr-TR" sz="1900" dirty="0">
                <a:latin typeface="Bookman Old Style" charset="0"/>
                <a:ea typeface="Bookman Old Style" charset="0"/>
                <a:cs typeface="Bookman Old Style" charset="0"/>
              </a:rPr>
              <a:t>ekonomik gereklere uygun olarak verimlilik ve karlılık ilkeleri doğrultusunda kendi aralarında ve milli ekonomi ile uyum içinde çalışarak sermaye birikimine yardım eden ve bu suretle daha fazla yatırım kaynağı yaratan kuruluşlardır. </a:t>
            </a:r>
          </a:p>
          <a:p>
            <a:pPr lvl="1" algn="just"/>
            <a:r>
              <a:rPr lang="tr-TR" sz="1900" dirty="0">
                <a:latin typeface="Bookman Old Style" charset="0"/>
                <a:ea typeface="Bookman Old Style" charset="0"/>
                <a:cs typeface="Bookman Old Style" charset="0"/>
              </a:rPr>
              <a:t>Sermayesinin tamamı devlete ait, iktisadi alanda ticari esaslara göre faaliyet göstermek üzere kurulan, kamu iktisadi teşebbüsüdür.</a:t>
            </a:r>
          </a:p>
          <a:p>
            <a:pPr algn="just"/>
            <a:r>
              <a:rPr lang="tr-TR" sz="1900" b="1" dirty="0">
                <a:latin typeface="Bookman Old Style" charset="0"/>
                <a:ea typeface="Bookman Old Style" charset="0"/>
                <a:cs typeface="Bookman Old Style" charset="0"/>
              </a:rPr>
              <a:t>Kamu iktisadi kuruluşları (KİK)</a:t>
            </a:r>
            <a:r>
              <a:rPr lang="tr-TR" sz="1900" dirty="0">
                <a:latin typeface="Bookman Old Style" charset="0"/>
                <a:ea typeface="Bookman Old Style" charset="0"/>
                <a:cs typeface="Bookman Old Style" charset="0"/>
              </a:rPr>
              <a:t>,</a:t>
            </a:r>
            <a:r>
              <a:rPr lang="tr-TR" sz="1900" b="1" dirty="0">
                <a:latin typeface="Bookman Old Style" charset="0"/>
                <a:ea typeface="Bookman Old Style" charset="0"/>
                <a:cs typeface="Bookman Old Style" charset="0"/>
              </a:rPr>
              <a:t>  </a:t>
            </a:r>
            <a:r>
              <a:rPr lang="tr-TR" sz="1900" dirty="0">
                <a:latin typeface="Bookman Old Style" charset="0"/>
                <a:ea typeface="Bookman Old Style" charset="0"/>
                <a:cs typeface="Bookman Old Style" charset="0"/>
              </a:rPr>
              <a:t>kendilerine verilen görev ve kamu hizmetlerini ekonomik ve sosyal gereklere uygun olarak verimlilik ilkesi doğrultusunda yürüten kuruluşlardır. </a:t>
            </a:r>
          </a:p>
          <a:p>
            <a:pPr lvl="1" algn="just"/>
            <a:r>
              <a:rPr lang="tr-TR" sz="1900" dirty="0">
                <a:latin typeface="Bookman Old Style" charset="0"/>
                <a:ea typeface="Bookman Old Style" charset="0"/>
                <a:cs typeface="Bookman Old Style" charset="0"/>
              </a:rPr>
              <a:t>Sermayesinin tamamı devlete ait olup tekel niteliğindeki mal ve hizmetleri kamu yararı gözeterek üretmek ve pazarlamak üzere kurulan ve gördüğü bu kamu hizmeti dolayısıyla ürettiği mal ve hizmetler imtiyaz sayılan kamu iktisadi teşebbüsüdür.</a:t>
            </a:r>
          </a:p>
          <a:p>
            <a:pPr algn="just"/>
            <a:endParaRPr lang="tr-TR" sz="1900"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1106947515"/>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Kamu İktisadi Teşebbüsleri (KİT)</a:t>
            </a:r>
          </a:p>
        </p:txBody>
      </p:sp>
      <p:sp>
        <p:nvSpPr>
          <p:cNvPr id="3" name="Content Placeholder 2"/>
          <p:cNvSpPr>
            <a:spLocks noGrp="1"/>
          </p:cNvSpPr>
          <p:nvPr>
            <p:ph sz="quarter" idx="1"/>
          </p:nvPr>
        </p:nvSpPr>
        <p:spPr>
          <a:xfrm>
            <a:off x="320346" y="1556792"/>
            <a:ext cx="8720419" cy="5112568"/>
          </a:xfrm>
        </p:spPr>
        <p:txBody>
          <a:bodyPr>
            <a:noAutofit/>
          </a:bodyPr>
          <a:lstStyle/>
          <a:p>
            <a:pPr algn="just"/>
            <a:r>
              <a:rPr lang="tr-TR" sz="1900" b="1" dirty="0">
                <a:latin typeface="Bookman Old Style" charset="0"/>
                <a:ea typeface="Bookman Old Style" charset="0"/>
                <a:cs typeface="Bookman Old Style" charset="0"/>
              </a:rPr>
              <a:t>Müesseseler: </a:t>
            </a:r>
            <a:r>
              <a:rPr lang="tr-TR" sz="2000" dirty="0">
                <a:latin typeface="Bookman Old Style" charset="0"/>
                <a:ea typeface="Bookman Old Style" charset="0"/>
                <a:cs typeface="Bookman Old Style" charset="0"/>
              </a:rPr>
              <a:t>sermayesinin tamamı bir iktisadi devlet teşekkülüne veya kamu iktisadi kuruluşuna ait olup, ona bağlı işletme veya işletmeler topluluğudur. </a:t>
            </a:r>
            <a:r>
              <a:rPr lang="tr-TR" sz="2000" dirty="0">
                <a:latin typeface="Bookman Old Style" charset="0"/>
                <a:ea typeface="Bookman Old Style" charset="0"/>
                <a:cs typeface="Bookman Old Style" charset="0"/>
                <a:sym typeface="Wingdings"/>
              </a:rPr>
              <a:t> Et ve Süt Kurumu </a:t>
            </a:r>
            <a:r>
              <a:rPr lang="tr-TR" sz="2000" dirty="0" err="1">
                <a:latin typeface="Bookman Old Style" charset="0"/>
                <a:ea typeface="Bookman Old Style" charset="0"/>
                <a:cs typeface="Bookman Old Style" charset="0"/>
                <a:sym typeface="Wingdings"/>
              </a:rPr>
              <a:t>GM’ye</a:t>
            </a:r>
            <a:r>
              <a:rPr lang="tr-TR" sz="2000" dirty="0">
                <a:latin typeface="Bookman Old Style" charset="0"/>
                <a:ea typeface="Bookman Old Style" charset="0"/>
                <a:cs typeface="Bookman Old Style" charset="0"/>
                <a:sym typeface="Wingdings"/>
              </a:rPr>
              <a:t> bağlı Erzincan Gıda Maddeleri ve Sanayii ve Ticaret A.Ş., </a:t>
            </a:r>
            <a:r>
              <a:rPr lang="tr-TR" sz="2000" dirty="0" err="1">
                <a:latin typeface="Bookman Old Style" charset="0"/>
                <a:ea typeface="Bookman Old Style" charset="0"/>
                <a:cs typeface="Bookman Old Style" charset="0"/>
                <a:sym typeface="Wingdings"/>
              </a:rPr>
              <a:t>MKEK’ye</a:t>
            </a:r>
            <a:r>
              <a:rPr lang="tr-TR" sz="2000" dirty="0">
                <a:latin typeface="Bookman Old Style" charset="0"/>
                <a:ea typeface="Bookman Old Style" charset="0"/>
                <a:cs typeface="Bookman Old Style" charset="0"/>
                <a:sym typeface="Wingdings"/>
              </a:rPr>
              <a:t> bağlı Silah Sanayii Müessesi, DMO’ya bağlı Basım Müessesesi</a:t>
            </a:r>
            <a:r>
              <a:rPr lang="mr-IN" sz="2000" dirty="0">
                <a:latin typeface="Bookman Old Style" charset="0"/>
                <a:ea typeface="Bookman Old Style" charset="0"/>
                <a:cs typeface="Bookman Old Style" charset="0"/>
                <a:sym typeface="Wingdings"/>
              </a:rPr>
              <a:t>…</a:t>
            </a:r>
            <a:r>
              <a:rPr lang="tr-TR" sz="2000" dirty="0">
                <a:latin typeface="Bookman Old Style" charset="0"/>
                <a:ea typeface="Bookman Old Style" charset="0"/>
                <a:cs typeface="Bookman Old Style" charset="0"/>
                <a:sym typeface="Wingdings"/>
              </a:rPr>
              <a:t> </a:t>
            </a:r>
            <a:r>
              <a:rPr lang="tr-TR" sz="2000" dirty="0">
                <a:latin typeface="Bookman Old Style" charset="0"/>
                <a:ea typeface="Bookman Old Style" charset="0"/>
                <a:cs typeface="Bookman Old Style" charset="0"/>
              </a:rPr>
              <a:t> </a:t>
            </a:r>
          </a:p>
          <a:p>
            <a:pPr algn="just"/>
            <a:r>
              <a:rPr lang="tr-TR" sz="2000" b="1" dirty="0">
                <a:latin typeface="Bookman Old Style" charset="0"/>
                <a:ea typeface="Bookman Old Style" charset="0"/>
                <a:cs typeface="Bookman Old Style" charset="0"/>
              </a:rPr>
              <a:t>Bağlı Ortaklıklar: </a:t>
            </a:r>
            <a:r>
              <a:rPr lang="tr-TR" sz="2000" dirty="0">
                <a:latin typeface="Bookman Old Style" charset="0"/>
                <a:ea typeface="Bookman Old Style" charset="0"/>
                <a:cs typeface="Bookman Old Style" charset="0"/>
              </a:rPr>
              <a:t>sermayesinin yüzde ellisinden fazlası iktisadi devlet teşekkülüne veya kamu iktisadi kuruluşuna ait olan işletme veya işletmeler topluluğundan oluşan anonim şirketlerdir. </a:t>
            </a:r>
            <a:r>
              <a:rPr lang="tr-TR" sz="2000" dirty="0">
                <a:latin typeface="Bookman Old Style" charset="0"/>
                <a:ea typeface="Bookman Old Style" charset="0"/>
                <a:cs typeface="Bookman Old Style" charset="0"/>
                <a:sym typeface="Wingdings"/>
              </a:rPr>
              <a:t> </a:t>
            </a:r>
            <a:r>
              <a:rPr lang="tr-TR" sz="2000" dirty="0" err="1">
                <a:latin typeface="Bookman Old Style" charset="0"/>
                <a:ea typeface="Bookman Old Style" charset="0"/>
                <a:cs typeface="Bookman Old Style" charset="0"/>
                <a:sym typeface="Wingdings"/>
              </a:rPr>
              <a:t>MKEK’e</a:t>
            </a:r>
            <a:r>
              <a:rPr lang="tr-TR" sz="2000" dirty="0">
                <a:latin typeface="Bookman Old Style" charset="0"/>
                <a:ea typeface="Bookman Old Style" charset="0"/>
                <a:cs typeface="Bookman Old Style" charset="0"/>
                <a:sym typeface="Wingdings"/>
              </a:rPr>
              <a:t> bağlı ÇELİKSAN, MÜHİMMATSAN, TCDD’ye bağlı TCDD Taşımacılık A.Ş. </a:t>
            </a:r>
            <a:r>
              <a:rPr lang="mr-IN" sz="2000" dirty="0">
                <a:latin typeface="Bookman Old Style" charset="0"/>
                <a:ea typeface="Bookman Old Style" charset="0"/>
                <a:cs typeface="Bookman Old Style" charset="0"/>
                <a:sym typeface="Wingdings"/>
              </a:rPr>
              <a:t>…</a:t>
            </a:r>
            <a:endParaRPr lang="tr-TR" sz="2000" dirty="0">
              <a:latin typeface="Bookman Old Style" charset="0"/>
              <a:ea typeface="Bookman Old Style" charset="0"/>
              <a:cs typeface="Bookman Old Style" charset="0"/>
            </a:endParaRPr>
          </a:p>
          <a:p>
            <a:pPr algn="just"/>
            <a:r>
              <a:rPr lang="tr-TR" sz="2000" b="1" dirty="0">
                <a:latin typeface="Bookman Old Style" charset="0"/>
                <a:ea typeface="Bookman Old Style" charset="0"/>
                <a:cs typeface="Bookman Old Style" charset="0"/>
              </a:rPr>
              <a:t>İştirakler: </a:t>
            </a:r>
            <a:r>
              <a:rPr lang="tr-TR" sz="2000" dirty="0">
                <a:latin typeface="Bookman Old Style" charset="0"/>
                <a:ea typeface="Bookman Old Style" charset="0"/>
                <a:cs typeface="Bookman Old Style" charset="0"/>
              </a:rPr>
              <a:t>iktisadi devlet teşekküllerinin veya kamu iktisadi kuruluşlarının veya bağlı ortaklıklarının, sermayelerinin en az %15’ine, en çok %50’sine sahip bulundukları anonim şirketlerdir. </a:t>
            </a:r>
            <a:r>
              <a:rPr lang="tr-TR" sz="2000" dirty="0">
                <a:latin typeface="Bookman Old Style" charset="0"/>
                <a:ea typeface="Bookman Old Style" charset="0"/>
                <a:cs typeface="Bookman Old Style" charset="0"/>
                <a:sym typeface="Wingdings"/>
              </a:rPr>
              <a:t> TCDD’ye bağlı HYUNDAI EUROTEM (Demiryolu Araçları  Sanayi ve Ticaret A.Ş.)</a:t>
            </a:r>
            <a:r>
              <a:rPr lang="mr-IN" sz="2000" dirty="0">
                <a:latin typeface="Bookman Old Style" charset="0"/>
                <a:ea typeface="Bookman Old Style" charset="0"/>
                <a:cs typeface="Bookman Old Style" charset="0"/>
                <a:sym typeface="Wingdings"/>
              </a:rPr>
              <a:t>…</a:t>
            </a:r>
            <a:r>
              <a:rPr lang="tr-TR" sz="2000" dirty="0">
                <a:latin typeface="Bookman Old Style" charset="0"/>
                <a:ea typeface="Bookman Old Style" charset="0"/>
                <a:cs typeface="Bookman Old Style" charset="0"/>
              </a:rPr>
              <a:t> </a:t>
            </a:r>
            <a:endParaRPr lang="tr-TR" sz="1900"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106651086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Kamu İktisadi Teşebbüsleri (KİT)</a:t>
            </a:r>
          </a:p>
        </p:txBody>
      </p:sp>
      <p:sp>
        <p:nvSpPr>
          <p:cNvPr id="3" name="Content Placeholder 2"/>
          <p:cNvSpPr>
            <a:spLocks noGrp="1"/>
          </p:cNvSpPr>
          <p:nvPr>
            <p:ph sz="quarter" idx="1"/>
          </p:nvPr>
        </p:nvSpPr>
        <p:spPr>
          <a:xfrm>
            <a:off x="320346" y="1556792"/>
            <a:ext cx="8720419" cy="5112568"/>
          </a:xfrm>
        </p:spPr>
        <p:txBody>
          <a:bodyPr>
            <a:noAutofit/>
          </a:bodyPr>
          <a:lstStyle/>
          <a:p>
            <a:r>
              <a:rPr lang="tr-TR" sz="2200" dirty="0">
                <a:latin typeface="Bookman Old Style" charset="0"/>
                <a:ea typeface="Bookman Old Style" charset="0"/>
                <a:cs typeface="Bookman Old Style" charset="0"/>
              </a:rPr>
              <a:t>Kamu tüzel kişisi olup hizmetten yararlananlar ile gerçek üçüncü kişiler ile yaptığı işlemlere özel hukuk uygulanmaktadır (</a:t>
            </a:r>
            <a:r>
              <a:rPr lang="tr-TR" sz="2200" dirty="0" err="1">
                <a:latin typeface="Bookman Old Style" charset="0"/>
                <a:ea typeface="Bookman Old Style" charset="0"/>
                <a:cs typeface="Bookman Old Style" charset="0"/>
              </a:rPr>
              <a:t>Örn</a:t>
            </a:r>
            <a:r>
              <a:rPr lang="tr-TR" sz="2200" dirty="0">
                <a:latin typeface="Bookman Old Style" charset="0"/>
                <a:ea typeface="Bookman Old Style" charset="0"/>
                <a:cs typeface="Bookman Old Style" charset="0"/>
              </a:rPr>
              <a:t>. Alım-satım sözleşmeleri). Ancak iç yapı ve ilişkileri itibarıyla ise idare hukukuna tabidirler. </a:t>
            </a:r>
          </a:p>
          <a:p>
            <a:r>
              <a:rPr lang="tr-TR" sz="2200" dirty="0">
                <a:latin typeface="Bookman Old Style" charset="0"/>
                <a:ea typeface="Bookman Old Style" charset="0"/>
                <a:cs typeface="Bookman Old Style" charset="0"/>
              </a:rPr>
              <a:t>Merkezi yönetim bütçesi dışında kendilerine has bir “özerk” bir bütçeye sahiptirler. Bütçeleri, TBMM tarafından değil, kendilerinin yönetim kurulunca kabul edilirler. 5018’e tabi değillerdir. </a:t>
            </a:r>
          </a:p>
          <a:p>
            <a:r>
              <a:rPr lang="tr-TR" sz="2200" dirty="0">
                <a:latin typeface="Bookman Old Style" charset="0"/>
                <a:ea typeface="Bookman Old Style" charset="0"/>
                <a:cs typeface="Bookman Old Style" charset="0"/>
              </a:rPr>
              <a:t>Bütçeleri Sayıştay raporları doğrultusunda TBMM KİT Komisyonunca denetlenir. </a:t>
            </a:r>
          </a:p>
          <a:p>
            <a:r>
              <a:rPr lang="tr-TR" sz="2200" dirty="0">
                <a:latin typeface="Bookman Old Style" charset="0"/>
                <a:ea typeface="Bookman Old Style" charset="0"/>
                <a:cs typeface="Bookman Old Style" charset="0"/>
              </a:rPr>
              <a:t>Üst düzey yöneticiler memurdur, personelin çoğunluğu ise işçi statüsünde istihdam edilir. </a:t>
            </a:r>
          </a:p>
        </p:txBody>
      </p:sp>
    </p:spTree>
    <p:extLst>
      <p:ext uri="{BB962C8B-B14F-4D97-AF65-F5344CB8AC3E}">
        <p14:creationId xmlns:p14="http://schemas.microsoft.com/office/powerpoint/2010/main" val="614688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Üniter Devlet</a:t>
            </a:r>
          </a:p>
        </p:txBody>
      </p:sp>
      <p:sp>
        <p:nvSpPr>
          <p:cNvPr id="3" name="Content Placeholder 2"/>
          <p:cNvSpPr>
            <a:spLocks noGrp="1"/>
          </p:cNvSpPr>
          <p:nvPr>
            <p:ph sz="quarter" idx="1"/>
          </p:nvPr>
        </p:nvSpPr>
        <p:spPr>
          <a:xfrm>
            <a:off x="323528" y="1484784"/>
            <a:ext cx="8427443" cy="5256584"/>
          </a:xfrm>
        </p:spPr>
        <p:txBody>
          <a:bodyPr>
            <a:noAutofit/>
          </a:bodyPr>
          <a:lstStyle/>
          <a:p>
            <a:pPr>
              <a:spcBef>
                <a:spcPts val="400"/>
              </a:spcBef>
            </a:pPr>
            <a:r>
              <a:rPr lang="tr-TR" sz="2500" dirty="0">
                <a:latin typeface="Bookman Old Style" panose="02050604050505020204" pitchFamily="18" charset="0"/>
              </a:rPr>
              <a:t>Tek(çi) devlet: unsurlarda ve kuvvetlerde/organlarda teklik özelliği gösteren devlet.</a:t>
            </a:r>
          </a:p>
          <a:p>
            <a:pPr>
              <a:spcBef>
                <a:spcPts val="400"/>
              </a:spcBef>
            </a:pPr>
            <a:r>
              <a:rPr lang="tr-TR" sz="2500" dirty="0">
                <a:latin typeface="Bookman Old Style" panose="02050604050505020204" pitchFamily="18" charset="0"/>
              </a:rPr>
              <a:t>Tek ülke, egemen ve millet…</a:t>
            </a:r>
          </a:p>
          <a:p>
            <a:pPr>
              <a:spcBef>
                <a:spcPts val="400"/>
              </a:spcBef>
            </a:pPr>
            <a:r>
              <a:rPr lang="tr-TR" sz="2500" dirty="0">
                <a:latin typeface="Bookman Old Style" panose="02050604050505020204" pitchFamily="18" charset="0"/>
              </a:rPr>
              <a:t>Tek yasama, yürütme ve yargı kuvveti…</a:t>
            </a:r>
          </a:p>
          <a:p>
            <a:pPr>
              <a:spcBef>
                <a:spcPts val="400"/>
              </a:spcBef>
            </a:pPr>
            <a:r>
              <a:rPr lang="tr-TR" sz="2500" dirty="0">
                <a:latin typeface="Bookman Old Style" panose="02050604050505020204" pitchFamily="18" charset="0"/>
              </a:rPr>
              <a:t>Tek anayasal düzen…</a:t>
            </a:r>
          </a:p>
          <a:p>
            <a:pPr>
              <a:spcBef>
                <a:spcPts val="400"/>
              </a:spcBef>
            </a:pPr>
            <a:r>
              <a:rPr lang="tr-TR" sz="2500" dirty="0">
                <a:latin typeface="Bookman Old Style" panose="02050604050505020204" pitchFamily="18" charset="0"/>
              </a:rPr>
              <a:t>Merkeziyetçilik esastır. Egemenliğin kullanımına merkezi yönetim karar verir.</a:t>
            </a:r>
          </a:p>
          <a:p>
            <a:pPr>
              <a:spcBef>
                <a:spcPts val="400"/>
              </a:spcBef>
            </a:pPr>
            <a:r>
              <a:rPr lang="tr-TR" sz="2500" dirty="0">
                <a:latin typeface="Bookman Old Style" panose="02050604050505020204" pitchFamily="18" charset="0"/>
              </a:rPr>
              <a:t>MY yetkilerini yasalar aracılığıyla farklı düzeyde taşra yönetimlerine ve yerel yönetimlere </a:t>
            </a:r>
            <a:r>
              <a:rPr lang="tr-TR" sz="2500" u="sng" dirty="0">
                <a:latin typeface="Bookman Old Style" panose="02050604050505020204" pitchFamily="18" charset="0"/>
              </a:rPr>
              <a:t>aktarır</a:t>
            </a:r>
            <a:r>
              <a:rPr lang="tr-TR" sz="2500" dirty="0">
                <a:latin typeface="Bookman Old Style" panose="02050604050505020204" pitchFamily="18" charset="0"/>
              </a:rPr>
              <a:t>.</a:t>
            </a:r>
          </a:p>
          <a:p>
            <a:pPr>
              <a:spcBef>
                <a:spcPts val="400"/>
              </a:spcBef>
            </a:pPr>
            <a:r>
              <a:rPr lang="tr-TR" sz="2500" dirty="0">
                <a:latin typeface="Bookman Old Style" panose="02050604050505020204" pitchFamily="18" charset="0"/>
              </a:rPr>
              <a:t>Merkezi yönetim, genel yetkili olan birincil parçadır.</a:t>
            </a:r>
          </a:p>
        </p:txBody>
      </p:sp>
    </p:spTree>
    <p:extLst>
      <p:ext uri="{BB962C8B-B14F-4D97-AF65-F5344CB8AC3E}">
        <p14:creationId xmlns:p14="http://schemas.microsoft.com/office/powerpoint/2010/main" val="1965257815"/>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Kamu İktisadi Teşebbüsleri (KİT)</a:t>
            </a:r>
          </a:p>
        </p:txBody>
      </p:sp>
      <p:sp>
        <p:nvSpPr>
          <p:cNvPr id="3" name="Content Placeholder 2"/>
          <p:cNvSpPr>
            <a:spLocks noGrp="1"/>
          </p:cNvSpPr>
          <p:nvPr>
            <p:ph sz="quarter" idx="1"/>
          </p:nvPr>
        </p:nvSpPr>
        <p:spPr>
          <a:xfrm>
            <a:off x="320346" y="1745432"/>
            <a:ext cx="8720419" cy="5112568"/>
          </a:xfrm>
        </p:spPr>
        <p:txBody>
          <a:bodyPr>
            <a:noAutofit/>
          </a:bodyPr>
          <a:lstStyle/>
          <a:p>
            <a:pPr algn="just"/>
            <a:r>
              <a:rPr lang="tr-TR" sz="2200" dirty="0">
                <a:latin typeface="Bookman Old Style" charset="0"/>
                <a:ea typeface="Bookman Old Style" charset="0"/>
                <a:cs typeface="Bookman Old Style" charset="0"/>
              </a:rPr>
              <a:t>Genel Müdürlük ve Yönetim Kurulundan oluşan bir yönetim yapısına sahiptirler.</a:t>
            </a:r>
          </a:p>
          <a:p>
            <a:pPr lvl="1" algn="just"/>
            <a:r>
              <a:rPr lang="tr-TR" sz="2200" u="sng" dirty="0">
                <a:latin typeface="Bookman Old Style" charset="0"/>
                <a:ea typeface="Bookman Old Style" charset="0"/>
                <a:cs typeface="Bookman Old Style" charset="0"/>
              </a:rPr>
              <a:t>Genel Müdür</a:t>
            </a:r>
            <a:r>
              <a:rPr lang="tr-TR" sz="2200" dirty="0">
                <a:latin typeface="Bookman Old Style" charset="0"/>
                <a:ea typeface="Bookman Old Style" charset="0"/>
                <a:cs typeface="Bookman Old Style" charset="0"/>
              </a:rPr>
              <a:t>: yetkili ve sorumlu yürütme organıdır. Yönetim kurulu başkanıdır ve ilgili bakanın teklifi üzerine Cumhurbaşkanınca atanır. </a:t>
            </a:r>
          </a:p>
          <a:p>
            <a:pPr lvl="1" algn="just"/>
            <a:r>
              <a:rPr lang="tr-TR" sz="2200" u="sng" dirty="0">
                <a:latin typeface="Bookman Old Style" charset="0"/>
                <a:ea typeface="Bookman Old Style" charset="0"/>
                <a:cs typeface="Bookman Old Style" charset="0"/>
              </a:rPr>
              <a:t>Yönetim Kurulu</a:t>
            </a:r>
            <a:r>
              <a:rPr lang="tr-TR" sz="2200" dirty="0">
                <a:latin typeface="Bookman Old Style" charset="0"/>
                <a:ea typeface="Bookman Old Style" charset="0"/>
                <a:cs typeface="Bookman Old Style" charset="0"/>
              </a:rPr>
              <a:t>: en yüksek seviyede yetkili ve sorumlu karar organıdır. Yönetim kurulu üyelerinden; ikisi ilgili bakanın, biri Hazine ve Maliye Bakanı’nın, ikisi genel müdür yardımcıları arasından ilgili bakanın teklifi üzerine Cumhurbaşkanı kararı ile atanır. </a:t>
            </a:r>
          </a:p>
        </p:txBody>
      </p:sp>
    </p:spTree>
    <p:extLst>
      <p:ext uri="{BB962C8B-B14F-4D97-AF65-F5344CB8AC3E}">
        <p14:creationId xmlns:p14="http://schemas.microsoft.com/office/powerpoint/2010/main" val="108490828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Kalkınma Ajansları (KA)</a:t>
            </a:r>
          </a:p>
        </p:txBody>
      </p:sp>
      <p:sp>
        <p:nvSpPr>
          <p:cNvPr id="3" name="Content Placeholder 2"/>
          <p:cNvSpPr>
            <a:spLocks noGrp="1"/>
          </p:cNvSpPr>
          <p:nvPr>
            <p:ph sz="quarter" idx="1"/>
          </p:nvPr>
        </p:nvSpPr>
        <p:spPr>
          <a:xfrm>
            <a:off x="320346" y="1628800"/>
            <a:ext cx="8720419" cy="5112568"/>
          </a:xfrm>
        </p:spPr>
        <p:txBody>
          <a:bodyPr>
            <a:noAutofit/>
          </a:bodyPr>
          <a:lstStyle/>
          <a:p>
            <a:pPr algn="just"/>
            <a:r>
              <a:rPr lang="tr-TR" sz="2200" dirty="0">
                <a:latin typeface="Bookman Old Style" charset="0"/>
                <a:ea typeface="Bookman Old Style" charset="0"/>
                <a:cs typeface="Bookman Old Style" charset="0"/>
              </a:rPr>
              <a:t>Avrupa Birliğine katılım sürecinde ortaya çıkmış kurumlardır. 2006 Yılında kurulmuşlardır. </a:t>
            </a:r>
          </a:p>
          <a:p>
            <a:pPr algn="just"/>
            <a:r>
              <a:rPr lang="tr-TR" sz="2200" dirty="0">
                <a:latin typeface="Bookman Old Style" charset="0"/>
                <a:ea typeface="Bookman Old Style" charset="0"/>
                <a:cs typeface="Bookman Old Style" charset="0"/>
              </a:rPr>
              <a:t>İstatistik Bölge Birim Sınıflandırması (NUTS/</a:t>
            </a:r>
            <a:r>
              <a:rPr lang="tr-TR" sz="2200" dirty="0" err="1">
                <a:latin typeface="Bookman Old Style" charset="0"/>
                <a:ea typeface="Bookman Old Style" charset="0"/>
                <a:cs typeface="Bookman Old Style" charset="0"/>
              </a:rPr>
              <a:t>Nomenclature</a:t>
            </a:r>
            <a:r>
              <a:rPr lang="tr-TR" sz="2200" dirty="0">
                <a:latin typeface="Bookman Old Style" charset="0"/>
                <a:ea typeface="Bookman Old Style" charset="0"/>
                <a:cs typeface="Bookman Old Style" charset="0"/>
              </a:rPr>
              <a:t> </a:t>
            </a:r>
            <a:r>
              <a:rPr lang="tr-TR" sz="2200" dirty="0" err="1">
                <a:latin typeface="Bookman Old Style" charset="0"/>
                <a:ea typeface="Bookman Old Style" charset="0"/>
                <a:cs typeface="Bookman Old Style" charset="0"/>
              </a:rPr>
              <a:t>for</a:t>
            </a:r>
            <a:r>
              <a:rPr lang="tr-TR" sz="2200" dirty="0">
                <a:latin typeface="Bookman Old Style" charset="0"/>
                <a:ea typeface="Bookman Old Style" charset="0"/>
                <a:cs typeface="Bookman Old Style" charset="0"/>
              </a:rPr>
              <a:t> </a:t>
            </a:r>
            <a:r>
              <a:rPr lang="tr-TR" sz="2200" dirty="0" err="1">
                <a:latin typeface="Bookman Old Style" charset="0"/>
                <a:ea typeface="Bookman Old Style" charset="0"/>
                <a:cs typeface="Bookman Old Style" charset="0"/>
              </a:rPr>
              <a:t>Units</a:t>
            </a:r>
            <a:r>
              <a:rPr lang="tr-TR" sz="2200" dirty="0">
                <a:latin typeface="Bookman Old Style" charset="0"/>
                <a:ea typeface="Bookman Old Style" charset="0"/>
                <a:cs typeface="Bookman Old Style" charset="0"/>
              </a:rPr>
              <a:t> of </a:t>
            </a:r>
            <a:r>
              <a:rPr lang="tr-TR" sz="2200" dirty="0" err="1">
                <a:latin typeface="Bookman Old Style" charset="0"/>
                <a:ea typeface="Bookman Old Style" charset="0"/>
                <a:cs typeface="Bookman Old Style" charset="0"/>
              </a:rPr>
              <a:t>Territorial</a:t>
            </a:r>
            <a:r>
              <a:rPr lang="tr-TR" sz="2200" dirty="0">
                <a:latin typeface="Bookman Old Style" charset="0"/>
                <a:ea typeface="Bookman Old Style" charset="0"/>
                <a:cs typeface="Bookman Old Style" charset="0"/>
              </a:rPr>
              <a:t> </a:t>
            </a:r>
            <a:r>
              <a:rPr lang="tr-TR" sz="2200" dirty="0" err="1">
                <a:latin typeface="Bookman Old Style" charset="0"/>
                <a:ea typeface="Bookman Old Style" charset="0"/>
                <a:cs typeface="Bookman Old Style" charset="0"/>
              </a:rPr>
              <a:t>Statistics</a:t>
            </a:r>
            <a:r>
              <a:rPr lang="tr-TR" sz="2200" dirty="0">
                <a:latin typeface="Bookman Old Style" charset="0"/>
                <a:ea typeface="Bookman Old Style" charset="0"/>
                <a:cs typeface="Bookman Old Style" charset="0"/>
              </a:rPr>
              <a:t>) </a:t>
            </a:r>
            <a:r>
              <a:rPr lang="tr-TR" sz="2200" dirty="0">
                <a:latin typeface="Bookman Old Style" charset="0"/>
                <a:ea typeface="Bookman Old Style" charset="0"/>
                <a:cs typeface="Bookman Old Style" charset="0"/>
                <a:sym typeface="Wingdings"/>
              </a:rPr>
              <a:t> Düzey 2  26 Bölge</a:t>
            </a:r>
          </a:p>
          <a:p>
            <a:pPr algn="just"/>
            <a:r>
              <a:rPr lang="tr-TR" sz="2200" dirty="0">
                <a:latin typeface="Bookman Old Style" charset="0"/>
                <a:ea typeface="Bookman Old Style" charset="0"/>
                <a:cs typeface="Bookman Old Style" charset="0"/>
                <a:sym typeface="Wingdings"/>
              </a:rPr>
              <a:t>Sanayi ve Teknoloji Bakanlığının (STB) Kalkınma Ajansları GM kapsamında yönetilmektedirler. </a:t>
            </a:r>
            <a:r>
              <a:rPr lang="tr-TR" sz="2200" dirty="0">
                <a:solidFill>
                  <a:srgbClr val="FF0000"/>
                </a:solidFill>
                <a:latin typeface="Bookman Old Style" charset="0"/>
                <a:ea typeface="Bookman Old Style" charset="0"/>
                <a:cs typeface="Bookman Old Style" charset="0"/>
                <a:sym typeface="Wingdings"/>
              </a:rPr>
              <a:t>(Kalkınma Bakanlığının “İlgili </a:t>
            </a:r>
            <a:r>
              <a:rPr lang="tr-TR" sz="2200" dirty="0" err="1">
                <a:solidFill>
                  <a:srgbClr val="FF0000"/>
                </a:solidFill>
                <a:latin typeface="Bookman Old Style" charset="0"/>
                <a:ea typeface="Bookman Old Style" charset="0"/>
                <a:cs typeface="Bookman Old Style" charset="0"/>
                <a:sym typeface="Wingdings"/>
              </a:rPr>
              <a:t>Kuruluşu”durlar</a:t>
            </a:r>
            <a:r>
              <a:rPr lang="tr-TR" sz="2200" dirty="0">
                <a:solidFill>
                  <a:srgbClr val="FF0000"/>
                </a:solidFill>
                <a:latin typeface="Bookman Old Style" charset="0"/>
                <a:ea typeface="Bookman Old Style" charset="0"/>
                <a:cs typeface="Bookman Old Style" charset="0"/>
                <a:sym typeface="Wingdings"/>
              </a:rPr>
              <a:t>)</a:t>
            </a:r>
            <a:r>
              <a:rPr lang="tr-TR" sz="2200" dirty="0">
                <a:latin typeface="Bookman Old Style" charset="0"/>
                <a:ea typeface="Bookman Old Style" charset="0"/>
                <a:cs typeface="Bookman Old Style" charset="0"/>
                <a:sym typeface="Wingdings"/>
              </a:rPr>
              <a:t>.</a:t>
            </a:r>
            <a:r>
              <a:rPr lang="tr-TR" sz="2200" dirty="0">
                <a:solidFill>
                  <a:srgbClr val="FF0000"/>
                </a:solidFill>
                <a:latin typeface="Bookman Old Style" charset="0"/>
                <a:ea typeface="Bookman Old Style" charset="0"/>
                <a:cs typeface="Bookman Old Style" charset="0"/>
                <a:sym typeface="Wingdings"/>
              </a:rPr>
              <a:t> </a:t>
            </a:r>
            <a:r>
              <a:rPr lang="tr-TR" sz="2200" dirty="0" err="1">
                <a:latin typeface="Bookman Old Style" charset="0"/>
                <a:ea typeface="Bookman Old Style" charset="0"/>
                <a:cs typeface="Bookman Old Style" charset="0"/>
                <a:sym typeface="Wingdings"/>
              </a:rPr>
              <a:t>KA’ların</a:t>
            </a:r>
            <a:r>
              <a:rPr lang="tr-TR" sz="2200" dirty="0">
                <a:latin typeface="Bookman Old Style" charset="0"/>
                <a:ea typeface="Bookman Old Style" charset="0"/>
                <a:cs typeface="Bookman Old Style" charset="0"/>
                <a:sym typeface="Wingdings"/>
              </a:rPr>
              <a:t> ulusal düzeyde koordinasyonundan STB sorumludur. </a:t>
            </a:r>
          </a:p>
          <a:p>
            <a:pPr algn="just"/>
            <a:r>
              <a:rPr lang="tr-TR" sz="2200" dirty="0">
                <a:latin typeface="Bookman Old Style" charset="0"/>
                <a:ea typeface="Bookman Old Style" charset="0"/>
                <a:cs typeface="Bookman Old Style" charset="0"/>
                <a:sym typeface="Wingdings"/>
              </a:rPr>
              <a:t>Yönetişim kuruluşlarıdır. Kalkınma Kurulu ve Yönetim Kurulunda özel sektör ve sivil toplum kuruluşu temsilcileri yer almaktadır.</a:t>
            </a:r>
          </a:p>
        </p:txBody>
      </p:sp>
    </p:spTree>
    <p:extLst>
      <p:ext uri="{BB962C8B-B14F-4D97-AF65-F5344CB8AC3E}">
        <p14:creationId xmlns:p14="http://schemas.microsoft.com/office/powerpoint/2010/main" val="1964420647"/>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Kalkınma Ajansları</a:t>
            </a:r>
          </a:p>
        </p:txBody>
      </p:sp>
      <p:sp>
        <p:nvSpPr>
          <p:cNvPr id="3" name="Content Placeholder 2"/>
          <p:cNvSpPr>
            <a:spLocks noGrp="1"/>
          </p:cNvSpPr>
          <p:nvPr>
            <p:ph sz="quarter" idx="1"/>
          </p:nvPr>
        </p:nvSpPr>
        <p:spPr>
          <a:xfrm>
            <a:off x="320346" y="1628800"/>
            <a:ext cx="8720419" cy="5112568"/>
          </a:xfrm>
        </p:spPr>
        <p:txBody>
          <a:bodyPr>
            <a:noAutofit/>
          </a:bodyPr>
          <a:lstStyle/>
          <a:p>
            <a:pPr algn="just"/>
            <a:r>
              <a:rPr lang="tr-TR" sz="2100" dirty="0">
                <a:latin typeface="Bookman Old Style" panose="02050604050505020204" pitchFamily="18" charset="0"/>
                <a:ea typeface="Bookman Old Style" charset="0"/>
                <a:cs typeface="Bookman Old Style" charset="0"/>
              </a:rPr>
              <a:t>Kamu kesimi, </a:t>
            </a:r>
            <a:r>
              <a:rPr lang="tr-TR" sz="2100" dirty="0">
                <a:latin typeface="Bookman Old Style" panose="02050604050505020204" pitchFamily="18" charset="0"/>
              </a:rPr>
              <a:t>özel kesim ve sivil toplum kuruluşları arasındaki işbirliğini geliştirmek, kaynakların yerinde ve etkin kullanımını sağlamak ve yerel potansiyeli harekete geçirmek suretiyle Cumhurbaşkanınca belirlenen politikalarla uyumlu olarak bölgesel gelişmeyi hızlandırmak, gelişmenin sürdürülebilirliğini sağlamak, bölgeler arası ve bölge içi gelişmişlik farklarını azaltmak üzere </a:t>
            </a:r>
            <a:r>
              <a:rPr lang="tr-TR" sz="2100" dirty="0">
                <a:latin typeface="Bookman Old Style" panose="02050604050505020204" pitchFamily="18" charset="0"/>
                <a:ea typeface="Bookman Old Style" charset="0"/>
                <a:cs typeface="Bookman Old Style" charset="0"/>
              </a:rPr>
              <a:t>oluşturulmuşlardır. </a:t>
            </a:r>
          </a:p>
          <a:p>
            <a:pPr algn="just"/>
            <a:r>
              <a:rPr lang="tr-TR" sz="2100" dirty="0">
                <a:latin typeface="Bookman Old Style" panose="02050604050505020204" pitchFamily="18" charset="0"/>
                <a:ea typeface="Bookman Old Style" charset="0"/>
                <a:cs typeface="Bookman Old Style" charset="0"/>
                <a:sym typeface="Wingdings"/>
              </a:rPr>
              <a:t>Cumhurbaşkanı kararı </a:t>
            </a:r>
            <a:r>
              <a:rPr lang="tr-TR" sz="2100" dirty="0">
                <a:solidFill>
                  <a:srgbClr val="FF0000"/>
                </a:solidFill>
                <a:latin typeface="Bookman Old Style" panose="02050604050505020204" pitchFamily="18" charset="0"/>
                <a:ea typeface="Bookman Old Style" charset="0"/>
                <a:cs typeface="Bookman Old Style" charset="0"/>
                <a:sym typeface="Wingdings"/>
              </a:rPr>
              <a:t>(Bakanlar Kurulu Kararı) </a:t>
            </a:r>
            <a:r>
              <a:rPr lang="tr-TR" sz="2100" dirty="0">
                <a:latin typeface="Bookman Old Style" panose="02050604050505020204" pitchFamily="18" charset="0"/>
                <a:ea typeface="Bookman Old Style" charset="0"/>
                <a:cs typeface="Bookman Old Style" charset="0"/>
                <a:sym typeface="Wingdings"/>
              </a:rPr>
              <a:t>ile kurulurlar. </a:t>
            </a:r>
          </a:p>
          <a:p>
            <a:pPr algn="just"/>
            <a:r>
              <a:rPr lang="tr-TR" sz="2100" dirty="0">
                <a:latin typeface="Bookman Old Style" panose="02050604050505020204" pitchFamily="18" charset="0"/>
                <a:ea typeface="Bookman Old Style" charset="0"/>
                <a:cs typeface="Bookman Old Style" charset="0"/>
              </a:rPr>
              <a:t>Ajanslar, tüzel kişiliği haiz ve kararnameyle (4 sayılı CK) düzenlenmemiş bütün işlemlerinde özel hukuk hükümlerine tâbidir.</a:t>
            </a:r>
            <a:endParaRPr lang="tr-TR" sz="2100" dirty="0">
              <a:latin typeface="Bookman Old Style" panose="02050604050505020204" pitchFamily="18" charset="0"/>
              <a:ea typeface="Bookman Old Style" charset="0"/>
              <a:cs typeface="Bookman Old Style" charset="0"/>
              <a:sym typeface="Wingdings"/>
            </a:endParaRPr>
          </a:p>
        </p:txBody>
      </p:sp>
    </p:spTree>
    <p:extLst>
      <p:ext uri="{BB962C8B-B14F-4D97-AF65-F5344CB8AC3E}">
        <p14:creationId xmlns:p14="http://schemas.microsoft.com/office/powerpoint/2010/main" val="798470051"/>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Kalkınma Ajansları</a:t>
            </a:r>
          </a:p>
        </p:txBody>
      </p:sp>
      <p:sp>
        <p:nvSpPr>
          <p:cNvPr id="3" name="Content Placeholder 2"/>
          <p:cNvSpPr>
            <a:spLocks noGrp="1"/>
          </p:cNvSpPr>
          <p:nvPr>
            <p:ph sz="quarter" idx="1"/>
          </p:nvPr>
        </p:nvSpPr>
        <p:spPr>
          <a:xfrm>
            <a:off x="179512" y="1484784"/>
            <a:ext cx="8720419" cy="5472608"/>
          </a:xfrm>
        </p:spPr>
        <p:txBody>
          <a:bodyPr>
            <a:noAutofit/>
          </a:bodyPr>
          <a:lstStyle/>
          <a:p>
            <a:pPr marL="0" indent="0" algn="just">
              <a:buNone/>
            </a:pPr>
            <a:endParaRPr lang="tr-TR" sz="2300" b="1" dirty="0">
              <a:latin typeface="Bookman Old Style" charset="0"/>
              <a:ea typeface="Bookman Old Style" charset="0"/>
              <a:cs typeface="Bookman Old Style" charset="0"/>
            </a:endParaRPr>
          </a:p>
          <a:p>
            <a:pPr marL="0" indent="0" algn="just">
              <a:buNone/>
            </a:pPr>
            <a:r>
              <a:rPr lang="tr-TR" sz="2300" b="1" dirty="0">
                <a:latin typeface="Bookman Old Style" charset="0"/>
                <a:ea typeface="Bookman Old Style" charset="0"/>
                <a:cs typeface="Bookman Old Style" charset="0"/>
              </a:rPr>
              <a:t>Kalkınma Kurulu</a:t>
            </a:r>
            <a:r>
              <a:rPr lang="tr-TR" sz="2300" dirty="0">
                <a:latin typeface="Bookman Old Style" charset="0"/>
                <a:ea typeface="Bookman Old Style" charset="0"/>
                <a:cs typeface="Bookman Old Style" charset="0"/>
              </a:rPr>
              <a:t>: Bölgesel gelişme hedefine yönelik olarak; bölgedeki kamu kurum ve kuruluşları, özel kesim, sivil toplum kuruluşları, üniversiteler ve yerel yönetimler arasında işbirliğini geliştirmek ve ajansı yönlendirmek üzere Kalkınma Kurulu oluşturulmaktadır.</a:t>
            </a:r>
          </a:p>
          <a:p>
            <a:pPr marL="0" indent="0" algn="just">
              <a:buNone/>
            </a:pPr>
            <a:r>
              <a:rPr lang="tr-TR" sz="2300" dirty="0">
                <a:latin typeface="Bookman Old Style" charset="0"/>
                <a:ea typeface="Bookman Old Style" charset="0"/>
                <a:cs typeface="Bookman Old Style" charset="0"/>
              </a:rPr>
              <a:t>Kalkınma Kurulu, illerin dengeli şekilde temsilini sağlayacak yapıda, en fazla 50 üyeden oluşur. Yapacağı ilk toplantıda kendi üyeleri arasından bir Başkan ve bir Başkan Vekili seçer. </a:t>
            </a:r>
          </a:p>
        </p:txBody>
      </p:sp>
    </p:spTree>
    <p:extLst>
      <p:ext uri="{BB962C8B-B14F-4D97-AF65-F5344CB8AC3E}">
        <p14:creationId xmlns:p14="http://schemas.microsoft.com/office/powerpoint/2010/main" val="1518034228"/>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Kalkınma Ajansları</a:t>
            </a:r>
          </a:p>
        </p:txBody>
      </p:sp>
      <p:sp>
        <p:nvSpPr>
          <p:cNvPr id="3" name="Content Placeholder 2"/>
          <p:cNvSpPr>
            <a:spLocks noGrp="1"/>
          </p:cNvSpPr>
          <p:nvPr>
            <p:ph sz="quarter" idx="1"/>
          </p:nvPr>
        </p:nvSpPr>
        <p:spPr>
          <a:xfrm>
            <a:off x="320346" y="1628800"/>
            <a:ext cx="8720419" cy="5112568"/>
          </a:xfrm>
        </p:spPr>
        <p:txBody>
          <a:bodyPr>
            <a:noAutofit/>
          </a:bodyPr>
          <a:lstStyle/>
          <a:p>
            <a:pPr marL="0" indent="0" algn="just">
              <a:buNone/>
            </a:pPr>
            <a:r>
              <a:rPr lang="tr-TR" sz="2100" b="1" dirty="0">
                <a:latin typeface="Bookman Old Style" panose="02050604050505020204" pitchFamily="18" charset="0"/>
                <a:ea typeface="Bookman Old Style" charset="0"/>
                <a:cs typeface="Bookman Old Style" charset="0"/>
              </a:rPr>
              <a:t>Yönetim Kurulu</a:t>
            </a:r>
            <a:r>
              <a:rPr lang="tr-TR" sz="2100" dirty="0">
                <a:latin typeface="Bookman Old Style" panose="02050604050505020204" pitchFamily="18" charset="0"/>
                <a:ea typeface="Bookman Old Style" charset="0"/>
                <a:cs typeface="Bookman Old Style" charset="0"/>
              </a:rPr>
              <a:t>: Ajansın </a:t>
            </a:r>
            <a:r>
              <a:rPr lang="tr-TR" sz="2100" u="sng" dirty="0">
                <a:latin typeface="Bookman Old Style" panose="02050604050505020204" pitchFamily="18" charset="0"/>
                <a:ea typeface="Bookman Old Style" charset="0"/>
                <a:cs typeface="Bookman Old Style" charset="0"/>
              </a:rPr>
              <a:t>karar organıdır</a:t>
            </a:r>
            <a:r>
              <a:rPr lang="tr-TR" sz="2100" dirty="0">
                <a:latin typeface="Bookman Old Style" panose="02050604050505020204" pitchFamily="18" charset="0"/>
                <a:ea typeface="Bookman Old Style" charset="0"/>
                <a:cs typeface="Bookman Old Style" charset="0"/>
              </a:rPr>
              <a:t>. </a:t>
            </a:r>
            <a:r>
              <a:rPr lang="tr-TR" sz="2100" dirty="0">
                <a:latin typeface="Bookman Old Style" panose="02050604050505020204" pitchFamily="18" charset="0"/>
              </a:rPr>
              <a:t>Yönetim kurulu, tek ilden oluşan bölgelerde vali, büyükşehir belediye başkanı, ajans genel sekreteri, sanayi odası başkanı, ticaret odası başkanı ile kalkınma kurulu tarafından özel kesim ve/veya sivil toplum kuruluşlarından seçilecek üç temsilciden; birden fazla ilden oluşan bölgelerde il valileri, büyükşehir belediye başkanları veya büyükşehir olmayan illerde il merkez belediye başkanları, ajans genel sekreteri, büyükşehir olmayan illerin il genel meclisi başkanları ve ticaret ve sanayi odası başkanlarından oluşur. Birden fazla ilden oluşan bölgelerdeki illerde; ticaret ve sanayi odalarının ayrı ayrı kurulmuş bulunması halinde ticaret ve sanayi odası başkanlarının ikisi de kurumlarını temsil ederler. </a:t>
            </a:r>
          </a:p>
          <a:p>
            <a:pPr marL="0" indent="0" algn="just">
              <a:buNone/>
            </a:pPr>
            <a:r>
              <a:rPr lang="tr-TR" sz="2100" dirty="0">
                <a:latin typeface="Bookman Old Style" panose="02050604050505020204" pitchFamily="18" charset="0"/>
                <a:ea typeface="Bookman Old Style" charset="0"/>
                <a:cs typeface="Bookman Old Style" charset="0"/>
              </a:rPr>
              <a:t>Ajansı, yönetim kurulu başkanı temsil eder. </a:t>
            </a:r>
            <a:r>
              <a:rPr lang="tr-TR" sz="2100" u="sng" dirty="0">
                <a:latin typeface="Bookman Old Style" panose="02050604050505020204" pitchFamily="18" charset="0"/>
                <a:ea typeface="Bookman Old Style" charset="0"/>
                <a:cs typeface="Bookman Old Style" charset="0"/>
              </a:rPr>
              <a:t>Yönetim kurulunun başkanı validir</a:t>
            </a:r>
            <a:r>
              <a:rPr lang="tr-TR" sz="2100" dirty="0">
                <a:latin typeface="Bookman Old Style" panose="02050604050505020204" pitchFamily="18" charset="0"/>
                <a:ea typeface="Bookman Old Style" charset="0"/>
                <a:cs typeface="Bookman Old Style" charset="0"/>
              </a:rPr>
              <a:t>. </a:t>
            </a:r>
          </a:p>
        </p:txBody>
      </p:sp>
    </p:spTree>
    <p:extLst>
      <p:ext uri="{BB962C8B-B14F-4D97-AF65-F5344CB8AC3E}">
        <p14:creationId xmlns:p14="http://schemas.microsoft.com/office/powerpoint/2010/main" val="26645481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Kalkınma Ajansları</a:t>
            </a:r>
          </a:p>
        </p:txBody>
      </p:sp>
      <p:sp>
        <p:nvSpPr>
          <p:cNvPr id="3" name="Content Placeholder 2"/>
          <p:cNvSpPr>
            <a:spLocks noGrp="1"/>
          </p:cNvSpPr>
          <p:nvPr>
            <p:ph sz="quarter" idx="1"/>
          </p:nvPr>
        </p:nvSpPr>
        <p:spPr>
          <a:xfrm>
            <a:off x="323528" y="1484784"/>
            <a:ext cx="8720419" cy="5112568"/>
          </a:xfrm>
        </p:spPr>
        <p:txBody>
          <a:bodyPr>
            <a:noAutofit/>
          </a:bodyPr>
          <a:lstStyle/>
          <a:p>
            <a:pPr marL="0" indent="0" algn="just">
              <a:spcBef>
                <a:spcPts val="300"/>
              </a:spcBef>
              <a:buNone/>
            </a:pPr>
            <a:r>
              <a:rPr lang="tr-TR" sz="1730" b="1" dirty="0">
                <a:latin typeface="Bookman Old Style" charset="0"/>
                <a:ea typeface="Bookman Old Style" charset="0"/>
                <a:cs typeface="Bookman Old Style" charset="0"/>
              </a:rPr>
              <a:t>Genel Sekreterlik</a:t>
            </a:r>
            <a:r>
              <a:rPr lang="tr-TR" sz="1730" dirty="0">
                <a:latin typeface="Bookman Old Style" charset="0"/>
                <a:ea typeface="Bookman Old Style" charset="0"/>
                <a:cs typeface="Bookman Old Style" charset="0"/>
              </a:rPr>
              <a:t>: Ajansın icra organıdır. Genel sekreterliğin ve yatırım destek ofislerinin en üst amiri genel sekreterdir. Genel sekreter yönetim kuruluna karşı sorumludur.</a:t>
            </a:r>
          </a:p>
          <a:p>
            <a:pPr marL="0" indent="0" algn="just">
              <a:spcBef>
                <a:spcPts val="300"/>
              </a:spcBef>
              <a:buNone/>
            </a:pPr>
            <a:r>
              <a:rPr lang="tr-TR" sz="1730" dirty="0">
                <a:latin typeface="Bookman Old Style" charset="0"/>
                <a:ea typeface="Bookman Old Style" charset="0"/>
                <a:cs typeface="Bookman Old Style" charset="0"/>
              </a:rPr>
              <a:t>Yönetim Kurulu tarafından teklif edilir ve Sanayi ve Teknoloji Bakanı atama yapar veya Bakanlıkça doğrudan ataması yapılır. </a:t>
            </a:r>
          </a:p>
          <a:p>
            <a:pPr marL="0" indent="0" algn="just">
              <a:spcBef>
                <a:spcPts val="300"/>
              </a:spcBef>
              <a:buNone/>
            </a:pPr>
            <a:r>
              <a:rPr lang="tr-TR" sz="1730" dirty="0">
                <a:latin typeface="Bookman Old Style" charset="0"/>
                <a:ea typeface="Bookman Old Style" charset="0"/>
                <a:cs typeface="Bookman Old Style" charset="0"/>
              </a:rPr>
              <a:t>İllerdeki Yatırım Destek Ofislerini yönetir. </a:t>
            </a:r>
          </a:p>
          <a:p>
            <a:pPr>
              <a:spcBef>
                <a:spcPts val="300"/>
              </a:spcBef>
            </a:pPr>
            <a:r>
              <a:rPr lang="tr-TR" sz="1730" dirty="0">
                <a:latin typeface="Bookman Old Style" charset="0"/>
                <a:ea typeface="Bookman Old Style" charset="0"/>
                <a:cs typeface="Bookman Old Style" charset="0"/>
              </a:rPr>
              <a:t>Yönetim kurulu kararlarını uygular;</a:t>
            </a:r>
          </a:p>
          <a:p>
            <a:pPr>
              <a:spcBef>
                <a:spcPts val="300"/>
              </a:spcBef>
            </a:pPr>
            <a:r>
              <a:rPr lang="tr-TR" sz="1730" dirty="0">
                <a:latin typeface="Bookman Old Style" charset="0"/>
                <a:ea typeface="Bookman Old Style" charset="0"/>
                <a:cs typeface="Bookman Old Style" charset="0"/>
              </a:rPr>
              <a:t>Yıllık çalışma programı ile bütçeyi hazırlar ve yönetim kuruluna sunar;</a:t>
            </a:r>
          </a:p>
          <a:p>
            <a:pPr>
              <a:spcBef>
                <a:spcPts val="300"/>
              </a:spcBef>
            </a:pPr>
            <a:r>
              <a:rPr lang="tr-TR" sz="1730" dirty="0">
                <a:latin typeface="Bookman Old Style" charset="0"/>
                <a:ea typeface="Bookman Old Style" charset="0"/>
                <a:cs typeface="Bookman Old Style" charset="0"/>
              </a:rPr>
              <a:t>Ajans gelirlerini toplar, bütçe ve yönetim kurulu kararlarına uygun olarak harcamaları yapar;</a:t>
            </a:r>
          </a:p>
          <a:p>
            <a:pPr>
              <a:spcBef>
                <a:spcPts val="300"/>
              </a:spcBef>
            </a:pPr>
            <a:r>
              <a:rPr lang="tr-TR" sz="1730" dirty="0">
                <a:latin typeface="Bookman Old Style" charset="0"/>
                <a:ea typeface="Bookman Old Style" charset="0"/>
                <a:cs typeface="Bookman Old Style" charset="0"/>
              </a:rPr>
              <a:t>Özel kesim, sivil toplum kuruluşları ve yerel yönetimlerin proje ve faaliyet tekliflerini değerlendirerek malî destek sağlamak üzere yönetim kuruluna öneri götürür;</a:t>
            </a:r>
          </a:p>
          <a:p>
            <a:pPr>
              <a:spcBef>
                <a:spcPts val="300"/>
              </a:spcBef>
            </a:pPr>
            <a:r>
              <a:rPr lang="tr-TR" sz="1730" dirty="0">
                <a:latin typeface="Bookman Old Style" charset="0"/>
                <a:ea typeface="Bookman Old Style" charset="0"/>
                <a:cs typeface="Bookman Old Style" charset="0"/>
              </a:rPr>
              <a:t>Desteklenen proje ve faaliyetleri izler, değerlendirir, denetler ve raporlar;</a:t>
            </a:r>
          </a:p>
          <a:p>
            <a:pPr>
              <a:spcBef>
                <a:spcPts val="300"/>
              </a:spcBef>
            </a:pPr>
            <a:r>
              <a:rPr lang="tr-TR" sz="1730" dirty="0">
                <a:latin typeface="Bookman Old Style" charset="0"/>
                <a:ea typeface="Bookman Old Style" charset="0"/>
                <a:cs typeface="Bookman Old Style" charset="0"/>
              </a:rPr>
              <a:t>Personelin performans ölçütlerini belirler ve performansını değerlendirir;</a:t>
            </a:r>
          </a:p>
          <a:p>
            <a:pPr>
              <a:spcBef>
                <a:spcPts val="300"/>
              </a:spcBef>
            </a:pPr>
            <a:r>
              <a:rPr lang="tr-TR" sz="1730" dirty="0">
                <a:latin typeface="Bookman Old Style" charset="0"/>
                <a:ea typeface="Bookman Old Style" charset="0"/>
                <a:cs typeface="Bookman Old Style" charset="0"/>
              </a:rPr>
              <a:t>Personelin işe alınması ve işine son verilmesini yönetim kuruluna teklif eder.</a:t>
            </a:r>
          </a:p>
          <a:p>
            <a:pPr marL="0" indent="0" algn="just">
              <a:spcBef>
                <a:spcPts val="300"/>
              </a:spcBef>
              <a:buNone/>
            </a:pPr>
            <a:endParaRPr lang="tr-TR" sz="1730"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1666635463"/>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Düzenleyici ve Denetleyici Kurumlar</a:t>
            </a:r>
          </a:p>
        </p:txBody>
      </p:sp>
      <p:sp>
        <p:nvSpPr>
          <p:cNvPr id="3" name="Content Placeholder 2"/>
          <p:cNvSpPr>
            <a:spLocks noGrp="1"/>
          </p:cNvSpPr>
          <p:nvPr>
            <p:ph sz="quarter" idx="1"/>
          </p:nvPr>
        </p:nvSpPr>
        <p:spPr>
          <a:xfrm>
            <a:off x="320346" y="1556792"/>
            <a:ext cx="8720419" cy="5112568"/>
          </a:xfrm>
        </p:spPr>
        <p:txBody>
          <a:bodyPr>
            <a:noAutofit/>
          </a:bodyPr>
          <a:lstStyle/>
          <a:p>
            <a:pPr marL="0" indent="0" algn="just">
              <a:spcBef>
                <a:spcPts val="300"/>
              </a:spcBef>
              <a:buNone/>
            </a:pPr>
            <a:endParaRPr lang="tr-TR" sz="2400" dirty="0">
              <a:latin typeface="Bookman Old Style" panose="02050604050505020204" pitchFamily="18" charset="0"/>
            </a:endParaRPr>
          </a:p>
          <a:p>
            <a:pPr marL="0" indent="0" algn="just">
              <a:spcBef>
                <a:spcPts val="300"/>
              </a:spcBef>
              <a:buNone/>
            </a:pPr>
            <a:r>
              <a:rPr lang="tr-TR" sz="2400" dirty="0">
                <a:latin typeface="Bookman Old Style" panose="02050604050505020204" pitchFamily="18" charset="0"/>
              </a:rPr>
              <a:t>Türkiye, 1980'den sonra düzenleyici ve denetleyici kurumlarla tanışmaya başlamıştır. Devam eden on yıllar içinde de sayıları giderek artmıştır. </a:t>
            </a:r>
          </a:p>
          <a:p>
            <a:pPr algn="just">
              <a:spcBef>
                <a:spcPts val="300"/>
              </a:spcBef>
            </a:pPr>
            <a:r>
              <a:rPr lang="tr-TR" sz="2400" dirty="0">
                <a:latin typeface="Bookman Old Style" panose="02050604050505020204" pitchFamily="18" charset="0"/>
              </a:rPr>
              <a:t>Müdahaleci devletin, kamusal üretim ve sunumun, iç piyasaya dönük ekonomi politikalarının terk edilmesi</a:t>
            </a:r>
          </a:p>
          <a:p>
            <a:pPr algn="just">
              <a:spcBef>
                <a:spcPts val="300"/>
              </a:spcBef>
            </a:pPr>
            <a:r>
              <a:rPr lang="tr-TR" sz="2400" dirty="0">
                <a:latin typeface="Bookman Old Style" panose="02050604050505020204" pitchFamily="18" charset="0"/>
              </a:rPr>
              <a:t> Minimal ama ulusal ve özellikle de uluslararası piyasa işleyişi açısından etkin neoliberal devlet savunusu</a:t>
            </a:r>
          </a:p>
          <a:p>
            <a:pPr algn="just">
              <a:spcBef>
                <a:spcPts val="300"/>
              </a:spcBef>
            </a:pPr>
            <a:r>
              <a:rPr lang="tr-TR" sz="2400" dirty="0" err="1">
                <a:latin typeface="Bookman Old Style" panose="02050604050505020204" pitchFamily="18" charset="0"/>
              </a:rPr>
              <a:t>Deregülasyon</a:t>
            </a:r>
            <a:r>
              <a:rPr lang="tr-TR" sz="2400" dirty="0">
                <a:latin typeface="Bookman Old Style" panose="02050604050505020204" pitchFamily="18" charset="0"/>
              </a:rPr>
              <a:t> sonrası regülasyon ihtiyacı</a:t>
            </a:r>
          </a:p>
          <a:p>
            <a:pPr algn="just">
              <a:spcBef>
                <a:spcPts val="300"/>
              </a:spcBef>
            </a:pPr>
            <a:r>
              <a:rPr lang="tr-TR" sz="2400" dirty="0">
                <a:latin typeface="Bookman Old Style" panose="02050604050505020204" pitchFamily="18" charset="0"/>
              </a:rPr>
              <a:t>Kamusal değerlerin piyasalaşması gereği</a:t>
            </a:r>
          </a:p>
        </p:txBody>
      </p:sp>
    </p:spTree>
    <p:extLst>
      <p:ext uri="{BB962C8B-B14F-4D97-AF65-F5344CB8AC3E}">
        <p14:creationId xmlns:p14="http://schemas.microsoft.com/office/powerpoint/2010/main" val="94699390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Düzenleyici ve Denetleyici Kurumlar</a:t>
            </a:r>
          </a:p>
        </p:txBody>
      </p:sp>
      <p:sp>
        <p:nvSpPr>
          <p:cNvPr id="3" name="Content Placeholder 2"/>
          <p:cNvSpPr>
            <a:spLocks noGrp="1"/>
          </p:cNvSpPr>
          <p:nvPr>
            <p:ph sz="quarter" idx="1"/>
          </p:nvPr>
        </p:nvSpPr>
        <p:spPr>
          <a:xfrm>
            <a:off x="320346" y="1556792"/>
            <a:ext cx="8720419" cy="5112568"/>
          </a:xfrm>
        </p:spPr>
        <p:txBody>
          <a:bodyPr>
            <a:noAutofit/>
          </a:bodyPr>
          <a:lstStyle/>
          <a:p>
            <a:pPr algn="just">
              <a:spcBef>
                <a:spcPts val="300"/>
              </a:spcBef>
            </a:pPr>
            <a:endParaRPr lang="tr-TR" sz="2000" dirty="0">
              <a:latin typeface="Bookman Old Style" panose="02050604050505020204" pitchFamily="18" charset="0"/>
            </a:endParaRPr>
          </a:p>
          <a:p>
            <a:pPr algn="just">
              <a:spcBef>
                <a:spcPts val="300"/>
              </a:spcBef>
            </a:pPr>
            <a:r>
              <a:rPr lang="tr-TR" sz="2000" dirty="0">
                <a:latin typeface="Bookman Old Style" panose="02050604050505020204" pitchFamily="18" charset="0"/>
              </a:rPr>
              <a:t>1980'li yıllarda kendilerini göstermeye başlayan, piyasa ekonomisinin yerleşik hale gelmesiyle 1990'lı yıllarda sayıları artan ama esasen 2000 krizinden sonra piyasa ekonomisi için önem arz eden konu ve alanlarda ulusal ve küresel piyasa yapılanmasını bilen, her bir alanı piyasaya duyarlı bir biçimde düzenleyebilecek kurul tipi kurumlar ortaya çıkmıştır.</a:t>
            </a:r>
          </a:p>
          <a:p>
            <a:pPr algn="just">
              <a:spcBef>
                <a:spcPts val="300"/>
              </a:spcBef>
            </a:pPr>
            <a:r>
              <a:rPr lang="tr-TR" sz="2000" dirty="0">
                <a:latin typeface="Bookman Old Style" panose="02050604050505020204" pitchFamily="18" charset="0"/>
              </a:rPr>
              <a:t>Yolsuzluktan ve siyasi deformasyondan ağzı yanan Türkiye'de, Uluslararası Para Fonu ve Dünya Bankası, Avrupa Birliği gibi uluslararası örgütlerin de etkisiyle, siyasetçilerin müdahalesinden uzak kurumlar kurulmaya çalışmıştır.</a:t>
            </a:r>
            <a:endParaRPr lang="tr-TR" sz="1600" dirty="0">
              <a:latin typeface="Bookman Old Style" panose="02050604050505020204" pitchFamily="18" charset="0"/>
            </a:endParaRPr>
          </a:p>
        </p:txBody>
      </p:sp>
    </p:spTree>
    <p:extLst>
      <p:ext uri="{BB962C8B-B14F-4D97-AF65-F5344CB8AC3E}">
        <p14:creationId xmlns:p14="http://schemas.microsoft.com/office/powerpoint/2010/main" val="3112072690"/>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Düzenleyici ve Denetleyici Kurumlar</a:t>
            </a:r>
          </a:p>
        </p:txBody>
      </p:sp>
      <p:sp>
        <p:nvSpPr>
          <p:cNvPr id="3" name="Content Placeholder 2"/>
          <p:cNvSpPr>
            <a:spLocks noGrp="1"/>
          </p:cNvSpPr>
          <p:nvPr>
            <p:ph sz="quarter" idx="1"/>
          </p:nvPr>
        </p:nvSpPr>
        <p:spPr>
          <a:xfrm>
            <a:off x="107504" y="1556792"/>
            <a:ext cx="8933261" cy="5301208"/>
          </a:xfrm>
        </p:spPr>
        <p:txBody>
          <a:bodyPr>
            <a:noAutofit/>
          </a:bodyPr>
          <a:lstStyle/>
          <a:p>
            <a:pPr marL="0" indent="0">
              <a:spcBef>
                <a:spcPts val="200"/>
              </a:spcBef>
              <a:buNone/>
            </a:pPr>
            <a:r>
              <a:rPr lang="tr-TR" sz="2000" dirty="0">
                <a:latin typeface="Bookman Old Style" panose="02050604050505020204" pitchFamily="18" charset="0"/>
              </a:rPr>
              <a:t>1) Radyo ve Televizyon Üst Kurulu - 1994</a:t>
            </a:r>
          </a:p>
          <a:p>
            <a:pPr marL="0" indent="0">
              <a:spcBef>
                <a:spcPts val="200"/>
              </a:spcBef>
              <a:buNone/>
            </a:pPr>
            <a:r>
              <a:rPr lang="tr-TR" sz="2000" dirty="0">
                <a:latin typeface="Bookman Old Style" panose="02050604050505020204" pitchFamily="18" charset="0"/>
              </a:rPr>
              <a:t>2) Bilgi Teknolojileri ve İletişim Kurumu - 2000/2008</a:t>
            </a:r>
          </a:p>
          <a:p>
            <a:pPr marL="0" indent="0">
              <a:spcBef>
                <a:spcPts val="200"/>
              </a:spcBef>
              <a:buNone/>
            </a:pPr>
            <a:r>
              <a:rPr lang="tr-TR" sz="2000" dirty="0">
                <a:latin typeface="Bookman Old Style" panose="02050604050505020204" pitchFamily="18" charset="0"/>
              </a:rPr>
              <a:t>3) Sermaye Piyasası Kurulu - 1981</a:t>
            </a:r>
          </a:p>
          <a:p>
            <a:pPr marL="0" indent="0">
              <a:spcBef>
                <a:spcPts val="200"/>
              </a:spcBef>
              <a:buNone/>
            </a:pPr>
            <a:r>
              <a:rPr lang="tr-TR" sz="2000" dirty="0">
                <a:latin typeface="Bookman Old Style" panose="02050604050505020204" pitchFamily="18" charset="0"/>
              </a:rPr>
              <a:t>4) Bankacılık Düzenleme ve Denetleme Kurumu - 1999</a:t>
            </a:r>
          </a:p>
          <a:p>
            <a:pPr marL="0" indent="0">
              <a:spcBef>
                <a:spcPts val="200"/>
              </a:spcBef>
              <a:buNone/>
            </a:pPr>
            <a:r>
              <a:rPr lang="tr-TR" sz="2000" dirty="0">
                <a:latin typeface="Bookman Old Style" panose="02050604050505020204" pitchFamily="18" charset="0"/>
              </a:rPr>
              <a:t>5) Enerji Piyasası Düzenleme Kurumu - 2001</a:t>
            </a:r>
          </a:p>
          <a:p>
            <a:pPr marL="0" indent="0">
              <a:spcBef>
                <a:spcPts val="200"/>
              </a:spcBef>
              <a:buNone/>
            </a:pPr>
            <a:r>
              <a:rPr lang="tr-TR" sz="2000" dirty="0">
                <a:latin typeface="Bookman Old Style" panose="02050604050505020204" pitchFamily="18" charset="0"/>
              </a:rPr>
              <a:t>6) Kamu İhale Kurumu - 2002</a:t>
            </a:r>
          </a:p>
          <a:p>
            <a:pPr marL="0" indent="0">
              <a:spcBef>
                <a:spcPts val="200"/>
              </a:spcBef>
              <a:buNone/>
            </a:pPr>
            <a:r>
              <a:rPr lang="tr-TR" sz="2000" dirty="0">
                <a:latin typeface="Bookman Old Style" panose="02050604050505020204" pitchFamily="18" charset="0"/>
              </a:rPr>
              <a:t>7) Rekabet Kurumu - 1994</a:t>
            </a:r>
          </a:p>
          <a:p>
            <a:pPr marL="0" indent="0">
              <a:spcBef>
                <a:spcPts val="200"/>
              </a:spcBef>
              <a:buNone/>
            </a:pPr>
            <a:r>
              <a:rPr lang="tr-TR" sz="2000" dirty="0">
                <a:latin typeface="Bookman Old Style" panose="02050604050505020204" pitchFamily="18" charset="0"/>
              </a:rPr>
              <a:t>8) Kamu Gözetimi, Muhasebe ve Denetim Standartları Kurumu - 2011</a:t>
            </a:r>
          </a:p>
          <a:p>
            <a:pPr marL="0" indent="0">
              <a:spcBef>
                <a:spcPts val="200"/>
              </a:spcBef>
              <a:buNone/>
            </a:pPr>
            <a:r>
              <a:rPr lang="tr-TR" sz="2000" dirty="0">
                <a:solidFill>
                  <a:srgbClr val="0070C0"/>
                </a:solidFill>
                <a:latin typeface="Bookman Old Style" panose="02050604050505020204" pitchFamily="18" charset="0"/>
              </a:rPr>
              <a:t>9) </a:t>
            </a:r>
            <a:r>
              <a:rPr lang="tr-TR" sz="2000" b="1" dirty="0">
                <a:solidFill>
                  <a:srgbClr val="0070C0"/>
                </a:solidFill>
                <a:latin typeface="Bookman Old Style" panose="02050604050505020204" pitchFamily="18" charset="0"/>
              </a:rPr>
              <a:t> </a:t>
            </a:r>
            <a:r>
              <a:rPr lang="tr-TR" sz="2000" dirty="0">
                <a:solidFill>
                  <a:srgbClr val="0070C0"/>
                </a:solidFill>
                <a:latin typeface="Bookman Old Style" panose="02050604050505020204" pitchFamily="18" charset="0"/>
              </a:rPr>
              <a:t>Kişisel Verileri Koruma Kurumu - 2016</a:t>
            </a:r>
          </a:p>
          <a:p>
            <a:pPr marL="0" indent="0">
              <a:spcBef>
                <a:spcPts val="200"/>
              </a:spcBef>
              <a:buNone/>
            </a:pPr>
            <a:r>
              <a:rPr lang="tr-TR" sz="2000" dirty="0">
                <a:latin typeface="Bookman Old Style" panose="02050604050505020204" pitchFamily="18" charset="0"/>
              </a:rPr>
              <a:t>10) Nükleer Düzenleme Kurumu - 2018</a:t>
            </a:r>
          </a:p>
          <a:p>
            <a:pPr marL="0" indent="0">
              <a:spcBef>
                <a:spcPts val="200"/>
              </a:spcBef>
              <a:buNone/>
            </a:pPr>
            <a:r>
              <a:rPr lang="tr-TR" sz="2000" dirty="0">
                <a:latin typeface="Bookman Old Style" panose="02050604050505020204" pitchFamily="18" charset="0"/>
              </a:rPr>
              <a:t>11) Sigortacılık ve Özel Emeklilik Düzenleme ve Denetleme Kurumu – 2019</a:t>
            </a:r>
          </a:p>
          <a:p>
            <a:pPr>
              <a:spcBef>
                <a:spcPts val="200"/>
              </a:spcBef>
              <a:buFont typeface="Arial" panose="020B0604020202020204" pitchFamily="34" charset="0"/>
              <a:buChar char="•"/>
            </a:pPr>
            <a:r>
              <a:rPr lang="tr-TR" sz="2000" dirty="0">
                <a:solidFill>
                  <a:srgbClr val="FF0000"/>
                </a:solidFill>
                <a:latin typeface="Bookman Old Style" panose="02050604050505020204" pitchFamily="18" charset="0"/>
              </a:rPr>
              <a:t>Şeker Kurumu – 2001 </a:t>
            </a:r>
            <a:r>
              <a:rPr lang="tr-TR" sz="2000" dirty="0">
                <a:solidFill>
                  <a:srgbClr val="FF0000"/>
                </a:solidFill>
                <a:latin typeface="Bookman Old Style" panose="02050604050505020204" pitchFamily="18" charset="0"/>
                <a:sym typeface="Wingdings" pitchFamily="2" charset="2"/>
              </a:rPr>
              <a:t></a:t>
            </a:r>
            <a:r>
              <a:rPr lang="tr-TR" sz="2000" dirty="0">
                <a:solidFill>
                  <a:srgbClr val="FF0000"/>
                </a:solidFill>
                <a:latin typeface="Bookman Old Style" panose="02050604050505020204" pitchFamily="18" charset="0"/>
              </a:rPr>
              <a:t> 2004 </a:t>
            </a:r>
            <a:r>
              <a:rPr lang="tr-TR" sz="2000" dirty="0">
                <a:solidFill>
                  <a:srgbClr val="FF0000"/>
                </a:solidFill>
                <a:latin typeface="Bookman Old Style" panose="02050604050505020204" pitchFamily="18" charset="0"/>
                <a:sym typeface="Wingdings" pitchFamily="2" charset="2"/>
              </a:rPr>
              <a:t></a:t>
            </a:r>
            <a:r>
              <a:rPr lang="tr-TR" sz="2000" dirty="0">
                <a:solidFill>
                  <a:srgbClr val="FF0000"/>
                </a:solidFill>
                <a:latin typeface="Bookman Old Style" panose="02050604050505020204" pitchFamily="18" charset="0"/>
              </a:rPr>
              <a:t> 2006 </a:t>
            </a:r>
            <a:r>
              <a:rPr lang="tr-TR" sz="2000" dirty="0">
                <a:solidFill>
                  <a:srgbClr val="FF0000"/>
                </a:solidFill>
                <a:latin typeface="Bookman Old Style" panose="02050604050505020204" pitchFamily="18" charset="0"/>
                <a:sym typeface="Wingdings" pitchFamily="2" charset="2"/>
              </a:rPr>
              <a:t> </a:t>
            </a:r>
            <a:r>
              <a:rPr lang="tr-TR" sz="2000" dirty="0">
                <a:solidFill>
                  <a:srgbClr val="FF0000"/>
                </a:solidFill>
                <a:latin typeface="Bookman Old Style" panose="02050604050505020204" pitchFamily="18" charset="0"/>
              </a:rPr>
              <a:t>2017</a:t>
            </a:r>
          </a:p>
          <a:p>
            <a:pPr>
              <a:spcBef>
                <a:spcPts val="200"/>
              </a:spcBef>
              <a:buFont typeface="Arial" panose="020B0604020202020204" pitchFamily="34" charset="0"/>
              <a:buChar char="•"/>
            </a:pPr>
            <a:r>
              <a:rPr lang="tr-TR" sz="2000" dirty="0">
                <a:solidFill>
                  <a:srgbClr val="FF0000"/>
                </a:solidFill>
                <a:latin typeface="Bookman Old Style" panose="02050604050505020204" pitchFamily="18" charset="0"/>
              </a:rPr>
              <a:t>Tütün ve Alkol Piyasası Düzenleme Kurumu – 2002 </a:t>
            </a:r>
            <a:r>
              <a:rPr lang="tr-TR" sz="2000" dirty="0">
                <a:solidFill>
                  <a:srgbClr val="FF0000"/>
                </a:solidFill>
                <a:latin typeface="Bookman Old Style" panose="02050604050505020204" pitchFamily="18" charset="0"/>
                <a:sym typeface="Wingdings" pitchFamily="2" charset="2"/>
              </a:rPr>
              <a:t></a:t>
            </a:r>
            <a:r>
              <a:rPr lang="tr-TR" sz="2000" dirty="0">
                <a:solidFill>
                  <a:srgbClr val="FF0000"/>
                </a:solidFill>
                <a:latin typeface="Bookman Old Style" panose="02050604050505020204" pitchFamily="18" charset="0"/>
              </a:rPr>
              <a:t> 2017</a:t>
            </a:r>
          </a:p>
        </p:txBody>
      </p:sp>
    </p:spTree>
    <p:extLst>
      <p:ext uri="{BB962C8B-B14F-4D97-AF65-F5344CB8AC3E}">
        <p14:creationId xmlns:p14="http://schemas.microsoft.com/office/powerpoint/2010/main" val="156169109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Düzenleyici ve Denetleyici Kurumlar</a:t>
            </a:r>
          </a:p>
        </p:txBody>
      </p:sp>
      <p:sp>
        <p:nvSpPr>
          <p:cNvPr id="3" name="Content Placeholder 2"/>
          <p:cNvSpPr>
            <a:spLocks noGrp="1"/>
          </p:cNvSpPr>
          <p:nvPr>
            <p:ph sz="quarter" idx="1"/>
          </p:nvPr>
        </p:nvSpPr>
        <p:spPr>
          <a:xfrm>
            <a:off x="320346" y="1556792"/>
            <a:ext cx="8720419" cy="5112568"/>
          </a:xfrm>
        </p:spPr>
        <p:txBody>
          <a:bodyPr>
            <a:noAutofit/>
          </a:bodyPr>
          <a:lstStyle/>
          <a:p>
            <a:pPr algn="just">
              <a:spcBef>
                <a:spcPts val="300"/>
              </a:spcBef>
            </a:pPr>
            <a:endParaRPr lang="tr-TR" sz="2200" dirty="0">
              <a:latin typeface="Bookman Old Style" panose="02050604050505020204" pitchFamily="18" charset="0"/>
            </a:endParaRPr>
          </a:p>
          <a:p>
            <a:pPr algn="just">
              <a:spcBef>
                <a:spcPts val="300"/>
              </a:spcBef>
            </a:pPr>
            <a:r>
              <a:rPr lang="tr-TR" sz="2200" dirty="0">
                <a:latin typeface="Bookman Old Style" panose="02050604050505020204" pitchFamily="18" charset="0"/>
              </a:rPr>
              <a:t>Kurumların karar organı olan kurullarda, ilgili özel sektör temsilcilerine ve sivil toplum örgütlerine de yer verilmiştir. </a:t>
            </a:r>
          </a:p>
          <a:p>
            <a:pPr algn="just">
              <a:spcBef>
                <a:spcPts val="300"/>
              </a:spcBef>
            </a:pPr>
            <a:r>
              <a:rPr lang="tr-TR" sz="2200" dirty="0">
                <a:latin typeface="Bookman Old Style" panose="02050604050505020204" pitchFamily="18" charset="0"/>
              </a:rPr>
              <a:t>Düzenleyici ve denetleyici kurumlar, üst kurullar, bağımsız idari otoriteler ya da ilişkili kuruluşlar biçiminde adlandırılan bu kurumlar, yönetişim modelinin somutlaştığı kurumlar olarak öne çıkmışlardır.</a:t>
            </a:r>
          </a:p>
          <a:p>
            <a:pPr algn="just">
              <a:spcBef>
                <a:spcPts val="300"/>
              </a:spcBef>
            </a:pPr>
            <a:r>
              <a:rPr lang="tr-TR" sz="2200" dirty="0">
                <a:latin typeface="Bookman Old Style" panose="02050604050505020204" pitchFamily="18" charset="0"/>
              </a:rPr>
              <a:t>Kurumların görev ve yetkileri, ilgili oldukları sektörlere göre ayrıntılı belirlenmekle beraber genel olarak izin verme, kural koyma, izleme-denetleme, yaptırım uygulama, kamuoyunu bilgilendirme, görüş bildirme/danışmanlık, anlaşmazlıkları çözme, araştırma-geliştirme ve eğitim ile bilgi isteme şeklinde sıralanabilir.</a:t>
            </a:r>
          </a:p>
        </p:txBody>
      </p:sp>
    </p:spTree>
    <p:extLst>
      <p:ext uri="{BB962C8B-B14F-4D97-AF65-F5344CB8AC3E}">
        <p14:creationId xmlns:p14="http://schemas.microsoft.com/office/powerpoint/2010/main" val="704828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Üniter Devlet</a:t>
            </a:r>
          </a:p>
        </p:txBody>
      </p:sp>
      <p:sp>
        <p:nvSpPr>
          <p:cNvPr id="3" name="Content Placeholder 2"/>
          <p:cNvSpPr>
            <a:spLocks noGrp="1"/>
          </p:cNvSpPr>
          <p:nvPr>
            <p:ph sz="quarter" idx="1"/>
          </p:nvPr>
        </p:nvSpPr>
        <p:spPr>
          <a:xfrm>
            <a:off x="334318" y="1625890"/>
            <a:ext cx="8427443" cy="5256584"/>
          </a:xfrm>
        </p:spPr>
        <p:txBody>
          <a:bodyPr>
            <a:noAutofit/>
          </a:bodyPr>
          <a:lstStyle/>
          <a:p>
            <a:pPr algn="just">
              <a:spcBef>
                <a:spcPts val="400"/>
              </a:spcBef>
            </a:pPr>
            <a:r>
              <a:rPr lang="tr-TR" sz="2800" dirty="0">
                <a:latin typeface="Bookman Old Style" panose="02050604050505020204" pitchFamily="18" charset="0"/>
              </a:rPr>
              <a:t>İdare, örgütlenme ve görevler bakımından bir bütündür. Merkezi yönetim + Yerinden Yönetim</a:t>
            </a:r>
          </a:p>
          <a:p>
            <a:pPr algn="just">
              <a:spcBef>
                <a:spcPts val="400"/>
              </a:spcBef>
            </a:pPr>
            <a:r>
              <a:rPr lang="tr-TR" sz="2800" dirty="0">
                <a:latin typeface="Bookman Old Style" panose="02050604050505020204" pitchFamily="18" charset="0"/>
              </a:rPr>
              <a:t>MY ile taşra arasında hiyerarşi, MY ile Yerinden Yönetim arasında idari vesayet ilişkisi söz konusudur.</a:t>
            </a:r>
          </a:p>
          <a:p>
            <a:pPr algn="just">
              <a:spcBef>
                <a:spcPts val="400"/>
              </a:spcBef>
            </a:pPr>
            <a:r>
              <a:rPr lang="tr-TR" sz="2800" dirty="0">
                <a:latin typeface="Bookman Old Style" panose="02050604050505020204" pitchFamily="18" charset="0"/>
              </a:rPr>
              <a:t>Türkiye, Fransa, Hollanda, İzlanda, Portekiz, Norveç, Japonya…</a:t>
            </a:r>
          </a:p>
        </p:txBody>
      </p:sp>
    </p:spTree>
    <p:extLst>
      <p:ext uri="{BB962C8B-B14F-4D97-AF65-F5344CB8AC3E}">
        <p14:creationId xmlns:p14="http://schemas.microsoft.com/office/powerpoint/2010/main" val="86828543"/>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Düzenleyici ve Denetleyici Kurumlar</a:t>
            </a:r>
          </a:p>
        </p:txBody>
      </p:sp>
      <p:sp>
        <p:nvSpPr>
          <p:cNvPr id="3" name="Content Placeholder 2"/>
          <p:cNvSpPr>
            <a:spLocks noGrp="1"/>
          </p:cNvSpPr>
          <p:nvPr>
            <p:ph sz="quarter" idx="1"/>
          </p:nvPr>
        </p:nvSpPr>
        <p:spPr>
          <a:xfrm>
            <a:off x="320346" y="1556792"/>
            <a:ext cx="8720419" cy="5112568"/>
          </a:xfrm>
        </p:spPr>
        <p:txBody>
          <a:bodyPr>
            <a:noAutofit/>
          </a:bodyPr>
          <a:lstStyle/>
          <a:p>
            <a:pPr algn="just"/>
            <a:endParaRPr lang="tr-TR" sz="2800" dirty="0">
              <a:latin typeface="Bookman Old Style" panose="02050604050505020204" pitchFamily="18" charset="0"/>
            </a:endParaRPr>
          </a:p>
          <a:p>
            <a:pPr algn="just"/>
            <a:r>
              <a:rPr lang="tr-TR" sz="2400" dirty="0">
                <a:latin typeface="Bookman Old Style" panose="02050604050505020204" pitchFamily="18" charset="0"/>
              </a:rPr>
              <a:t>Neoliberal bir iktisadi yapının oluşmasında ve yerleşmesinde önemli roller üstlenen bu kurumlar, idari ve mali açıdan birçok ayrıcalıkla donatılmışlardır. </a:t>
            </a:r>
          </a:p>
          <a:p>
            <a:pPr algn="just"/>
            <a:r>
              <a:rPr lang="tr-TR" sz="2400" dirty="0">
                <a:latin typeface="Bookman Old Style" panose="02050604050505020204" pitchFamily="18" charset="0"/>
              </a:rPr>
              <a:t>Kurul yapısının oluşumu ile işleyişi, görevli olduğu alana ilişkin yetkileri, gelir kaynakları, personelin niteliği ve özlük hakları gibi yönlerden güçlü ve merkezi yönetim karşısında özerk kurumlar tesis edilmiştir. </a:t>
            </a:r>
          </a:p>
        </p:txBody>
      </p:sp>
    </p:spTree>
    <p:extLst>
      <p:ext uri="{BB962C8B-B14F-4D97-AF65-F5344CB8AC3E}">
        <p14:creationId xmlns:p14="http://schemas.microsoft.com/office/powerpoint/2010/main" val="3231149552"/>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Düzenleyici ve Denetleyici Kurumlar</a:t>
            </a:r>
          </a:p>
        </p:txBody>
      </p:sp>
      <p:sp>
        <p:nvSpPr>
          <p:cNvPr id="3" name="Content Placeholder 2"/>
          <p:cNvSpPr>
            <a:spLocks noGrp="1"/>
          </p:cNvSpPr>
          <p:nvPr>
            <p:ph sz="quarter" idx="1"/>
          </p:nvPr>
        </p:nvSpPr>
        <p:spPr>
          <a:xfrm>
            <a:off x="320346" y="1556792"/>
            <a:ext cx="8720419" cy="5112568"/>
          </a:xfrm>
        </p:spPr>
        <p:txBody>
          <a:bodyPr>
            <a:noAutofit/>
          </a:bodyPr>
          <a:lstStyle/>
          <a:p>
            <a:pPr algn="just"/>
            <a:endParaRPr lang="tr-TR" sz="2330" dirty="0">
              <a:latin typeface="Bookman Old Style" panose="02050604050505020204" pitchFamily="18" charset="0"/>
            </a:endParaRPr>
          </a:p>
          <a:p>
            <a:pPr algn="just"/>
            <a:r>
              <a:rPr lang="tr-TR" sz="2330" dirty="0">
                <a:latin typeface="Bookman Old Style" panose="02050604050505020204" pitchFamily="18" charset="0"/>
              </a:rPr>
              <a:t>üyelerin görev süreleri bitmeden görevden alınamaması</a:t>
            </a:r>
          </a:p>
          <a:p>
            <a:pPr algn="just"/>
            <a:r>
              <a:rPr lang="tr-TR" sz="2330" dirty="0">
                <a:latin typeface="Bookman Old Style" panose="02050604050505020204" pitchFamily="18" charset="0"/>
              </a:rPr>
              <a:t>hiçbir organın, merciinin, makamın ya da kişinin, üyelere emir ve talimat verememesi</a:t>
            </a:r>
          </a:p>
          <a:p>
            <a:pPr algn="just"/>
            <a:r>
              <a:rPr lang="tr-TR" sz="2330" dirty="0">
                <a:latin typeface="Bookman Old Style" panose="02050604050505020204" pitchFamily="18" charset="0"/>
              </a:rPr>
              <a:t>sorumlu oldukları alanlara özgü yaptırım uygulama ve denetleme yetkilerine sahip olma (</a:t>
            </a:r>
            <a:r>
              <a:rPr lang="tr-TR" sz="2330" dirty="0" err="1">
                <a:latin typeface="Bookman Old Style" panose="02050604050505020204" pitchFamily="18" charset="0"/>
              </a:rPr>
              <a:t>Örn</a:t>
            </a:r>
            <a:r>
              <a:rPr lang="tr-TR" sz="2330" dirty="0">
                <a:latin typeface="Bookman Old Style" panose="02050604050505020204" pitchFamily="18" charset="0"/>
              </a:rPr>
              <a:t>. işlem ve hesapları inceleme, kapatma, para cezası, ruhsat iptali vb.) </a:t>
            </a:r>
          </a:p>
          <a:p>
            <a:pPr algn="just"/>
            <a:r>
              <a:rPr lang="tr-TR" sz="2330" dirty="0">
                <a:latin typeface="Bookman Old Style" panose="02050604050505020204" pitchFamily="18" charset="0"/>
              </a:rPr>
              <a:t>ilişkili oldukları bakanlıklardan ayrılan ödenekler dışında görevli oldukları sektörlerden gelir elde edebilme</a:t>
            </a:r>
          </a:p>
          <a:p>
            <a:pPr algn="just"/>
            <a:r>
              <a:rPr lang="tr-TR" sz="2330" dirty="0">
                <a:latin typeface="Bookman Old Style" panose="02050604050505020204" pitchFamily="18" charset="0"/>
              </a:rPr>
              <a:t> idari para cezalarını kuruma gelir olarak kaydedebilme</a:t>
            </a:r>
          </a:p>
        </p:txBody>
      </p:sp>
    </p:spTree>
    <p:extLst>
      <p:ext uri="{BB962C8B-B14F-4D97-AF65-F5344CB8AC3E}">
        <p14:creationId xmlns:p14="http://schemas.microsoft.com/office/powerpoint/2010/main" val="271271175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Düzenleyici ve Denetleyici Kurumlar</a:t>
            </a:r>
          </a:p>
        </p:txBody>
      </p:sp>
      <p:sp>
        <p:nvSpPr>
          <p:cNvPr id="3" name="Content Placeholder 2"/>
          <p:cNvSpPr>
            <a:spLocks noGrp="1"/>
          </p:cNvSpPr>
          <p:nvPr>
            <p:ph sz="quarter" idx="1"/>
          </p:nvPr>
        </p:nvSpPr>
        <p:spPr>
          <a:xfrm>
            <a:off x="320346" y="1556792"/>
            <a:ext cx="8720419" cy="5112568"/>
          </a:xfrm>
        </p:spPr>
        <p:txBody>
          <a:bodyPr>
            <a:noAutofit/>
          </a:bodyPr>
          <a:lstStyle/>
          <a:p>
            <a:pPr algn="just"/>
            <a:endParaRPr lang="tr-TR" sz="2400" dirty="0">
              <a:latin typeface="Bookman Old Style" panose="02050604050505020204" pitchFamily="18" charset="0"/>
            </a:endParaRPr>
          </a:p>
          <a:p>
            <a:pPr algn="just"/>
            <a:endParaRPr lang="tr-TR" sz="2400" dirty="0">
              <a:latin typeface="Bookman Old Style" panose="02050604050505020204" pitchFamily="18" charset="0"/>
            </a:endParaRPr>
          </a:p>
          <a:p>
            <a:pPr algn="just"/>
            <a:r>
              <a:rPr lang="tr-TR" sz="2400" dirty="0">
                <a:latin typeface="Bookman Old Style" panose="02050604050505020204" pitchFamily="18" charset="0"/>
              </a:rPr>
              <a:t>kadro ihdas/iptal ile personelin niteliğini ve maaşlarını/ücretlerini belirleme yetkisi</a:t>
            </a:r>
          </a:p>
          <a:p>
            <a:pPr algn="just"/>
            <a:r>
              <a:rPr lang="tr-TR" sz="2400" dirty="0">
                <a:latin typeface="Bookman Old Style" panose="02050604050505020204" pitchFamily="18" charset="0"/>
              </a:rPr>
              <a:t>yüksek gelirlerle orantılı olarak meslek personeline ve idari personele diğer kamu kurum ve kuruluşlarına nazaran yüksek maaş ve ücret sağlama…</a:t>
            </a:r>
            <a:endParaRPr lang="tr-TR" sz="1800" dirty="0">
              <a:latin typeface="Bookman Old Style" panose="02050604050505020204" pitchFamily="18" charset="0"/>
            </a:endParaRPr>
          </a:p>
        </p:txBody>
      </p:sp>
    </p:spTree>
    <p:extLst>
      <p:ext uri="{BB962C8B-B14F-4D97-AF65-F5344CB8AC3E}">
        <p14:creationId xmlns:p14="http://schemas.microsoft.com/office/powerpoint/2010/main" val="2845949188"/>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Düzenleyici ve Denetleyici Kurumlar</a:t>
            </a:r>
          </a:p>
        </p:txBody>
      </p:sp>
      <p:sp>
        <p:nvSpPr>
          <p:cNvPr id="3" name="Content Placeholder 2"/>
          <p:cNvSpPr>
            <a:spLocks noGrp="1"/>
          </p:cNvSpPr>
          <p:nvPr>
            <p:ph sz="quarter" idx="1"/>
          </p:nvPr>
        </p:nvSpPr>
        <p:spPr>
          <a:xfrm>
            <a:off x="320346" y="1556792"/>
            <a:ext cx="8720419" cy="5112568"/>
          </a:xfrm>
        </p:spPr>
        <p:txBody>
          <a:bodyPr>
            <a:noAutofit/>
          </a:bodyPr>
          <a:lstStyle/>
          <a:p>
            <a:pPr marL="0" indent="0" algn="just">
              <a:buNone/>
            </a:pPr>
            <a:endParaRPr lang="tr-TR" sz="2200" dirty="0">
              <a:latin typeface="Bookman Old Style" panose="02050604050505020204" pitchFamily="18" charset="0"/>
            </a:endParaRPr>
          </a:p>
          <a:p>
            <a:pPr marL="0" indent="0" algn="just">
              <a:buNone/>
            </a:pPr>
            <a:r>
              <a:rPr lang="tr-TR" sz="2200" dirty="0">
                <a:latin typeface="Bookman Old Style" panose="02050604050505020204" pitchFamily="18" charset="0"/>
              </a:rPr>
              <a:t>Ancak zaman içinde idari ve mali özerliklerini yitirmeye başlamışlardır.</a:t>
            </a:r>
          </a:p>
          <a:p>
            <a:pPr algn="just"/>
            <a:r>
              <a:rPr lang="tr-TR" sz="2200" dirty="0">
                <a:latin typeface="Bookman Old Style" panose="02050604050505020204" pitchFamily="18" charset="0"/>
              </a:rPr>
              <a:t>atamalar, örgütlenme, yetkiler ve denetim konusunda Cumhurbaşkanının (</a:t>
            </a:r>
            <a:r>
              <a:rPr lang="tr-TR" sz="2200" dirty="0">
                <a:solidFill>
                  <a:srgbClr val="FF0000"/>
                </a:solidFill>
                <a:latin typeface="Bookman Old Style" panose="02050604050505020204" pitchFamily="18" charset="0"/>
              </a:rPr>
              <a:t>Bakanlar Kurulu</a:t>
            </a:r>
            <a:r>
              <a:rPr lang="tr-TR" sz="2200" dirty="0">
                <a:latin typeface="Bookman Old Style" panose="02050604050505020204" pitchFamily="18" charset="0"/>
              </a:rPr>
              <a:t>) belirleyici olması </a:t>
            </a:r>
          </a:p>
          <a:p>
            <a:pPr algn="just"/>
            <a:r>
              <a:rPr lang="tr-TR" sz="2200" dirty="0">
                <a:latin typeface="Bookman Old Style" panose="02050604050505020204" pitchFamily="18" charset="0"/>
              </a:rPr>
              <a:t>gelirlerden doğrudan belli bir miktarın ya da gelir fazlalıklarının genel bütçeye pay olarak aktarılması</a:t>
            </a:r>
          </a:p>
          <a:p>
            <a:pPr algn="just"/>
            <a:r>
              <a:rPr lang="tr-TR" sz="2200" dirty="0">
                <a:latin typeface="Bookman Old Style" panose="02050604050505020204" pitchFamily="18" charset="0"/>
              </a:rPr>
              <a:t>yasal düzenlemelerde merkezi yönetimin kontrolü ve onayı</a:t>
            </a:r>
          </a:p>
          <a:p>
            <a:pPr algn="just"/>
            <a:r>
              <a:rPr lang="tr-TR" sz="2200" dirty="0">
                <a:latin typeface="Bookman Old Style" panose="02050604050505020204" pitchFamily="18" charset="0"/>
              </a:rPr>
              <a:t>personelin özlük haklarının bakanlık uzmanlarıyla eşitlenmesi</a:t>
            </a:r>
          </a:p>
          <a:p>
            <a:pPr algn="just"/>
            <a:r>
              <a:rPr lang="tr-TR" sz="2200" dirty="0">
                <a:latin typeface="Bookman Old Style" panose="02050604050505020204" pitchFamily="18" charset="0"/>
              </a:rPr>
              <a:t>vesayet denetimi konusunda istisna konumlarını kısmen kaybetmeleri (3046, 19/A)</a:t>
            </a:r>
          </a:p>
        </p:txBody>
      </p:sp>
    </p:spTree>
    <p:extLst>
      <p:ext uri="{BB962C8B-B14F-4D97-AF65-F5344CB8AC3E}">
        <p14:creationId xmlns:p14="http://schemas.microsoft.com/office/powerpoint/2010/main" val="1665070059"/>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35816" cy="990600"/>
          </a:xfrm>
        </p:spPr>
        <p:txBody>
          <a:bodyPr>
            <a:normAutofit/>
          </a:bodyPr>
          <a:lstStyle/>
          <a:p>
            <a:r>
              <a:rPr lang="tr-TR" sz="3200" b="1" dirty="0">
                <a:latin typeface="Bookman Old Style" panose="02050604050505020204" pitchFamily="18" charset="0"/>
              </a:rPr>
              <a:t>Yararlanılan Kaynaklar</a:t>
            </a:r>
          </a:p>
        </p:txBody>
      </p:sp>
      <p:sp>
        <p:nvSpPr>
          <p:cNvPr id="3" name="Content Placeholder 2"/>
          <p:cNvSpPr>
            <a:spLocks noGrp="1"/>
          </p:cNvSpPr>
          <p:nvPr>
            <p:ph sz="quarter" idx="1"/>
          </p:nvPr>
        </p:nvSpPr>
        <p:spPr>
          <a:xfrm>
            <a:off x="320346" y="1556792"/>
            <a:ext cx="8720419" cy="5112568"/>
          </a:xfrm>
        </p:spPr>
        <p:txBody>
          <a:bodyPr>
            <a:noAutofit/>
          </a:bodyPr>
          <a:lstStyle/>
          <a:p>
            <a:r>
              <a:rPr lang="tr-TR" sz="2200" dirty="0">
                <a:latin typeface="Bookman Old Style" panose="02050604050505020204" pitchFamily="18" charset="0"/>
              </a:rPr>
              <a:t>Birgül Ayman Güler, </a:t>
            </a:r>
            <a:r>
              <a:rPr lang="tr-TR" sz="2200" i="1" dirty="0">
                <a:latin typeface="Bookman Old Style" panose="02050604050505020204" pitchFamily="18" charset="0"/>
              </a:rPr>
              <a:t>Türkiye’nin Yönetimi-Yapı,</a:t>
            </a:r>
            <a:r>
              <a:rPr lang="tr-TR" sz="2200" dirty="0">
                <a:latin typeface="Bookman Old Style" panose="02050604050505020204" pitchFamily="18" charset="0"/>
              </a:rPr>
              <a:t> İmge Kitabevi.</a:t>
            </a:r>
          </a:p>
          <a:p>
            <a:r>
              <a:rPr lang="tr-TR" sz="2200" dirty="0">
                <a:latin typeface="Bookman Old Style" panose="02050604050505020204" pitchFamily="18" charset="0"/>
              </a:rPr>
              <a:t>Bilal Eryılmaz, </a:t>
            </a:r>
            <a:r>
              <a:rPr lang="tr-TR" sz="2200" i="1" dirty="0">
                <a:latin typeface="Bookman Old Style" panose="02050604050505020204" pitchFamily="18" charset="0"/>
              </a:rPr>
              <a:t>Kamu Yönetimi: Düşünceler, Yapılar, Fonksiyonlar, Politikalar</a:t>
            </a:r>
            <a:r>
              <a:rPr lang="tr-TR" sz="2200" dirty="0">
                <a:latin typeface="Bookman Old Style" panose="02050604050505020204" pitchFamily="18" charset="0"/>
              </a:rPr>
              <a:t>, </a:t>
            </a:r>
            <a:r>
              <a:rPr lang="tr-TR" sz="2200" dirty="0" err="1">
                <a:latin typeface="Bookman Old Style" panose="02050604050505020204" pitchFamily="18" charset="0"/>
              </a:rPr>
              <a:t>Umuttepe</a:t>
            </a:r>
            <a:r>
              <a:rPr lang="tr-TR" sz="2200" dirty="0">
                <a:latin typeface="Bookman Old Style" panose="02050604050505020204" pitchFamily="18" charset="0"/>
              </a:rPr>
              <a:t> Yayıncılık.</a:t>
            </a:r>
          </a:p>
          <a:p>
            <a:r>
              <a:rPr lang="tr-TR" sz="2200" dirty="0">
                <a:latin typeface="Bookman Old Style" panose="02050604050505020204" pitchFamily="18" charset="0"/>
              </a:rPr>
              <a:t>Kemal Gözler, </a:t>
            </a:r>
            <a:r>
              <a:rPr lang="tr-TR" sz="2200" i="1" dirty="0">
                <a:latin typeface="Bookman Old Style" panose="02050604050505020204" pitchFamily="18" charset="0"/>
              </a:rPr>
              <a:t>Türkiye’nin Yönetim Yapısı</a:t>
            </a:r>
            <a:r>
              <a:rPr lang="tr-TR" sz="2200" dirty="0">
                <a:latin typeface="Bookman Old Style" panose="02050604050505020204" pitchFamily="18" charset="0"/>
              </a:rPr>
              <a:t>, Ekin Kitabevi.</a:t>
            </a:r>
            <a:r>
              <a:rPr lang="tr-TR" sz="2200" i="1" dirty="0">
                <a:latin typeface="Bookman Old Style" panose="02050604050505020204" pitchFamily="18" charset="0"/>
              </a:rPr>
              <a:t> </a:t>
            </a:r>
          </a:p>
          <a:p>
            <a:r>
              <a:rPr lang="tr-TR" sz="2200" dirty="0">
                <a:latin typeface="Bookman Old Style" panose="02050604050505020204" pitchFamily="18" charset="0"/>
              </a:rPr>
              <a:t>Kemal Gözler, </a:t>
            </a:r>
            <a:r>
              <a:rPr lang="tr-TR" sz="2200" i="1" dirty="0">
                <a:latin typeface="Bookman Old Style" panose="02050604050505020204" pitchFamily="18" charset="0"/>
              </a:rPr>
              <a:t>Türk Anayasa Hukuku Dersleri</a:t>
            </a:r>
            <a:r>
              <a:rPr lang="tr-TR" sz="2200" dirty="0">
                <a:latin typeface="Bookman Old Style" panose="02050604050505020204" pitchFamily="18" charset="0"/>
              </a:rPr>
              <a:t>, Ekin Kitabevi.</a:t>
            </a:r>
          </a:p>
          <a:p>
            <a:r>
              <a:rPr lang="tr-TR" sz="2200" dirty="0">
                <a:latin typeface="Bookman Old Style" panose="02050604050505020204" pitchFamily="18" charset="0"/>
              </a:rPr>
              <a:t>İller İdaresi GM, </a:t>
            </a:r>
            <a:r>
              <a:rPr lang="tr-TR" sz="2200" i="1" dirty="0">
                <a:latin typeface="Bookman Old Style" panose="02050604050505020204" pitchFamily="18" charset="0"/>
              </a:rPr>
              <a:t>Türkiye’nin İdari Yapısı</a:t>
            </a:r>
            <a:r>
              <a:rPr lang="tr-TR" sz="2200" dirty="0">
                <a:latin typeface="Bookman Old Style" panose="02050604050505020204" pitchFamily="18" charset="0"/>
              </a:rPr>
              <a:t>, Bilgi Notu. </a:t>
            </a:r>
          </a:p>
          <a:p>
            <a:r>
              <a:rPr lang="tr-TR" sz="2200" dirty="0" err="1">
                <a:latin typeface="Bookman Old Style" panose="02050604050505020204" pitchFamily="18" charset="0"/>
              </a:rPr>
              <a:t>www.mevzuat.gov.tr</a:t>
            </a:r>
            <a:r>
              <a:rPr lang="tr-TR" sz="2200" dirty="0">
                <a:latin typeface="Bookman Old Style" panose="02050604050505020204" pitchFamily="18" charset="0"/>
              </a:rPr>
              <a:t> (Mevzuat Bilgi Sistemi)</a:t>
            </a:r>
          </a:p>
          <a:p>
            <a:r>
              <a:rPr lang="tr-TR" sz="2200" dirty="0" err="1">
                <a:latin typeface="Bookman Old Style" panose="02050604050505020204" pitchFamily="18" charset="0"/>
              </a:rPr>
              <a:t>www.kaysis.gov.tr</a:t>
            </a:r>
            <a:r>
              <a:rPr lang="tr-TR" sz="2200" dirty="0">
                <a:latin typeface="Bookman Old Style" panose="02050604050505020204" pitchFamily="18" charset="0"/>
              </a:rPr>
              <a:t> (Elektronik Kamu Bilgi Yönetimi Sistemi)</a:t>
            </a:r>
          </a:p>
          <a:p>
            <a:r>
              <a:rPr lang="tr-TR" sz="2200" dirty="0">
                <a:latin typeface="Bookman Old Style" panose="02050604050505020204" pitchFamily="18" charset="0"/>
              </a:rPr>
              <a:t>öğretim elemanının kendi çalışmaları (http://</a:t>
            </a:r>
            <a:r>
              <a:rPr lang="tr-TR" sz="2200" dirty="0" err="1">
                <a:latin typeface="Bookman Old Style" panose="02050604050505020204" pitchFamily="18" charset="0"/>
              </a:rPr>
              <a:t>cv.ankara.edu.tr</a:t>
            </a:r>
            <a:r>
              <a:rPr lang="tr-TR" sz="2200" dirty="0">
                <a:latin typeface="Bookman Old Style" panose="02050604050505020204" pitchFamily="18" charset="0"/>
              </a:rPr>
              <a:t>/</a:t>
            </a:r>
            <a:r>
              <a:rPr lang="tr-TR" sz="2200" dirty="0" err="1">
                <a:latin typeface="Bookman Old Style" panose="02050604050505020204" pitchFamily="18" charset="0"/>
              </a:rPr>
              <a:t>ozengin@politics.ankara.edu.tr</a:t>
            </a:r>
            <a:r>
              <a:rPr lang="tr-TR" sz="2200" dirty="0">
                <a:latin typeface="Bookman Old Style" panose="02050604050505020204" pitchFamily="18" charset="0"/>
              </a:rPr>
              <a:t>)</a:t>
            </a:r>
          </a:p>
          <a:p>
            <a:r>
              <a:rPr lang="tr-TR" sz="2200" dirty="0">
                <a:latin typeface="Bookman Old Style" panose="02050604050505020204" pitchFamily="18" charset="0"/>
              </a:rPr>
              <a:t>ve ilgili mevzuat…</a:t>
            </a:r>
          </a:p>
          <a:p>
            <a:pPr marL="0" indent="0" algn="just">
              <a:buNone/>
            </a:pPr>
            <a:endParaRPr lang="tr-TR" sz="2200" dirty="0">
              <a:latin typeface="Bookman Old Style" panose="02050604050505020204" pitchFamily="18" charset="0"/>
            </a:endParaRPr>
          </a:p>
        </p:txBody>
      </p:sp>
    </p:spTree>
    <p:extLst>
      <p:ext uri="{BB962C8B-B14F-4D97-AF65-F5344CB8AC3E}">
        <p14:creationId xmlns:p14="http://schemas.microsoft.com/office/powerpoint/2010/main" val="239112709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0346" y="1556792"/>
            <a:ext cx="8720419" cy="5112568"/>
          </a:xfrm>
        </p:spPr>
        <p:txBody>
          <a:bodyPr>
            <a:noAutofit/>
          </a:bodyPr>
          <a:lstStyle/>
          <a:p>
            <a:pPr marL="0" indent="0" algn="just">
              <a:buNone/>
            </a:pPr>
            <a:endParaRPr lang="tr-TR" sz="2200" dirty="0">
              <a:latin typeface="Bookman Old Style" panose="02050604050505020204" pitchFamily="18" charset="0"/>
            </a:endParaRPr>
          </a:p>
          <a:p>
            <a:pPr marL="0" indent="0" algn="just">
              <a:buNone/>
            </a:pPr>
            <a:endParaRPr lang="tr-TR" sz="2200" dirty="0">
              <a:latin typeface="Bookman Old Style" panose="02050604050505020204" pitchFamily="18" charset="0"/>
            </a:endParaRPr>
          </a:p>
          <a:p>
            <a:pPr marL="0" indent="0" algn="just">
              <a:buNone/>
            </a:pPr>
            <a:endParaRPr lang="tr-TR" sz="2200" dirty="0">
              <a:latin typeface="Bookman Old Style" panose="02050604050505020204" pitchFamily="18" charset="0"/>
            </a:endParaRPr>
          </a:p>
          <a:p>
            <a:pPr marL="0" indent="0" algn="just">
              <a:buNone/>
            </a:pPr>
            <a:endParaRPr lang="tr-TR" sz="2200" dirty="0">
              <a:latin typeface="Bookman Old Style" panose="02050604050505020204" pitchFamily="18" charset="0"/>
            </a:endParaRPr>
          </a:p>
          <a:p>
            <a:pPr marL="0" indent="0" algn="just">
              <a:buNone/>
            </a:pPr>
            <a:endParaRPr lang="tr-TR" sz="2200" dirty="0">
              <a:latin typeface="Bookman Old Style" panose="02050604050505020204" pitchFamily="18" charset="0"/>
            </a:endParaRPr>
          </a:p>
          <a:p>
            <a:pPr marL="0" indent="0" algn="just">
              <a:buNone/>
            </a:pPr>
            <a:r>
              <a:rPr lang="tr-TR" sz="2200" dirty="0">
                <a:latin typeface="Bookman Old Style" panose="02050604050505020204" pitchFamily="18" charset="0"/>
              </a:rPr>
              <a:t>		</a:t>
            </a:r>
            <a:r>
              <a:rPr lang="tr-TR" sz="2800" dirty="0">
                <a:latin typeface="Bookman Old Style" panose="02050604050505020204" pitchFamily="18" charset="0"/>
              </a:rPr>
              <a:t>Başarılar dilerim…</a:t>
            </a:r>
            <a:endParaRPr lang="tr-TR" sz="2200" dirty="0">
              <a:latin typeface="Bookman Old Style" panose="02050604050505020204" pitchFamily="18" charset="0"/>
            </a:endParaRPr>
          </a:p>
        </p:txBody>
      </p:sp>
    </p:spTree>
    <p:extLst>
      <p:ext uri="{BB962C8B-B14F-4D97-AF65-F5344CB8AC3E}">
        <p14:creationId xmlns:p14="http://schemas.microsoft.com/office/powerpoint/2010/main" val="44949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900" b="1" dirty="0">
                <a:latin typeface="Bookman Old Style" pitchFamily="18" charset="0"/>
              </a:rPr>
              <a:t>Kamu Yönetiminin Unsur ve Tanımları</a:t>
            </a:r>
          </a:p>
        </p:txBody>
      </p:sp>
      <p:sp>
        <p:nvSpPr>
          <p:cNvPr id="3" name="2 İçerik Yer Tutucusu"/>
          <p:cNvSpPr>
            <a:spLocks noGrp="1"/>
          </p:cNvSpPr>
          <p:nvPr>
            <p:ph sz="quarter" idx="1"/>
          </p:nvPr>
        </p:nvSpPr>
        <p:spPr>
          <a:xfrm>
            <a:off x="251520" y="1600200"/>
            <a:ext cx="8514528" cy="5141168"/>
          </a:xfrm>
        </p:spPr>
        <p:txBody>
          <a:bodyPr>
            <a:noAutofit/>
          </a:bodyPr>
          <a:lstStyle/>
          <a:p>
            <a:pPr algn="just">
              <a:spcBef>
                <a:spcPts val="0"/>
              </a:spcBef>
            </a:pPr>
            <a:endParaRPr lang="tr-TR" sz="2400" dirty="0">
              <a:latin typeface="Bookman Old Style" panose="02050604050505020204" pitchFamily="18" charset="0"/>
            </a:endParaRPr>
          </a:p>
          <a:p>
            <a:pPr algn="just">
              <a:spcBef>
                <a:spcPts val="300"/>
              </a:spcBef>
            </a:pPr>
            <a:r>
              <a:rPr lang="tr-TR" sz="2400" dirty="0">
                <a:latin typeface="Bookman Old Style" panose="02050604050505020204" pitchFamily="18" charset="0"/>
              </a:rPr>
              <a:t>Devlet,</a:t>
            </a:r>
            <a:r>
              <a:rPr lang="tr-TR" sz="2400" b="1" dirty="0">
                <a:latin typeface="Bookman Old Style" panose="02050604050505020204" pitchFamily="18" charset="0"/>
              </a:rPr>
              <a:t> </a:t>
            </a:r>
            <a:r>
              <a:rPr lang="tr-TR" sz="2400" dirty="0">
                <a:latin typeface="Bookman Old Style" panose="02050604050505020204" pitchFamily="18" charset="0"/>
              </a:rPr>
              <a:t>sınırları belirli bir coğrafi bölgede yerleşmiş bulunan bir insan topluluğu üzerinde yasal ve zorlayıcı güce sahip olan kurumsallaşmış bir siyasal kuruluş olarak tanımlanabilir. </a:t>
            </a:r>
          </a:p>
          <a:p>
            <a:pPr algn="just">
              <a:spcBef>
                <a:spcPts val="300"/>
              </a:spcBef>
            </a:pPr>
            <a:r>
              <a:rPr lang="tr-TR" sz="2400" dirty="0">
                <a:latin typeface="Bookman Old Style" panose="02050604050505020204" pitchFamily="18" charset="0"/>
              </a:rPr>
              <a:t>Devlet yönetimi olarak kamu yönetimi, devletin amaçlarını gerçekleştirecek biçimde örgütlenmiş insan gücü ve araç-gereç ile bunların yönetimidir. “Kamu yönetimi, yasaları ve idari düzenlemeleri uygulamakla ilgili süreçler, organizasyonlar ve kamu personelinin eylem ve işlemleriyle ilgilenmektedir.”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Federal Devlet/Federasyon</a:t>
            </a:r>
          </a:p>
        </p:txBody>
      </p:sp>
      <p:sp>
        <p:nvSpPr>
          <p:cNvPr id="3" name="Content Placeholder 2"/>
          <p:cNvSpPr>
            <a:spLocks noGrp="1"/>
          </p:cNvSpPr>
          <p:nvPr>
            <p:ph sz="quarter" idx="1"/>
          </p:nvPr>
        </p:nvSpPr>
        <p:spPr>
          <a:xfrm>
            <a:off x="323528" y="1484784"/>
            <a:ext cx="8427443" cy="4925144"/>
          </a:xfrm>
        </p:spPr>
        <p:txBody>
          <a:bodyPr>
            <a:noAutofit/>
          </a:bodyPr>
          <a:lstStyle/>
          <a:p>
            <a:pPr algn="just">
              <a:spcBef>
                <a:spcPts val="400"/>
              </a:spcBef>
            </a:pPr>
            <a:r>
              <a:rPr lang="tr-TR" sz="2300" dirty="0">
                <a:latin typeface="Bookman Old Style" panose="02050604050505020204" pitchFamily="18" charset="0"/>
              </a:rPr>
              <a:t>Birden çok devletin sıkı ya da gevşek bağlarla biraraya geldiği devlettir. Kendi içlerinde belli bir özerkliği koruyarak birden fazla devletin bir merkezi iktidara tabi olmak suretiyle oluşturduğu devlet topluluğudur. </a:t>
            </a:r>
          </a:p>
          <a:p>
            <a:pPr algn="just">
              <a:spcBef>
                <a:spcPts val="400"/>
              </a:spcBef>
            </a:pPr>
            <a:r>
              <a:rPr lang="tr-TR" sz="2300" dirty="0">
                <a:latin typeface="Bookman Old Style" panose="02050604050505020204" pitchFamily="18" charset="0"/>
              </a:rPr>
              <a:t>Birden çok ülke, egemen ve millet</a:t>
            </a:r>
            <a:r>
              <a:rPr lang="tr-TR" sz="2300" dirty="0">
                <a:latin typeface="Bookman Old Style" panose="02050604050505020204" pitchFamily="18" charset="0"/>
                <a:sym typeface="Wingdings" panose="05000000000000000000" pitchFamily="2" charset="2"/>
              </a:rPr>
              <a:t> Eyalet/federe devlet/kanton…</a:t>
            </a:r>
          </a:p>
          <a:p>
            <a:pPr algn="just">
              <a:spcBef>
                <a:spcPts val="400"/>
              </a:spcBef>
            </a:pPr>
            <a:r>
              <a:rPr lang="tr-TR" sz="2300" dirty="0">
                <a:latin typeface="Bookman Old Style" panose="02050604050505020204" pitchFamily="18" charset="0"/>
              </a:rPr>
              <a:t>Her bir eyaletin ayrı anayasal ve kuvvetler düzeni vardır.</a:t>
            </a:r>
          </a:p>
          <a:p>
            <a:pPr algn="just">
              <a:spcBef>
                <a:spcPts val="400"/>
              </a:spcBef>
            </a:pPr>
            <a:r>
              <a:rPr lang="tr-TR" sz="2300" dirty="0">
                <a:latin typeface="Bookman Old Style" panose="02050604050505020204" pitchFamily="18" charset="0"/>
              </a:rPr>
              <a:t>Adem-i merkeziyetçilik esastır. Her bir eyalet egemendir ve federasyon bağlamında da egemenliğin bir parçasını oluşturmaktadır.</a:t>
            </a:r>
          </a:p>
          <a:p>
            <a:pPr algn="just">
              <a:spcBef>
                <a:spcPts val="400"/>
              </a:spcBef>
            </a:pPr>
            <a:r>
              <a:rPr lang="tr-TR" sz="2300" dirty="0">
                <a:latin typeface="Bookman Old Style" panose="02050604050505020204" pitchFamily="18" charset="0"/>
              </a:rPr>
              <a:t>Federal Anayasa aracılığıyla Federal Devlet ve Eyaletler arasında yetkiler paylaştırılır/Sınırlandırıcı yetki sayma usulü…</a:t>
            </a:r>
          </a:p>
        </p:txBody>
      </p:sp>
    </p:spTree>
    <p:extLst>
      <p:ext uri="{BB962C8B-B14F-4D97-AF65-F5344CB8AC3E}">
        <p14:creationId xmlns:p14="http://schemas.microsoft.com/office/powerpoint/2010/main" val="1139240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Federal Devlet/Federasyon</a:t>
            </a:r>
          </a:p>
        </p:txBody>
      </p:sp>
      <p:sp>
        <p:nvSpPr>
          <p:cNvPr id="3" name="Content Placeholder 2"/>
          <p:cNvSpPr>
            <a:spLocks noGrp="1"/>
          </p:cNvSpPr>
          <p:nvPr>
            <p:ph sz="quarter" idx="1"/>
          </p:nvPr>
        </p:nvSpPr>
        <p:spPr>
          <a:xfrm>
            <a:off x="337304" y="1628800"/>
            <a:ext cx="8427443" cy="4925144"/>
          </a:xfrm>
        </p:spPr>
        <p:txBody>
          <a:bodyPr>
            <a:noAutofit/>
          </a:bodyPr>
          <a:lstStyle/>
          <a:p>
            <a:pPr algn="just">
              <a:spcBef>
                <a:spcPts val="400"/>
              </a:spcBef>
            </a:pPr>
            <a:r>
              <a:rPr lang="tr-TR" sz="2700" dirty="0">
                <a:latin typeface="Bookman Old Style" panose="02050604050505020204" pitchFamily="18" charset="0"/>
              </a:rPr>
              <a:t>Örgütlenme ve görevler bakımından ayrılık esastır.</a:t>
            </a:r>
          </a:p>
          <a:p>
            <a:pPr algn="just">
              <a:spcBef>
                <a:spcPts val="400"/>
              </a:spcBef>
            </a:pPr>
            <a:r>
              <a:rPr lang="tr-TR" sz="2700" dirty="0">
                <a:latin typeface="Bookman Old Style" panose="02050604050505020204" pitchFamily="18" charset="0"/>
              </a:rPr>
              <a:t>Yetki uyuşmazlıklarında federal yüksek yargı organları yargı işlevi dışında devreye girer.</a:t>
            </a:r>
          </a:p>
          <a:p>
            <a:pPr algn="just">
              <a:spcBef>
                <a:spcPts val="400"/>
              </a:spcBef>
            </a:pPr>
            <a:r>
              <a:rPr lang="tr-TR" sz="2700" dirty="0">
                <a:latin typeface="Bookman Old Style" panose="02050604050505020204" pitchFamily="18" charset="0"/>
              </a:rPr>
              <a:t>İdari vesayet ilişkisi yoktur; özerklik esastır.</a:t>
            </a:r>
          </a:p>
          <a:p>
            <a:pPr algn="just">
              <a:spcBef>
                <a:spcPts val="400"/>
              </a:spcBef>
            </a:pPr>
            <a:r>
              <a:rPr lang="tr-TR" sz="2700" dirty="0">
                <a:latin typeface="Bookman Old Style" panose="02050604050505020204" pitchFamily="18" charset="0"/>
              </a:rPr>
              <a:t>İki kanatlı parlamento yapısı. İkinci mecliste eyaletlere göre eşitlik…</a:t>
            </a:r>
          </a:p>
          <a:p>
            <a:pPr algn="just">
              <a:spcBef>
                <a:spcPts val="400"/>
              </a:spcBef>
            </a:pPr>
            <a:r>
              <a:rPr lang="tr-TR" sz="2700" dirty="0">
                <a:latin typeface="Bookman Old Style" panose="02050604050505020204" pitchFamily="18" charset="0"/>
              </a:rPr>
              <a:t>Anayasa değişikliklerinde eyaletlerin onayı alınmak zorundadır.</a:t>
            </a:r>
          </a:p>
          <a:p>
            <a:pPr algn="just">
              <a:spcBef>
                <a:spcPts val="400"/>
              </a:spcBef>
            </a:pPr>
            <a:r>
              <a:rPr lang="tr-TR" sz="2700" dirty="0">
                <a:latin typeface="Bookman Old Style" panose="02050604050505020204" pitchFamily="18" charset="0"/>
              </a:rPr>
              <a:t>ABD, Almanya, Kanada, İsviçre, Rusya…</a:t>
            </a:r>
          </a:p>
        </p:txBody>
      </p:sp>
    </p:spTree>
    <p:extLst>
      <p:ext uri="{BB962C8B-B14F-4D97-AF65-F5344CB8AC3E}">
        <p14:creationId xmlns:p14="http://schemas.microsoft.com/office/powerpoint/2010/main" val="478960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Bölgeli Devlet</a:t>
            </a:r>
          </a:p>
        </p:txBody>
      </p:sp>
      <p:sp>
        <p:nvSpPr>
          <p:cNvPr id="3" name="Content Placeholder 2"/>
          <p:cNvSpPr>
            <a:spLocks noGrp="1"/>
          </p:cNvSpPr>
          <p:nvPr>
            <p:ph sz="quarter" idx="1"/>
          </p:nvPr>
        </p:nvSpPr>
        <p:spPr>
          <a:xfrm>
            <a:off x="475626" y="1556792"/>
            <a:ext cx="8427443" cy="4925144"/>
          </a:xfrm>
        </p:spPr>
        <p:txBody>
          <a:bodyPr>
            <a:noAutofit/>
          </a:bodyPr>
          <a:lstStyle/>
          <a:p>
            <a:pPr algn="just">
              <a:spcBef>
                <a:spcPts val="400"/>
              </a:spcBef>
            </a:pPr>
            <a:r>
              <a:rPr lang="tr-TR" sz="2300" dirty="0">
                <a:latin typeface="Bookman Old Style" panose="02050604050505020204" pitchFamily="18" charset="0"/>
              </a:rPr>
              <a:t>Siyasi ve idari anlamda bölgeler üzerine kurulu olan devlet (etnik, ekonomik vb. unsurlar). </a:t>
            </a:r>
          </a:p>
          <a:p>
            <a:pPr algn="just">
              <a:spcBef>
                <a:spcPts val="400"/>
              </a:spcBef>
            </a:pPr>
            <a:r>
              <a:rPr lang="tr-TR" sz="2300" dirty="0">
                <a:latin typeface="Bookman Old Style" panose="02050604050505020204" pitchFamily="18" charset="0"/>
              </a:rPr>
              <a:t>Yasama yetkisine sahip özerk bölgelerden oluşan üniter devlet tipi.</a:t>
            </a:r>
          </a:p>
          <a:p>
            <a:pPr algn="just">
              <a:spcBef>
                <a:spcPts val="400"/>
              </a:spcBef>
            </a:pPr>
            <a:r>
              <a:rPr lang="tr-TR" sz="2300" dirty="0">
                <a:latin typeface="Bookman Old Style" panose="02050604050505020204" pitchFamily="18" charset="0"/>
              </a:rPr>
              <a:t>Adem-i merkeziyet esastır. </a:t>
            </a:r>
          </a:p>
          <a:p>
            <a:pPr algn="just">
              <a:spcBef>
                <a:spcPts val="400"/>
              </a:spcBef>
            </a:pPr>
            <a:r>
              <a:rPr lang="tr-TR" sz="2300" dirty="0">
                <a:latin typeface="Bookman Old Style" panose="02050604050505020204" pitchFamily="18" charset="0"/>
              </a:rPr>
              <a:t>Tek bir egemen (ulusal) merkezi yönetim ve tek bir ulusal parlamento ve tek bir anayasa…</a:t>
            </a:r>
          </a:p>
          <a:p>
            <a:pPr algn="just">
              <a:spcBef>
                <a:spcPts val="400"/>
              </a:spcBef>
            </a:pPr>
            <a:r>
              <a:rPr lang="tr-TR" sz="2300" dirty="0">
                <a:latin typeface="Bookman Old Style" panose="02050604050505020204" pitchFamily="18" charset="0"/>
              </a:rPr>
              <a:t>Bölgelerin, anayasaları değil statüleri vardır (yetki terki, </a:t>
            </a:r>
            <a:r>
              <a:rPr lang="tr-TR" sz="2300" i="1" dirty="0">
                <a:latin typeface="Bookman Old Style" panose="02050604050505020204" pitchFamily="18" charset="0"/>
              </a:rPr>
              <a:t>devolution</a:t>
            </a:r>
            <a:r>
              <a:rPr lang="tr-TR" sz="2300" dirty="0">
                <a:latin typeface="Bookman Old Style" panose="02050604050505020204" pitchFamily="18" charset="0"/>
              </a:rPr>
              <a:t>).</a:t>
            </a:r>
          </a:p>
          <a:p>
            <a:pPr algn="just">
              <a:spcBef>
                <a:spcPts val="400"/>
              </a:spcBef>
            </a:pPr>
            <a:r>
              <a:rPr lang="tr-TR" sz="2300" dirty="0">
                <a:latin typeface="Bookman Old Style" panose="02050604050505020204" pitchFamily="18" charset="0"/>
              </a:rPr>
              <a:t>Bölgeler parlamentoya, bir devlet olarak katılamazlar. Senatolarda genellikle bölgeler değil, halk temsil edilir (İspanya’da özerk bölgeler senatoya katılabilmektedir) . </a:t>
            </a:r>
          </a:p>
        </p:txBody>
      </p:sp>
    </p:spTree>
    <p:extLst>
      <p:ext uri="{BB962C8B-B14F-4D97-AF65-F5344CB8AC3E}">
        <p14:creationId xmlns:p14="http://schemas.microsoft.com/office/powerpoint/2010/main" val="590358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Bölgeli Devlet</a:t>
            </a:r>
          </a:p>
        </p:txBody>
      </p:sp>
      <p:sp>
        <p:nvSpPr>
          <p:cNvPr id="3" name="Content Placeholder 2"/>
          <p:cNvSpPr>
            <a:spLocks noGrp="1"/>
          </p:cNvSpPr>
          <p:nvPr>
            <p:ph sz="quarter" idx="1"/>
          </p:nvPr>
        </p:nvSpPr>
        <p:spPr>
          <a:xfrm>
            <a:off x="323528" y="1484784"/>
            <a:ext cx="8427443" cy="4925144"/>
          </a:xfrm>
        </p:spPr>
        <p:txBody>
          <a:bodyPr>
            <a:noAutofit/>
          </a:bodyPr>
          <a:lstStyle/>
          <a:p>
            <a:pPr algn="just">
              <a:spcBef>
                <a:spcPts val="400"/>
              </a:spcBef>
            </a:pPr>
            <a:r>
              <a:rPr lang="tr-TR" sz="2300" dirty="0">
                <a:latin typeface="Bookman Old Style" panose="02050604050505020204" pitchFamily="18" charset="0"/>
              </a:rPr>
              <a:t>Bölgeler üzerinde üniter devletler kadar olmasa da merkezi yönetimin idari vesayet yetkisi vardır (hukukilik ve yerindelik).</a:t>
            </a:r>
          </a:p>
          <a:p>
            <a:pPr algn="just">
              <a:spcBef>
                <a:spcPts val="400"/>
              </a:spcBef>
            </a:pPr>
            <a:r>
              <a:rPr lang="tr-TR" sz="2300" dirty="0">
                <a:latin typeface="Bookman Old Style" panose="02050604050505020204" pitchFamily="18" charset="0"/>
              </a:rPr>
              <a:t>Bazı devletlerde, bölgeler kısmı yargı yetkisine sahiptir (Örn. İspanya).</a:t>
            </a:r>
          </a:p>
          <a:p>
            <a:pPr algn="just">
              <a:spcBef>
                <a:spcPts val="400"/>
              </a:spcBef>
            </a:pPr>
            <a:r>
              <a:rPr lang="tr-TR" sz="2300" dirty="0">
                <a:latin typeface="Bookman Old Style" panose="02050604050505020204" pitchFamily="18" charset="0"/>
              </a:rPr>
              <a:t>Anayasa değişikliği konusunda bölgelerin yetkileri yoktur.</a:t>
            </a:r>
          </a:p>
          <a:p>
            <a:pPr algn="just">
              <a:spcBef>
                <a:spcPts val="400"/>
              </a:spcBef>
            </a:pPr>
            <a:r>
              <a:rPr lang="tr-TR" sz="2300" dirty="0">
                <a:latin typeface="Bookman Old Style" panose="02050604050505020204" pitchFamily="18" charset="0"/>
              </a:rPr>
              <a:t>Merkezi yönetim ile bölgeler arasındaki uyuşmazlıklarda Anayasa Mahkemesi üniter devletlerden farklı olarak karar verici konumundadırlar. </a:t>
            </a:r>
          </a:p>
          <a:p>
            <a:pPr algn="just">
              <a:spcBef>
                <a:spcPts val="400"/>
              </a:spcBef>
            </a:pPr>
            <a:r>
              <a:rPr lang="tr-TR" sz="2300" dirty="0">
                <a:latin typeface="Bookman Old Style" panose="02050604050505020204" pitchFamily="18" charset="0"/>
              </a:rPr>
              <a:t>İspanya, İtalya, (İngiltere)</a:t>
            </a:r>
          </a:p>
        </p:txBody>
      </p:sp>
    </p:spTree>
    <p:extLst>
      <p:ext uri="{BB962C8B-B14F-4D97-AF65-F5344CB8AC3E}">
        <p14:creationId xmlns:p14="http://schemas.microsoft.com/office/powerpoint/2010/main" val="658047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0" y="1484784"/>
            <a:ext cx="9144000" cy="5373216"/>
          </a:xfrm>
        </p:spPr>
        <p:txBody>
          <a:bodyPr>
            <a:noAutofit/>
          </a:bodyPr>
          <a:lstStyle/>
          <a:p>
            <a:pPr algn="just">
              <a:spcBef>
                <a:spcPts val="400"/>
              </a:spcBef>
            </a:pPr>
            <a:r>
              <a:rPr lang="tr-TR" sz="2400" dirty="0">
                <a:latin typeface="Bookman Old Style" panose="02050604050505020204" pitchFamily="18" charset="0"/>
              </a:rPr>
              <a:t>Türk yönetim düşüncesi, birçok kaynaktan beslenmektedir. Halk-tasavvuf-divan edebiyatı, siyasal alan da İslamcılık, Türkçülük, Batıcılık yaklaşımları birbirinden bağımsız malzeme üretmiştir. </a:t>
            </a:r>
          </a:p>
          <a:p>
            <a:pPr algn="just">
              <a:spcBef>
                <a:spcPts val="400"/>
              </a:spcBef>
            </a:pPr>
            <a:r>
              <a:rPr lang="tr-TR" sz="2400" dirty="0">
                <a:latin typeface="Bookman Old Style" panose="02050604050505020204" pitchFamily="18" charset="0"/>
              </a:rPr>
              <a:t>(1) Şaman (Payen) Türk düşüncesi, (2) İslami Türk düşüncesi ve (3) Modern Türk düşüncesi (Hilmi Ziya Ülken) </a:t>
            </a:r>
          </a:p>
          <a:p>
            <a:pPr lvl="1" algn="just">
              <a:spcBef>
                <a:spcPts val="400"/>
              </a:spcBef>
            </a:pPr>
            <a:r>
              <a:rPr lang="tr-TR" sz="2000" dirty="0">
                <a:latin typeface="Bookman Old Style" panose="02050604050505020204" pitchFamily="18" charset="0"/>
              </a:rPr>
              <a:t>İlk parçada Orta Asya odaklı Şamanizm temelli ve destanlar başlangıçlı düşünce sistemleri üzerinde durulmaktadır. İkinci parça, İslam dininin benimsenmeye başlandığı 8-17. yüzyılları kapsar (“hü­kümdar aynaları” olarak siyasetname, nasihatname-pendname vb.). Son parça modernleşme-Batılaşma sürecinin başladığı 18. yüzyılın Lale Devri’nden günü­müze uzanan yıllara yayılır (rapor, risale, layiha vb.). </a:t>
            </a:r>
          </a:p>
        </p:txBody>
      </p:sp>
    </p:spTree>
    <p:extLst>
      <p:ext uri="{BB962C8B-B14F-4D97-AF65-F5344CB8AC3E}">
        <p14:creationId xmlns:p14="http://schemas.microsoft.com/office/powerpoint/2010/main" val="257392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0" y="1484784"/>
            <a:ext cx="9144000" cy="5373216"/>
          </a:xfrm>
        </p:spPr>
        <p:txBody>
          <a:bodyPr>
            <a:noAutofit/>
          </a:bodyPr>
          <a:lstStyle/>
          <a:p>
            <a:pPr algn="just">
              <a:spcBef>
                <a:spcPts val="400"/>
              </a:spcBef>
            </a:pPr>
            <a:endParaRPr lang="tr-TR" sz="2500" dirty="0">
              <a:latin typeface="Bookman Old Style" panose="02050604050505020204" pitchFamily="18" charset="0"/>
            </a:endParaRPr>
          </a:p>
          <a:p>
            <a:pPr algn="just">
              <a:spcBef>
                <a:spcPts val="400"/>
              </a:spcBef>
            </a:pPr>
            <a:r>
              <a:rPr lang="tr-TR" sz="2500" dirty="0">
                <a:latin typeface="Bookman Old Style" panose="02050604050505020204" pitchFamily="18" charset="0"/>
              </a:rPr>
              <a:t>Modern dönemin yönetim düşüncesi </a:t>
            </a:r>
            <a:r>
              <a:rPr lang="tr-TR" sz="2500" dirty="0">
                <a:latin typeface="Bookman Old Style" panose="02050604050505020204" pitchFamily="18" charset="0"/>
                <a:sym typeface="Wingdings" pitchFamily="2" charset="2"/>
              </a:rPr>
              <a:t></a:t>
            </a:r>
            <a:r>
              <a:rPr lang="tr-TR" sz="2500" dirty="0">
                <a:latin typeface="Bookman Old Style" panose="02050604050505020204" pitchFamily="18" charset="0"/>
              </a:rPr>
              <a:t> (1) kurumsal-</a:t>
            </a:r>
            <a:r>
              <a:rPr lang="tr-TR" sz="2500" dirty="0" err="1">
                <a:latin typeface="Bookman Old Style" panose="02050604050505020204" pitchFamily="18" charset="0"/>
              </a:rPr>
              <a:t>üniversiter</a:t>
            </a:r>
            <a:r>
              <a:rPr lang="tr-TR" sz="2500" dirty="0">
                <a:latin typeface="Bookman Old Style" panose="02050604050505020204" pitchFamily="18" charset="0"/>
              </a:rPr>
              <a:t> kol ve (2) toplumsal-tartışmacı kol</a:t>
            </a:r>
          </a:p>
          <a:p>
            <a:pPr algn="just">
              <a:spcBef>
                <a:spcPts val="400"/>
              </a:spcBef>
            </a:pPr>
            <a:r>
              <a:rPr lang="tr-TR" sz="2500" dirty="0">
                <a:latin typeface="Bookman Old Style" panose="02050604050505020204" pitchFamily="18" charset="0"/>
              </a:rPr>
              <a:t>Toplumsal-tartışmacı kol, yönetim sorununu ülkenin ‘kurtulması’, ‘kalkınması’, ‘yükselmesi’, ‘bağımsızlığı’, ‘modernleşmesi’ kavramları çerçevesinde ele almıştır. </a:t>
            </a:r>
          </a:p>
          <a:p>
            <a:pPr algn="just">
              <a:spcBef>
                <a:spcPts val="400"/>
              </a:spcBef>
            </a:pPr>
            <a:r>
              <a:rPr lang="tr-TR" sz="2500" dirty="0">
                <a:latin typeface="Bookman Old Style" panose="02050604050505020204" pitchFamily="18" charset="0"/>
              </a:rPr>
              <a:t>Kurumsal-</a:t>
            </a:r>
            <a:r>
              <a:rPr lang="tr-TR" sz="2500" dirty="0" err="1">
                <a:latin typeface="Bookman Old Style" panose="02050604050505020204" pitchFamily="18" charset="0"/>
              </a:rPr>
              <a:t>üniversiter</a:t>
            </a:r>
            <a:r>
              <a:rPr lang="tr-TR" sz="2500" dirty="0">
                <a:latin typeface="Bookman Old Style" panose="02050604050505020204" pitchFamily="18" charset="0"/>
              </a:rPr>
              <a:t> kol ise, 19. yüzyılın ikinci yarısından günümüze “yönetim bilimi” başlığında varlık göstermiştir. Zaman içinde sırasıyla (1) </a:t>
            </a:r>
            <a:r>
              <a:rPr lang="tr-TR" sz="2500" dirty="0" err="1">
                <a:latin typeface="Bookman Old Style" panose="02050604050505020204" pitchFamily="18" charset="0"/>
              </a:rPr>
              <a:t>usûl</a:t>
            </a:r>
            <a:r>
              <a:rPr lang="tr-TR" sz="2500" dirty="0">
                <a:latin typeface="Bookman Old Style" panose="02050604050505020204" pitchFamily="18" charset="0"/>
              </a:rPr>
              <a:t>-i idare, (2) rasyonalizasyon, (3) amme idaresi/kamu yönetimi kavramları üzerinde gelişmiştir.</a:t>
            </a:r>
          </a:p>
        </p:txBody>
      </p:sp>
    </p:spTree>
    <p:extLst>
      <p:ext uri="{BB962C8B-B14F-4D97-AF65-F5344CB8AC3E}">
        <p14:creationId xmlns:p14="http://schemas.microsoft.com/office/powerpoint/2010/main" val="4069374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0" y="1484784"/>
            <a:ext cx="9144000" cy="5373216"/>
          </a:xfrm>
        </p:spPr>
        <p:txBody>
          <a:bodyPr>
            <a:noAutofit/>
          </a:bodyPr>
          <a:lstStyle/>
          <a:p>
            <a:pPr algn="just">
              <a:spcBef>
                <a:spcPts val="400"/>
              </a:spcBef>
            </a:pPr>
            <a:r>
              <a:rPr lang="tr-TR" sz="2800" dirty="0">
                <a:latin typeface="Bookman Old Style" panose="02050604050505020204" pitchFamily="18" charset="0"/>
              </a:rPr>
              <a:t>Türkiye’de yönetim bilimi, Almanya ve Fransa’nın izinde, ilk gelişme aşamalarında hukuk karşısında yenilgiye uğrama özelliği dahil, 19. yüzyılın ikinci yarısında “usul-i idare” ve bundan daha sonraki bir zamanda “</a:t>
            </a:r>
            <a:r>
              <a:rPr lang="tr-TR" sz="2800" dirty="0" err="1">
                <a:latin typeface="Bookman Old Style" panose="02050604050505020204" pitchFamily="18" charset="0"/>
              </a:rPr>
              <a:t>fenn</a:t>
            </a:r>
            <a:r>
              <a:rPr lang="tr-TR" sz="2800" dirty="0">
                <a:latin typeface="Bookman Old Style" panose="02050604050505020204" pitchFamily="18" charset="0"/>
              </a:rPr>
              <a:t>-i idare” başlığı altında belirmiştir. 1900’lü yılların ilk yarısında bürokratik örgütlenmeyi anlatan “rasyonalizasyon”, ikin­ci yarısında "amme idaresi/kamu yönetimi’ adı altında varlık göstermiştir. </a:t>
            </a:r>
          </a:p>
          <a:p>
            <a:pPr algn="just">
              <a:spcBef>
                <a:spcPts val="400"/>
              </a:spcBef>
            </a:pPr>
            <a:endParaRPr lang="tr-TR" sz="2400" dirty="0">
              <a:latin typeface="Bookman Old Style" panose="02050604050505020204" pitchFamily="18" charset="0"/>
            </a:endParaRPr>
          </a:p>
        </p:txBody>
      </p:sp>
    </p:spTree>
    <p:extLst>
      <p:ext uri="{BB962C8B-B14F-4D97-AF65-F5344CB8AC3E}">
        <p14:creationId xmlns:p14="http://schemas.microsoft.com/office/powerpoint/2010/main" val="3257689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0" y="1484784"/>
            <a:ext cx="9144000" cy="5373216"/>
          </a:xfrm>
        </p:spPr>
        <p:txBody>
          <a:bodyPr>
            <a:noAutofit/>
          </a:bodyPr>
          <a:lstStyle/>
          <a:p>
            <a:pPr algn="just">
              <a:spcBef>
                <a:spcPts val="400"/>
              </a:spcBef>
            </a:pPr>
            <a:r>
              <a:rPr lang="tr-TR" sz="1900" dirty="0">
                <a:latin typeface="Bookman Old Style" panose="02050604050505020204" pitchFamily="18" charset="0"/>
              </a:rPr>
              <a:t>İskitler, Çin ve Roma kaynaklarından edinilen Hunlar ve bilgileri kendilerine ait yazılı belgelerden öğrenilebilen Göktürkler, göçebe devlet geleneğinin genel tarihsel zeminini oluştururlar. </a:t>
            </a:r>
          </a:p>
          <a:p>
            <a:pPr algn="just">
              <a:spcBef>
                <a:spcPts val="400"/>
              </a:spcBef>
            </a:pPr>
            <a:r>
              <a:rPr lang="tr-TR" sz="1900" dirty="0">
                <a:latin typeface="Bookman Old Style" panose="02050604050505020204" pitchFamily="18" charset="0"/>
              </a:rPr>
              <a:t>Göktürklerden başlayarak İran ve Bizans yönetim gelenekleriyle ve M.S. 750’de İslam ile başlayan doğrudan temas, göçebelik ile etkileşim özelliklerinin iç içe geçtiği uzun bir süreçtir. </a:t>
            </a:r>
          </a:p>
          <a:p>
            <a:pPr algn="just">
              <a:spcBef>
                <a:spcPts val="400"/>
              </a:spcBef>
            </a:pPr>
            <a:r>
              <a:rPr lang="tr-TR" sz="1900" dirty="0">
                <a:latin typeface="Bookman Old Style" panose="02050604050505020204" pitchFamily="18" charset="0"/>
              </a:rPr>
              <a:t>Büyük Selçuklular, Türkiye Selçukluları, Anadolu Beylikleri ve Osmanlı devirlerini kapsayan son bin yıl, İslamiyet–İran–Bizans ilişkilerinin öne çıkışına tanıktır. Ancak bozkırın göçebe yönetim geleneği bin yıl öncesinde tarihte bir hatıra olarak kalmamış, günümüze doğru uzanmıştır. Biri 1200’lerde Cengiz Han’ın ve diğeri 1400’de Timur Han’ın, bir diğeri ise 1500’de Şah İsmail’in bozkır geleneklerini taşıyıp canlandıran varlıkları, göçebe köklerin son bin yılda da etkili olduğunu gösterir. </a:t>
            </a:r>
          </a:p>
          <a:p>
            <a:pPr algn="just">
              <a:spcBef>
                <a:spcPts val="400"/>
              </a:spcBef>
            </a:pPr>
            <a:r>
              <a:rPr lang="tr-TR" sz="1900" dirty="0">
                <a:latin typeface="Bookman Old Style" panose="02050604050505020204" pitchFamily="18" charset="0"/>
              </a:rPr>
              <a:t>Yönetim yapısı, son üç yüzyılda giderek artan şekilde, hem İslamiyet dairesinde hem de ‘modernleşme’ adı verilen süreç içinde Batı Avrupa ülkeleriyle temas halindedir. </a:t>
            </a:r>
          </a:p>
          <a:p>
            <a:pPr algn="just">
              <a:spcBef>
                <a:spcPts val="400"/>
              </a:spcBef>
            </a:pPr>
            <a:endParaRPr lang="tr-TR" sz="1600" dirty="0">
              <a:latin typeface="Bookman Old Style" panose="02050604050505020204" pitchFamily="18" charset="0"/>
            </a:endParaRPr>
          </a:p>
        </p:txBody>
      </p:sp>
    </p:spTree>
    <p:extLst>
      <p:ext uri="{BB962C8B-B14F-4D97-AF65-F5344CB8AC3E}">
        <p14:creationId xmlns:p14="http://schemas.microsoft.com/office/powerpoint/2010/main" val="4205092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0" y="1484784"/>
            <a:ext cx="9144000" cy="5373216"/>
          </a:xfrm>
        </p:spPr>
        <p:txBody>
          <a:bodyPr>
            <a:noAutofit/>
          </a:bodyPr>
          <a:lstStyle/>
          <a:p>
            <a:pPr marL="0" indent="0" algn="just">
              <a:spcBef>
                <a:spcPts val="400"/>
              </a:spcBef>
              <a:buNone/>
            </a:pPr>
            <a:r>
              <a:rPr lang="tr-TR" sz="2800" b="1" dirty="0">
                <a:latin typeface="Bookman Old Style" panose="02050604050505020204" pitchFamily="18" charset="0"/>
              </a:rPr>
              <a:t>Göçebe gelenek ve egemenlik:</a:t>
            </a:r>
          </a:p>
          <a:p>
            <a:pPr marL="0" indent="0" algn="just">
              <a:spcBef>
                <a:spcPts val="400"/>
              </a:spcBef>
              <a:buNone/>
            </a:pPr>
            <a:r>
              <a:rPr lang="tr-TR" sz="2200" dirty="0">
                <a:latin typeface="Bookman Old Style" panose="02050604050505020204" pitchFamily="18" charset="0"/>
              </a:rPr>
              <a:t>Göçebe uygarlıklar disiplinli ama despotik olmayan topluluklardır. Destan ve </a:t>
            </a:r>
            <a:r>
              <a:rPr lang="tr-TR" sz="2200" dirty="0" err="1">
                <a:latin typeface="Bookman Old Style" panose="02050604050505020204" pitchFamily="18" charset="0"/>
              </a:rPr>
              <a:t>bengütaş</a:t>
            </a:r>
            <a:r>
              <a:rPr lang="tr-TR" sz="2200" dirty="0">
                <a:latin typeface="Bookman Old Style" panose="02050604050505020204" pitchFamily="18" charset="0"/>
              </a:rPr>
              <a:t> yazılarından saptandığı üzere, emir-komuta mevkiinin meşruiyetini toplumun yöneticide kut olup olmadığına karar verme gücüyle elinde tutan toplumlardaki yönetim sistemine ‘despotik’ sıfatının uygun düştüğü söylenemez. </a:t>
            </a:r>
          </a:p>
          <a:p>
            <a:pPr marL="0" indent="0" algn="just">
              <a:spcBef>
                <a:spcPts val="400"/>
              </a:spcBef>
              <a:buNone/>
            </a:pPr>
            <a:r>
              <a:rPr lang="tr-TR" sz="2200" dirty="0" err="1">
                <a:latin typeface="Bookman Old Style" panose="02050604050505020204" pitchFamily="18" charset="0"/>
              </a:rPr>
              <a:t>Kut’luluk</a:t>
            </a:r>
            <a:r>
              <a:rPr lang="tr-TR" sz="2200" dirty="0">
                <a:latin typeface="Bookman Old Style" panose="02050604050505020204" pitchFamily="18" charset="0"/>
              </a:rPr>
              <a:t> ya da </a:t>
            </a:r>
            <a:r>
              <a:rPr lang="tr-TR" sz="2200" dirty="0" err="1">
                <a:latin typeface="Bookman Old Style" panose="02050604050505020204" pitchFamily="18" charset="0"/>
              </a:rPr>
              <a:t>kut’u</a:t>
            </a:r>
            <a:r>
              <a:rPr lang="tr-TR" sz="2200" dirty="0">
                <a:latin typeface="Bookman Old Style" panose="02050604050505020204" pitchFamily="18" charset="0"/>
              </a:rPr>
              <a:t> yitirme, yöneticinin halkı gönendirme ilkesine dayanan bir adalet anlayışına göre, yani iktidarın kalıp kalmayacağına karar verecek olanların nihai yaşam beklentileriyle ölçülmektedir. </a:t>
            </a:r>
            <a:r>
              <a:rPr lang="tr-TR" sz="2400" dirty="0">
                <a:latin typeface="Bookman Old Style" panose="02050604050505020204" pitchFamily="18" charset="0"/>
              </a:rPr>
              <a:t>	</a:t>
            </a:r>
            <a:endParaRPr lang="tr-TR" sz="900" dirty="0">
              <a:latin typeface="Bookman Old Style" panose="02050604050505020204" pitchFamily="18" charset="0"/>
            </a:endParaRPr>
          </a:p>
        </p:txBody>
      </p:sp>
    </p:spTree>
    <p:extLst>
      <p:ext uri="{BB962C8B-B14F-4D97-AF65-F5344CB8AC3E}">
        <p14:creationId xmlns:p14="http://schemas.microsoft.com/office/powerpoint/2010/main" val="1577601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0" y="1484784"/>
            <a:ext cx="9144000" cy="5373216"/>
          </a:xfrm>
        </p:spPr>
        <p:txBody>
          <a:bodyPr>
            <a:noAutofit/>
          </a:bodyPr>
          <a:lstStyle/>
          <a:p>
            <a:pPr marL="0" indent="0" algn="just">
              <a:spcBef>
                <a:spcPts val="400"/>
              </a:spcBef>
              <a:buNone/>
            </a:pPr>
            <a:r>
              <a:rPr lang="tr-TR" sz="2400" b="1" dirty="0">
                <a:latin typeface="Bookman Old Style" panose="02050604050505020204" pitchFamily="18" charset="0"/>
              </a:rPr>
              <a:t>Göçebe gelenek ve egemenlik:</a:t>
            </a:r>
          </a:p>
          <a:p>
            <a:pPr marL="365760" lvl="1" indent="0" algn="just">
              <a:spcBef>
                <a:spcPts val="400"/>
              </a:spcBef>
              <a:buNone/>
            </a:pPr>
            <a:r>
              <a:rPr lang="tr-TR" sz="2000" dirty="0">
                <a:latin typeface="Bookman Old Style" panose="02050604050505020204" pitchFamily="18" charset="0"/>
              </a:rPr>
              <a:t>Göçebe devlet yapılanmasında egemenlik için gönüllü rızaya dayalı birlik ilkesi olduğu, sürekli bölünme ve hızla bir araya gelip büyüme sergileyişlerinden de bellidir. Merkeziyetçilikleri yerellik üzerinde yükselir; bir başka deyişle “ehlileşmiştir”. 	</a:t>
            </a:r>
          </a:p>
          <a:p>
            <a:pPr marL="365760" lvl="1" indent="0" algn="just">
              <a:spcBef>
                <a:spcPts val="400"/>
              </a:spcBef>
              <a:buNone/>
            </a:pPr>
            <a:r>
              <a:rPr lang="tr-TR" sz="2000" dirty="0">
                <a:latin typeface="Bookman Old Style" panose="02050604050505020204" pitchFamily="18" charset="0"/>
              </a:rPr>
              <a:t>Farklı boyların kendi damgalarıyla varlık gösterdikleri, tarihin önemli bir bölümünde çok sayıda ‘beylik’ egemenlikleri kurulduğu bi­linir. Osmanlı Devleti’nin merkeziyetçiliği de, bir yandan Türk beylikleriyle kâh çatışma kâh uzlaşma ile üç yüzyıla yayılan süreçte görüldüğü gibi esnek ve genel olarak da tımar sisteminde görüldüğü gibi askeri-mali feodal nitelik taşıyan bir merkeziyetçiliktir, bir anlamda taşra merkeziyetçiliğidir. Bunun mekanizmaları tekke-zaviye ve vakıf örgütlenmeleri yapısı irdelendiğinde de izlenebilmektedir.</a:t>
            </a:r>
            <a:r>
              <a:rPr lang="tr-TR" sz="800" dirty="0">
                <a:latin typeface="Bookman Old Style" panose="02050604050505020204" pitchFamily="18" charset="0"/>
              </a:rPr>
              <a:t> </a:t>
            </a:r>
          </a:p>
        </p:txBody>
      </p:sp>
    </p:spTree>
    <p:extLst>
      <p:ext uri="{BB962C8B-B14F-4D97-AF65-F5344CB8AC3E}">
        <p14:creationId xmlns:p14="http://schemas.microsoft.com/office/powerpoint/2010/main" val="1582240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900" b="1" dirty="0">
                <a:latin typeface="Bookman Old Style" pitchFamily="18" charset="0"/>
              </a:rPr>
              <a:t>Kamu Yönetiminin Unsur ve Tanımları</a:t>
            </a:r>
          </a:p>
        </p:txBody>
      </p:sp>
      <p:sp>
        <p:nvSpPr>
          <p:cNvPr id="3" name="2 İçerik Yer Tutucusu"/>
          <p:cNvSpPr>
            <a:spLocks noGrp="1"/>
          </p:cNvSpPr>
          <p:nvPr>
            <p:ph sz="quarter" idx="1"/>
          </p:nvPr>
        </p:nvSpPr>
        <p:spPr>
          <a:xfrm>
            <a:off x="251520" y="1600200"/>
            <a:ext cx="8514528" cy="5141168"/>
          </a:xfrm>
        </p:spPr>
        <p:txBody>
          <a:bodyPr>
            <a:noAutofit/>
          </a:bodyPr>
          <a:lstStyle/>
          <a:p>
            <a:pPr algn="just"/>
            <a:r>
              <a:rPr lang="tr-TR" sz="2400" dirty="0">
                <a:latin typeface="Bookman Old Style" panose="02050604050505020204" pitchFamily="18" charset="0"/>
              </a:rPr>
              <a:t>Egemen yapı olan devletin, amaç ve hedeflerini gerçekleştirmeye dönük kamu kurum ve kuruluşlar temelinde işbölümü ve işbirliğine dayalı örgütlenme…</a:t>
            </a:r>
          </a:p>
          <a:p>
            <a:pPr algn="just"/>
            <a:r>
              <a:rPr lang="tr-TR" sz="2400" dirty="0">
                <a:latin typeface="Bookman Old Style" panose="02050604050505020204" pitchFamily="18" charset="0"/>
              </a:rPr>
              <a:t>Hem yapısal hem de işlevsel işleyiş…</a:t>
            </a:r>
          </a:p>
          <a:p>
            <a:pPr algn="just"/>
            <a:r>
              <a:rPr lang="tr-TR" sz="2400" dirty="0">
                <a:latin typeface="Bookman Old Style" panose="02050604050505020204" pitchFamily="18" charset="0"/>
              </a:rPr>
              <a:t>Bürokratik bir yönetim anlayışı çerçevesinde, modern kapitalist toplumlara özgü örgütlenme biçimi </a:t>
            </a:r>
          </a:p>
          <a:p>
            <a:pPr algn="just"/>
            <a:r>
              <a:rPr lang="tr-TR" sz="2400" dirty="0">
                <a:latin typeface="Bookman Old Style" panose="02050604050505020204" pitchFamily="18" charset="0"/>
              </a:rPr>
              <a:t>Siyaset-yönetim ayrımı kabulünde yürütmenin altındaki sivil, idari yapı ve bu yapının işleyişi</a:t>
            </a:r>
          </a:p>
          <a:p>
            <a:pPr algn="just"/>
            <a:r>
              <a:rPr lang="tr-TR" sz="2400" dirty="0">
                <a:latin typeface="Bookman Old Style" panose="02050604050505020204" pitchFamily="18" charset="0"/>
              </a:rPr>
              <a:t>Süreklilik arz eden teknik iktidar </a:t>
            </a:r>
            <a:r>
              <a:rPr lang="tr-TR" sz="2400" dirty="0">
                <a:latin typeface="Bookman Old Style" panose="02050604050505020204" pitchFamily="18" charset="0"/>
                <a:sym typeface="Wingdings" pitchFamily="2" charset="2"/>
              </a:rPr>
              <a:t> </a:t>
            </a:r>
            <a:r>
              <a:rPr lang="tr-TR" sz="2400" dirty="0" err="1">
                <a:latin typeface="Bookman Old Style" panose="02050604050505020204" pitchFamily="18" charset="0"/>
                <a:sym typeface="Wingdings" pitchFamily="2" charset="2"/>
              </a:rPr>
              <a:t>biyoiktidar</a:t>
            </a:r>
            <a:r>
              <a:rPr lang="tr-TR" sz="2400" dirty="0">
                <a:latin typeface="Bookman Old Style" panose="02050604050505020204" pitchFamily="18" charset="0"/>
                <a:sym typeface="Wingdings" pitchFamily="2" charset="2"/>
              </a:rPr>
              <a:t>/</a:t>
            </a:r>
            <a:r>
              <a:rPr lang="tr-TR" sz="2400" dirty="0" err="1">
                <a:latin typeface="Bookman Old Style" panose="02050604050505020204" pitchFamily="18" charset="0"/>
                <a:sym typeface="Wingdings" pitchFamily="2" charset="2"/>
              </a:rPr>
              <a:t>biyopolitika</a:t>
            </a:r>
            <a:r>
              <a:rPr lang="tr-TR" sz="2400" dirty="0">
                <a:latin typeface="Bookman Old Style" panose="02050604050505020204" pitchFamily="18" charset="0"/>
                <a:sym typeface="Wingdings" pitchFamily="2" charset="2"/>
              </a:rPr>
              <a:t> ve </a:t>
            </a:r>
            <a:r>
              <a:rPr lang="tr-TR" sz="2400" dirty="0" err="1">
                <a:latin typeface="Bookman Old Style" panose="02050604050505020204" pitchFamily="18" charset="0"/>
                <a:sym typeface="Wingdings" pitchFamily="2" charset="2"/>
              </a:rPr>
              <a:t>yönetimsellik</a:t>
            </a:r>
            <a:endParaRPr lang="tr-TR" sz="2400" dirty="0">
              <a:latin typeface="Bookman Old Style" panose="02050604050505020204" pitchFamily="18" charset="0"/>
            </a:endParaRPr>
          </a:p>
          <a:p>
            <a:pPr algn="just"/>
            <a:endParaRPr lang="tr-TR" sz="2400" dirty="0">
              <a:latin typeface="Bookman Old Style" panose="02050604050505020204" pitchFamily="18" charset="0"/>
            </a:endParaRPr>
          </a:p>
        </p:txBody>
      </p:sp>
    </p:spTree>
    <p:extLst>
      <p:ext uri="{BB962C8B-B14F-4D97-AF65-F5344CB8AC3E}">
        <p14:creationId xmlns:p14="http://schemas.microsoft.com/office/powerpoint/2010/main" val="3547226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0" y="1484784"/>
            <a:ext cx="9144000" cy="5373216"/>
          </a:xfrm>
        </p:spPr>
        <p:txBody>
          <a:bodyPr>
            <a:noAutofit/>
          </a:bodyPr>
          <a:lstStyle/>
          <a:p>
            <a:pPr marL="0" indent="0" algn="just">
              <a:spcBef>
                <a:spcPts val="400"/>
              </a:spcBef>
              <a:buNone/>
            </a:pPr>
            <a:endParaRPr lang="tr-TR" sz="2400" dirty="0">
              <a:latin typeface="Bookman Old Style" panose="02050604050505020204" pitchFamily="18" charset="0"/>
            </a:endParaRPr>
          </a:p>
          <a:p>
            <a:pPr marL="0" indent="0" algn="just">
              <a:spcBef>
                <a:spcPts val="400"/>
              </a:spcBef>
              <a:buNone/>
            </a:pPr>
            <a:r>
              <a:rPr lang="tr-TR" sz="2400" b="1" dirty="0">
                <a:latin typeface="Bookman Old Style" panose="02050604050505020204" pitchFamily="18" charset="0"/>
              </a:rPr>
              <a:t>Göçebe gelenek ve egemenlik:</a:t>
            </a:r>
          </a:p>
          <a:p>
            <a:pPr marL="365760" lvl="1" indent="0" algn="just">
              <a:spcBef>
                <a:spcPts val="400"/>
              </a:spcBef>
              <a:buNone/>
            </a:pPr>
            <a:r>
              <a:rPr lang="tr-TR" sz="2400" dirty="0">
                <a:latin typeface="Bookman Old Style" panose="02050604050505020204" pitchFamily="18" charset="0"/>
              </a:rPr>
              <a:t>Osmanlı’nın geniş topraklar üzerindeki egemenliği, merkezin taşradan güç, taşranın da merkezden onay alarak hüküm sürdüğü bir karşılıklı bağlılık ilişkisi çerçevesinde mümkün olabilmiştir. Merkeziyetçiliğin bu özel­liği, günümüzde Türk kamu yönetiminin yapılanmasını etkileyen tarihsel özelliklerden biridir.</a:t>
            </a:r>
            <a:r>
              <a:rPr lang="tr-TR" sz="700" dirty="0">
                <a:latin typeface="Bookman Old Style" panose="02050604050505020204" pitchFamily="18" charset="0"/>
              </a:rPr>
              <a:t> </a:t>
            </a:r>
          </a:p>
        </p:txBody>
      </p:sp>
    </p:spTree>
    <p:extLst>
      <p:ext uri="{BB962C8B-B14F-4D97-AF65-F5344CB8AC3E}">
        <p14:creationId xmlns:p14="http://schemas.microsoft.com/office/powerpoint/2010/main" val="1230445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179512" y="1484784"/>
            <a:ext cx="8964488" cy="5373216"/>
          </a:xfrm>
        </p:spPr>
        <p:txBody>
          <a:bodyPr>
            <a:noAutofit/>
          </a:bodyPr>
          <a:lstStyle/>
          <a:p>
            <a:pPr marL="0" indent="0" algn="just">
              <a:spcBef>
                <a:spcPts val="400"/>
              </a:spcBef>
              <a:buNone/>
            </a:pPr>
            <a:endParaRPr lang="tr-TR" sz="2400" b="1" dirty="0">
              <a:latin typeface="Bookman Old Style" panose="02050604050505020204" pitchFamily="18" charset="0"/>
            </a:endParaRPr>
          </a:p>
          <a:p>
            <a:pPr marL="0" indent="0" algn="just">
              <a:spcBef>
                <a:spcPts val="400"/>
              </a:spcBef>
              <a:buNone/>
            </a:pPr>
            <a:r>
              <a:rPr lang="tr-TR" sz="2400" b="1" dirty="0">
                <a:latin typeface="Bookman Old Style" panose="02050604050505020204" pitchFamily="18" charset="0"/>
              </a:rPr>
              <a:t>Devletlilik Esası:</a:t>
            </a:r>
          </a:p>
          <a:p>
            <a:pPr marL="0" indent="0" algn="just">
              <a:spcBef>
                <a:spcPts val="400"/>
              </a:spcBef>
              <a:buNone/>
            </a:pPr>
            <a:r>
              <a:rPr lang="tr-TR" sz="2400" dirty="0">
                <a:latin typeface="Bookman Old Style" panose="02050604050505020204" pitchFamily="18" charset="0"/>
              </a:rPr>
              <a:t>Türk devlet sistemlerinde yönetici sınıf ile halk arasına dikkate değer bir mesafe koymuştur. </a:t>
            </a:r>
          </a:p>
          <a:p>
            <a:pPr marL="0" indent="0" algn="just">
              <a:spcBef>
                <a:spcPts val="400"/>
              </a:spcBef>
              <a:buNone/>
            </a:pPr>
            <a:r>
              <a:rPr lang="tr-TR" sz="2400" dirty="0">
                <a:latin typeface="Bookman Old Style" panose="02050604050505020204" pitchFamily="18" charset="0"/>
              </a:rPr>
              <a:t>Toplum için devlet, kendi egemen varlığının sürdürülmesiyle gö­revli güvence mekanizmasıdır ve bu iş için onu tam yetkili kılmıştır. Bu nihai koşul, günlük siyaset dilinde karşımıza ‘</a:t>
            </a:r>
            <a:r>
              <a:rPr lang="tr-TR" sz="2400" dirty="0" err="1">
                <a:latin typeface="Bookman Old Style" panose="02050604050505020204" pitchFamily="18" charset="0"/>
              </a:rPr>
              <a:t>bekâ</a:t>
            </a:r>
            <a:r>
              <a:rPr lang="tr-TR" sz="2400" dirty="0">
                <a:latin typeface="Bookman Old Style" panose="02050604050505020204" pitchFamily="18" charset="0"/>
              </a:rPr>
              <a:t>’ koşulu olarak çıkar. Bu koşulla devlete bağlılık esas sayılmış ve ona geniş bir hareket alanı bırakılmıştır. Devlet – toplum ilişkileri devletlilik esası üzerine kurulmuştur.</a:t>
            </a:r>
            <a:r>
              <a:rPr lang="tr-TR" sz="600" dirty="0">
                <a:latin typeface="Bookman Old Style" panose="02050604050505020204" pitchFamily="18" charset="0"/>
              </a:rPr>
              <a:t> </a:t>
            </a:r>
            <a:endParaRPr lang="tr-TR" sz="500" dirty="0">
              <a:latin typeface="Bookman Old Style" panose="02050604050505020204" pitchFamily="18" charset="0"/>
            </a:endParaRPr>
          </a:p>
        </p:txBody>
      </p:sp>
    </p:spTree>
    <p:extLst>
      <p:ext uri="{BB962C8B-B14F-4D97-AF65-F5344CB8AC3E}">
        <p14:creationId xmlns:p14="http://schemas.microsoft.com/office/powerpoint/2010/main" val="1839083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51520" y="1484784"/>
            <a:ext cx="8892480" cy="5373216"/>
          </a:xfrm>
        </p:spPr>
        <p:txBody>
          <a:bodyPr>
            <a:noAutofit/>
          </a:bodyPr>
          <a:lstStyle/>
          <a:p>
            <a:pPr marL="0" indent="0" algn="just">
              <a:spcBef>
                <a:spcPts val="400"/>
              </a:spcBef>
              <a:buNone/>
            </a:pPr>
            <a:endParaRPr lang="tr-TR" sz="2400" b="1" dirty="0">
              <a:latin typeface="Bookman Old Style" panose="02050604050505020204" pitchFamily="18" charset="0"/>
            </a:endParaRPr>
          </a:p>
          <a:p>
            <a:pPr marL="0" indent="0" algn="just">
              <a:spcBef>
                <a:spcPts val="400"/>
              </a:spcBef>
              <a:buNone/>
            </a:pPr>
            <a:r>
              <a:rPr lang="tr-TR" sz="2400" b="1" dirty="0">
                <a:latin typeface="Bookman Old Style" panose="02050604050505020204" pitchFamily="18" charset="0"/>
              </a:rPr>
              <a:t>Devletlilik Esası:</a:t>
            </a:r>
          </a:p>
          <a:p>
            <a:pPr marL="0" indent="0" algn="just">
              <a:spcBef>
                <a:spcPts val="400"/>
              </a:spcBef>
              <a:buNone/>
            </a:pPr>
            <a:r>
              <a:rPr lang="tr-TR" sz="2400" dirty="0">
                <a:latin typeface="Bookman Old Style" panose="02050604050505020204" pitchFamily="18" charset="0"/>
              </a:rPr>
              <a:t>Türk yönetim örgütlenmelerinde toplumun egemen varlığını sürdürme koşulu, yönetici sınıfın başka kültürleri başat hale getirme eğilimiyle çatışmıştır. </a:t>
            </a:r>
          </a:p>
          <a:p>
            <a:pPr marL="0" indent="0" algn="just">
              <a:spcBef>
                <a:spcPts val="400"/>
              </a:spcBef>
              <a:buNone/>
            </a:pPr>
            <a:r>
              <a:rPr lang="tr-TR" sz="2400" dirty="0">
                <a:latin typeface="Bookman Old Style" panose="02050604050505020204" pitchFamily="18" charset="0"/>
              </a:rPr>
              <a:t>Toplum ve devlet ilişkisinin pazarlığa değil nihai bir koşula bağlanmış olması, sistemin tipik özelliğidir. Nihai koşulun, devletlilik ve </a:t>
            </a:r>
            <a:r>
              <a:rPr lang="tr-TR" sz="2400" dirty="0" err="1">
                <a:latin typeface="Bookman Old Style" panose="02050604050505020204" pitchFamily="18" charset="0"/>
              </a:rPr>
              <a:t>bekâ</a:t>
            </a:r>
            <a:r>
              <a:rPr lang="tr-TR" sz="2400" dirty="0">
                <a:latin typeface="Bookman Old Style" panose="02050604050505020204" pitchFamily="18" charset="0"/>
              </a:rPr>
              <a:t> ilkesinin öne çıktığı tarihsel düğüm noktaları, yalnızca sınırlı zaman dilimlerine bakılarak çizilen merkez – çevre kopukluğu ya da despot – sürü görüntülerinin birer yanılgı olduğunu gösterir.</a:t>
            </a:r>
          </a:p>
          <a:p>
            <a:pPr marL="0" indent="0" algn="just">
              <a:spcBef>
                <a:spcPts val="400"/>
              </a:spcBef>
              <a:buNone/>
            </a:pPr>
            <a:endParaRPr lang="tr-TR" sz="2400" dirty="0">
              <a:latin typeface="Bookman Old Style" panose="02050604050505020204" pitchFamily="18" charset="0"/>
            </a:endParaRPr>
          </a:p>
        </p:txBody>
      </p:sp>
    </p:spTree>
    <p:extLst>
      <p:ext uri="{BB962C8B-B14F-4D97-AF65-F5344CB8AC3E}">
        <p14:creationId xmlns:p14="http://schemas.microsoft.com/office/powerpoint/2010/main" val="25898730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51520" y="1484784"/>
            <a:ext cx="8892480" cy="5373216"/>
          </a:xfrm>
        </p:spPr>
        <p:txBody>
          <a:bodyPr>
            <a:noAutofit/>
          </a:bodyPr>
          <a:lstStyle/>
          <a:p>
            <a:pPr marL="0" indent="0" algn="just">
              <a:spcBef>
                <a:spcPts val="400"/>
              </a:spcBef>
              <a:buNone/>
            </a:pPr>
            <a:r>
              <a:rPr lang="tr-TR" sz="2200" b="1" dirty="0">
                <a:latin typeface="Bookman Old Style" panose="02050604050505020204" pitchFamily="18" charset="0"/>
              </a:rPr>
              <a:t>Sömürge Olmama Özelliği:</a:t>
            </a:r>
          </a:p>
          <a:p>
            <a:pPr marL="0" indent="0" algn="just">
              <a:spcBef>
                <a:spcPts val="400"/>
              </a:spcBef>
              <a:buNone/>
            </a:pPr>
            <a:r>
              <a:rPr lang="tr-TR" sz="2200" dirty="0">
                <a:latin typeface="Bookman Old Style" panose="02050604050505020204" pitchFamily="18" charset="0"/>
              </a:rPr>
              <a:t>Bağımlı hale düşme durumu süreklilik arz etmez ve sömürge konumu hiç olmamıştır. </a:t>
            </a:r>
          </a:p>
          <a:p>
            <a:pPr marL="0" indent="0" algn="just">
              <a:spcBef>
                <a:spcPts val="400"/>
              </a:spcBef>
              <a:buNone/>
            </a:pPr>
            <a:r>
              <a:rPr lang="tr-TR" sz="2200" dirty="0">
                <a:latin typeface="Bookman Old Style" panose="02050604050505020204" pitchFamily="18" charset="0"/>
              </a:rPr>
              <a:t>Osmanlı Devleti’nin sö­mürgeleşme süreci devletin yıkılışıyla bitmiş, ama ‘sömürge oluş’ ile sonuçlanmamıştır. </a:t>
            </a:r>
          </a:p>
          <a:p>
            <a:pPr marL="0" indent="0" algn="just">
              <a:spcBef>
                <a:spcPts val="400"/>
              </a:spcBef>
              <a:buNone/>
            </a:pPr>
            <a:r>
              <a:rPr lang="tr-TR" sz="2200" dirty="0">
                <a:latin typeface="Bookman Old Style" panose="02050604050505020204" pitchFamily="18" charset="0"/>
              </a:rPr>
              <a:t>Türk kamu yönetimi, sömürgelik ilişkisini tanımadığı gibi, başka bir siyasal ya da iktisadi gücün baskı ve yönlendirmesine karşı tarihsel bir direniş duygusuna sahiptir. Osmanlı döneminden “kapitülasyon” sözcüğüyle devralınan sömürgeleştirme zorlaması ile kapitülasyonları kaldırma amacına odaklanmış yönetim uygulamaları, yönetim sistemin­de sömürgeleşmeyi tehlike sayma bilincinin ve bu sorunla baş etme iradesinin tarihsel zemini olmuştur. </a:t>
            </a:r>
          </a:p>
        </p:txBody>
      </p:sp>
    </p:spTree>
    <p:extLst>
      <p:ext uri="{BB962C8B-B14F-4D97-AF65-F5344CB8AC3E}">
        <p14:creationId xmlns:p14="http://schemas.microsoft.com/office/powerpoint/2010/main" val="3011037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51520" y="1484784"/>
            <a:ext cx="8892480" cy="5373216"/>
          </a:xfrm>
        </p:spPr>
        <p:txBody>
          <a:bodyPr>
            <a:noAutofit/>
          </a:bodyPr>
          <a:lstStyle/>
          <a:p>
            <a:pPr algn="just">
              <a:spcBef>
                <a:spcPts val="400"/>
              </a:spcBef>
              <a:buFont typeface="Wingdings" pitchFamily="2" charset="2"/>
              <a:buChar char="q"/>
            </a:pPr>
            <a:r>
              <a:rPr lang="tr-TR" sz="2300" dirty="0">
                <a:latin typeface="Bookman Old Style" panose="02050604050505020204" pitchFamily="18" charset="0"/>
              </a:rPr>
              <a:t>Dünya genelinde Türkiye’nin %1 büyüklüğünde bir varlığı olduğu söylenebilir. Ülkenin nüfusu dünya nüfusunun %1’i kadardır, hizmet ticaretindeki varlığı %1’e yakın, mal ticaretindeki büyüklüğü ise %0,5-7 arasındadır. </a:t>
            </a:r>
          </a:p>
          <a:p>
            <a:pPr algn="just">
              <a:spcBef>
                <a:spcPts val="400"/>
              </a:spcBef>
              <a:buFont typeface="Wingdings" pitchFamily="2" charset="2"/>
              <a:buChar char="q"/>
            </a:pPr>
            <a:r>
              <a:rPr lang="tr-TR" sz="2300" dirty="0">
                <a:latin typeface="Bookman Old Style" panose="02050604050505020204" pitchFamily="18" charset="0"/>
              </a:rPr>
              <a:t>Türkiye bu oranlarla, dünya genelinde toplam 200 ülke içinde ilk 50 ülke (%25) içinde yer almakta, iktisadi ve insani gelişmişlik sıralaması söz konusu olduğunda ilk 100 ülke arasında yer almaktadır (2020 yılı raporuna göre 54.). </a:t>
            </a:r>
          </a:p>
          <a:p>
            <a:pPr algn="just">
              <a:spcBef>
                <a:spcPts val="400"/>
              </a:spcBef>
              <a:buFont typeface="Wingdings" pitchFamily="2" charset="2"/>
              <a:buChar char="q"/>
            </a:pPr>
            <a:r>
              <a:rPr lang="tr-TR" sz="2300" dirty="0">
                <a:latin typeface="Bookman Old Style" panose="02050604050505020204" pitchFamily="18" charset="0"/>
              </a:rPr>
              <a:t>Türkiye, ülke sınıflandırmalarında “gelişmekte olan ülke” kategorisinde yer almaktadır. Ulusal gelir ve kişi başına gelir bakımından ortanın altı ya da alt grubun üstü sırasındadır </a:t>
            </a:r>
            <a:r>
              <a:rPr lang="tr-TR" sz="2300">
                <a:latin typeface="Bookman Old Style" panose="02050604050505020204" pitchFamily="18" charset="0"/>
              </a:rPr>
              <a:t>(DB&amp;IMF </a:t>
            </a:r>
            <a:r>
              <a:rPr lang="tr-TR" sz="2300" dirty="0">
                <a:latin typeface="Bookman Old Style" panose="02050604050505020204" pitchFamily="18" charset="0"/>
              </a:rPr>
              <a:t>satın alma gücü paritesine göre 68.). </a:t>
            </a:r>
          </a:p>
        </p:txBody>
      </p:sp>
    </p:spTree>
    <p:extLst>
      <p:ext uri="{BB962C8B-B14F-4D97-AF65-F5344CB8AC3E}">
        <p14:creationId xmlns:p14="http://schemas.microsoft.com/office/powerpoint/2010/main" val="1085921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51520" y="1484784"/>
            <a:ext cx="8892480" cy="5373216"/>
          </a:xfrm>
        </p:spPr>
        <p:txBody>
          <a:bodyPr>
            <a:noAutofit/>
          </a:bodyPr>
          <a:lstStyle/>
          <a:p>
            <a:pPr marL="0" indent="0" algn="just">
              <a:spcBef>
                <a:spcPts val="400"/>
              </a:spcBef>
              <a:buNone/>
            </a:pPr>
            <a:endParaRPr lang="tr-TR" sz="2400" dirty="0">
              <a:latin typeface="Bookman Old Style" panose="02050604050505020204" pitchFamily="18" charset="0"/>
            </a:endParaRPr>
          </a:p>
          <a:p>
            <a:pPr marL="0" indent="0" algn="just">
              <a:spcBef>
                <a:spcPts val="400"/>
              </a:spcBef>
              <a:buNone/>
            </a:pPr>
            <a:r>
              <a:rPr lang="tr-TR" sz="2400" dirty="0">
                <a:latin typeface="Bookman Old Style" panose="02050604050505020204" pitchFamily="18" charset="0"/>
              </a:rPr>
              <a:t>Türkiye, kapitalist dünya sistemi içinde yer alan ülkelerden biridir. </a:t>
            </a:r>
          </a:p>
          <a:p>
            <a:pPr marL="0" indent="0" algn="just">
              <a:spcBef>
                <a:spcPts val="400"/>
              </a:spcBef>
              <a:buNone/>
            </a:pPr>
            <a:r>
              <a:rPr lang="tr-TR" sz="2400" dirty="0">
                <a:latin typeface="Bookman Old Style" panose="02050604050505020204" pitchFamily="18" charset="0"/>
              </a:rPr>
              <a:t>Kapitalizm, tüm kurucu değer ve mekanizmaları piyasa kavramı üzerinde yükselen sosyoekonomik sistemdir. </a:t>
            </a:r>
          </a:p>
          <a:p>
            <a:pPr marL="0" indent="0" algn="just">
              <a:spcBef>
                <a:spcPts val="400"/>
              </a:spcBef>
              <a:buNone/>
            </a:pPr>
            <a:r>
              <a:rPr lang="tr-TR" sz="2400" dirty="0">
                <a:latin typeface="Bookman Old Style" panose="02050604050505020204" pitchFamily="18" charset="0"/>
              </a:rPr>
              <a:t>Piyasa kavra­mı, sosyalizmin dayandığı planlama kavramının karşıt kavramı konumundadır. </a:t>
            </a:r>
          </a:p>
          <a:p>
            <a:pPr marL="0" indent="0" algn="just">
              <a:spcBef>
                <a:spcPts val="400"/>
              </a:spcBef>
              <a:buNone/>
            </a:pPr>
            <a:r>
              <a:rPr lang="tr-TR" sz="2400" dirty="0">
                <a:latin typeface="Bookman Old Style" panose="02050604050505020204" pitchFamily="18" charset="0"/>
              </a:rPr>
              <a:t>Piyasa kavramının savunucusu liberal düşünürlere göre planlama ve devlet müdahalesi kaynak israfına, hatta köleliğe yol açar; çünkü özel mül­kiyet, rekabet ve fiyatların olmadığı herhangi bir sistem­de etkin kaynak tahsisi yapılamaz ve özgürlükler güven­ce altına alınamaz.</a:t>
            </a:r>
            <a:r>
              <a:rPr lang="tr-TR" sz="1400" dirty="0">
                <a:latin typeface="Bookman Old Style" panose="02050604050505020204" pitchFamily="18" charset="0"/>
              </a:rPr>
              <a:t> </a:t>
            </a:r>
          </a:p>
        </p:txBody>
      </p:sp>
    </p:spTree>
    <p:extLst>
      <p:ext uri="{BB962C8B-B14F-4D97-AF65-F5344CB8AC3E}">
        <p14:creationId xmlns:p14="http://schemas.microsoft.com/office/powerpoint/2010/main" val="3758703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51520" y="1484784"/>
            <a:ext cx="8892480" cy="5373216"/>
          </a:xfrm>
        </p:spPr>
        <p:txBody>
          <a:bodyPr>
            <a:noAutofit/>
          </a:bodyPr>
          <a:lstStyle/>
          <a:p>
            <a:pPr marL="0" indent="0" algn="just">
              <a:spcBef>
                <a:spcPts val="400"/>
              </a:spcBef>
              <a:buNone/>
            </a:pPr>
            <a:endParaRPr lang="tr-TR" sz="2200" b="1" dirty="0">
              <a:latin typeface="Bookman Old Style" panose="02050604050505020204" pitchFamily="18" charset="0"/>
            </a:endParaRPr>
          </a:p>
          <a:p>
            <a:pPr marL="0" indent="0" algn="just">
              <a:spcBef>
                <a:spcPts val="400"/>
              </a:spcBef>
              <a:buNone/>
            </a:pPr>
            <a:r>
              <a:rPr lang="tr-TR" sz="2200" dirty="0">
                <a:latin typeface="Bookman Old Style" panose="02050604050505020204" pitchFamily="18" charset="0"/>
              </a:rPr>
              <a:t>20. yüzyılda ortaya çıkan yönetim biçimlerine bakılarak yapılan bir sınıflandırma şöyledir: </a:t>
            </a:r>
          </a:p>
          <a:p>
            <a:pPr lvl="0">
              <a:buFont typeface="Wingdings" pitchFamily="2" charset="2"/>
              <a:buChar char="v"/>
            </a:pPr>
            <a:r>
              <a:rPr lang="tr-TR" sz="2200" dirty="0">
                <a:latin typeface="Bookman Old Style" panose="02050604050505020204" pitchFamily="18" charset="0"/>
              </a:rPr>
              <a:t>Sosyalizm/plancılık</a:t>
            </a:r>
          </a:p>
          <a:p>
            <a:pPr lvl="0">
              <a:buFont typeface="Wingdings" pitchFamily="2" charset="2"/>
              <a:buChar char="v"/>
            </a:pPr>
            <a:r>
              <a:rPr lang="tr-TR" sz="2200" dirty="0">
                <a:latin typeface="Bookman Old Style" panose="02050604050505020204" pitchFamily="18" charset="0"/>
              </a:rPr>
              <a:t>Karma ekonomi</a:t>
            </a:r>
          </a:p>
          <a:p>
            <a:pPr lvl="3"/>
            <a:r>
              <a:rPr lang="tr-TR" sz="2200" dirty="0">
                <a:latin typeface="Bookman Old Style" panose="02050604050505020204" pitchFamily="18" charset="0"/>
              </a:rPr>
              <a:t>Devletçilik</a:t>
            </a:r>
          </a:p>
          <a:p>
            <a:pPr lvl="3"/>
            <a:r>
              <a:rPr lang="tr-TR" sz="2200" dirty="0">
                <a:latin typeface="Bookman Old Style" panose="02050604050505020204" pitchFamily="18" charset="0"/>
              </a:rPr>
              <a:t>Özel sektör ağırlıklı karma ekonomi</a:t>
            </a:r>
          </a:p>
          <a:p>
            <a:pPr lvl="0">
              <a:buFont typeface="Wingdings" pitchFamily="2" charset="2"/>
              <a:buChar char="v"/>
            </a:pPr>
            <a:r>
              <a:rPr lang="tr-TR" sz="2200" dirty="0">
                <a:latin typeface="Bookman Old Style" panose="02050604050505020204" pitchFamily="18" charset="0"/>
              </a:rPr>
              <a:t>Piyasa ekonomisi</a:t>
            </a:r>
          </a:p>
          <a:p>
            <a:pPr lvl="3"/>
            <a:r>
              <a:rPr lang="tr-TR" sz="2200" dirty="0">
                <a:latin typeface="Bookman Old Style" panose="02050604050505020204" pitchFamily="18" charset="0"/>
              </a:rPr>
              <a:t>Sosyal piyasa ekonomisi</a:t>
            </a:r>
          </a:p>
          <a:p>
            <a:pPr lvl="3"/>
            <a:r>
              <a:rPr lang="tr-TR" sz="2200" dirty="0">
                <a:latin typeface="Bookman Old Style" panose="02050604050505020204" pitchFamily="18" charset="0"/>
              </a:rPr>
              <a:t>Serbest piyasa ekonomisi </a:t>
            </a:r>
          </a:p>
          <a:p>
            <a:pPr lvl="1" algn="just">
              <a:spcBef>
                <a:spcPts val="400"/>
              </a:spcBef>
              <a:buFont typeface="Wingdings" pitchFamily="2" charset="2"/>
              <a:buChar char="q"/>
            </a:pPr>
            <a:endParaRPr lang="tr-TR" sz="2200" dirty="0">
              <a:latin typeface="Bookman Old Style" panose="02050604050505020204" pitchFamily="18" charset="0"/>
            </a:endParaRPr>
          </a:p>
        </p:txBody>
      </p:sp>
    </p:spTree>
    <p:extLst>
      <p:ext uri="{BB962C8B-B14F-4D97-AF65-F5344CB8AC3E}">
        <p14:creationId xmlns:p14="http://schemas.microsoft.com/office/powerpoint/2010/main" val="1430797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51520" y="1484784"/>
            <a:ext cx="8892480" cy="5373216"/>
          </a:xfrm>
        </p:spPr>
        <p:txBody>
          <a:bodyPr>
            <a:noAutofit/>
          </a:bodyPr>
          <a:lstStyle/>
          <a:p>
            <a:pPr marL="0" indent="0" algn="just">
              <a:spcBef>
                <a:spcPts val="400"/>
              </a:spcBef>
              <a:buNone/>
            </a:pPr>
            <a:endParaRPr lang="tr-TR" sz="2100" i="1" dirty="0">
              <a:latin typeface="Bookman Old Style" panose="02050604050505020204" pitchFamily="18" charset="0"/>
            </a:endParaRPr>
          </a:p>
          <a:p>
            <a:pPr marL="0" indent="0" algn="just">
              <a:spcBef>
                <a:spcPts val="400"/>
              </a:spcBef>
              <a:buNone/>
            </a:pPr>
            <a:r>
              <a:rPr lang="tr-TR" sz="2100" i="1" dirty="0">
                <a:latin typeface="Bookman Old Style" panose="02050604050505020204" pitchFamily="18" charset="0"/>
              </a:rPr>
              <a:t>Karma ekonomi,</a:t>
            </a:r>
            <a:r>
              <a:rPr lang="tr-TR" sz="2100" dirty="0">
                <a:latin typeface="Bookman Old Style" panose="02050604050505020204" pitchFamily="18" charset="0"/>
              </a:rPr>
              <a:t> ülkede ayrı bir kamu sektörü kurularak, bunun özel sektörle bir arada yaşaması sağlanmış sistemdir. Bunun piyasa sistemine en uzak türü devletçilik, daha yakın sayılabilecek türü ise özel sektör öncülüğünü kabul etmiş olandır. </a:t>
            </a:r>
          </a:p>
          <a:p>
            <a:pPr marL="0" indent="0" algn="just">
              <a:spcBef>
                <a:spcPts val="400"/>
              </a:spcBef>
              <a:buNone/>
            </a:pPr>
            <a:r>
              <a:rPr lang="tr-TR" sz="2100" i="1" dirty="0">
                <a:latin typeface="Bookman Old Style" panose="02050604050505020204" pitchFamily="18" charset="0"/>
              </a:rPr>
              <a:t>Sosyal piyasa ekonomisi,</a:t>
            </a:r>
            <a:r>
              <a:rPr lang="tr-TR" sz="2100" dirty="0">
                <a:latin typeface="Bookman Old Style" panose="02050604050505020204" pitchFamily="18" charset="0"/>
              </a:rPr>
              <a:t> özel sektörle yan yana yaşayan </a:t>
            </a:r>
            <a:r>
              <a:rPr lang="tr-TR" sz="2100" i="1" dirty="0">
                <a:latin typeface="Bookman Old Style" panose="02050604050505020204" pitchFamily="18" charset="0"/>
              </a:rPr>
              <a:t>ayrı bir kamu sektörü yaratılmadan</a:t>
            </a:r>
            <a:r>
              <a:rPr lang="tr-TR" sz="2100" dirty="0">
                <a:latin typeface="Bookman Old Style" panose="02050604050505020204" pitchFamily="18" charset="0"/>
              </a:rPr>
              <a:t>, devletin serbest piyasa sistemine sürekli ve etkili müdahalelerde bulunması sağlanan sistemlere verilen addır. Buna Almanya, Avusturya, İskandinav ülkeleri, Kıta Avrupa’sı ülkeleri örnektir. </a:t>
            </a:r>
          </a:p>
          <a:p>
            <a:pPr marL="0" indent="0" algn="just">
              <a:spcBef>
                <a:spcPts val="400"/>
              </a:spcBef>
              <a:buNone/>
            </a:pPr>
            <a:r>
              <a:rPr lang="tr-TR" sz="2100" i="1" dirty="0">
                <a:latin typeface="Bookman Old Style" panose="02050604050505020204" pitchFamily="18" charset="0"/>
              </a:rPr>
              <a:t>Serbest piyasa ekonomisi</a:t>
            </a:r>
            <a:r>
              <a:rPr lang="tr-TR" sz="2100" dirty="0">
                <a:latin typeface="Bookman Old Style" panose="02050604050505020204" pitchFamily="18" charset="0"/>
              </a:rPr>
              <a:t> ise, tüm toplumsal ve ekonomik yaşamın piyasa dinamiklerine terk edildiği ‘minimal </a:t>
            </a:r>
            <a:r>
              <a:rPr lang="tr-TR" sz="2100" dirty="0" err="1">
                <a:latin typeface="Bookman Old Style" panose="02050604050505020204" pitchFamily="18" charset="0"/>
              </a:rPr>
              <a:t>devlet’i</a:t>
            </a:r>
            <a:r>
              <a:rPr lang="tr-TR" sz="2100" dirty="0">
                <a:latin typeface="Bookman Old Style" panose="02050604050505020204" pitchFamily="18" charset="0"/>
              </a:rPr>
              <a:t> anlatmaktadır. Buna günümüzde Hong Kong, Singapur, Yeni Zelanda ve son çeyrek yüzyıldaki yönelişleriyle ABD ile İngiltere örnek gösterilmektedir. </a:t>
            </a:r>
            <a:endParaRPr lang="tr-TR" sz="2100" b="1" i="1" dirty="0">
              <a:latin typeface="Bookman Old Style" panose="02050604050505020204" pitchFamily="18" charset="0"/>
            </a:endParaRPr>
          </a:p>
        </p:txBody>
      </p:sp>
    </p:spTree>
    <p:extLst>
      <p:ext uri="{BB962C8B-B14F-4D97-AF65-F5344CB8AC3E}">
        <p14:creationId xmlns:p14="http://schemas.microsoft.com/office/powerpoint/2010/main" val="1821710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51520" y="1484784"/>
            <a:ext cx="8892480" cy="5373216"/>
          </a:xfrm>
        </p:spPr>
        <p:txBody>
          <a:bodyPr>
            <a:noAutofit/>
          </a:bodyPr>
          <a:lstStyle/>
          <a:p>
            <a:r>
              <a:rPr lang="tr-TR" sz="2000" dirty="0">
                <a:latin typeface="Bookman Old Style" panose="02050604050505020204" pitchFamily="18" charset="0"/>
              </a:rPr>
              <a:t>Bu sınıflandırmaya göre de, Türkiye’de kamu yönetiminin gelişiminde üç genel aşama belirlenebilir:  </a:t>
            </a:r>
          </a:p>
          <a:p>
            <a:pPr marL="0" indent="0">
              <a:buNone/>
            </a:pPr>
            <a:r>
              <a:rPr lang="tr-TR" sz="2000" dirty="0">
                <a:latin typeface="Bookman Old Style" panose="02050604050505020204" pitchFamily="18" charset="0"/>
              </a:rPr>
              <a:t>(1) Karma ekonomi - Devletçilik, 1930-1960</a:t>
            </a:r>
          </a:p>
          <a:p>
            <a:pPr marL="0" indent="0">
              <a:buNone/>
            </a:pPr>
            <a:r>
              <a:rPr lang="tr-TR" sz="2000" dirty="0">
                <a:latin typeface="Bookman Old Style" panose="02050604050505020204" pitchFamily="18" charset="0"/>
              </a:rPr>
              <a:t>(2) Karma ekonomi - Plancılık, 1960-1980</a:t>
            </a:r>
          </a:p>
          <a:p>
            <a:pPr marL="0" indent="0">
              <a:buNone/>
            </a:pPr>
            <a:r>
              <a:rPr lang="tr-TR" sz="2000" dirty="0">
                <a:latin typeface="Bookman Old Style" panose="02050604050505020204" pitchFamily="18" charset="0"/>
              </a:rPr>
              <a:t>(3) Küresel piyasa ekonomisi, 1980 sonrası</a:t>
            </a:r>
          </a:p>
          <a:p>
            <a:pPr marL="0" indent="0">
              <a:buNone/>
            </a:pPr>
            <a:endParaRPr lang="tr-TR" sz="2000" dirty="0">
              <a:latin typeface="Bookman Old Style" panose="02050604050505020204" pitchFamily="18" charset="0"/>
            </a:endParaRPr>
          </a:p>
          <a:p>
            <a:r>
              <a:rPr lang="tr-TR" sz="2000" dirty="0">
                <a:latin typeface="Bookman Old Style" panose="02050604050505020204" pitchFamily="18" charset="0"/>
              </a:rPr>
              <a:t>Türkiye Cumhuriyeti kamu yönetiminin şu devlet biçimleri içinde yapılandığı söylenebilir:</a:t>
            </a:r>
          </a:p>
          <a:p>
            <a:pPr marL="0" indent="0">
              <a:buNone/>
            </a:pPr>
            <a:r>
              <a:rPr lang="tr-TR" sz="2000" dirty="0">
                <a:latin typeface="Bookman Old Style" panose="02050604050505020204" pitchFamily="18" charset="0"/>
              </a:rPr>
              <a:t>(1) Bağımsız Kemalist Devlet, 1920-1945</a:t>
            </a:r>
          </a:p>
          <a:p>
            <a:pPr marL="0" indent="0">
              <a:buNone/>
            </a:pPr>
            <a:r>
              <a:rPr lang="tr-TR" sz="2000" dirty="0">
                <a:latin typeface="Bookman Old Style" panose="02050604050505020204" pitchFamily="18" charset="0"/>
              </a:rPr>
              <a:t>(2) Kalkınma İdaresi, Kalkınmacı Devlet, 1945-1980</a:t>
            </a:r>
          </a:p>
          <a:p>
            <a:pPr marL="0" indent="0">
              <a:buNone/>
            </a:pPr>
            <a:r>
              <a:rPr lang="tr-TR" sz="2000" dirty="0">
                <a:latin typeface="Bookman Old Style" panose="02050604050505020204" pitchFamily="18" charset="0"/>
              </a:rPr>
              <a:t>(3) Bağımlı Neoliberal Devlet, 1980’den günümüze.</a:t>
            </a:r>
          </a:p>
          <a:p>
            <a:pPr marL="0" indent="0">
              <a:buNone/>
            </a:pPr>
            <a:endParaRPr lang="tr-TR" sz="2000" dirty="0">
              <a:latin typeface="Bookman Old Style" panose="02050604050505020204" pitchFamily="18" charset="0"/>
            </a:endParaRPr>
          </a:p>
        </p:txBody>
      </p:sp>
    </p:spTree>
    <p:extLst>
      <p:ext uri="{BB962C8B-B14F-4D97-AF65-F5344CB8AC3E}">
        <p14:creationId xmlns:p14="http://schemas.microsoft.com/office/powerpoint/2010/main" val="1615768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51520" y="1484784"/>
            <a:ext cx="8892480" cy="5373216"/>
          </a:xfrm>
        </p:spPr>
        <p:txBody>
          <a:bodyPr>
            <a:noAutofit/>
          </a:bodyPr>
          <a:lstStyle/>
          <a:p>
            <a:pPr marL="0" indent="0" algn="just">
              <a:spcBef>
                <a:spcPts val="400"/>
              </a:spcBef>
              <a:buNone/>
            </a:pPr>
            <a:endParaRPr lang="tr-TR" sz="2400" dirty="0">
              <a:latin typeface="Bookman Old Style" panose="02050604050505020204" pitchFamily="18" charset="0"/>
            </a:endParaRPr>
          </a:p>
          <a:p>
            <a:pPr marL="0" indent="0" algn="just">
              <a:spcBef>
                <a:spcPts val="400"/>
              </a:spcBef>
              <a:buNone/>
            </a:pPr>
            <a:r>
              <a:rPr lang="tr-TR" sz="2400" dirty="0">
                <a:latin typeface="Bookman Old Style" panose="02050604050505020204" pitchFamily="18" charset="0"/>
              </a:rPr>
              <a:t>Türkiye, uluslararası örgütlerde karar verme sürecini etkileyecek sermaye ve yaptırım gücüne sahip olmadığı gibi, küresel iktidar odakları olarak hareket eden </a:t>
            </a:r>
            <a:r>
              <a:rPr lang="tr-TR" sz="2400" dirty="0" err="1">
                <a:latin typeface="Bookman Old Style" panose="02050604050505020204" pitchFamily="18" charset="0"/>
              </a:rPr>
              <a:t>ulus­ötesi</a:t>
            </a:r>
            <a:r>
              <a:rPr lang="tr-TR" sz="2400" dirty="0">
                <a:latin typeface="Bookman Old Style" panose="02050604050505020204" pitchFamily="18" charset="0"/>
              </a:rPr>
              <a:t> şirketler ile gelişmiş ülkeler karşısında </a:t>
            </a:r>
            <a:r>
              <a:rPr lang="tr-TR" sz="2400" i="1" dirty="0">
                <a:latin typeface="Bookman Old Style" panose="02050604050505020204" pitchFamily="18" charset="0"/>
              </a:rPr>
              <a:t>bağımsız</a:t>
            </a:r>
            <a:r>
              <a:rPr lang="tr-TR" sz="2400" dirty="0">
                <a:latin typeface="Bookman Old Style" panose="02050604050505020204" pitchFamily="18" charset="0"/>
              </a:rPr>
              <a:t> irade gösterme yetenekleri de sınırlıdır. </a:t>
            </a:r>
          </a:p>
          <a:p>
            <a:pPr marL="0" indent="0" algn="just">
              <a:spcBef>
                <a:spcPts val="400"/>
              </a:spcBef>
              <a:buNone/>
            </a:pPr>
            <a:r>
              <a:rPr lang="tr-TR" sz="2400" dirty="0">
                <a:latin typeface="Bookman Old Style" panose="02050604050505020204" pitchFamily="18" charset="0"/>
              </a:rPr>
              <a:t>Bu konum, kamu yönetiminin politika geliştirme, karar verme, planlama, politikaları uygulama ve uygulama sonuçlarını de­ğerlendirme davranışları üzerinde doğrudan kapsamlı etkiler yaratmaktadır.</a:t>
            </a:r>
            <a:endParaRPr lang="tr-TR" sz="1800" i="1" dirty="0">
              <a:latin typeface="Bookman Old Style" panose="02050604050505020204" pitchFamily="18" charset="0"/>
            </a:endParaRPr>
          </a:p>
        </p:txBody>
      </p:sp>
    </p:spTree>
    <p:extLst>
      <p:ext uri="{BB962C8B-B14F-4D97-AF65-F5344CB8AC3E}">
        <p14:creationId xmlns:p14="http://schemas.microsoft.com/office/powerpoint/2010/main" val="372611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900" b="1" dirty="0">
                <a:latin typeface="Bookman Old Style" pitchFamily="18" charset="0"/>
              </a:rPr>
              <a:t>Kamu Yönetiminin Unsur ve Tanımları</a:t>
            </a:r>
          </a:p>
        </p:txBody>
      </p:sp>
      <p:sp>
        <p:nvSpPr>
          <p:cNvPr id="3" name="2 İçerik Yer Tutucusu"/>
          <p:cNvSpPr>
            <a:spLocks noGrp="1"/>
          </p:cNvSpPr>
          <p:nvPr>
            <p:ph sz="quarter" idx="1"/>
          </p:nvPr>
        </p:nvSpPr>
        <p:spPr>
          <a:xfrm>
            <a:off x="251520" y="1600200"/>
            <a:ext cx="8514528" cy="5141168"/>
          </a:xfrm>
        </p:spPr>
        <p:txBody>
          <a:bodyPr>
            <a:noAutofit/>
          </a:bodyPr>
          <a:lstStyle/>
          <a:p>
            <a:pPr algn="just"/>
            <a:endParaRPr lang="tr-TR" sz="2800" dirty="0">
              <a:latin typeface="Bookman Old Style" panose="02050604050505020204" pitchFamily="18" charset="0"/>
            </a:endParaRPr>
          </a:p>
          <a:p>
            <a:pPr algn="just"/>
            <a:endParaRPr lang="tr-TR" sz="2800" dirty="0">
              <a:latin typeface="Bookman Old Style" panose="02050604050505020204" pitchFamily="18" charset="0"/>
            </a:endParaRPr>
          </a:p>
          <a:p>
            <a:pPr marL="0" indent="0" algn="just">
              <a:buNone/>
            </a:pPr>
            <a:r>
              <a:rPr lang="tr-TR" sz="2400" dirty="0">
                <a:latin typeface="Bookman Old Style" panose="02050604050505020204" pitchFamily="18" charset="0"/>
              </a:rPr>
              <a:t>Kamu yönetimi, kendisince üstlenilen ya da kendisine yüklenen hizmetler/görevler/işlevler açısından da nitelenebilir. “Kamu kurum/kuruluşları tarafından veya onların denetim ve gözetimi altında halkın ortak ihtiyaçlarını karşılamaya yönelik olarak üretilen ve sunulan mal ile hizmetler bize kamu yönetimini gösterir.” </a:t>
            </a:r>
          </a:p>
          <a:p>
            <a:pPr algn="just"/>
            <a:endParaRPr lang="tr-TR" sz="2000" dirty="0">
              <a:latin typeface="Bookman Old Style" panose="02050604050505020204" pitchFamily="18" charset="0"/>
            </a:endParaRPr>
          </a:p>
        </p:txBody>
      </p:sp>
    </p:spTree>
    <p:extLst>
      <p:ext uri="{BB962C8B-B14F-4D97-AF65-F5344CB8AC3E}">
        <p14:creationId xmlns:p14="http://schemas.microsoft.com/office/powerpoint/2010/main" val="14555036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51520" y="1484784"/>
            <a:ext cx="8892480" cy="5373216"/>
          </a:xfrm>
        </p:spPr>
        <p:txBody>
          <a:bodyPr>
            <a:noAutofit/>
          </a:bodyPr>
          <a:lstStyle/>
          <a:p>
            <a:pPr marL="0" indent="0" algn="just">
              <a:spcBef>
                <a:spcPts val="400"/>
              </a:spcBef>
              <a:buNone/>
            </a:pPr>
            <a:endParaRPr lang="tr-TR" sz="2200" dirty="0">
              <a:latin typeface="Bookman Old Style" panose="02050604050505020204" pitchFamily="18" charset="0"/>
            </a:endParaRPr>
          </a:p>
          <a:p>
            <a:pPr marL="0" indent="0" algn="just">
              <a:spcBef>
                <a:spcPts val="400"/>
              </a:spcBef>
              <a:buNone/>
            </a:pPr>
            <a:r>
              <a:rPr lang="tr-TR" sz="2200" dirty="0">
                <a:latin typeface="Bookman Old Style" panose="02050604050505020204" pitchFamily="18" charset="0"/>
              </a:rPr>
              <a:t>Gelir dağılımı bakımından, sıfıra yaklaştıkça eşitlikte bozulmayı, 0’a yaklaştıkça düzelmeyi gösteren </a:t>
            </a:r>
            <a:r>
              <a:rPr lang="tr-TR" sz="2200" dirty="0" err="1">
                <a:latin typeface="Bookman Old Style" panose="02050604050505020204" pitchFamily="18" charset="0"/>
              </a:rPr>
              <a:t>gini</a:t>
            </a:r>
            <a:r>
              <a:rPr lang="tr-TR" sz="2200" dirty="0">
                <a:latin typeface="Bookman Old Style" panose="02050604050505020204" pitchFamily="18" charset="0"/>
              </a:rPr>
              <a:t> katsayısı Türkiye İstatistik Kurumu’nun verilerine göre, 2021 yılında 0,44’tir. Buna göre nüfusun en zengin %20’si toplam gelirin yaklaşık %50’sini alırken, en yoksul %20’lik kesimi gelirin yaklaşık %6’sıyla yetinmektedir.</a:t>
            </a:r>
          </a:p>
          <a:p>
            <a:pPr marL="0" indent="0" algn="just">
              <a:spcBef>
                <a:spcPts val="400"/>
              </a:spcBef>
              <a:buNone/>
            </a:pPr>
            <a:r>
              <a:rPr lang="tr-TR" sz="2200" dirty="0">
                <a:latin typeface="Bookman Old Style" panose="02050604050505020204" pitchFamily="18" charset="0"/>
              </a:rPr>
              <a:t>Bu veriye göre, Türkiye OECD ülkeleri arasında gelir dağılımı adaletsizliği en yüksek olan Güney Afrika, Kosta Rika, Şili ve Meksika’dan sonra 5. sırada bulunmaktadır.</a:t>
            </a:r>
          </a:p>
          <a:p>
            <a:pPr marL="0" indent="0" algn="just">
              <a:spcBef>
                <a:spcPts val="400"/>
              </a:spcBef>
              <a:buNone/>
            </a:pPr>
            <a:r>
              <a:rPr lang="tr-TR" sz="2200" dirty="0">
                <a:latin typeface="Bookman Old Style" panose="02050604050505020204" pitchFamily="18" charset="0"/>
              </a:rPr>
              <a:t>Dört yıllık verilere göre hesaplanan </a:t>
            </a:r>
            <a:r>
              <a:rPr lang="tr-TR" sz="2200" i="1" dirty="0">
                <a:latin typeface="Bookman Old Style" panose="02050604050505020204" pitchFamily="18" charset="0"/>
              </a:rPr>
              <a:t>sürekli yoksulluk</a:t>
            </a:r>
            <a:r>
              <a:rPr lang="tr-TR" sz="2200" dirty="0">
                <a:latin typeface="Bookman Old Style" panose="02050604050505020204" pitchFamily="18" charset="0"/>
              </a:rPr>
              <a:t> nüfusun yüzde 12,7’sini, mali sıkıntıda olma anlamında </a:t>
            </a:r>
            <a:r>
              <a:rPr lang="tr-TR" sz="2200" i="1" dirty="0">
                <a:latin typeface="Bookman Old Style" panose="02050604050505020204" pitchFamily="18" charset="0"/>
              </a:rPr>
              <a:t>maddi yoksunluk</a:t>
            </a:r>
            <a:r>
              <a:rPr lang="tr-TR" sz="2200" dirty="0">
                <a:latin typeface="Bookman Old Style" panose="02050604050505020204" pitchFamily="18" charset="0"/>
              </a:rPr>
              <a:t> oranı nüfusun yüzde 26,3’ünü kaplamış durumdadır.</a:t>
            </a:r>
          </a:p>
        </p:txBody>
      </p:sp>
    </p:spTree>
    <p:extLst>
      <p:ext uri="{BB962C8B-B14F-4D97-AF65-F5344CB8AC3E}">
        <p14:creationId xmlns:p14="http://schemas.microsoft.com/office/powerpoint/2010/main" val="26578060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51520" y="1484784"/>
            <a:ext cx="8892480" cy="5373216"/>
          </a:xfrm>
        </p:spPr>
        <p:txBody>
          <a:bodyPr>
            <a:noAutofit/>
          </a:bodyPr>
          <a:lstStyle/>
          <a:p>
            <a:pPr marL="0" indent="0" algn="just">
              <a:spcBef>
                <a:spcPts val="400"/>
              </a:spcBef>
              <a:buNone/>
            </a:pPr>
            <a:endParaRPr lang="tr-TR" sz="2400" dirty="0">
              <a:latin typeface="Bookman Old Style" panose="02050604050505020204" pitchFamily="18" charset="0"/>
            </a:endParaRPr>
          </a:p>
          <a:p>
            <a:pPr marL="0" indent="0" algn="just">
              <a:spcBef>
                <a:spcPts val="400"/>
              </a:spcBef>
              <a:buNone/>
            </a:pPr>
            <a:endParaRPr lang="tr-TR" sz="2400" dirty="0">
              <a:latin typeface="Bookman Old Style" panose="02050604050505020204" pitchFamily="18" charset="0"/>
            </a:endParaRPr>
          </a:p>
          <a:p>
            <a:pPr marL="0" indent="0" algn="just">
              <a:spcBef>
                <a:spcPts val="400"/>
              </a:spcBef>
              <a:buNone/>
            </a:pPr>
            <a:r>
              <a:rPr lang="tr-TR" sz="2400" dirty="0">
                <a:latin typeface="Bookman Old Style" panose="02050604050505020204" pitchFamily="18" charset="0"/>
              </a:rPr>
              <a:t>Türk devlet yapısı, egemenliğin kullanılış biçimi bakımından, ulusal-devlet ve </a:t>
            </a:r>
            <a:r>
              <a:rPr lang="tr-TR" sz="2400" dirty="0" err="1">
                <a:latin typeface="Bookman Old Style" panose="02050604050505020204" pitchFamily="18" charset="0"/>
              </a:rPr>
              <a:t>üniter</a:t>
            </a:r>
            <a:r>
              <a:rPr lang="tr-TR" sz="2400" dirty="0">
                <a:latin typeface="Bookman Old Style" panose="02050604050505020204" pitchFamily="18" charset="0"/>
              </a:rPr>
              <a:t>-devlet olma özelliklerine sahiptir. </a:t>
            </a:r>
          </a:p>
          <a:p>
            <a:pPr marL="0" indent="0" algn="just">
              <a:spcBef>
                <a:spcPts val="400"/>
              </a:spcBef>
              <a:buNone/>
            </a:pPr>
            <a:endParaRPr lang="tr-TR" sz="2400" dirty="0">
              <a:latin typeface="Bookman Old Style" panose="02050604050505020204" pitchFamily="18" charset="0"/>
            </a:endParaRPr>
          </a:p>
          <a:p>
            <a:pPr marL="0" indent="0" algn="just">
              <a:spcBef>
                <a:spcPts val="400"/>
              </a:spcBef>
              <a:buNone/>
            </a:pPr>
            <a:r>
              <a:rPr lang="tr-TR" sz="2400" dirty="0">
                <a:latin typeface="Bookman Old Style" panose="02050604050505020204" pitchFamily="18" charset="0"/>
              </a:rPr>
              <a:t>Bu iki özellik, kamu yönetiminin merkeziyetçilik ilkesine göre kurulmasını sağlar. Ancak bu katı değil, esnek bir merkeziyetçiliktir. </a:t>
            </a:r>
          </a:p>
          <a:p>
            <a:pPr marL="0" indent="0" algn="just">
              <a:spcBef>
                <a:spcPts val="400"/>
              </a:spcBef>
              <a:buNone/>
            </a:pPr>
            <a:endParaRPr lang="tr-TR" sz="1800" dirty="0">
              <a:latin typeface="Bookman Old Style" panose="02050604050505020204" pitchFamily="18" charset="0"/>
            </a:endParaRPr>
          </a:p>
        </p:txBody>
      </p:sp>
    </p:spTree>
    <p:extLst>
      <p:ext uri="{BB962C8B-B14F-4D97-AF65-F5344CB8AC3E}">
        <p14:creationId xmlns:p14="http://schemas.microsoft.com/office/powerpoint/2010/main" val="18210724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51520" y="1484784"/>
            <a:ext cx="8892480" cy="5373216"/>
          </a:xfrm>
        </p:spPr>
        <p:txBody>
          <a:bodyPr>
            <a:noAutofit/>
          </a:bodyPr>
          <a:lstStyle/>
          <a:p>
            <a:pPr marL="0" indent="0" algn="just">
              <a:spcBef>
                <a:spcPts val="400"/>
              </a:spcBef>
              <a:buNone/>
            </a:pPr>
            <a:r>
              <a:rPr lang="tr-TR" sz="2400" b="1" dirty="0">
                <a:latin typeface="Bookman Old Style" panose="02050604050505020204" pitchFamily="18" charset="0"/>
              </a:rPr>
              <a:t>Ulusal Devlet:</a:t>
            </a:r>
          </a:p>
          <a:p>
            <a:pPr marL="0" indent="0" algn="just">
              <a:spcBef>
                <a:spcPts val="400"/>
              </a:spcBef>
              <a:buNone/>
            </a:pPr>
            <a:r>
              <a:rPr lang="tr-TR" sz="2400" dirty="0">
                <a:latin typeface="Bookman Old Style" panose="02050604050505020204" pitchFamily="18" charset="0"/>
              </a:rPr>
              <a:t>Toplumun siyasal kimliğini belli bir kültürel bütünde tanımlayan ve bireysel haklar temelinde </a:t>
            </a:r>
            <a:r>
              <a:rPr lang="tr-TR" sz="2400" i="1" dirty="0">
                <a:latin typeface="Bookman Old Style" panose="02050604050505020204" pitchFamily="18" charset="0"/>
              </a:rPr>
              <a:t>yurttaşların eşitliği</a:t>
            </a:r>
            <a:r>
              <a:rPr lang="tr-TR" sz="2400" dirty="0">
                <a:latin typeface="Bookman Old Style" panose="02050604050505020204" pitchFamily="18" charset="0"/>
              </a:rPr>
              <a:t> esasına dayanan devlettir. Bunun karşıt formu, toplumunu sosyal (etnik) ya da kültürel (dinsel) alt toplulukların kolektif haklarına göre tanımlayan çok- </a:t>
            </a:r>
            <a:r>
              <a:rPr lang="tr-TR" sz="2400" dirty="0" err="1">
                <a:latin typeface="Bookman Old Style" panose="02050604050505020204" pitchFamily="18" charset="0"/>
              </a:rPr>
              <a:t>milliyetli</a:t>
            </a:r>
            <a:r>
              <a:rPr lang="tr-TR" sz="2400" dirty="0">
                <a:latin typeface="Bookman Old Style" panose="02050604050505020204" pitchFamily="18" charset="0"/>
              </a:rPr>
              <a:t> devlettir.</a:t>
            </a:r>
          </a:p>
          <a:p>
            <a:pPr marL="0" indent="0" algn="just">
              <a:spcBef>
                <a:spcPts val="400"/>
              </a:spcBef>
              <a:buNone/>
            </a:pPr>
            <a:r>
              <a:rPr lang="tr-TR" sz="2400" dirty="0">
                <a:latin typeface="Bookman Old Style" panose="02050604050505020204" pitchFamily="18" charset="0"/>
              </a:rPr>
              <a:t>Anayasa’nın  6. maddesinde toplum, etnik köken ya da dinsel inanç ayırt edilmeksizin Türk Milleti siyasal kimliğinde tanımlanmış ve egemenlik hak ve yetkisi ona verilmiştir.</a:t>
            </a:r>
          </a:p>
          <a:p>
            <a:pPr marL="0" indent="0" algn="just">
              <a:spcBef>
                <a:spcPts val="400"/>
              </a:spcBef>
              <a:buNone/>
            </a:pPr>
            <a:endParaRPr lang="tr-TR" sz="1400" dirty="0">
              <a:latin typeface="Bookman Old Style" panose="02050604050505020204" pitchFamily="18" charset="0"/>
            </a:endParaRPr>
          </a:p>
        </p:txBody>
      </p:sp>
    </p:spTree>
    <p:extLst>
      <p:ext uri="{BB962C8B-B14F-4D97-AF65-F5344CB8AC3E}">
        <p14:creationId xmlns:p14="http://schemas.microsoft.com/office/powerpoint/2010/main" val="20570763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51520" y="1484784"/>
            <a:ext cx="8892480" cy="5373216"/>
          </a:xfrm>
        </p:spPr>
        <p:txBody>
          <a:bodyPr>
            <a:noAutofit/>
          </a:bodyPr>
          <a:lstStyle/>
          <a:p>
            <a:pPr marL="0" indent="0" algn="just">
              <a:spcBef>
                <a:spcPts val="400"/>
              </a:spcBef>
              <a:buNone/>
            </a:pPr>
            <a:r>
              <a:rPr lang="tr-TR" sz="2400" b="1" dirty="0" err="1">
                <a:latin typeface="Bookman Old Style" panose="02050604050505020204" pitchFamily="18" charset="0"/>
              </a:rPr>
              <a:t>Üniter</a:t>
            </a:r>
            <a:r>
              <a:rPr lang="tr-TR" sz="2400" b="1" dirty="0">
                <a:latin typeface="Bookman Old Style" panose="02050604050505020204" pitchFamily="18" charset="0"/>
              </a:rPr>
              <a:t> Devlet:</a:t>
            </a:r>
          </a:p>
          <a:p>
            <a:pPr marL="0" indent="0" algn="just">
              <a:spcBef>
                <a:spcPts val="400"/>
              </a:spcBef>
              <a:buNone/>
            </a:pPr>
            <a:r>
              <a:rPr lang="tr-TR" sz="2400" dirty="0">
                <a:latin typeface="Bookman Old Style" panose="02050604050505020204" pitchFamily="18" charset="0"/>
              </a:rPr>
              <a:t>Toprağı bir bütün olarak yönetilen ve egemenliğin ülke toprağı üzerinde coğrafi parçalara bölünmeyen devlet örgütlenmesidir.</a:t>
            </a:r>
          </a:p>
          <a:p>
            <a:pPr marL="0" indent="0" algn="just">
              <a:spcBef>
                <a:spcPts val="400"/>
              </a:spcBef>
              <a:buNone/>
            </a:pPr>
            <a:r>
              <a:rPr lang="tr-TR" sz="2400" dirty="0" err="1">
                <a:latin typeface="Bookman Old Style" panose="02050604050505020204" pitchFamily="18" charset="0"/>
              </a:rPr>
              <a:t>Üniter</a:t>
            </a:r>
            <a:r>
              <a:rPr lang="tr-TR" sz="2400" dirty="0">
                <a:latin typeface="Bookman Old Style" panose="02050604050505020204" pitchFamily="18" charset="0"/>
              </a:rPr>
              <a:t> devlet ilkesi Madde 3’te devlet </a:t>
            </a:r>
            <a:r>
              <a:rPr lang="tr-TR" sz="2400" i="1" dirty="0">
                <a:latin typeface="Bookman Old Style" panose="02050604050505020204" pitchFamily="18" charset="0"/>
              </a:rPr>
              <a:t>“…ülkesi ve milletiyle bölünmez bir bütündür”</a:t>
            </a:r>
            <a:r>
              <a:rPr lang="tr-TR" sz="2400" dirty="0">
                <a:latin typeface="Bookman Old Style" panose="02050604050505020204" pitchFamily="18" charset="0"/>
              </a:rPr>
              <a:t> ilkesinde ilan edilmiştir. </a:t>
            </a:r>
          </a:p>
          <a:p>
            <a:pPr marL="0" indent="0" algn="just">
              <a:spcBef>
                <a:spcPts val="400"/>
              </a:spcBef>
              <a:buNone/>
            </a:pPr>
            <a:r>
              <a:rPr lang="tr-TR" sz="2400" dirty="0">
                <a:latin typeface="Bookman Old Style" panose="02050604050505020204" pitchFamily="18" charset="0"/>
              </a:rPr>
              <a:t>Bu ilke daha sonra ‘idare’ ile ilgili maddelerde, idarenin bütünlüğü ilkesi gereğince iller için yetki genişliği ve yerel yönetimler için idari vesayet mekanizmaları çerçevesinde düzenlenmiştir.</a:t>
            </a:r>
            <a:endParaRPr lang="tr-TR" sz="2400" b="1" dirty="0">
              <a:latin typeface="Bookman Old Style" panose="02050604050505020204" pitchFamily="18" charset="0"/>
            </a:endParaRPr>
          </a:p>
        </p:txBody>
      </p:sp>
    </p:spTree>
    <p:extLst>
      <p:ext uri="{BB962C8B-B14F-4D97-AF65-F5344CB8AC3E}">
        <p14:creationId xmlns:p14="http://schemas.microsoft.com/office/powerpoint/2010/main" val="36123471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51520" y="1484784"/>
            <a:ext cx="8892480" cy="5373216"/>
          </a:xfrm>
        </p:spPr>
        <p:txBody>
          <a:bodyPr>
            <a:noAutofit/>
          </a:bodyPr>
          <a:lstStyle/>
          <a:p>
            <a:pPr marL="0" indent="0" algn="just">
              <a:spcBef>
                <a:spcPts val="400"/>
              </a:spcBef>
              <a:buNone/>
            </a:pPr>
            <a:r>
              <a:rPr lang="tr-TR" sz="2000" b="1" dirty="0">
                <a:latin typeface="Bookman Old Style" panose="02050604050505020204" pitchFamily="18" charset="0"/>
              </a:rPr>
              <a:t>Merkeziyetçilik:</a:t>
            </a:r>
            <a:endParaRPr lang="tr-TR" sz="2000" dirty="0">
              <a:latin typeface="Bookman Old Style" panose="02050604050505020204" pitchFamily="18" charset="0"/>
            </a:endParaRPr>
          </a:p>
          <a:p>
            <a:pPr marL="0" indent="0" algn="just">
              <a:spcBef>
                <a:spcPts val="400"/>
              </a:spcBef>
              <a:buNone/>
            </a:pPr>
            <a:r>
              <a:rPr lang="tr-TR" sz="2000" dirty="0">
                <a:latin typeface="Bookman Old Style" panose="02050604050505020204" pitchFamily="18" charset="0"/>
              </a:rPr>
              <a:t>Ulusal ve </a:t>
            </a:r>
            <a:r>
              <a:rPr lang="tr-TR" sz="2000" dirty="0" err="1">
                <a:latin typeface="Bookman Old Style" panose="02050604050505020204" pitchFamily="18" charset="0"/>
              </a:rPr>
              <a:t>üniter</a:t>
            </a:r>
            <a:r>
              <a:rPr lang="tr-TR" sz="2000" dirty="0">
                <a:latin typeface="Bookman Old Style" panose="02050604050505020204" pitchFamily="18" charset="0"/>
              </a:rPr>
              <a:t> devlet ilkeleri gereğince egemenlik, siyasal bakımdan ulusal ve tek parlamento olan Türkiye Büyük Millet Meclisi ile yürütme gücünün tek üst temsilcisi olan Cumhurbaşkanlığı yönetiminde kullanılır. </a:t>
            </a:r>
          </a:p>
          <a:p>
            <a:pPr marL="0" indent="0" algn="just">
              <a:spcBef>
                <a:spcPts val="400"/>
              </a:spcBef>
              <a:buNone/>
            </a:pPr>
            <a:r>
              <a:rPr lang="tr-TR" sz="2000" dirty="0">
                <a:latin typeface="Bookman Old Style" panose="02050604050505020204" pitchFamily="18" charset="0"/>
              </a:rPr>
              <a:t>İlkenin uygulamadaki görünümü, egemenliğin başlıca göstergesi olan vergi koyma ve toplama yetkisinde </a:t>
            </a:r>
            <a:r>
              <a:rPr lang="tr-TR" sz="2000" dirty="0" err="1">
                <a:latin typeface="Bookman Old Style" panose="02050604050505020204" pitchFamily="18" charset="0"/>
              </a:rPr>
              <a:t>somutlanır</a:t>
            </a:r>
            <a:r>
              <a:rPr lang="tr-TR" sz="2000" dirty="0">
                <a:latin typeface="Bookman Old Style" panose="02050604050505020204" pitchFamily="18" charset="0"/>
              </a:rPr>
              <a:t>. </a:t>
            </a:r>
            <a:r>
              <a:rPr lang="tr-TR" sz="2000" dirty="0" err="1">
                <a:latin typeface="Bookman Old Style" panose="02050604050505020204" pitchFamily="18" charset="0"/>
              </a:rPr>
              <a:t>Üniter</a:t>
            </a:r>
            <a:r>
              <a:rPr lang="tr-TR" sz="2000" dirty="0">
                <a:latin typeface="Bookman Old Style" panose="02050604050505020204" pitchFamily="18" charset="0"/>
              </a:rPr>
              <a:t> devlet yapısın­da vergi toplama asıl olarak merkezi yönetime aittir. Nitekim 2016-2017 yıllarında devletin yıllık vergi gelirlerinin yalnızca %2’si yerel yönetimlerce toplanmaktadır.</a:t>
            </a:r>
          </a:p>
          <a:p>
            <a:pPr marL="0" indent="0" algn="just">
              <a:spcBef>
                <a:spcPts val="400"/>
              </a:spcBef>
              <a:buNone/>
            </a:pPr>
            <a:r>
              <a:rPr lang="tr-TR" sz="2000" dirty="0">
                <a:latin typeface="Bookman Old Style" panose="02050604050505020204" pitchFamily="18" charset="0"/>
              </a:rPr>
              <a:t>Ancak duruma harcamaların dağılımı açısından bakıldığında, 2009-2019 yıllarında yerel yönetimlerin devlet toplam gelir ve harcamaları içinde %10 ve üstü paya sahip oldukları görülür. Bu da bize, merkeziyetçilik ilkesinin </a:t>
            </a:r>
            <a:r>
              <a:rPr lang="tr-TR" sz="2000" dirty="0" err="1">
                <a:latin typeface="Bookman Old Style" panose="02050604050505020204" pitchFamily="18" charset="0"/>
              </a:rPr>
              <a:t>üniter</a:t>
            </a:r>
            <a:r>
              <a:rPr lang="tr-TR" sz="2000" dirty="0">
                <a:latin typeface="Bookman Old Style" panose="02050604050505020204" pitchFamily="18" charset="0"/>
              </a:rPr>
              <a:t>-devlet ilkesine uygun olarak çeşitli esneklikler barındırdığını gösterir.</a:t>
            </a:r>
          </a:p>
        </p:txBody>
      </p:sp>
    </p:spTree>
    <p:extLst>
      <p:ext uri="{BB962C8B-B14F-4D97-AF65-F5344CB8AC3E}">
        <p14:creationId xmlns:p14="http://schemas.microsoft.com/office/powerpoint/2010/main" val="2414005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51520" y="1484784"/>
            <a:ext cx="8892480" cy="5373216"/>
          </a:xfrm>
        </p:spPr>
        <p:txBody>
          <a:bodyPr>
            <a:noAutofit/>
          </a:bodyPr>
          <a:lstStyle/>
          <a:p>
            <a:pPr marL="0" indent="0" algn="just">
              <a:spcBef>
                <a:spcPts val="400"/>
              </a:spcBef>
              <a:buNone/>
            </a:pPr>
            <a:r>
              <a:rPr lang="tr-TR" sz="1800" b="1" dirty="0">
                <a:latin typeface="Bookman Old Style" panose="02050604050505020204" pitchFamily="18" charset="0"/>
              </a:rPr>
              <a:t>(Esnek) Merkeziyetçilik:</a:t>
            </a:r>
          </a:p>
          <a:p>
            <a:pPr marL="0" indent="0" algn="just">
              <a:buNone/>
            </a:pPr>
            <a:r>
              <a:rPr lang="tr-TR" sz="1800" dirty="0">
                <a:latin typeface="Bookman Old Style" panose="02050604050505020204" pitchFamily="18" charset="0"/>
              </a:rPr>
              <a:t>İlk bakışta merkeziyetçilik ilkesi nedeniyle tek yönlü, tek biçimli basit bir yönetsel yapılanmayla karşılaşacağımız beklentisi doğabilir. Oysa tam tersine, merkeziyetçilik ilkesinin uygulaması, hem hizmet hem coğrafya bakımından işbölümü doğrultusunda, çok çeşitli alt ilkeler ve yapılar barındıran karmaşık bir sistem kurmayı gerektirir.</a:t>
            </a:r>
          </a:p>
          <a:p>
            <a:pPr algn="just"/>
            <a:r>
              <a:rPr lang="tr-TR" sz="1800" dirty="0">
                <a:latin typeface="Bookman Old Style" panose="02050604050505020204" pitchFamily="18" charset="0"/>
              </a:rPr>
              <a:t>Sistemin başlangıçtaki odak noktasında, </a:t>
            </a:r>
            <a:r>
              <a:rPr lang="tr-TR" sz="1800" i="1" dirty="0">
                <a:latin typeface="Bookman Old Style" panose="02050604050505020204" pitchFamily="18" charset="0"/>
              </a:rPr>
              <a:t>yetki yoğunluğu</a:t>
            </a:r>
            <a:r>
              <a:rPr lang="tr-TR" sz="1800" dirty="0">
                <a:latin typeface="Bookman Old Style" panose="02050604050505020204" pitchFamily="18" charset="0"/>
              </a:rPr>
              <a:t> </a:t>
            </a:r>
            <a:r>
              <a:rPr lang="tr-TR" sz="1800" i="1" dirty="0">
                <a:latin typeface="Bookman Old Style" panose="02050604050505020204" pitchFamily="18" charset="0"/>
              </a:rPr>
              <a:t>[</a:t>
            </a:r>
            <a:r>
              <a:rPr lang="tr-TR" sz="1800" i="1" dirty="0" err="1">
                <a:latin typeface="Bookman Old Style" panose="02050604050505020204" pitchFamily="18" charset="0"/>
              </a:rPr>
              <a:t>concentration</a:t>
            </a:r>
            <a:r>
              <a:rPr lang="tr-TR" sz="1800" i="1" dirty="0">
                <a:latin typeface="Bookman Old Style" panose="02050604050505020204" pitchFamily="18" charset="0"/>
              </a:rPr>
              <a:t>],</a:t>
            </a:r>
            <a:r>
              <a:rPr lang="tr-TR" sz="1800" dirty="0">
                <a:latin typeface="Bookman Old Style" panose="02050604050505020204" pitchFamily="18" charset="0"/>
              </a:rPr>
              <a:t> yani yetkinin belli bir yerde toplanmış olma durumu vardır. Yetki yoğunluğu, üç yetki bırakımı ilkesiyle esnetilmiştir. Bunlar yetki devri, yetki genişliği ve yetki göçerimi olarak adlandırılırlar.</a:t>
            </a:r>
          </a:p>
          <a:p>
            <a:pPr algn="just"/>
            <a:r>
              <a:rPr lang="tr-TR" sz="1800" i="1" dirty="0">
                <a:latin typeface="Bookman Old Style" panose="02050604050505020204" pitchFamily="18" charset="0"/>
              </a:rPr>
              <a:t>Yetki devri [</a:t>
            </a:r>
            <a:r>
              <a:rPr lang="tr-TR" sz="1800" i="1" dirty="0" err="1">
                <a:latin typeface="Bookman Old Style" panose="02050604050505020204" pitchFamily="18" charset="0"/>
              </a:rPr>
              <a:t>delegation</a:t>
            </a:r>
            <a:r>
              <a:rPr lang="tr-TR" sz="1800" i="1" dirty="0">
                <a:latin typeface="Bookman Old Style" panose="02050604050505020204" pitchFamily="18" charset="0"/>
              </a:rPr>
              <a:t>],</a:t>
            </a:r>
            <a:r>
              <a:rPr lang="tr-TR" sz="1800" dirty="0">
                <a:latin typeface="Bookman Old Style" panose="02050604050505020204" pitchFamily="18" charset="0"/>
              </a:rPr>
              <a:t> ister merkez ister taşra ister yerel yönetimde olsun, buralarda yer alan herhangi bir örgütsel hiyerarşi içinde üstün astına tanımlanmış bazı yetkileri aktarmasıdır.</a:t>
            </a:r>
          </a:p>
          <a:p>
            <a:pPr algn="just"/>
            <a:r>
              <a:rPr lang="tr-TR" sz="1800" i="1" dirty="0">
                <a:latin typeface="Bookman Old Style" panose="02050604050505020204" pitchFamily="18" charset="0"/>
              </a:rPr>
              <a:t>Yetki genişliği [</a:t>
            </a:r>
            <a:r>
              <a:rPr lang="tr-TR" sz="1800" i="1" dirty="0" err="1">
                <a:latin typeface="Bookman Old Style" panose="02050604050505020204" pitchFamily="18" charset="0"/>
              </a:rPr>
              <a:t>deconcentration</a:t>
            </a:r>
            <a:r>
              <a:rPr lang="tr-TR" sz="1800" i="1" dirty="0">
                <a:latin typeface="Bookman Old Style" panose="02050604050505020204" pitchFamily="18" charset="0"/>
              </a:rPr>
              <a:t>, tevsi-i mezuniyet],</a:t>
            </a:r>
            <a:r>
              <a:rPr lang="tr-TR" sz="1800" dirty="0">
                <a:latin typeface="Bookman Old Style" panose="02050604050505020204" pitchFamily="18" charset="0"/>
              </a:rPr>
              <a:t> merkezi yönetim içindeki merkez örgütten taşra örgütüne (mülkî idareye) yetki bırakımıdır. Bizde bu tipe Anayasa’nın 126. Maddesinde adıyla sanıyla doğrudan anılmış biçimde “illerin idaresi yetki genişliği esasına dayanır” hükmünde rastlarız.</a:t>
            </a:r>
          </a:p>
        </p:txBody>
      </p:sp>
    </p:spTree>
    <p:extLst>
      <p:ext uri="{BB962C8B-B14F-4D97-AF65-F5344CB8AC3E}">
        <p14:creationId xmlns:p14="http://schemas.microsoft.com/office/powerpoint/2010/main" val="4402171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51520" y="1484784"/>
            <a:ext cx="8892480" cy="5373216"/>
          </a:xfrm>
        </p:spPr>
        <p:txBody>
          <a:bodyPr>
            <a:noAutofit/>
          </a:bodyPr>
          <a:lstStyle/>
          <a:p>
            <a:pPr marL="0" indent="0" algn="just">
              <a:spcBef>
                <a:spcPts val="400"/>
              </a:spcBef>
              <a:buNone/>
            </a:pPr>
            <a:r>
              <a:rPr lang="tr-TR" sz="2000" b="1" dirty="0">
                <a:latin typeface="Bookman Old Style" panose="02050604050505020204" pitchFamily="18" charset="0"/>
              </a:rPr>
              <a:t>(Esnek) Merkeziyetçilik</a:t>
            </a:r>
            <a:r>
              <a:rPr lang="tr-TR" sz="1100" b="1" dirty="0">
                <a:latin typeface="Bookman Old Style" panose="02050604050505020204" pitchFamily="18" charset="0"/>
              </a:rPr>
              <a:t>:</a:t>
            </a:r>
          </a:p>
          <a:p>
            <a:pPr algn="just"/>
            <a:r>
              <a:rPr lang="tr-TR" sz="2000" i="1" dirty="0">
                <a:latin typeface="Bookman Old Style" panose="02050604050505020204" pitchFamily="18" charset="0"/>
              </a:rPr>
              <a:t>Yerinden Yönetim-Yetki göçerimi [</a:t>
            </a:r>
            <a:r>
              <a:rPr lang="tr-TR" sz="2000" i="1" dirty="0" err="1">
                <a:latin typeface="Bookman Old Style" panose="02050604050505020204" pitchFamily="18" charset="0"/>
              </a:rPr>
              <a:t>decentralization</a:t>
            </a:r>
            <a:r>
              <a:rPr lang="tr-TR" sz="2000" i="1" dirty="0">
                <a:latin typeface="Bookman Old Style" panose="02050604050505020204" pitchFamily="18" charset="0"/>
              </a:rPr>
              <a:t>, ademi merkeziyet] </a:t>
            </a:r>
            <a:r>
              <a:rPr lang="tr-TR" sz="2000" dirty="0">
                <a:latin typeface="Bookman Old Style" panose="02050604050505020204" pitchFamily="18" charset="0"/>
              </a:rPr>
              <a:t>ise, hem belli bir hizmetin görülmesi için merkezi yönetimin içinde özerklik tanınmış olan bazı kamu kuruluşlarına (hizmet yerinden yönetimi) hem de merkezi yönetimden coğrafya esasında iş gören yerel yönetimlere (mahalli idarelere) yetki bırakmayı anlatır. </a:t>
            </a:r>
          </a:p>
          <a:p>
            <a:pPr algn="just"/>
            <a:r>
              <a:rPr lang="tr-TR" sz="2000" dirty="0">
                <a:latin typeface="Bookman Old Style" panose="02050604050505020204" pitchFamily="18" charset="0"/>
              </a:rPr>
              <a:t>Anayasa’da yetki göçerimi açıkça bu şekilde ifade edilerek geçmez; ancak 127. Maddede “mahalli idarelerin kuruluş ve görevleri ile yetkileri, </a:t>
            </a:r>
            <a:r>
              <a:rPr lang="tr-TR" sz="2000" i="1" dirty="0">
                <a:latin typeface="Bookman Old Style" panose="02050604050505020204" pitchFamily="18" charset="0"/>
              </a:rPr>
              <a:t>yerinden yönetim ilkesine uygun olarak</a:t>
            </a:r>
            <a:r>
              <a:rPr lang="tr-TR" sz="2000" dirty="0">
                <a:latin typeface="Bookman Old Style" panose="02050604050505020204" pitchFamily="18" charset="0"/>
              </a:rPr>
              <a:t> kanunla düzenlenir” hükmüyle tanınır. Aynı yer­de “merkezi idare mahalli idareler üzerinde </a:t>
            </a:r>
            <a:r>
              <a:rPr lang="tr-TR" sz="2000" i="1" dirty="0">
                <a:latin typeface="Bookman Old Style" panose="02050604050505020204" pitchFamily="18" charset="0"/>
              </a:rPr>
              <a:t>…. idari vesayet yetkisine sahiptir</a:t>
            </a:r>
            <a:r>
              <a:rPr lang="tr-TR" sz="2000" dirty="0">
                <a:latin typeface="Bookman Old Style" panose="02050604050505020204" pitchFamily="18" charset="0"/>
              </a:rPr>
              <a:t>” şeklindeki hüküm, bunların hiyerarşik denetim dışında olduklarını, özerk yapılara özgü ayrı bir denetleme usulüne bağlı oldukları ilan ederek yetki göçerimi mekanizmasına işaret eder.</a:t>
            </a:r>
          </a:p>
        </p:txBody>
      </p:sp>
    </p:spTree>
    <p:extLst>
      <p:ext uri="{BB962C8B-B14F-4D97-AF65-F5344CB8AC3E}">
        <p14:creationId xmlns:p14="http://schemas.microsoft.com/office/powerpoint/2010/main" val="24297923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51520" y="1484784"/>
            <a:ext cx="8892480" cy="5373216"/>
          </a:xfrm>
        </p:spPr>
        <p:txBody>
          <a:bodyPr>
            <a:noAutofit/>
          </a:bodyPr>
          <a:lstStyle/>
          <a:p>
            <a:pPr marL="0" indent="0">
              <a:buNone/>
            </a:pPr>
            <a:endParaRPr lang="tr-TR" sz="2400" dirty="0">
              <a:latin typeface="Bookman Old Style" panose="02050604050505020204" pitchFamily="18" charset="0"/>
            </a:endParaRPr>
          </a:p>
          <a:p>
            <a:pPr marL="0" indent="0">
              <a:buNone/>
            </a:pPr>
            <a:endParaRPr lang="tr-TR" sz="2400" dirty="0">
              <a:latin typeface="Bookman Old Style" panose="02050604050505020204" pitchFamily="18" charset="0"/>
            </a:endParaRPr>
          </a:p>
          <a:p>
            <a:pPr marL="0" indent="0">
              <a:buNone/>
            </a:pPr>
            <a:r>
              <a:rPr lang="tr-TR" sz="2400" dirty="0">
                <a:latin typeface="Bookman Old Style" panose="02050604050505020204" pitchFamily="18" charset="0"/>
              </a:rPr>
              <a:t>Kısacası merkeziyetçilik ilkesi (1) örgütsel hiyerarşinin kendi içinde yetki devri, (2) merkez örgüt ile mülki kademe arasında yetki genişliği, (3) ana kurumlarla bağlıları arasında ve (4) merkezi-mülki idareyle yerel yönetimler arasında yetki göçerimi yapılarak esnetilmiş olan bir uygulamadır.</a:t>
            </a:r>
          </a:p>
        </p:txBody>
      </p:sp>
    </p:spTree>
    <p:extLst>
      <p:ext uri="{BB962C8B-B14F-4D97-AF65-F5344CB8AC3E}">
        <p14:creationId xmlns:p14="http://schemas.microsoft.com/office/powerpoint/2010/main" val="13841667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43108" y="1700808"/>
            <a:ext cx="8892480" cy="5373216"/>
          </a:xfrm>
        </p:spPr>
        <p:txBody>
          <a:bodyPr>
            <a:noAutofit/>
          </a:bodyPr>
          <a:lstStyle/>
          <a:p>
            <a:pPr marL="0" indent="0" algn="just">
              <a:buNone/>
            </a:pPr>
            <a:r>
              <a:rPr lang="tr-TR" sz="2000" dirty="0">
                <a:latin typeface="Bookman Old Style" panose="02050604050505020204" pitchFamily="18" charset="0"/>
              </a:rPr>
              <a:t>Son yıllarda, küreselleşme olarak bilinen ve başlıca özelliği devletin küçültülme hedefi olan politikalar çerçevesinde, Birleşmiş Milletler ve OECD tarafından üretilmiş kimi yayınlarda bir dördüncü yetki bırakımından söz edildiği görülür. Bu, </a:t>
            </a:r>
            <a:r>
              <a:rPr lang="tr-TR" sz="2000" i="1" dirty="0">
                <a:latin typeface="Bookman Old Style" panose="02050604050505020204" pitchFamily="18" charset="0"/>
              </a:rPr>
              <a:t>yetki terki</a:t>
            </a:r>
            <a:r>
              <a:rPr lang="tr-TR" sz="2000" dirty="0">
                <a:latin typeface="Bookman Old Style" panose="02050604050505020204" pitchFamily="18" charset="0"/>
              </a:rPr>
              <a:t> diye çevirebileceğimiz ‘</a:t>
            </a:r>
            <a:r>
              <a:rPr lang="tr-TR" sz="2000" dirty="0" err="1">
                <a:latin typeface="Bookman Old Style" panose="02050604050505020204" pitchFamily="18" charset="0"/>
              </a:rPr>
              <a:t>devolution</a:t>
            </a:r>
            <a:r>
              <a:rPr lang="tr-TR" sz="2000" dirty="0">
                <a:latin typeface="Bookman Old Style" panose="02050604050505020204" pitchFamily="18" charset="0"/>
              </a:rPr>
              <a:t>’ terimiyle ifade edilmiştir. </a:t>
            </a:r>
          </a:p>
          <a:p>
            <a:pPr marL="0" indent="0" algn="just">
              <a:buNone/>
            </a:pPr>
            <a:r>
              <a:rPr lang="tr-TR" sz="2000" dirty="0">
                <a:latin typeface="Bookman Old Style" panose="02050604050505020204" pitchFamily="18" charset="0"/>
              </a:rPr>
              <a:t>Bununla kastedilen, devletin görev ve yetkilerini piyasaya -şirket­lere- bırakma, yani özelleştirme politikası ve sivil toplum kuruluşlarına -derneklerle vakıflara- bırakma, yani sivilleştirme politikası anlatılmak istenmiştir. Ancak terim, devleti küçültme olarak bilinen neoliberal politikanın bir zorlaması olarak kalmış, yönetsel bir ilke olarak kabul görmemiştir. Bazı çalışmalarda, </a:t>
            </a:r>
            <a:r>
              <a:rPr lang="tr-TR" sz="2000" i="1" dirty="0" err="1">
                <a:latin typeface="Bookman Old Style" panose="02050604050505020204" pitchFamily="18" charset="0"/>
              </a:rPr>
              <a:t>devolution</a:t>
            </a:r>
            <a:r>
              <a:rPr lang="tr-TR" sz="2000" dirty="0">
                <a:latin typeface="Bookman Old Style" panose="02050604050505020204" pitchFamily="18" charset="0"/>
              </a:rPr>
              <a:t> terimi­nin bölgeli devletlerde siyasi özerklik sağlayan yetki ter­ki olarak kullanıldığı görülmektedir.</a:t>
            </a:r>
          </a:p>
        </p:txBody>
      </p:sp>
    </p:spTree>
    <p:extLst>
      <p:ext uri="{BB962C8B-B14F-4D97-AF65-F5344CB8AC3E}">
        <p14:creationId xmlns:p14="http://schemas.microsoft.com/office/powerpoint/2010/main" val="1624392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43108" y="1484784"/>
            <a:ext cx="8892480" cy="5373216"/>
          </a:xfrm>
        </p:spPr>
        <p:txBody>
          <a:bodyPr>
            <a:noAutofit/>
          </a:bodyPr>
          <a:lstStyle/>
          <a:p>
            <a:pPr marL="0" indent="0" algn="just">
              <a:buNone/>
            </a:pPr>
            <a:r>
              <a:rPr lang="tr-TR" sz="1800" dirty="0">
                <a:latin typeface="Bookman Old Style" panose="02050604050505020204" pitchFamily="18" charset="0"/>
              </a:rPr>
              <a:t>Türkiye’de 2019 yılı sonunda 2.903 kamu kuruluşu vardır. Bunların 2.153’ü yerel yönetim, yaklaşık 180’i hizmet yerinden yönetimi (üniversite, uzman kuruluşlar, düzenleyici kurullar), yalnızca 42’si merkezden yönetim kuruluşlarıdır. Devlet örgütlenmesinde toplam rakamlara 18 bin köyü ve 32.065 mahalleyi de eklersek, Türkiye’de devletin yerinden yönetim usulüne dayandığı ve neredeyse yerel yönetimlerden ibaret olduğu düşünülebilir. </a:t>
            </a:r>
          </a:p>
          <a:p>
            <a:pPr marL="0" indent="0" algn="just">
              <a:buNone/>
            </a:pPr>
            <a:r>
              <a:rPr lang="tr-TR" sz="1800" dirty="0">
                <a:latin typeface="Bookman Old Style" panose="02050604050505020204" pitchFamily="18" charset="0"/>
              </a:rPr>
              <a:t>Ancak bu sonuç elbette yanıltıcı olur. Çünkü kuruluşlardaki kamu personeli sayısını ölçüt alırsak, 2020 yılında 4,8 milyon kamu personelinin 3,2 milyonunu (%66), sayısı yalnızca 42 olan merkezden yönetim usulü dairesinde buluruz. İçişleri Bakanlığıyla polisler, Milli Eğitim Bakanlığıyla öğretmenler, Sağlık Bakanlığıyla hastane çalışanları, Diyanet İşleri Başkanlığıyla imamlar, </a:t>
            </a:r>
            <a:r>
              <a:rPr lang="tr-TR" sz="1800" dirty="0" err="1">
                <a:latin typeface="Bookman Old Style" panose="02050604050505020204" pitchFamily="18" charset="0"/>
              </a:rPr>
              <a:t>vb</a:t>
            </a:r>
            <a:r>
              <a:rPr lang="tr-TR" sz="1800" dirty="0">
                <a:latin typeface="Bookman Old Style" panose="02050604050505020204" pitchFamily="18" charset="0"/>
              </a:rPr>
              <a:t>… burada yer alır. Bu ölçüt itibariyle kamu yönetimi dünyasının %70 oranında merkeziyet usulünde yaşadığı söylenebilir. </a:t>
            </a:r>
          </a:p>
          <a:p>
            <a:pPr marL="0" indent="0" algn="just">
              <a:buNone/>
            </a:pPr>
            <a:r>
              <a:rPr lang="tr-TR" sz="1800" dirty="0">
                <a:latin typeface="Bookman Old Style" panose="02050604050505020204" pitchFamily="18" charset="0"/>
              </a:rPr>
              <a:t>Yerinden yönetim usulünde iş gören 1,6 milyon kamu personelinin yarısından çoğu (900 bin) hizmet yerinden yönetim kuruluşlarında iken, yarısından azı (700 bin personel, %15) yer yerinden yönetim kuruluşları olan yerel yönetimlerdedir. </a:t>
            </a:r>
          </a:p>
        </p:txBody>
      </p:sp>
    </p:spTree>
    <p:extLst>
      <p:ext uri="{BB962C8B-B14F-4D97-AF65-F5344CB8AC3E}">
        <p14:creationId xmlns:p14="http://schemas.microsoft.com/office/powerpoint/2010/main" val="1578567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900" b="1" dirty="0">
                <a:latin typeface="Bookman Old Style" pitchFamily="18" charset="0"/>
              </a:rPr>
              <a:t>Kamu Yönetiminin Unsur ve Tanımları</a:t>
            </a:r>
          </a:p>
        </p:txBody>
      </p:sp>
      <p:sp>
        <p:nvSpPr>
          <p:cNvPr id="3" name="2 İçerik Yer Tutucusu"/>
          <p:cNvSpPr>
            <a:spLocks noGrp="1"/>
          </p:cNvSpPr>
          <p:nvPr>
            <p:ph sz="quarter" idx="1"/>
          </p:nvPr>
        </p:nvSpPr>
        <p:spPr>
          <a:xfrm>
            <a:off x="251520" y="1600200"/>
            <a:ext cx="8514528" cy="5141168"/>
          </a:xfrm>
        </p:spPr>
        <p:txBody>
          <a:bodyPr>
            <a:noAutofit/>
          </a:bodyPr>
          <a:lstStyle/>
          <a:p>
            <a:pPr marL="0" indent="0" algn="just">
              <a:buNone/>
            </a:pPr>
            <a:endParaRPr lang="tr-TR" sz="2000" dirty="0">
              <a:latin typeface="Bookman Old Style" panose="02050604050505020204" pitchFamily="18" charset="0"/>
            </a:endParaRPr>
          </a:p>
          <a:p>
            <a:pPr marL="0" indent="0" algn="just">
              <a:buNone/>
            </a:pPr>
            <a:r>
              <a:rPr lang="tr-TR" sz="2000" dirty="0">
                <a:latin typeface="Bookman Old Style" panose="02050604050505020204" pitchFamily="18" charset="0"/>
              </a:rPr>
              <a:t>Günümüzde </a:t>
            </a:r>
            <a:r>
              <a:rPr lang="tr-TR" sz="2000" i="1" dirty="0">
                <a:latin typeface="Bookman Old Style" panose="02050604050505020204" pitchFamily="18" charset="0"/>
              </a:rPr>
              <a:t>kamu politikası </a:t>
            </a:r>
            <a:r>
              <a:rPr lang="tr-TR" sz="2000" dirty="0">
                <a:latin typeface="Bookman Old Style" panose="02050604050505020204" pitchFamily="18" charset="0"/>
              </a:rPr>
              <a:t>açısından kamu yönetimini düşünme genel eğilimdir. Toplumsal sorunları çözmeye ve halkın ihtiyaçlarını karşılamaya yönelik uzlaşı temelli karar alma, eylemde bulunma ya da bunları yapmama şeklinde bir yönetsel tavır kamu politikası kapsamında değerlendirilmektedir. </a:t>
            </a:r>
          </a:p>
          <a:p>
            <a:pPr marL="0" indent="0" algn="just">
              <a:buNone/>
            </a:pPr>
            <a:r>
              <a:rPr lang="tr-TR" sz="2000" dirty="0">
                <a:latin typeface="Bookman Old Style" panose="02050604050505020204" pitchFamily="18" charset="0"/>
              </a:rPr>
              <a:t>Kamu hizmetlerine ilişkin alınacak kararların tespiti, bu karar sürecine kimlerin katılacağı, hangi aktörlerin kararlarda belirleyici olduğu, bu kararların nasıl bir program çerçevesinde uygulanacağı, uygulama sonuçlarının analizi, değerlendirmesi kamu politikasının unsurları olarak görülmektedir. </a:t>
            </a:r>
            <a:endParaRPr lang="tr-TR" sz="1400" dirty="0">
              <a:latin typeface="Bookman Old Style" panose="02050604050505020204" pitchFamily="18" charset="0"/>
            </a:endParaRPr>
          </a:p>
        </p:txBody>
      </p:sp>
    </p:spTree>
    <p:extLst>
      <p:ext uri="{BB962C8B-B14F-4D97-AF65-F5344CB8AC3E}">
        <p14:creationId xmlns:p14="http://schemas.microsoft.com/office/powerpoint/2010/main" val="27724904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43108" y="1484784"/>
            <a:ext cx="8892480" cy="5373216"/>
          </a:xfrm>
        </p:spPr>
        <p:txBody>
          <a:bodyPr>
            <a:noAutofit/>
          </a:bodyPr>
          <a:lstStyle/>
          <a:p>
            <a:pPr marL="0" indent="0" algn="just">
              <a:buNone/>
            </a:pPr>
            <a:r>
              <a:rPr lang="tr-TR" sz="2400" b="1" dirty="0">
                <a:latin typeface="Bookman Old Style" panose="02050604050505020204" pitchFamily="18" charset="0"/>
              </a:rPr>
              <a:t>Dar Hacim</a:t>
            </a:r>
          </a:p>
          <a:p>
            <a:pPr algn="just"/>
            <a:r>
              <a:rPr lang="tr-TR" sz="2400" dirty="0">
                <a:latin typeface="Bookman Old Style" panose="02050604050505020204" pitchFamily="18" charset="0"/>
              </a:rPr>
              <a:t>Kamu yönetimi, Cum­huriyet’in kuruluşundan bu yana, yıllık ulusal gelirin hiç­bir zaman yarısından fazlasını kullanma gücüne sahip olmamıştır. </a:t>
            </a:r>
          </a:p>
          <a:p>
            <a:pPr algn="just"/>
            <a:r>
              <a:rPr lang="tr-TR" sz="2400" dirty="0">
                <a:latin typeface="Bookman Old Style" panose="02050604050505020204" pitchFamily="18" charset="0"/>
              </a:rPr>
              <a:t>Devletin büyüklüğü – küçüklüğü tartışması, genel olarak yıllık ulusal zenginlikte devlet bütçesinin gelir-gider oranına bakılarak ölçülür. 1924’ten günümüze bu büyüklük gayrisafi yurtiçi hasılada harcamalar bakımın­dan yüzde 15 – 30 arasında kalmıştır. Bu oran gelişmiş Batı Avrupa ülkeleriyle karşılaştırıldığında açık farkla düşük olmuştur. Üstelik söz konusu büyüklüğün ortalama dörtte biri, 1950 yılına kadar Osmanlı’dan devralınan Düyun-u Umumiye borçlarının ödenmesi olmak üzere, borç ödemeleri için kullanılmıştır.</a:t>
            </a:r>
          </a:p>
        </p:txBody>
      </p:sp>
    </p:spTree>
    <p:extLst>
      <p:ext uri="{BB962C8B-B14F-4D97-AF65-F5344CB8AC3E}">
        <p14:creationId xmlns:p14="http://schemas.microsoft.com/office/powerpoint/2010/main" val="20503531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43108" y="1484784"/>
            <a:ext cx="8892480" cy="5373216"/>
          </a:xfrm>
        </p:spPr>
        <p:txBody>
          <a:bodyPr>
            <a:noAutofit/>
          </a:bodyPr>
          <a:lstStyle/>
          <a:p>
            <a:pPr marL="0" indent="0" algn="just">
              <a:buNone/>
            </a:pPr>
            <a:endParaRPr lang="tr-TR" sz="2000" dirty="0">
              <a:latin typeface="Bookman Old Style" panose="02050604050505020204" pitchFamily="18" charset="0"/>
            </a:endParaRPr>
          </a:p>
          <a:p>
            <a:pPr marL="0" indent="0" algn="just">
              <a:buNone/>
            </a:pPr>
            <a:r>
              <a:rPr lang="tr-TR" sz="2000" dirty="0">
                <a:latin typeface="Bookman Old Style" panose="02050604050505020204" pitchFamily="18" charset="0"/>
              </a:rPr>
              <a:t>Devletin küçültülmesi yönündeki özelleştirme politikaları sonunda, OECD ülkeleri ortalaması bakımından Türkiye bu politikalara, </a:t>
            </a:r>
            <a:r>
              <a:rPr lang="tr-TR" sz="2000" dirty="0" err="1">
                <a:latin typeface="Bookman Old Style" panose="02050604050505020204" pitchFamily="18" charset="0"/>
              </a:rPr>
              <a:t>küreselciliğin</a:t>
            </a:r>
            <a:r>
              <a:rPr lang="tr-TR" sz="2000" dirty="0">
                <a:latin typeface="Bookman Old Style" panose="02050604050505020204" pitchFamily="18" charset="0"/>
              </a:rPr>
              <a:t> merkezi olan ülkelere oranla daha sadakatle uymuş görünmektedir. </a:t>
            </a:r>
          </a:p>
          <a:p>
            <a:pPr marL="0" indent="0" algn="just">
              <a:buNone/>
            </a:pPr>
            <a:r>
              <a:rPr lang="tr-TR" sz="2000" dirty="0">
                <a:latin typeface="Bookman Old Style" panose="02050604050505020204" pitchFamily="18" charset="0"/>
              </a:rPr>
              <a:t>Tür­kiye’de devlet harcamalarının ulusal zenginlik içindeki payı düşük, toplam istihdam içinde kamu istihdamının payı oldukça dardır. 2019 yılında Avrupa Birliği üyesi ülkelerde devlet harcamaları ulusal zenginliğin %47’sine yükselmişken, bu oran Türkiye’de %35 düzeyinde kalmıştır. </a:t>
            </a:r>
          </a:p>
          <a:p>
            <a:pPr marL="0" indent="0" algn="just">
              <a:buNone/>
            </a:pPr>
            <a:r>
              <a:rPr lang="tr-TR" sz="2000" dirty="0">
                <a:latin typeface="Bookman Old Style" panose="02050604050505020204" pitchFamily="18" charset="0"/>
              </a:rPr>
              <a:t>Aynı yıl için Türkiye’de toplam içinde %11 olan kamu istihdamının, İskandinav ülkelerinde %28-30, Fransa’da %22, Birleşik </a:t>
            </a:r>
            <a:r>
              <a:rPr lang="tr-TR" sz="2000" dirty="0" err="1">
                <a:latin typeface="Bookman Old Style" panose="02050604050505020204" pitchFamily="18" charset="0"/>
              </a:rPr>
              <a:t>Krallık’ta</a:t>
            </a:r>
            <a:r>
              <a:rPr lang="tr-TR" sz="2000" dirty="0">
                <a:latin typeface="Bookman Old Style" panose="02050604050505020204" pitchFamily="18" charset="0"/>
              </a:rPr>
              <a:t> %17 düzeyinde olduğunu ekleyebiliriz.</a:t>
            </a:r>
            <a:endParaRPr lang="tr-TR" sz="1600" dirty="0">
              <a:latin typeface="Bookman Old Style" panose="02050604050505020204" pitchFamily="18" charset="0"/>
            </a:endParaRPr>
          </a:p>
        </p:txBody>
      </p:sp>
    </p:spTree>
    <p:extLst>
      <p:ext uri="{BB962C8B-B14F-4D97-AF65-F5344CB8AC3E}">
        <p14:creationId xmlns:p14="http://schemas.microsoft.com/office/powerpoint/2010/main" val="34279642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Türk Kamu Yönetimi</a:t>
            </a:r>
          </a:p>
        </p:txBody>
      </p:sp>
      <p:sp>
        <p:nvSpPr>
          <p:cNvPr id="3" name="Content Placeholder 2"/>
          <p:cNvSpPr>
            <a:spLocks noGrp="1"/>
          </p:cNvSpPr>
          <p:nvPr>
            <p:ph sz="quarter" idx="1"/>
          </p:nvPr>
        </p:nvSpPr>
        <p:spPr>
          <a:xfrm>
            <a:off x="243108" y="1484784"/>
            <a:ext cx="8892480" cy="5373216"/>
          </a:xfrm>
        </p:spPr>
        <p:txBody>
          <a:bodyPr>
            <a:noAutofit/>
          </a:bodyPr>
          <a:lstStyle/>
          <a:p>
            <a:pPr algn="just"/>
            <a:endParaRPr lang="tr-TR" sz="2400" dirty="0">
              <a:latin typeface="Bookman Old Style" panose="02050604050505020204" pitchFamily="18" charset="0"/>
            </a:endParaRPr>
          </a:p>
          <a:p>
            <a:pPr algn="just"/>
            <a:endParaRPr lang="tr-TR" sz="2400" dirty="0">
              <a:latin typeface="Bookman Old Style" panose="02050604050505020204" pitchFamily="18" charset="0"/>
            </a:endParaRPr>
          </a:p>
          <a:p>
            <a:pPr algn="just"/>
            <a:endParaRPr lang="tr-TR" sz="2400" dirty="0">
              <a:latin typeface="Bookman Old Style" panose="02050604050505020204" pitchFamily="18" charset="0"/>
            </a:endParaRPr>
          </a:p>
        </p:txBody>
      </p:sp>
      <p:graphicFrame>
        <p:nvGraphicFramePr>
          <p:cNvPr id="6" name="Tablo 5">
            <a:extLst>
              <a:ext uri="{FF2B5EF4-FFF2-40B4-BE49-F238E27FC236}">
                <a16:creationId xmlns:a16="http://schemas.microsoft.com/office/drawing/2014/main" id="{ADFD0FD7-5CC7-E14B-9A33-373C62551695}"/>
              </a:ext>
            </a:extLst>
          </p:cNvPr>
          <p:cNvGraphicFramePr>
            <a:graphicFrameLocks noGrp="1"/>
          </p:cNvGraphicFramePr>
          <p:nvPr>
            <p:extLst>
              <p:ext uri="{D42A27DB-BD31-4B8C-83A1-F6EECF244321}">
                <p14:modId xmlns:p14="http://schemas.microsoft.com/office/powerpoint/2010/main" val="4185997446"/>
              </p:ext>
            </p:extLst>
          </p:nvPr>
        </p:nvGraphicFramePr>
        <p:xfrm>
          <a:off x="612648" y="2276872"/>
          <a:ext cx="7415735" cy="3617936"/>
        </p:xfrm>
        <a:graphic>
          <a:graphicData uri="http://schemas.openxmlformats.org/drawingml/2006/table">
            <a:tbl>
              <a:tblPr>
                <a:tableStyleId>{5C22544A-7EE6-4342-B048-85BDC9FD1C3A}</a:tableStyleId>
              </a:tblPr>
              <a:tblGrid>
                <a:gridCol w="2681528">
                  <a:extLst>
                    <a:ext uri="{9D8B030D-6E8A-4147-A177-3AD203B41FA5}">
                      <a16:colId xmlns:a16="http://schemas.microsoft.com/office/drawing/2014/main" val="2695735237"/>
                    </a:ext>
                  </a:extLst>
                </a:gridCol>
                <a:gridCol w="2675599">
                  <a:extLst>
                    <a:ext uri="{9D8B030D-6E8A-4147-A177-3AD203B41FA5}">
                      <a16:colId xmlns:a16="http://schemas.microsoft.com/office/drawing/2014/main" val="3299972630"/>
                    </a:ext>
                  </a:extLst>
                </a:gridCol>
                <a:gridCol w="2058608">
                  <a:extLst>
                    <a:ext uri="{9D8B030D-6E8A-4147-A177-3AD203B41FA5}">
                      <a16:colId xmlns:a16="http://schemas.microsoft.com/office/drawing/2014/main" val="135927080"/>
                    </a:ext>
                  </a:extLst>
                </a:gridCol>
              </a:tblGrid>
              <a:tr h="376042">
                <a:tc>
                  <a:txBody>
                    <a:bodyPr/>
                    <a:lstStyle/>
                    <a:p>
                      <a:pPr marL="53975" marR="53975" algn="just">
                        <a:spcBef>
                          <a:spcPts val="30"/>
                        </a:spcBef>
                        <a:spcAft>
                          <a:spcPts val="30"/>
                        </a:spcAft>
                      </a:pPr>
                      <a:r>
                        <a:rPr lang="tr-TR" sz="2000" dirty="0">
                          <a:effectLst/>
                          <a:latin typeface="Bookman Old Style" panose="02050604050505020204" pitchFamily="18" charset="0"/>
                        </a:rPr>
                        <a:t> </a:t>
                      </a:r>
                      <a:endParaRPr lang="tr-TR" sz="2800" dirty="0">
                        <a:effectLst/>
                        <a:latin typeface="Bookman Old Style" panose="02050604050505020204" pitchFamily="18" charset="0"/>
                        <a:ea typeface="Times New Roman" panose="02020603050405020304" pitchFamily="18" charset="0"/>
                      </a:endParaRPr>
                    </a:p>
                  </a:txBody>
                  <a:tcPr marL="0" marR="0" marT="0" marB="0"/>
                </a:tc>
                <a:tc>
                  <a:txBody>
                    <a:bodyPr/>
                    <a:lstStyle/>
                    <a:p>
                      <a:pPr marL="53975" marR="53975" algn="r">
                        <a:spcBef>
                          <a:spcPts val="30"/>
                        </a:spcBef>
                        <a:spcAft>
                          <a:spcPts val="30"/>
                        </a:spcAft>
                      </a:pPr>
                      <a:r>
                        <a:rPr lang="tr-TR" sz="2000">
                          <a:effectLst/>
                          <a:latin typeface="Bookman Old Style" panose="02050604050505020204" pitchFamily="18" charset="0"/>
                        </a:rPr>
                        <a:t>2009</a:t>
                      </a:r>
                      <a:endParaRPr lang="tr-TR" sz="2800">
                        <a:effectLst/>
                        <a:latin typeface="Bookman Old Style" panose="02050604050505020204" pitchFamily="18" charset="0"/>
                        <a:ea typeface="Times New Roman" panose="02020603050405020304" pitchFamily="18" charset="0"/>
                      </a:endParaRPr>
                    </a:p>
                  </a:txBody>
                  <a:tcPr marL="0" marR="0" marT="0" marB="0"/>
                </a:tc>
                <a:tc>
                  <a:txBody>
                    <a:bodyPr/>
                    <a:lstStyle/>
                    <a:p>
                      <a:pPr marL="53975" marR="53975" algn="r">
                        <a:spcBef>
                          <a:spcPts val="30"/>
                        </a:spcBef>
                        <a:spcAft>
                          <a:spcPts val="30"/>
                        </a:spcAft>
                      </a:pPr>
                      <a:r>
                        <a:rPr lang="tr-TR" sz="2000">
                          <a:effectLst/>
                          <a:latin typeface="Bookman Old Style" panose="02050604050505020204" pitchFamily="18" charset="0"/>
                        </a:rPr>
                        <a:t>2019</a:t>
                      </a:r>
                      <a:endParaRPr lang="tr-TR" sz="2800">
                        <a:effectLst/>
                        <a:latin typeface="Bookman Old Style" panose="02050604050505020204" pitchFamily="18" charset="0"/>
                        <a:ea typeface="Times New Roman" panose="02020603050405020304" pitchFamily="18" charset="0"/>
                      </a:endParaRPr>
                    </a:p>
                  </a:txBody>
                  <a:tcPr marL="0" marR="0" marT="0" marB="0"/>
                </a:tc>
                <a:extLst>
                  <a:ext uri="{0D108BD9-81ED-4DB2-BD59-A6C34878D82A}">
                    <a16:rowId xmlns:a16="http://schemas.microsoft.com/office/drawing/2014/main" val="2360298999"/>
                  </a:ext>
                </a:extLst>
              </a:tr>
              <a:tr h="376042">
                <a:tc gridSpan="3">
                  <a:txBody>
                    <a:bodyPr/>
                    <a:lstStyle/>
                    <a:p>
                      <a:pPr marL="53975" marR="53975" algn="just">
                        <a:spcBef>
                          <a:spcPts val="30"/>
                        </a:spcBef>
                        <a:spcAft>
                          <a:spcPts val="30"/>
                        </a:spcAft>
                      </a:pPr>
                      <a:r>
                        <a:rPr lang="tr-TR" sz="2000" dirty="0">
                          <a:effectLst/>
                          <a:latin typeface="Bookman Old Style" panose="02050604050505020204" pitchFamily="18" charset="0"/>
                        </a:rPr>
                        <a:t>Genel Yönetim Harcamaları/GSYH %</a:t>
                      </a:r>
                      <a:endParaRPr lang="tr-TR" sz="2800" dirty="0">
                        <a:effectLst/>
                        <a:latin typeface="Bookman Old Style" panose="02050604050505020204" pitchFamily="18" charset="0"/>
                        <a:ea typeface="Times New Roman" panose="02020603050405020304" pitchFamily="18" charset="0"/>
                      </a:endParaRPr>
                    </a:p>
                  </a:txBody>
                  <a:tcPr marL="0" marR="0" marT="0" marB="0" anchor="b"/>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26108038"/>
                  </a:ext>
                </a:extLst>
              </a:tr>
              <a:tr h="376042">
                <a:tc>
                  <a:txBody>
                    <a:bodyPr/>
                    <a:lstStyle/>
                    <a:p>
                      <a:pPr marL="53975" marR="53975" algn="just">
                        <a:spcBef>
                          <a:spcPts val="30"/>
                        </a:spcBef>
                        <a:spcAft>
                          <a:spcPts val="30"/>
                        </a:spcAft>
                      </a:pPr>
                      <a:r>
                        <a:rPr lang="tr-TR" sz="2000" dirty="0">
                          <a:effectLst/>
                          <a:latin typeface="Bookman Old Style" panose="02050604050505020204" pitchFamily="18" charset="0"/>
                        </a:rPr>
                        <a:t>Türkiye</a:t>
                      </a:r>
                      <a:endParaRPr lang="tr-TR" sz="2800" dirty="0">
                        <a:effectLst/>
                        <a:latin typeface="Bookman Old Style" panose="02050604050505020204" pitchFamily="18" charset="0"/>
                        <a:ea typeface="Times New Roman" panose="02020603050405020304" pitchFamily="18" charset="0"/>
                      </a:endParaRPr>
                    </a:p>
                  </a:txBody>
                  <a:tcPr marL="0" marR="0" marT="0" marB="0" anchor="b"/>
                </a:tc>
                <a:tc>
                  <a:txBody>
                    <a:bodyPr/>
                    <a:lstStyle/>
                    <a:p>
                      <a:pPr marL="53975" marR="53975" algn="r">
                        <a:spcBef>
                          <a:spcPts val="30"/>
                        </a:spcBef>
                        <a:spcAft>
                          <a:spcPts val="30"/>
                        </a:spcAft>
                      </a:pPr>
                      <a:r>
                        <a:rPr lang="tr-TR" sz="2000">
                          <a:effectLst/>
                          <a:latin typeface="Bookman Old Style" panose="02050604050505020204" pitchFamily="18" charset="0"/>
                        </a:rPr>
                        <a:t>32,67</a:t>
                      </a:r>
                      <a:endParaRPr lang="tr-TR" sz="2800">
                        <a:effectLst/>
                        <a:latin typeface="Bookman Old Style" panose="02050604050505020204" pitchFamily="18" charset="0"/>
                        <a:ea typeface="Times New Roman" panose="02020603050405020304" pitchFamily="18" charset="0"/>
                      </a:endParaRPr>
                    </a:p>
                  </a:txBody>
                  <a:tcPr marL="0" marR="0" marT="0" marB="0" anchor="b"/>
                </a:tc>
                <a:tc>
                  <a:txBody>
                    <a:bodyPr/>
                    <a:lstStyle/>
                    <a:p>
                      <a:pPr marL="53975" marR="53975" algn="r">
                        <a:spcBef>
                          <a:spcPts val="30"/>
                        </a:spcBef>
                        <a:spcAft>
                          <a:spcPts val="30"/>
                        </a:spcAft>
                      </a:pPr>
                      <a:r>
                        <a:rPr lang="tr-TR" sz="2000">
                          <a:effectLst/>
                          <a:latin typeface="Bookman Old Style" panose="02050604050505020204" pitchFamily="18" charset="0"/>
                        </a:rPr>
                        <a:t>35,45</a:t>
                      </a:r>
                      <a:endParaRPr lang="tr-TR" sz="2800">
                        <a:effectLst/>
                        <a:latin typeface="Bookman Old Style" panose="020506040505050202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668523337"/>
                  </a:ext>
                </a:extLst>
              </a:tr>
              <a:tr h="376042">
                <a:tc>
                  <a:txBody>
                    <a:bodyPr/>
                    <a:lstStyle/>
                    <a:p>
                      <a:pPr marL="53975" marR="53975" algn="just">
                        <a:spcBef>
                          <a:spcPts val="30"/>
                        </a:spcBef>
                        <a:spcAft>
                          <a:spcPts val="30"/>
                        </a:spcAft>
                      </a:pPr>
                      <a:r>
                        <a:rPr lang="tr-TR" sz="2000">
                          <a:effectLst/>
                          <a:latin typeface="Bookman Old Style" panose="02050604050505020204" pitchFamily="18" charset="0"/>
                        </a:rPr>
                        <a:t>OECD Ortalaması</a:t>
                      </a:r>
                      <a:endParaRPr lang="tr-TR" sz="2800">
                        <a:effectLst/>
                        <a:latin typeface="Bookman Old Style" panose="02050604050505020204" pitchFamily="18" charset="0"/>
                        <a:ea typeface="Times New Roman" panose="02020603050405020304" pitchFamily="18" charset="0"/>
                      </a:endParaRPr>
                    </a:p>
                  </a:txBody>
                  <a:tcPr marL="0" marR="0" marT="0" marB="0" anchor="b"/>
                </a:tc>
                <a:tc>
                  <a:txBody>
                    <a:bodyPr/>
                    <a:lstStyle/>
                    <a:p>
                      <a:pPr marL="53975" marR="53975" algn="r">
                        <a:spcBef>
                          <a:spcPts val="30"/>
                        </a:spcBef>
                        <a:spcAft>
                          <a:spcPts val="30"/>
                        </a:spcAft>
                      </a:pPr>
                      <a:r>
                        <a:rPr lang="tr-TR" sz="2000">
                          <a:effectLst/>
                          <a:latin typeface="Bookman Old Style" panose="02050604050505020204" pitchFamily="18" charset="0"/>
                        </a:rPr>
                        <a:t>41,39</a:t>
                      </a:r>
                      <a:endParaRPr lang="tr-TR" sz="2800">
                        <a:effectLst/>
                        <a:latin typeface="Bookman Old Style" panose="02050604050505020204" pitchFamily="18" charset="0"/>
                        <a:ea typeface="Times New Roman" panose="02020603050405020304" pitchFamily="18" charset="0"/>
                      </a:endParaRPr>
                    </a:p>
                  </a:txBody>
                  <a:tcPr marL="0" marR="0" marT="0" marB="0" anchor="b"/>
                </a:tc>
                <a:tc>
                  <a:txBody>
                    <a:bodyPr/>
                    <a:lstStyle/>
                    <a:p>
                      <a:pPr marL="53975" marR="53975" algn="r">
                        <a:spcBef>
                          <a:spcPts val="30"/>
                        </a:spcBef>
                        <a:spcAft>
                          <a:spcPts val="30"/>
                        </a:spcAft>
                      </a:pPr>
                      <a:r>
                        <a:rPr lang="tr-TR" sz="2000">
                          <a:effectLst/>
                          <a:latin typeface="Bookman Old Style" panose="02050604050505020204" pitchFamily="18" charset="0"/>
                        </a:rPr>
                        <a:t>42,45</a:t>
                      </a:r>
                      <a:endParaRPr lang="tr-TR" sz="2800">
                        <a:effectLst/>
                        <a:latin typeface="Bookman Old Style" panose="020506040505050202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398272181"/>
                  </a:ext>
                </a:extLst>
              </a:tr>
              <a:tr h="376042">
                <a:tc gridSpan="3">
                  <a:txBody>
                    <a:bodyPr/>
                    <a:lstStyle/>
                    <a:p>
                      <a:pPr marL="53975" marR="53975" algn="just">
                        <a:spcBef>
                          <a:spcPts val="30"/>
                        </a:spcBef>
                        <a:spcAft>
                          <a:spcPts val="30"/>
                        </a:spcAft>
                      </a:pPr>
                      <a:r>
                        <a:rPr lang="tr-TR" sz="2000">
                          <a:effectLst/>
                          <a:latin typeface="Bookman Old Style" panose="02050604050505020204" pitchFamily="18" charset="0"/>
                        </a:rPr>
                        <a:t> </a:t>
                      </a:r>
                      <a:endParaRPr lang="tr-TR" sz="2800">
                        <a:effectLst/>
                        <a:latin typeface="Bookman Old Style" panose="02050604050505020204" pitchFamily="18" charset="0"/>
                        <a:ea typeface="Times New Roman" panose="02020603050405020304" pitchFamily="18" charset="0"/>
                      </a:endParaRPr>
                    </a:p>
                  </a:txBody>
                  <a:tcPr marL="0" marR="0" marT="0" marB="0" anchor="b"/>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60392984"/>
                  </a:ext>
                </a:extLst>
              </a:tr>
              <a:tr h="376042">
                <a:tc gridSpan="3">
                  <a:txBody>
                    <a:bodyPr/>
                    <a:lstStyle/>
                    <a:p>
                      <a:pPr marL="53975" marR="53975" algn="just">
                        <a:spcBef>
                          <a:spcPts val="30"/>
                        </a:spcBef>
                        <a:spcAft>
                          <a:spcPts val="30"/>
                        </a:spcAft>
                      </a:pPr>
                      <a:r>
                        <a:rPr lang="tr-TR" sz="2000" dirty="0">
                          <a:effectLst/>
                          <a:latin typeface="Bookman Old Style" panose="02050604050505020204" pitchFamily="18" charset="0"/>
                        </a:rPr>
                        <a:t>Kamu Personeli/Toplam İstihdam %</a:t>
                      </a:r>
                      <a:endParaRPr lang="tr-TR" sz="2800" dirty="0">
                        <a:effectLst/>
                        <a:latin typeface="Bookman Old Style" panose="02050604050505020204" pitchFamily="18" charset="0"/>
                        <a:ea typeface="Times New Roman" panose="02020603050405020304" pitchFamily="18" charset="0"/>
                      </a:endParaRPr>
                    </a:p>
                  </a:txBody>
                  <a:tcPr marL="0" marR="0" marT="0" marB="0" anchor="b"/>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07332229"/>
                  </a:ext>
                </a:extLst>
              </a:tr>
              <a:tr h="376042">
                <a:tc>
                  <a:txBody>
                    <a:bodyPr/>
                    <a:lstStyle/>
                    <a:p>
                      <a:pPr marL="53975" marR="53975" algn="just">
                        <a:spcBef>
                          <a:spcPts val="30"/>
                        </a:spcBef>
                        <a:spcAft>
                          <a:spcPts val="30"/>
                        </a:spcAft>
                      </a:pPr>
                      <a:r>
                        <a:rPr lang="tr-TR" sz="2000">
                          <a:effectLst/>
                          <a:latin typeface="Bookman Old Style" panose="02050604050505020204" pitchFamily="18" charset="0"/>
                        </a:rPr>
                        <a:t>Türkiye</a:t>
                      </a:r>
                      <a:endParaRPr lang="tr-TR" sz="2800">
                        <a:effectLst/>
                        <a:latin typeface="Bookman Old Style" panose="02050604050505020204" pitchFamily="18" charset="0"/>
                        <a:ea typeface="Times New Roman" panose="02020603050405020304" pitchFamily="18" charset="0"/>
                      </a:endParaRPr>
                    </a:p>
                  </a:txBody>
                  <a:tcPr marL="0" marR="0" marT="0" marB="0" anchor="b"/>
                </a:tc>
                <a:tc>
                  <a:txBody>
                    <a:bodyPr/>
                    <a:lstStyle/>
                    <a:p>
                      <a:pPr marL="53975" marR="53975" algn="r">
                        <a:spcBef>
                          <a:spcPts val="30"/>
                        </a:spcBef>
                        <a:spcAft>
                          <a:spcPts val="30"/>
                        </a:spcAft>
                      </a:pPr>
                      <a:r>
                        <a:rPr lang="tr-TR" sz="2000">
                          <a:effectLst/>
                          <a:latin typeface="Bookman Old Style" panose="02050604050505020204" pitchFamily="18" charset="0"/>
                        </a:rPr>
                        <a:t>13,13</a:t>
                      </a:r>
                      <a:endParaRPr lang="tr-TR" sz="2800">
                        <a:effectLst/>
                        <a:latin typeface="Bookman Old Style" panose="02050604050505020204" pitchFamily="18" charset="0"/>
                        <a:ea typeface="Times New Roman" panose="02020603050405020304" pitchFamily="18" charset="0"/>
                      </a:endParaRPr>
                    </a:p>
                  </a:txBody>
                  <a:tcPr marL="0" marR="0" marT="0" marB="0" anchor="b"/>
                </a:tc>
                <a:tc>
                  <a:txBody>
                    <a:bodyPr/>
                    <a:lstStyle/>
                    <a:p>
                      <a:pPr marL="53975" marR="53975" algn="r">
                        <a:spcBef>
                          <a:spcPts val="30"/>
                        </a:spcBef>
                        <a:spcAft>
                          <a:spcPts val="30"/>
                        </a:spcAft>
                      </a:pPr>
                      <a:r>
                        <a:rPr lang="tr-TR" sz="2000">
                          <a:effectLst/>
                          <a:latin typeface="Bookman Old Style" panose="02050604050505020204" pitchFamily="18" charset="0"/>
                        </a:rPr>
                        <a:t>10,77</a:t>
                      </a:r>
                      <a:endParaRPr lang="tr-TR" sz="2800">
                        <a:effectLst/>
                        <a:latin typeface="Bookman Old Style" panose="020506040505050202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3873008408"/>
                  </a:ext>
                </a:extLst>
              </a:tr>
              <a:tr h="376042">
                <a:tc>
                  <a:txBody>
                    <a:bodyPr/>
                    <a:lstStyle/>
                    <a:p>
                      <a:pPr marL="53975" marR="53975" algn="just">
                        <a:spcBef>
                          <a:spcPts val="30"/>
                        </a:spcBef>
                        <a:spcAft>
                          <a:spcPts val="30"/>
                        </a:spcAft>
                      </a:pPr>
                      <a:r>
                        <a:rPr lang="tr-TR" sz="2000">
                          <a:effectLst/>
                          <a:latin typeface="Bookman Old Style" panose="02050604050505020204" pitchFamily="18" charset="0"/>
                        </a:rPr>
                        <a:t>OECD Ortalaması</a:t>
                      </a:r>
                      <a:endParaRPr lang="tr-TR" sz="2800">
                        <a:effectLst/>
                        <a:latin typeface="Bookman Old Style" panose="02050604050505020204" pitchFamily="18" charset="0"/>
                        <a:ea typeface="Times New Roman" panose="02020603050405020304" pitchFamily="18" charset="0"/>
                      </a:endParaRPr>
                    </a:p>
                  </a:txBody>
                  <a:tcPr marL="0" marR="0" marT="0" marB="0" anchor="b"/>
                </a:tc>
                <a:tc>
                  <a:txBody>
                    <a:bodyPr/>
                    <a:lstStyle/>
                    <a:p>
                      <a:pPr marL="53975" marR="53975" algn="r">
                        <a:spcBef>
                          <a:spcPts val="30"/>
                        </a:spcBef>
                        <a:spcAft>
                          <a:spcPts val="30"/>
                        </a:spcAft>
                      </a:pPr>
                      <a:r>
                        <a:rPr lang="tr-TR" sz="2000">
                          <a:effectLst/>
                          <a:latin typeface="Bookman Old Style" panose="02050604050505020204" pitchFamily="18" charset="0"/>
                        </a:rPr>
                        <a:t>18,43</a:t>
                      </a:r>
                      <a:endParaRPr lang="tr-TR" sz="2800">
                        <a:effectLst/>
                        <a:latin typeface="Bookman Old Style" panose="02050604050505020204" pitchFamily="18" charset="0"/>
                        <a:ea typeface="Times New Roman" panose="02020603050405020304" pitchFamily="18" charset="0"/>
                      </a:endParaRPr>
                    </a:p>
                  </a:txBody>
                  <a:tcPr marL="0" marR="0" marT="0" marB="0" anchor="b"/>
                </a:tc>
                <a:tc>
                  <a:txBody>
                    <a:bodyPr/>
                    <a:lstStyle/>
                    <a:p>
                      <a:pPr marL="53975" marR="53975" algn="r">
                        <a:spcBef>
                          <a:spcPts val="30"/>
                        </a:spcBef>
                        <a:spcAft>
                          <a:spcPts val="30"/>
                        </a:spcAft>
                      </a:pPr>
                      <a:r>
                        <a:rPr lang="tr-TR" sz="2000">
                          <a:effectLst/>
                          <a:latin typeface="Bookman Old Style" panose="02050604050505020204" pitchFamily="18" charset="0"/>
                        </a:rPr>
                        <a:t>17,71</a:t>
                      </a:r>
                      <a:endParaRPr lang="tr-TR" sz="2800">
                        <a:effectLst/>
                        <a:latin typeface="Bookman Old Style" panose="020506040505050202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998897090"/>
                  </a:ext>
                </a:extLst>
              </a:tr>
              <a:tr h="376042">
                <a:tc gridSpan="3">
                  <a:txBody>
                    <a:bodyPr/>
                    <a:lstStyle/>
                    <a:p>
                      <a:pPr marL="53975" marR="53975" algn="just">
                        <a:spcBef>
                          <a:spcPts val="50"/>
                        </a:spcBef>
                        <a:spcAft>
                          <a:spcPts val="50"/>
                        </a:spcAft>
                      </a:pPr>
                      <a:r>
                        <a:rPr lang="tr-TR" sz="2000" dirty="0">
                          <a:effectLst/>
                          <a:latin typeface="Bookman Old Style" panose="02050604050505020204" pitchFamily="18" charset="0"/>
                        </a:rPr>
                        <a:t>Kaynak: OECD, </a:t>
                      </a:r>
                      <a:r>
                        <a:rPr lang="tr-TR" sz="2000" dirty="0" err="1">
                          <a:effectLst/>
                          <a:latin typeface="Bookman Old Style" panose="02050604050505020204" pitchFamily="18" charset="0"/>
                        </a:rPr>
                        <a:t>Government</a:t>
                      </a:r>
                      <a:r>
                        <a:rPr lang="tr-TR" sz="2000" dirty="0">
                          <a:effectLst/>
                          <a:latin typeface="Bookman Old Style" panose="02050604050505020204" pitchFamily="18" charset="0"/>
                        </a:rPr>
                        <a:t> at a </a:t>
                      </a:r>
                      <a:r>
                        <a:rPr lang="tr-TR" sz="2000" dirty="0" err="1">
                          <a:effectLst/>
                          <a:latin typeface="Bookman Old Style" panose="02050604050505020204" pitchFamily="18" charset="0"/>
                        </a:rPr>
                        <a:t>Glance</a:t>
                      </a:r>
                      <a:r>
                        <a:rPr lang="tr-TR" sz="2000" dirty="0">
                          <a:effectLst/>
                          <a:latin typeface="Bookman Old Style" panose="02050604050505020204" pitchFamily="18" charset="0"/>
                        </a:rPr>
                        <a:t>, 2019, </a:t>
                      </a:r>
                      <a:r>
                        <a:rPr lang="tr-TR" sz="2000" dirty="0" err="1">
                          <a:effectLst/>
                          <a:latin typeface="Bookman Old Style" panose="02050604050505020204" pitchFamily="18" charset="0"/>
                        </a:rPr>
                        <a:t>stats.oecd.org</a:t>
                      </a:r>
                      <a:endParaRPr lang="tr-TR" sz="2800" dirty="0">
                        <a:effectLst/>
                        <a:latin typeface="Bookman Old Style" panose="02050604050505020204" pitchFamily="18" charset="0"/>
                        <a:ea typeface="Times New Roman" panose="02020603050405020304" pitchFamily="18" charset="0"/>
                      </a:endParaRPr>
                    </a:p>
                  </a:txBody>
                  <a:tcPr marL="0" marR="0" marT="0" marB="0" anchor="b"/>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05471475"/>
                  </a:ext>
                </a:extLst>
              </a:tr>
            </a:tbl>
          </a:graphicData>
        </a:graphic>
      </p:graphicFrame>
      <p:sp>
        <p:nvSpPr>
          <p:cNvPr id="7" name="Rectangle 2">
            <a:extLst>
              <a:ext uri="{FF2B5EF4-FFF2-40B4-BE49-F238E27FC236}">
                <a16:creationId xmlns:a16="http://schemas.microsoft.com/office/drawing/2014/main" id="{E98922C1-7D74-D54A-9AA1-40815047BEAC}"/>
              </a:ext>
            </a:extLst>
          </p:cNvPr>
          <p:cNvSpPr>
            <a:spLocks noChangeArrowheads="1"/>
          </p:cNvSpPr>
          <p:nvPr/>
        </p:nvSpPr>
        <p:spPr bwMode="auto">
          <a:xfrm>
            <a:off x="262530" y="1811233"/>
            <a:ext cx="60043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algn="l" defTabSz="914400" rtl="0" eaLnBrk="0" fontAlgn="base" latinLnBrk="0" hangingPunct="0">
              <a:lnSpc>
                <a:spcPct val="100000"/>
              </a:lnSpc>
              <a:spcBef>
                <a:spcPct val="0"/>
              </a:spcBef>
              <a:spcAft>
                <a:spcPct val="0"/>
              </a:spcAft>
              <a:buClrTx/>
              <a:buSzTx/>
              <a:buFontTx/>
              <a:buNone/>
              <a:tabLst/>
            </a:pPr>
            <a:r>
              <a:rPr kumimoji="0" lang="tr-TR" altLang="zh-CN" sz="2000" b="1"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rPr>
              <a:t>Devletin Büyüklüğü, 2009-2019</a:t>
            </a:r>
            <a:endParaRPr kumimoji="0" lang="tr-TR" altLang="zh-CN" sz="1600" b="0" i="0" u="none" strike="noStrike" cap="none" normalizeH="0" baseline="0" dirty="0">
              <a:ln>
                <a:noFill/>
              </a:ln>
              <a:solidFill>
                <a:schemeClr val="tx1"/>
              </a:solidFill>
              <a:effectLst/>
              <a:latin typeface="Bookman Old Style" panose="02050604050505020204" pitchFamily="18" charset="0"/>
            </a:endParaRPr>
          </a:p>
        </p:txBody>
      </p:sp>
    </p:spTree>
    <p:extLst>
      <p:ext uri="{BB962C8B-B14F-4D97-AF65-F5344CB8AC3E}">
        <p14:creationId xmlns:p14="http://schemas.microsoft.com/office/powerpoint/2010/main" val="32180433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Türkiye Cumhuriyeti’nin (Anayasal) Temel İlkeleri</a:t>
            </a:r>
          </a:p>
        </p:txBody>
      </p:sp>
      <p:sp>
        <p:nvSpPr>
          <p:cNvPr id="3" name="Content Placeholder 2"/>
          <p:cNvSpPr>
            <a:spLocks noGrp="1"/>
          </p:cNvSpPr>
          <p:nvPr>
            <p:ph sz="quarter" idx="1"/>
          </p:nvPr>
        </p:nvSpPr>
        <p:spPr>
          <a:xfrm>
            <a:off x="327297" y="1556792"/>
            <a:ext cx="8709199" cy="5301208"/>
          </a:xfrm>
        </p:spPr>
        <p:txBody>
          <a:bodyPr>
            <a:noAutofit/>
          </a:bodyPr>
          <a:lstStyle/>
          <a:p>
            <a:pPr marL="0" indent="0" algn="just">
              <a:spcBef>
                <a:spcPts val="300"/>
              </a:spcBef>
              <a:buNone/>
            </a:pPr>
            <a:r>
              <a:rPr lang="tr-TR" sz="2400" b="1" i="1" dirty="0">
                <a:latin typeface="Bookman Old Style" panose="02050604050505020204" pitchFamily="18" charset="0"/>
              </a:rPr>
              <a:t>1982 Anayasası</a:t>
            </a:r>
          </a:p>
          <a:p>
            <a:pPr algn="just">
              <a:spcBef>
                <a:spcPts val="300"/>
              </a:spcBef>
            </a:pPr>
            <a:r>
              <a:rPr lang="tr-TR" sz="2400" i="1" dirty="0">
                <a:latin typeface="Bookman Old Style" panose="02050604050505020204" pitchFamily="18" charset="0"/>
              </a:rPr>
              <a:t>I. Devletin şekli</a:t>
            </a:r>
          </a:p>
          <a:p>
            <a:pPr marL="0" indent="0" algn="just">
              <a:spcBef>
                <a:spcPts val="300"/>
              </a:spcBef>
              <a:buNone/>
            </a:pPr>
            <a:r>
              <a:rPr lang="tr-TR" sz="2400" b="1" dirty="0">
                <a:latin typeface="Bookman Old Style" panose="02050604050505020204" pitchFamily="18" charset="0"/>
              </a:rPr>
              <a:t>Madde 1 – </a:t>
            </a:r>
            <a:r>
              <a:rPr lang="tr-TR" sz="2400" dirty="0">
                <a:latin typeface="Bookman Old Style" panose="02050604050505020204" pitchFamily="18" charset="0"/>
              </a:rPr>
              <a:t>Türkiye Devleti bir Cumhuriyettir.</a:t>
            </a:r>
          </a:p>
          <a:p>
            <a:pPr algn="just">
              <a:spcBef>
                <a:spcPts val="300"/>
              </a:spcBef>
            </a:pPr>
            <a:r>
              <a:rPr lang="tr-TR" sz="2400" i="1" dirty="0">
                <a:latin typeface="Bookman Old Style" panose="02050604050505020204" pitchFamily="18" charset="0"/>
              </a:rPr>
              <a:t>II. Cumhuriyetin nitelikleri</a:t>
            </a:r>
            <a:endParaRPr lang="tr-TR" sz="2400" dirty="0">
              <a:latin typeface="Bookman Old Style" panose="02050604050505020204" pitchFamily="18" charset="0"/>
            </a:endParaRPr>
          </a:p>
          <a:p>
            <a:pPr marL="0" indent="0" algn="just">
              <a:spcBef>
                <a:spcPts val="300"/>
              </a:spcBef>
              <a:buNone/>
            </a:pPr>
            <a:r>
              <a:rPr lang="tr-TR" sz="2400" b="1" dirty="0">
                <a:latin typeface="Bookman Old Style" panose="02050604050505020204" pitchFamily="18" charset="0"/>
              </a:rPr>
              <a:t>Madde 2 – </a:t>
            </a:r>
            <a:r>
              <a:rPr lang="tr-TR" sz="2400" dirty="0">
                <a:latin typeface="Bookman Old Style" panose="02050604050505020204" pitchFamily="18" charset="0"/>
              </a:rPr>
              <a:t>Türkiye Cumhuriyeti, toplumun huzuru, milli dayanışma ve adalet anlayışı içinde, insan haklarına saygılı, Atatürk milliyetçiliğine bağlı, başlangıçta belirtilen temel ilkelere dayanan, demokratik, laik ve sosyal bir hukuk Devletidir.</a:t>
            </a:r>
          </a:p>
          <a:p>
            <a:pPr algn="just">
              <a:spcBef>
                <a:spcPts val="300"/>
              </a:spcBef>
            </a:pPr>
            <a:r>
              <a:rPr lang="tr-TR" sz="2400" i="1" dirty="0">
                <a:latin typeface="Bookman Old Style" panose="02050604050505020204" pitchFamily="18" charset="0"/>
              </a:rPr>
              <a:t>III. Devletin bütünlüğü, resmi dili, bayrağı, milli marşı ve başkenti </a:t>
            </a:r>
            <a:endParaRPr lang="tr-TR" sz="2400" dirty="0">
              <a:latin typeface="Bookman Old Style" panose="02050604050505020204" pitchFamily="18" charset="0"/>
            </a:endParaRPr>
          </a:p>
          <a:p>
            <a:pPr marL="0" indent="0" algn="just">
              <a:spcBef>
                <a:spcPts val="300"/>
              </a:spcBef>
              <a:buNone/>
            </a:pPr>
            <a:r>
              <a:rPr lang="tr-TR" sz="2400" b="1" dirty="0">
                <a:latin typeface="Bookman Old Style" panose="02050604050505020204" pitchFamily="18" charset="0"/>
              </a:rPr>
              <a:t>Madde 3 – </a:t>
            </a:r>
            <a:r>
              <a:rPr lang="tr-TR" sz="2400" dirty="0">
                <a:latin typeface="Bookman Old Style" panose="02050604050505020204" pitchFamily="18" charset="0"/>
              </a:rPr>
              <a:t>Türkiye Devleti, ülkesi ve milletiyle bölünmez bir bütündür.</a:t>
            </a:r>
            <a:endParaRPr lang="tr-TR" sz="2300" dirty="0">
              <a:latin typeface="Bookman Old Style" panose="02050604050505020204" pitchFamily="18" charset="0"/>
            </a:endParaRPr>
          </a:p>
        </p:txBody>
      </p:sp>
    </p:spTree>
    <p:extLst>
      <p:ext uri="{BB962C8B-B14F-4D97-AF65-F5344CB8AC3E}">
        <p14:creationId xmlns:p14="http://schemas.microsoft.com/office/powerpoint/2010/main" val="29757046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Türkiye Cumhuriyeti’nin Temel İlkeleri</a:t>
            </a:r>
          </a:p>
        </p:txBody>
      </p:sp>
      <p:sp>
        <p:nvSpPr>
          <p:cNvPr id="3" name="Content Placeholder 2"/>
          <p:cNvSpPr>
            <a:spLocks noGrp="1"/>
          </p:cNvSpPr>
          <p:nvPr>
            <p:ph sz="quarter" idx="1"/>
          </p:nvPr>
        </p:nvSpPr>
        <p:spPr>
          <a:xfrm>
            <a:off x="327297" y="1556792"/>
            <a:ext cx="8427443" cy="4925144"/>
          </a:xfrm>
        </p:spPr>
        <p:txBody>
          <a:bodyPr>
            <a:noAutofit/>
          </a:bodyPr>
          <a:lstStyle/>
          <a:p>
            <a:pPr marL="0" indent="0" algn="just">
              <a:spcBef>
                <a:spcPts val="300"/>
              </a:spcBef>
              <a:buNone/>
            </a:pPr>
            <a:endParaRPr lang="tr-TR" sz="2400" b="1" u="sng" dirty="0">
              <a:latin typeface="Bookman Old Style" panose="02050604050505020204" pitchFamily="18" charset="0"/>
            </a:endParaRPr>
          </a:p>
          <a:p>
            <a:pPr marL="0" indent="0" algn="just">
              <a:spcBef>
                <a:spcPts val="300"/>
              </a:spcBef>
              <a:buNone/>
            </a:pPr>
            <a:r>
              <a:rPr lang="tr-TR" sz="2400" b="1" u="sng" dirty="0">
                <a:latin typeface="Bookman Old Style" panose="02050604050505020204" pitchFamily="18" charset="0"/>
              </a:rPr>
              <a:t>Cumhuriyetçilik:</a:t>
            </a:r>
          </a:p>
          <a:p>
            <a:pPr algn="just">
              <a:spcBef>
                <a:spcPts val="300"/>
              </a:spcBef>
            </a:pPr>
            <a:r>
              <a:rPr lang="tr-TR" sz="2400" dirty="0">
                <a:latin typeface="Bookman Old Style" panose="02050604050505020204" pitchFamily="18" charset="0"/>
              </a:rPr>
              <a:t>Monarşinin tersi olarak, devlet başkanlığının veraset (ırsi) yoluyla akrabalarına intikal etmediği devlet şekli.</a:t>
            </a:r>
          </a:p>
          <a:p>
            <a:pPr algn="just">
              <a:spcBef>
                <a:spcPts val="300"/>
              </a:spcBef>
            </a:pPr>
            <a:r>
              <a:rPr lang="tr-TR" sz="2400" dirty="0">
                <a:latin typeface="Bookman Old Style" panose="02050604050505020204" pitchFamily="18" charset="0"/>
              </a:rPr>
              <a:t>Devletin başında bulunan kişinin halkın bütününü temsil etmek üzere doğrudan ya da dolaylı yoldan halk tarafından seçilmesine dayalı yönetim biçimi…</a:t>
            </a:r>
          </a:p>
          <a:p>
            <a:pPr algn="just">
              <a:spcBef>
                <a:spcPts val="300"/>
              </a:spcBef>
            </a:pPr>
            <a:r>
              <a:rPr lang="tr-TR" sz="2400" dirty="0">
                <a:latin typeface="Bookman Old Style" panose="02050604050505020204" pitchFamily="18" charset="0"/>
              </a:rPr>
              <a:t>Geniş anlamda demokrasiyle eş anlamlı olarak da değerlendirenler de bulunmaktadır.</a:t>
            </a:r>
          </a:p>
          <a:p>
            <a:pPr algn="just">
              <a:spcBef>
                <a:spcPts val="300"/>
              </a:spcBef>
            </a:pPr>
            <a:r>
              <a:rPr lang="tr-TR" sz="2400" dirty="0">
                <a:latin typeface="Bookman Old Style" panose="02050604050505020204" pitchFamily="18" charset="0"/>
              </a:rPr>
              <a:t>AMA cumhuriyet, bir yönetim biçimidir; demokrasi ise yönetimin biçiminin niteliğine, özüne dair bir unsurdur. </a:t>
            </a:r>
          </a:p>
          <a:p>
            <a:pPr algn="just">
              <a:spcBef>
                <a:spcPts val="300"/>
              </a:spcBef>
            </a:pPr>
            <a:endParaRPr lang="tr-TR" sz="2400" dirty="0">
              <a:latin typeface="Bookman Old Style" panose="02050604050505020204" pitchFamily="18" charset="0"/>
            </a:endParaRPr>
          </a:p>
          <a:p>
            <a:pPr marL="0" indent="0" algn="just">
              <a:spcBef>
                <a:spcPts val="300"/>
              </a:spcBef>
              <a:buNone/>
            </a:pPr>
            <a:endParaRPr lang="tr-TR" sz="2400" dirty="0">
              <a:latin typeface="Bookman Old Style" panose="02050604050505020204" pitchFamily="18" charset="0"/>
            </a:endParaRPr>
          </a:p>
        </p:txBody>
      </p:sp>
    </p:spTree>
    <p:extLst>
      <p:ext uri="{BB962C8B-B14F-4D97-AF65-F5344CB8AC3E}">
        <p14:creationId xmlns:p14="http://schemas.microsoft.com/office/powerpoint/2010/main" val="32238177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Türkiye Cumhuriyeti’nin Temel İlkeleri</a:t>
            </a:r>
          </a:p>
        </p:txBody>
      </p:sp>
      <p:sp>
        <p:nvSpPr>
          <p:cNvPr id="3" name="Content Placeholder 2"/>
          <p:cNvSpPr>
            <a:spLocks noGrp="1"/>
          </p:cNvSpPr>
          <p:nvPr>
            <p:ph sz="quarter" idx="1"/>
          </p:nvPr>
        </p:nvSpPr>
        <p:spPr>
          <a:xfrm>
            <a:off x="327297" y="1556792"/>
            <a:ext cx="8427443" cy="4925144"/>
          </a:xfrm>
        </p:spPr>
        <p:txBody>
          <a:bodyPr>
            <a:noAutofit/>
          </a:bodyPr>
          <a:lstStyle/>
          <a:p>
            <a:pPr marL="0" indent="0" algn="just">
              <a:buNone/>
            </a:pPr>
            <a:r>
              <a:rPr lang="tr-TR" sz="2400" b="1" u="sng" dirty="0">
                <a:latin typeface="Bookman Old Style" panose="02050604050505020204" pitchFamily="18" charset="0"/>
              </a:rPr>
              <a:t>Üniter Devlet:</a:t>
            </a:r>
          </a:p>
          <a:p>
            <a:pPr algn="just"/>
            <a:r>
              <a:rPr lang="tr-TR" sz="2400" dirty="0">
                <a:latin typeface="Bookman Old Style" panose="02050604050505020204" pitchFamily="18" charset="0"/>
              </a:rPr>
              <a:t>Türkiye Devleti, ülkesi ve milletiyle bölünmez bir bütündür.</a:t>
            </a:r>
          </a:p>
          <a:p>
            <a:pPr algn="just"/>
            <a:r>
              <a:rPr lang="tr-TR" sz="2400" u="sng" dirty="0">
                <a:latin typeface="Bookman Old Style" panose="02050604050505020204" pitchFamily="18" charset="0"/>
              </a:rPr>
              <a:t>Ülkenin bölünmez bütünlüğü</a:t>
            </a:r>
            <a:r>
              <a:rPr lang="tr-TR" sz="2400" dirty="0">
                <a:latin typeface="Bookman Old Style" panose="02050604050505020204" pitchFamily="18" charset="0"/>
              </a:rPr>
              <a:t>: herhangi bir toprak parçası başka bir devlete bırakılamaz; devletten ayrılamaz; ülke üzerinde birden fazla devlet kurulamaz.</a:t>
            </a:r>
          </a:p>
          <a:p>
            <a:pPr algn="just"/>
            <a:r>
              <a:rPr lang="tr-TR" sz="2400" u="sng" dirty="0">
                <a:latin typeface="Bookman Old Style" panose="02050604050505020204" pitchFamily="18" charset="0"/>
              </a:rPr>
              <a:t>Milletin bölünmez bütünlüğü</a:t>
            </a:r>
            <a:r>
              <a:rPr lang="tr-TR" sz="2400" dirty="0">
                <a:latin typeface="Bookman Old Style" panose="02050604050505020204" pitchFamily="18" charset="0"/>
              </a:rPr>
              <a:t>: din, dil, ırk vb. ayrımlar yapılmadan insanlar veya insan toplulukları bir yandan yönetime katılma hakkına bir yandan ise aynı egemenliğe tabidir. </a:t>
            </a:r>
          </a:p>
          <a:p>
            <a:pPr marL="0" indent="0" algn="just">
              <a:buNone/>
            </a:pPr>
            <a:endParaRPr lang="tr-TR" sz="2400" dirty="0">
              <a:latin typeface="Bookman Old Style" panose="02050604050505020204" pitchFamily="18" charset="0"/>
            </a:endParaRPr>
          </a:p>
        </p:txBody>
      </p:sp>
    </p:spTree>
    <p:extLst>
      <p:ext uri="{BB962C8B-B14F-4D97-AF65-F5344CB8AC3E}">
        <p14:creationId xmlns:p14="http://schemas.microsoft.com/office/powerpoint/2010/main" val="41892671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Türkiye Cumhuriyeti’nin Temel İlkeleri</a:t>
            </a:r>
          </a:p>
        </p:txBody>
      </p:sp>
      <p:sp>
        <p:nvSpPr>
          <p:cNvPr id="3" name="Content Placeholder 2"/>
          <p:cNvSpPr>
            <a:spLocks noGrp="1"/>
          </p:cNvSpPr>
          <p:nvPr>
            <p:ph sz="quarter" idx="1"/>
          </p:nvPr>
        </p:nvSpPr>
        <p:spPr>
          <a:xfrm>
            <a:off x="327297" y="1556792"/>
            <a:ext cx="8427443" cy="4925144"/>
          </a:xfrm>
        </p:spPr>
        <p:txBody>
          <a:bodyPr>
            <a:noAutofit/>
          </a:bodyPr>
          <a:lstStyle/>
          <a:p>
            <a:pPr marL="0" indent="0" algn="just">
              <a:buNone/>
            </a:pPr>
            <a:endParaRPr lang="tr-TR" sz="2400" b="1" u="sng" dirty="0">
              <a:latin typeface="Bookman Old Style" panose="02050604050505020204" pitchFamily="18" charset="0"/>
            </a:endParaRPr>
          </a:p>
          <a:p>
            <a:pPr marL="0" indent="0" algn="just">
              <a:buNone/>
            </a:pPr>
            <a:r>
              <a:rPr lang="tr-TR" sz="2400" b="1" u="sng" dirty="0">
                <a:latin typeface="Bookman Old Style" panose="02050604050505020204" pitchFamily="18" charset="0"/>
              </a:rPr>
              <a:t>İnsan Haklarına Saygılı Devlet:</a:t>
            </a:r>
            <a:endParaRPr lang="tr-TR" sz="2400" dirty="0">
              <a:latin typeface="Bookman Old Style" panose="02050604050505020204" pitchFamily="18" charset="0"/>
            </a:endParaRPr>
          </a:p>
          <a:p>
            <a:pPr marL="0" indent="0" algn="just">
              <a:buNone/>
            </a:pPr>
            <a:r>
              <a:rPr lang="tr-TR" sz="2400" dirty="0">
                <a:latin typeface="Bookman Old Style" panose="02050604050505020204" pitchFamily="18" charset="0"/>
              </a:rPr>
              <a:t>Yurttaş olsun olmasın herkes, «insan» olması dolayısıyla evrensel olarak kabul edilmiş insani haklara sahiptir. </a:t>
            </a:r>
          </a:p>
          <a:p>
            <a:pPr marL="0" indent="0" algn="just">
              <a:buNone/>
            </a:pPr>
            <a:r>
              <a:rPr lang="tr-TR" sz="2400" dirty="0">
                <a:latin typeface="Bookman Old Style" panose="02050604050505020204" pitchFamily="18" charset="0"/>
              </a:rPr>
              <a:t>İnsan haklarını dikkate alan, özenli, ölçülü davranan devlet.</a:t>
            </a:r>
          </a:p>
          <a:p>
            <a:pPr marL="0" indent="0" algn="just">
              <a:buNone/>
            </a:pPr>
            <a:r>
              <a:rPr lang="tr-TR" sz="2400" dirty="0">
                <a:latin typeface="Bookman Old Style" panose="02050604050505020204" pitchFamily="18" charset="0"/>
              </a:rPr>
              <a:t>1961 Anayasası’ndaki gibi insan haklarına «dayanan» değil, «saygılı» olan devlet…</a:t>
            </a:r>
          </a:p>
          <a:p>
            <a:pPr marL="0" indent="0" algn="just">
              <a:buNone/>
            </a:pPr>
            <a:endParaRPr lang="tr-TR" sz="2400" dirty="0">
              <a:latin typeface="Bookman Old Style" panose="02050604050505020204" pitchFamily="18" charset="0"/>
            </a:endParaRPr>
          </a:p>
          <a:p>
            <a:pPr marL="0" indent="0" algn="just">
              <a:buNone/>
            </a:pPr>
            <a:endParaRPr lang="tr-TR" sz="2400" dirty="0">
              <a:latin typeface="Bookman Old Style" panose="02050604050505020204" pitchFamily="18" charset="0"/>
            </a:endParaRPr>
          </a:p>
        </p:txBody>
      </p:sp>
    </p:spTree>
    <p:extLst>
      <p:ext uri="{BB962C8B-B14F-4D97-AF65-F5344CB8AC3E}">
        <p14:creationId xmlns:p14="http://schemas.microsoft.com/office/powerpoint/2010/main" val="38956718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Türkiye Cumhuriyeti’nin Temel İlkeleri</a:t>
            </a:r>
          </a:p>
        </p:txBody>
      </p:sp>
      <p:sp>
        <p:nvSpPr>
          <p:cNvPr id="3" name="Content Placeholder 2"/>
          <p:cNvSpPr>
            <a:spLocks noGrp="1"/>
          </p:cNvSpPr>
          <p:nvPr>
            <p:ph sz="quarter" idx="1"/>
          </p:nvPr>
        </p:nvSpPr>
        <p:spPr>
          <a:xfrm>
            <a:off x="327297" y="1556792"/>
            <a:ext cx="8565183" cy="5301208"/>
          </a:xfrm>
        </p:spPr>
        <p:txBody>
          <a:bodyPr>
            <a:noAutofit/>
          </a:bodyPr>
          <a:lstStyle/>
          <a:p>
            <a:pPr marL="0" indent="0" algn="just">
              <a:buNone/>
            </a:pPr>
            <a:endParaRPr lang="tr-TR" sz="2400" b="1" u="sng" dirty="0">
              <a:latin typeface="Bookman Old Style" panose="02050604050505020204" pitchFamily="18" charset="0"/>
            </a:endParaRPr>
          </a:p>
          <a:p>
            <a:pPr marL="0" indent="0" algn="just">
              <a:buNone/>
            </a:pPr>
            <a:r>
              <a:rPr lang="tr-TR" sz="2400" b="1" u="sng" dirty="0">
                <a:latin typeface="Bookman Old Style" panose="02050604050505020204" pitchFamily="18" charset="0"/>
              </a:rPr>
              <a:t>Atatürk Milliyetçiliğine Bağlı Devlet:</a:t>
            </a:r>
          </a:p>
          <a:p>
            <a:pPr marL="0" indent="0" algn="just">
              <a:buNone/>
            </a:pPr>
            <a:r>
              <a:rPr lang="tr-TR" sz="2400" dirty="0">
                <a:latin typeface="Bookman Old Style" panose="02050604050505020204" pitchFamily="18" charset="0"/>
              </a:rPr>
              <a:t>Millet/ulus çıkarlarını her şeyin üstünde tutma anlayışı; milletin öne çıkan özelliklerini savunma…</a:t>
            </a:r>
          </a:p>
          <a:p>
            <a:pPr marL="0" indent="0" algn="just">
              <a:buNone/>
            </a:pPr>
            <a:r>
              <a:rPr lang="tr-TR" sz="2400" u="sng" dirty="0">
                <a:latin typeface="Bookman Old Style" panose="02050604050505020204" pitchFamily="18" charset="0"/>
              </a:rPr>
              <a:t>Objektif millet:</a:t>
            </a:r>
            <a:r>
              <a:rPr lang="tr-TR" sz="2400" dirty="0">
                <a:latin typeface="Bookman Old Style" panose="02050604050505020204" pitchFamily="18" charset="0"/>
              </a:rPr>
              <a:t> ırk, dil ya da din birliği gibi birtakım «nesnel» özellikler etrafından bir araya gelen insan topluluğu…</a:t>
            </a:r>
          </a:p>
          <a:p>
            <a:pPr marL="0" indent="0" algn="just">
              <a:buNone/>
            </a:pPr>
            <a:r>
              <a:rPr lang="tr-TR" sz="2400" u="sng" dirty="0">
                <a:latin typeface="Bookman Old Style" panose="02050604050505020204" pitchFamily="18" charset="0"/>
              </a:rPr>
              <a:t>Subjektif millet:</a:t>
            </a:r>
            <a:r>
              <a:rPr lang="tr-TR" sz="2400" dirty="0">
                <a:latin typeface="Bookman Old Style" panose="02050604050505020204" pitchFamily="18" charset="0"/>
              </a:rPr>
              <a:t> hatıra mirasına, beraber yaşamak konusunda ortak bir isteğe sahip olan; aralarında duygu ve amaç birlikteliği bulunan insan topluluğu… Ortak bir maziye sahip olan, aynı kültüre ait olan ve onu devam ettirmeye çalışan insan topluluğu…</a:t>
            </a:r>
            <a:endParaRPr lang="tr-TR" sz="2400" u="sng" dirty="0">
              <a:latin typeface="Bookman Old Style" panose="02050604050505020204" pitchFamily="18" charset="0"/>
            </a:endParaRPr>
          </a:p>
          <a:p>
            <a:pPr marL="0" indent="0" algn="just">
              <a:buNone/>
            </a:pPr>
            <a:endParaRPr lang="tr-TR" sz="2400" dirty="0">
              <a:latin typeface="Bookman Old Style" panose="02050604050505020204" pitchFamily="18" charset="0"/>
            </a:endParaRPr>
          </a:p>
          <a:p>
            <a:pPr marL="0" indent="0" algn="just">
              <a:buNone/>
            </a:pPr>
            <a:endParaRPr lang="tr-TR" sz="2400" dirty="0">
              <a:latin typeface="Bookman Old Style" panose="02050604050505020204" pitchFamily="18" charset="0"/>
            </a:endParaRPr>
          </a:p>
        </p:txBody>
      </p:sp>
    </p:spTree>
    <p:extLst>
      <p:ext uri="{BB962C8B-B14F-4D97-AF65-F5344CB8AC3E}">
        <p14:creationId xmlns:p14="http://schemas.microsoft.com/office/powerpoint/2010/main" val="22285597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Türkiye Cumhuriyeti’nin Temel İlkeleri</a:t>
            </a:r>
          </a:p>
        </p:txBody>
      </p:sp>
      <p:sp>
        <p:nvSpPr>
          <p:cNvPr id="3" name="Content Placeholder 2"/>
          <p:cNvSpPr>
            <a:spLocks noGrp="1"/>
          </p:cNvSpPr>
          <p:nvPr>
            <p:ph sz="quarter" idx="1"/>
          </p:nvPr>
        </p:nvSpPr>
        <p:spPr>
          <a:xfrm>
            <a:off x="327297" y="1556792"/>
            <a:ext cx="8565183" cy="5301208"/>
          </a:xfrm>
        </p:spPr>
        <p:txBody>
          <a:bodyPr>
            <a:noAutofit/>
          </a:bodyPr>
          <a:lstStyle/>
          <a:p>
            <a:pPr marL="0" indent="0">
              <a:buNone/>
            </a:pPr>
            <a:r>
              <a:rPr lang="tr-TR" sz="2400" b="1" u="sng" dirty="0">
                <a:latin typeface="Bookman Old Style" panose="02050604050505020204" pitchFamily="18" charset="0"/>
              </a:rPr>
              <a:t>Demokratik Devlet:</a:t>
            </a:r>
          </a:p>
          <a:p>
            <a:pPr marL="0" indent="0">
              <a:buNone/>
            </a:pPr>
            <a:r>
              <a:rPr lang="tr-TR" sz="2400" dirty="0">
                <a:latin typeface="Bookman Old Style" panose="02050604050505020204" pitchFamily="18" charset="0"/>
              </a:rPr>
              <a:t>Halkın, halk tarafından, halk için yönetimi…</a:t>
            </a:r>
          </a:p>
          <a:p>
            <a:r>
              <a:rPr lang="tr-TR" sz="2400" dirty="0">
                <a:latin typeface="Bookman Old Style" panose="02050604050505020204" pitchFamily="18" charset="0"/>
              </a:rPr>
              <a:t>Siyasi makamlar seçimle belirlenmelidir,</a:t>
            </a:r>
          </a:p>
          <a:p>
            <a:r>
              <a:rPr lang="tr-TR" sz="2400" dirty="0">
                <a:latin typeface="Bookman Old Style" panose="02050604050505020204" pitchFamily="18" charset="0"/>
              </a:rPr>
              <a:t>Seçimler düzenli aralıklarla yapılmalıdır,</a:t>
            </a:r>
          </a:p>
          <a:p>
            <a:r>
              <a:rPr lang="tr-TR" sz="2400" dirty="0">
                <a:latin typeface="Bookman Old Style" panose="02050604050505020204" pitchFamily="18" charset="0"/>
              </a:rPr>
              <a:t>Seçimler, serbest olmalıdır,</a:t>
            </a:r>
          </a:p>
          <a:p>
            <a:r>
              <a:rPr lang="tr-TR" sz="2400" dirty="0">
                <a:latin typeface="Bookman Old Style" panose="02050604050505020204" pitchFamily="18" charset="0"/>
              </a:rPr>
              <a:t>Birden çok siyasi parti olmalıdır,</a:t>
            </a:r>
          </a:p>
          <a:p>
            <a:r>
              <a:rPr lang="tr-TR" sz="2400" dirty="0">
                <a:latin typeface="Bookman Old Style" panose="02050604050505020204" pitchFamily="18" charset="0"/>
              </a:rPr>
              <a:t>Muhalefetin iktidar olma şansı olmalıdır,</a:t>
            </a:r>
          </a:p>
          <a:p>
            <a:r>
              <a:rPr lang="tr-TR" sz="2400" dirty="0">
                <a:latin typeface="Bookman Old Style" panose="02050604050505020204" pitchFamily="18" charset="0"/>
              </a:rPr>
              <a:t>İnsan hakları/temel hak ve hürriyetler tanınmış ve güvence altına alınmış olmalıdır.</a:t>
            </a:r>
          </a:p>
          <a:p>
            <a:endParaRPr lang="tr-TR" sz="2400" dirty="0">
              <a:latin typeface="Bookman Old Style" panose="02050604050505020204" pitchFamily="18" charset="0"/>
            </a:endParaRPr>
          </a:p>
          <a:p>
            <a:pPr marL="0" indent="0">
              <a:buNone/>
            </a:pPr>
            <a:endParaRPr lang="tr-TR" sz="2400" dirty="0">
              <a:latin typeface="Bookman Old Style" panose="02050604050505020204" pitchFamily="18" charset="0"/>
            </a:endParaRPr>
          </a:p>
        </p:txBody>
      </p:sp>
    </p:spTree>
    <p:extLst>
      <p:ext uri="{BB962C8B-B14F-4D97-AF65-F5344CB8AC3E}">
        <p14:creationId xmlns:p14="http://schemas.microsoft.com/office/powerpoint/2010/main" val="4951480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Türkiye Cumhuriyeti’nin Temel İlkeleri</a:t>
            </a:r>
          </a:p>
        </p:txBody>
      </p:sp>
      <p:sp>
        <p:nvSpPr>
          <p:cNvPr id="3" name="Content Placeholder 2"/>
          <p:cNvSpPr>
            <a:spLocks noGrp="1"/>
          </p:cNvSpPr>
          <p:nvPr>
            <p:ph sz="quarter" idx="1"/>
          </p:nvPr>
        </p:nvSpPr>
        <p:spPr>
          <a:xfrm>
            <a:off x="327297" y="1556792"/>
            <a:ext cx="8565183" cy="5301208"/>
          </a:xfrm>
        </p:spPr>
        <p:txBody>
          <a:bodyPr>
            <a:noAutofit/>
          </a:bodyPr>
          <a:lstStyle/>
          <a:p>
            <a:pPr marL="0" indent="0">
              <a:spcBef>
                <a:spcPts val="300"/>
              </a:spcBef>
              <a:buNone/>
            </a:pPr>
            <a:r>
              <a:rPr lang="tr-TR" sz="2300" b="1" u="sng" dirty="0">
                <a:latin typeface="Bookman Old Style" panose="02050604050505020204" pitchFamily="18" charset="0"/>
              </a:rPr>
              <a:t>Laik Devlet:</a:t>
            </a:r>
          </a:p>
          <a:p>
            <a:pPr marL="0" indent="0">
              <a:spcBef>
                <a:spcPts val="300"/>
              </a:spcBef>
              <a:buNone/>
            </a:pPr>
            <a:r>
              <a:rPr lang="tr-TR" sz="2300" dirty="0">
                <a:latin typeface="Bookman Old Style" panose="02050604050505020204" pitchFamily="18" charset="0"/>
              </a:rPr>
              <a:t>Burjuvazinin, monarka, aristokrasiye ve kiliseye karşı verdiği mücadele sonrası edindiği kazanım…</a:t>
            </a:r>
          </a:p>
          <a:p>
            <a:pPr marL="0" indent="0">
              <a:spcBef>
                <a:spcPts val="300"/>
              </a:spcBef>
              <a:buNone/>
            </a:pPr>
            <a:r>
              <a:rPr lang="tr-TR" sz="2300" dirty="0">
                <a:latin typeface="Bookman Old Style" panose="02050604050505020204" pitchFamily="18" charset="0"/>
              </a:rPr>
              <a:t>Dinsel toplum yapısından ayrıştırılmış sivil ve politik toplum…</a:t>
            </a:r>
          </a:p>
          <a:p>
            <a:pPr>
              <a:spcBef>
                <a:spcPts val="300"/>
              </a:spcBef>
            </a:pPr>
            <a:r>
              <a:rPr lang="tr-TR" sz="2300" u="sng" dirty="0">
                <a:latin typeface="Bookman Old Style" panose="02050604050505020204" pitchFamily="18" charset="0"/>
              </a:rPr>
              <a:t>Din hürriyeti</a:t>
            </a:r>
            <a:r>
              <a:rPr lang="tr-TR" sz="2300" dirty="0">
                <a:latin typeface="Bookman Old Style" panose="02050604050505020204" pitchFamily="18" charset="0"/>
              </a:rPr>
              <a:t>: sınırsız inanç özgürlüğü ama sınırlı ibadet özgürlüğü (temel hak ve hürriyetlerin kötüye kullanılamaması, din ve vicdan hürriyeti).</a:t>
            </a:r>
          </a:p>
          <a:p>
            <a:pPr>
              <a:spcBef>
                <a:spcPts val="300"/>
              </a:spcBef>
            </a:pPr>
            <a:r>
              <a:rPr lang="tr-TR" sz="2300" u="sng" dirty="0">
                <a:latin typeface="Bookman Old Style" panose="02050604050505020204" pitchFamily="18" charset="0"/>
              </a:rPr>
              <a:t>Din ve devlet işlerinin ayrılığı</a:t>
            </a:r>
            <a:r>
              <a:rPr lang="tr-TR" sz="2300" dirty="0">
                <a:latin typeface="Bookman Old Style" panose="02050604050505020204" pitchFamily="18" charset="0"/>
              </a:rPr>
              <a:t>: devletin resmi bir dini olmamalıdır/Devlet, bütün dinler karşısında tarafsız olmalıdır/Devlet, bütün din mensuplarına eşit davranmalıdır/din kurumları ile devlet kurumları birbirinden ayrı olmalıdır/hukuk kuralları din kurallarına uymak zorunda olmamalıdır…</a:t>
            </a:r>
          </a:p>
          <a:p>
            <a:pPr>
              <a:spcBef>
                <a:spcPts val="300"/>
              </a:spcBef>
            </a:pPr>
            <a:endParaRPr lang="tr-TR" sz="2300" dirty="0">
              <a:latin typeface="Bookman Old Style" panose="02050604050505020204" pitchFamily="18" charset="0"/>
            </a:endParaRPr>
          </a:p>
          <a:p>
            <a:pPr marL="0" indent="0">
              <a:spcBef>
                <a:spcPts val="300"/>
              </a:spcBef>
              <a:buNone/>
            </a:pPr>
            <a:endParaRPr lang="tr-TR" sz="2300" dirty="0">
              <a:latin typeface="Bookman Old Style" panose="02050604050505020204" pitchFamily="18" charset="0"/>
            </a:endParaRPr>
          </a:p>
        </p:txBody>
      </p:sp>
    </p:spTree>
    <p:extLst>
      <p:ext uri="{BB962C8B-B14F-4D97-AF65-F5344CB8AC3E}">
        <p14:creationId xmlns:p14="http://schemas.microsoft.com/office/powerpoint/2010/main" val="84578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500" b="1" dirty="0">
                <a:latin typeface="Bookman Old Style" pitchFamily="18" charset="0"/>
              </a:rPr>
              <a:t>Kamu Yönetimi &amp; Özel (Alan/Sektör) Yönetim(i)</a:t>
            </a:r>
          </a:p>
        </p:txBody>
      </p:sp>
      <p:sp>
        <p:nvSpPr>
          <p:cNvPr id="3" name="2 İçerik Yer Tutucusu"/>
          <p:cNvSpPr>
            <a:spLocks noGrp="1"/>
          </p:cNvSpPr>
          <p:nvPr>
            <p:ph sz="quarter" idx="1"/>
          </p:nvPr>
        </p:nvSpPr>
        <p:spPr>
          <a:xfrm>
            <a:off x="395536" y="1772816"/>
            <a:ext cx="8370512" cy="4709120"/>
          </a:xfrm>
        </p:spPr>
        <p:txBody>
          <a:bodyPr>
            <a:normAutofit fontScale="92500" lnSpcReduction="10000"/>
          </a:bodyPr>
          <a:lstStyle/>
          <a:p>
            <a:r>
              <a:rPr lang="tr-TR" dirty="0">
                <a:latin typeface="Bookman Old Style" pitchFamily="18" charset="0"/>
              </a:rPr>
              <a:t>Siyasal olanla kurumsal ilişki - siyasilere karşı sorumlu olma &amp; </a:t>
            </a:r>
            <a:r>
              <a:rPr lang="tr-TR" i="1" dirty="0">
                <a:latin typeface="Bookman Old Style" pitchFamily="18" charset="0"/>
              </a:rPr>
              <a:t>siyasal olmama</a:t>
            </a:r>
          </a:p>
          <a:p>
            <a:r>
              <a:rPr lang="tr-TR" dirty="0">
                <a:latin typeface="Bookman Old Style" pitchFamily="18" charset="0"/>
              </a:rPr>
              <a:t>Kamu yararı &amp;  özel yarar</a:t>
            </a:r>
          </a:p>
          <a:p>
            <a:r>
              <a:rPr lang="tr-TR" dirty="0">
                <a:latin typeface="Bookman Old Style" pitchFamily="18" charset="0"/>
              </a:rPr>
              <a:t>Kamu gücü</a:t>
            </a:r>
          </a:p>
          <a:p>
            <a:r>
              <a:rPr lang="tr-TR" dirty="0">
                <a:latin typeface="Bookman Old Style" pitchFamily="18" charset="0"/>
              </a:rPr>
              <a:t>Kurallara bağlılık/resmi denetim &amp; </a:t>
            </a:r>
            <a:r>
              <a:rPr lang="tr-TR" i="1" dirty="0">
                <a:latin typeface="Bookman Old Style" pitchFamily="18" charset="0"/>
              </a:rPr>
              <a:t>Serbestlik</a:t>
            </a:r>
            <a:r>
              <a:rPr lang="tr-TR" dirty="0">
                <a:latin typeface="Bookman Old Style" pitchFamily="18" charset="0"/>
              </a:rPr>
              <a:t> </a:t>
            </a:r>
          </a:p>
          <a:p>
            <a:r>
              <a:rPr lang="tr-TR" dirty="0">
                <a:latin typeface="Bookman Old Style" pitchFamily="18" charset="0"/>
              </a:rPr>
              <a:t>Kamusal mal-kamu hizmeti (zorunluluk-gereklilik)</a:t>
            </a:r>
          </a:p>
          <a:p>
            <a:r>
              <a:rPr lang="tr-TR" dirty="0">
                <a:latin typeface="Bookman Old Style" pitchFamily="18" charset="0"/>
              </a:rPr>
              <a:t>Sosyal maliyet</a:t>
            </a:r>
          </a:p>
          <a:p>
            <a:r>
              <a:rPr lang="tr-TR" dirty="0">
                <a:latin typeface="Bookman Old Style" pitchFamily="18" charset="0"/>
              </a:rPr>
              <a:t>Rekabete kapalılık</a:t>
            </a:r>
          </a:p>
          <a:p>
            <a:r>
              <a:rPr lang="tr-TR" dirty="0">
                <a:latin typeface="Bookman Old Style" pitchFamily="18" charset="0"/>
              </a:rPr>
              <a:t>Hakemlik, herkese eşit mesafede devlet</a:t>
            </a:r>
          </a:p>
          <a:p>
            <a:endParaRPr lang="tr-TR" dirty="0">
              <a:latin typeface="Bookman Old Style"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Türkiye Cumhuriyeti’nin Temel İlkeleri</a:t>
            </a:r>
          </a:p>
        </p:txBody>
      </p:sp>
      <p:sp>
        <p:nvSpPr>
          <p:cNvPr id="3" name="Content Placeholder 2"/>
          <p:cNvSpPr>
            <a:spLocks noGrp="1"/>
          </p:cNvSpPr>
          <p:nvPr>
            <p:ph sz="quarter" idx="1"/>
          </p:nvPr>
        </p:nvSpPr>
        <p:spPr>
          <a:xfrm>
            <a:off x="327297" y="1556792"/>
            <a:ext cx="8565183" cy="5301208"/>
          </a:xfrm>
        </p:spPr>
        <p:txBody>
          <a:bodyPr>
            <a:noAutofit/>
          </a:bodyPr>
          <a:lstStyle/>
          <a:p>
            <a:pPr marL="0" indent="0" algn="just">
              <a:spcBef>
                <a:spcPts val="300"/>
              </a:spcBef>
              <a:buNone/>
            </a:pPr>
            <a:r>
              <a:rPr lang="tr-TR" sz="2000" b="1" u="sng" dirty="0">
                <a:latin typeface="Bookman Old Style" panose="02050604050505020204" pitchFamily="18" charset="0"/>
              </a:rPr>
              <a:t>Sosyal Devlet:</a:t>
            </a:r>
          </a:p>
          <a:p>
            <a:pPr marL="0" indent="0" algn="just">
              <a:buNone/>
            </a:pPr>
            <a:r>
              <a:rPr lang="tr-TR" sz="2000" dirty="0">
                <a:latin typeface="Bookman Old Style" panose="02050604050505020204" pitchFamily="18" charset="0"/>
              </a:rPr>
              <a:t>Devletin, sosyal barışı ve sosyal adaleti sağlamak amacıyla sosyal ve ekonomik hayata aktif müdahalesini gerekli ve meşru gören anlayış…</a:t>
            </a:r>
          </a:p>
          <a:p>
            <a:pPr marL="0" indent="0" algn="just">
              <a:buNone/>
            </a:pPr>
            <a:r>
              <a:rPr lang="tr-TR" sz="2000" dirty="0">
                <a:latin typeface="Bookman Old Style" panose="02050604050505020204" pitchFamily="18" charset="0"/>
                <a:sym typeface="Wingdings" panose="05000000000000000000" pitchFamily="2" charset="2"/>
              </a:rPr>
              <a:t>Özel sektörün yanında varlık ve etkinlik gösteren ayrı bir kamu sektörüne/kamu yönetimine sahip, üretim ve bölüşüm süreçlerini toplumsal kalkınma ve refah amaçları doğrultusunda doğrudan ve dolaylı araçlarla yönlendiren devlet…</a:t>
            </a:r>
          </a:p>
          <a:p>
            <a:pPr marL="0" indent="0" algn="just">
              <a:buNone/>
            </a:pPr>
            <a:r>
              <a:rPr lang="tr-TR" sz="2000" dirty="0">
                <a:latin typeface="Bookman Old Style" panose="02050604050505020204" pitchFamily="18" charset="0"/>
              </a:rPr>
              <a:t>Devlet, pozitif statü hakları çerçevesinde insanları özgürleştirir…</a:t>
            </a:r>
          </a:p>
          <a:p>
            <a:pPr marL="0" indent="0" algn="just">
              <a:buNone/>
            </a:pPr>
            <a:r>
              <a:rPr lang="tr-TR" sz="2000" dirty="0">
                <a:latin typeface="Bookman Old Style" panose="02050604050505020204" pitchFamily="18" charset="0"/>
              </a:rPr>
              <a:t>İnsan onuruna yaraşan asgari bir yaşam düzeyi sağlama</a:t>
            </a:r>
            <a:r>
              <a:rPr lang="tr-TR" sz="2000" dirty="0">
                <a:latin typeface="Bookman Old Style" panose="02050604050505020204" pitchFamily="18" charset="0"/>
                <a:sym typeface="Wingdings" panose="05000000000000000000" pitchFamily="2" charset="2"/>
              </a:rPr>
              <a:t>sosyal </a:t>
            </a:r>
            <a:r>
              <a:rPr lang="tr-TR" sz="2000" u="sng" dirty="0">
                <a:latin typeface="Bookman Old Style" panose="02050604050505020204" pitchFamily="18" charset="0"/>
                <a:sym typeface="Wingdings" panose="05000000000000000000" pitchFamily="2" charset="2"/>
              </a:rPr>
              <a:t>haklar</a:t>
            </a:r>
            <a:r>
              <a:rPr lang="tr-TR" sz="2000" dirty="0">
                <a:latin typeface="Bookman Old Style" panose="02050604050505020204" pitchFamily="18" charset="0"/>
                <a:sym typeface="Wingdings" panose="05000000000000000000" pitchFamily="2" charset="2"/>
              </a:rPr>
              <a:t>: sağlık hakkı, eğitim hakkı, konut hakkı, çalışma hakkı, sosyal güvenlik hakkı, adil ücret hakkı…</a:t>
            </a:r>
          </a:p>
        </p:txBody>
      </p:sp>
    </p:spTree>
    <p:extLst>
      <p:ext uri="{BB962C8B-B14F-4D97-AF65-F5344CB8AC3E}">
        <p14:creationId xmlns:p14="http://schemas.microsoft.com/office/powerpoint/2010/main" val="39450452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Türkiye Cumhuriyeti’nin Temel İlkeleri</a:t>
            </a:r>
          </a:p>
        </p:txBody>
      </p:sp>
      <p:sp>
        <p:nvSpPr>
          <p:cNvPr id="3" name="Content Placeholder 2"/>
          <p:cNvSpPr>
            <a:spLocks noGrp="1"/>
          </p:cNvSpPr>
          <p:nvPr>
            <p:ph sz="quarter" idx="1"/>
          </p:nvPr>
        </p:nvSpPr>
        <p:spPr>
          <a:xfrm>
            <a:off x="327297" y="1556792"/>
            <a:ext cx="8565183" cy="5301208"/>
          </a:xfrm>
        </p:spPr>
        <p:txBody>
          <a:bodyPr>
            <a:noAutofit/>
          </a:bodyPr>
          <a:lstStyle/>
          <a:p>
            <a:pPr marL="0" indent="0" algn="just">
              <a:spcBef>
                <a:spcPts val="300"/>
              </a:spcBef>
              <a:buNone/>
            </a:pPr>
            <a:r>
              <a:rPr lang="tr-TR" sz="2400" b="1" u="sng" dirty="0">
                <a:latin typeface="Bookman Old Style" panose="02050604050505020204" pitchFamily="18" charset="0"/>
              </a:rPr>
              <a:t>Sosyal (Refah) Devlet(i):</a:t>
            </a:r>
          </a:p>
          <a:p>
            <a:pPr marL="0" indent="0" algn="just">
              <a:spcBef>
                <a:spcPts val="300"/>
              </a:spcBef>
              <a:buNone/>
            </a:pPr>
            <a:r>
              <a:rPr lang="tr-TR" sz="2400" dirty="0">
                <a:latin typeface="Bookman Old Style" panose="02050604050505020204" pitchFamily="18" charset="0"/>
                <a:sym typeface="Wingdings" panose="05000000000000000000" pitchFamily="2" charset="2"/>
              </a:rPr>
              <a:t>Gelir adaletinin sağlanması: vergi politikaları (artan oranlı vergi, mali güce göre vergi, vergi yükünün adaletli ve dengeli dağılımı), kamulaştırma ve devletleştirme, toprak reformu…</a:t>
            </a:r>
          </a:p>
          <a:p>
            <a:pPr marL="0" indent="0" algn="just">
              <a:spcBef>
                <a:spcPts val="300"/>
              </a:spcBef>
              <a:buNone/>
            </a:pPr>
            <a:r>
              <a:rPr lang="tr-TR" sz="2400" u="sng" dirty="0">
                <a:latin typeface="Bookman Old Style" panose="02050604050505020204" pitchFamily="18" charset="0"/>
                <a:sym typeface="Wingdings" panose="05000000000000000000" pitchFamily="2" charset="2"/>
              </a:rPr>
              <a:t>Eleştiri:</a:t>
            </a:r>
            <a:r>
              <a:rPr lang="tr-TR" sz="2400" dirty="0">
                <a:latin typeface="Bookman Old Style" panose="02050604050505020204" pitchFamily="18" charset="0"/>
                <a:sym typeface="Wingdings" panose="05000000000000000000" pitchFamily="2" charset="2"/>
              </a:rPr>
              <a:t> bedavacılık (</a:t>
            </a:r>
            <a:r>
              <a:rPr lang="tr-TR" sz="2400" i="1" dirty="0">
                <a:latin typeface="Bookman Old Style" panose="02050604050505020204" pitchFamily="18" charset="0"/>
                <a:sym typeface="Wingdings" panose="05000000000000000000" pitchFamily="2" charset="2"/>
              </a:rPr>
              <a:t>free rider</a:t>
            </a:r>
            <a:r>
              <a:rPr lang="tr-TR" sz="2400" dirty="0">
                <a:latin typeface="Bookman Old Style" panose="02050604050505020204" pitchFamily="18" charset="0"/>
                <a:sym typeface="Wingdings" panose="05000000000000000000" pitchFamily="2" charset="2"/>
              </a:rPr>
              <a:t>)/nimetlerin toplanması ama külfetlerin başkalarının sırtına yüklenmesi/başkalarının yararına çalışmaya zorlayan haksız bir müdahale…</a:t>
            </a:r>
            <a:endParaRPr lang="tr-TR" sz="2400" dirty="0">
              <a:latin typeface="Bookman Old Style" panose="02050604050505020204" pitchFamily="18" charset="0"/>
            </a:endParaRPr>
          </a:p>
          <a:p>
            <a:pPr marL="0" indent="0" algn="just">
              <a:spcBef>
                <a:spcPts val="300"/>
              </a:spcBef>
              <a:buNone/>
            </a:pPr>
            <a:endParaRPr lang="tr-TR" sz="2400" dirty="0">
              <a:latin typeface="Bookman Old Style" panose="02050604050505020204" pitchFamily="18" charset="0"/>
            </a:endParaRPr>
          </a:p>
        </p:txBody>
      </p:sp>
    </p:spTree>
    <p:extLst>
      <p:ext uri="{BB962C8B-B14F-4D97-AF65-F5344CB8AC3E}">
        <p14:creationId xmlns:p14="http://schemas.microsoft.com/office/powerpoint/2010/main" val="9205151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Türkiye Cumhuriyeti’nin Temel İlkeleri</a:t>
            </a:r>
          </a:p>
        </p:txBody>
      </p:sp>
      <p:sp>
        <p:nvSpPr>
          <p:cNvPr id="3" name="Content Placeholder 2"/>
          <p:cNvSpPr>
            <a:spLocks noGrp="1"/>
          </p:cNvSpPr>
          <p:nvPr>
            <p:ph sz="quarter" idx="1"/>
          </p:nvPr>
        </p:nvSpPr>
        <p:spPr>
          <a:xfrm>
            <a:off x="327297" y="1556792"/>
            <a:ext cx="8565183" cy="4896544"/>
          </a:xfrm>
        </p:spPr>
        <p:txBody>
          <a:bodyPr>
            <a:noAutofit/>
          </a:bodyPr>
          <a:lstStyle/>
          <a:p>
            <a:pPr marL="0" indent="0" algn="just">
              <a:spcBef>
                <a:spcPts val="300"/>
              </a:spcBef>
              <a:buNone/>
            </a:pPr>
            <a:endParaRPr lang="tr-TR" sz="1900" b="1" u="sng" dirty="0">
              <a:latin typeface="Bookman Old Style" pitchFamily="18" charset="0"/>
            </a:endParaRPr>
          </a:p>
          <a:p>
            <a:pPr marL="0" indent="0" algn="just">
              <a:spcBef>
                <a:spcPts val="300"/>
              </a:spcBef>
              <a:buNone/>
            </a:pPr>
            <a:r>
              <a:rPr lang="tr-TR" sz="1900" b="1" u="sng" dirty="0">
                <a:latin typeface="Bookman Old Style" pitchFamily="18" charset="0"/>
              </a:rPr>
              <a:t>Hukuk Devleti:</a:t>
            </a:r>
            <a:endParaRPr lang="tr-TR" sz="1900" dirty="0">
              <a:latin typeface="Bookman Old Style" panose="02050604050505020204" pitchFamily="18" charset="0"/>
            </a:endParaRPr>
          </a:p>
          <a:p>
            <a:pPr marL="0" indent="0" algn="just">
              <a:spcBef>
                <a:spcPts val="300"/>
              </a:spcBef>
              <a:buNone/>
            </a:pPr>
            <a:r>
              <a:rPr lang="tr-TR" sz="1900" dirty="0">
                <a:latin typeface="Bookman Old Style" panose="02050604050505020204" pitchFamily="18" charset="0"/>
              </a:rPr>
              <a:t>Hukuk kurallarına bağlı olan, yurttaşlarına hukuki güvenlik sağlayan devlet…</a:t>
            </a:r>
          </a:p>
          <a:p>
            <a:pPr marL="0" indent="0" algn="just">
              <a:spcBef>
                <a:spcPts val="300"/>
              </a:spcBef>
              <a:buNone/>
            </a:pPr>
            <a:r>
              <a:rPr lang="tr-TR" sz="1900" dirty="0">
                <a:latin typeface="Bookman Old Style" panose="02050604050505020204" pitchFamily="18" charset="0"/>
              </a:rPr>
              <a:t>Devlet etkinliklerinin hukuksal kurallara bağlı olduğu ve bireysel hakların hem devlet karşısında hem bireylerin birbirleriyle ilişkilerinde hukuk tarafından güvence altına alındığı devlet…</a:t>
            </a:r>
          </a:p>
          <a:p>
            <a:pPr marL="0" indent="0" algn="just">
              <a:spcBef>
                <a:spcPts val="300"/>
              </a:spcBef>
              <a:buNone/>
            </a:pPr>
            <a:r>
              <a:rPr lang="tr-TR" sz="1900" dirty="0">
                <a:latin typeface="Bookman Old Style" panose="02050604050505020204" pitchFamily="18" charset="0"/>
              </a:rPr>
              <a:t>Devletin sınırlandırılması ve temel hak ve özgürlüklerin korunması…</a:t>
            </a:r>
          </a:p>
          <a:p>
            <a:pPr algn="just">
              <a:spcBef>
                <a:spcPts val="300"/>
              </a:spcBef>
            </a:pPr>
            <a:r>
              <a:rPr lang="tr-TR" sz="1900" dirty="0">
                <a:latin typeface="Bookman Old Style" panose="02050604050505020204" pitchFamily="18" charset="0"/>
              </a:rPr>
              <a:t>Yasama organı hukuka bağlı olmalı: </a:t>
            </a:r>
            <a:r>
              <a:rPr lang="tr-TR" sz="1900" i="1" dirty="0">
                <a:latin typeface="Bookman Old Style" pitchFamily="18" charset="0"/>
              </a:rPr>
              <a:t>Anayasanın bağlayıcılığı ve üstünlüğü </a:t>
            </a:r>
            <a:r>
              <a:rPr lang="tr-TR" sz="1900" b="1" dirty="0">
                <a:latin typeface="Bookman Old Style" pitchFamily="18" charset="0"/>
              </a:rPr>
              <a:t>Madde 11 – </a:t>
            </a:r>
            <a:r>
              <a:rPr lang="tr-TR" sz="1900" dirty="0">
                <a:latin typeface="Bookman Old Style" pitchFamily="18" charset="0"/>
              </a:rPr>
              <a:t>Anayasa hükümleri, yasama, yürütme ve yargı organlarını, idare makamlarını ve diğer kuruluş ve kişileri bağlayan temel hukuk kurallarıdır. Kanunlar Anayasaya aykırı olamaz.</a:t>
            </a:r>
          </a:p>
        </p:txBody>
      </p:sp>
    </p:spTree>
    <p:extLst>
      <p:ext uri="{BB962C8B-B14F-4D97-AF65-F5344CB8AC3E}">
        <p14:creationId xmlns:p14="http://schemas.microsoft.com/office/powerpoint/2010/main" val="42281652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Türkiye Cumhuriyeti’nin Temel İlkeleri</a:t>
            </a:r>
          </a:p>
        </p:txBody>
      </p:sp>
      <p:sp>
        <p:nvSpPr>
          <p:cNvPr id="3" name="Content Placeholder 2"/>
          <p:cNvSpPr>
            <a:spLocks noGrp="1"/>
          </p:cNvSpPr>
          <p:nvPr>
            <p:ph sz="quarter" idx="1"/>
          </p:nvPr>
        </p:nvSpPr>
        <p:spPr>
          <a:xfrm>
            <a:off x="327297" y="1556792"/>
            <a:ext cx="8565183" cy="5301208"/>
          </a:xfrm>
        </p:spPr>
        <p:txBody>
          <a:bodyPr>
            <a:noAutofit/>
          </a:bodyPr>
          <a:lstStyle/>
          <a:p>
            <a:pPr marL="0" indent="0" algn="just">
              <a:spcBef>
                <a:spcPts val="0"/>
              </a:spcBef>
              <a:buNone/>
            </a:pPr>
            <a:r>
              <a:rPr lang="tr-TR" sz="1900" b="1" u="sng" dirty="0">
                <a:latin typeface="Bookman Old Style" pitchFamily="18" charset="0"/>
              </a:rPr>
              <a:t>Hukuk Devleti:</a:t>
            </a:r>
          </a:p>
          <a:p>
            <a:pPr algn="just">
              <a:spcBef>
                <a:spcPts val="0"/>
              </a:spcBef>
            </a:pPr>
            <a:r>
              <a:rPr lang="tr-TR" sz="1900" dirty="0">
                <a:latin typeface="Bookman Old Style" panose="02050604050505020204" pitchFamily="18" charset="0"/>
              </a:rPr>
              <a:t>Yürütme organı hukuka bağlı olmalı: </a:t>
            </a:r>
            <a:r>
              <a:rPr lang="tr-TR" sz="1900" b="1" dirty="0">
                <a:latin typeface="Bookman Old Style" pitchFamily="18" charset="0"/>
              </a:rPr>
              <a:t>Madde 8 – </a:t>
            </a:r>
            <a:r>
              <a:rPr lang="tr-TR" sz="1900" dirty="0">
                <a:latin typeface="Bookman Old Style" pitchFamily="18" charset="0"/>
              </a:rPr>
              <a:t>Yürütme yetkisi ve görevi, Cumhurbaşkanı </a:t>
            </a:r>
            <a:r>
              <a:rPr lang="tr-TR" sz="1900" dirty="0">
                <a:solidFill>
                  <a:srgbClr val="FF0000"/>
                </a:solidFill>
                <a:latin typeface="Bookman Old Style" pitchFamily="18" charset="0"/>
              </a:rPr>
              <a:t>(ve Bakanlar Kurulu)</a:t>
            </a:r>
            <a:r>
              <a:rPr lang="tr-TR" sz="1900" dirty="0">
                <a:latin typeface="Bookman Old Style" pitchFamily="18" charset="0"/>
              </a:rPr>
              <a:t> tarafından, Anayasaya ve kanunlara uygun olarak kullanılır ve yerine getirilir.</a:t>
            </a:r>
          </a:p>
          <a:p>
            <a:pPr algn="just">
              <a:spcBef>
                <a:spcPts val="0"/>
              </a:spcBef>
            </a:pPr>
            <a:r>
              <a:rPr lang="tr-TR" sz="1900" dirty="0">
                <a:latin typeface="Bookman Old Style" pitchFamily="18" charset="0"/>
              </a:rPr>
              <a:t>Yargı organı hukuka bağlı olmalı: </a:t>
            </a:r>
            <a:r>
              <a:rPr lang="tr-TR" sz="1900" i="1" dirty="0">
                <a:latin typeface="Bookman Old Style" pitchFamily="18" charset="0"/>
              </a:rPr>
              <a:t>Mahkemelerin bağımsızlığı </a:t>
            </a:r>
            <a:r>
              <a:rPr lang="tr-TR" sz="1900" b="1" dirty="0">
                <a:latin typeface="Bookman Old Style" pitchFamily="18" charset="0"/>
              </a:rPr>
              <a:t>Madde 138 – </a:t>
            </a:r>
            <a:r>
              <a:rPr lang="tr-TR" sz="1900" dirty="0">
                <a:latin typeface="Bookman Old Style" pitchFamily="18" charset="0"/>
              </a:rPr>
              <a:t>Hakimler, görevlerinde bağımsızdırlar; Anayasaya, kanuna ve hukuka uygun olarak vicdanı kanaatlerine göre hüküm verirler. </a:t>
            </a:r>
          </a:p>
          <a:p>
            <a:pPr marL="0" indent="0" algn="just">
              <a:spcBef>
                <a:spcPts val="0"/>
              </a:spcBef>
              <a:buNone/>
            </a:pPr>
            <a:r>
              <a:rPr lang="tr-TR" sz="1900" dirty="0">
                <a:latin typeface="Bookman Old Style" pitchFamily="18" charset="0"/>
              </a:rPr>
              <a:t>Hukuk kuralları belirlenmiş ve erişilebilir olmalı/Hukuka uygunluk denetimi esas olmalı</a:t>
            </a:r>
          </a:p>
          <a:p>
            <a:pPr algn="just">
              <a:spcBef>
                <a:spcPts val="0"/>
              </a:spcBef>
            </a:pPr>
            <a:r>
              <a:rPr lang="tr-TR" sz="2000" dirty="0">
                <a:latin typeface="Bookman Old Style" pitchFamily="18" charset="0"/>
              </a:rPr>
              <a:t>İdarenin bütün eylem ve işlemleri yargı denetimine tabi olmalıdır: </a:t>
            </a:r>
            <a:r>
              <a:rPr lang="tr-TR" sz="2000" b="1" dirty="0">
                <a:latin typeface="Bookman Old Style" pitchFamily="18" charset="0"/>
              </a:rPr>
              <a:t>Madde 125 – </a:t>
            </a:r>
            <a:r>
              <a:rPr lang="tr-TR" sz="2000" dirty="0">
                <a:latin typeface="Bookman Old Style" pitchFamily="18" charset="0"/>
              </a:rPr>
              <a:t>İdarenin her türlü eylem ve işlemlerine karşı yargı yolu açıktır (Yasama kısıntısı=İstisnalar: YAŞ kararlarından terfi işlemleri ile kadrosuzluk nedeniyle emekliye ayırma işlemlerine ve HSK kararlarına yargı yolu kapalıdır. HSK kararlarının tek istisnası meslekten çıkarma cezasına ilişkin olan kararlardır.)</a:t>
            </a:r>
          </a:p>
        </p:txBody>
      </p:sp>
    </p:spTree>
    <p:extLst>
      <p:ext uri="{BB962C8B-B14F-4D97-AF65-F5344CB8AC3E}">
        <p14:creationId xmlns:p14="http://schemas.microsoft.com/office/powerpoint/2010/main" val="33789399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Türkiye Cumhuriyeti’nin Temel İlkeleri</a:t>
            </a:r>
          </a:p>
        </p:txBody>
      </p:sp>
      <p:sp>
        <p:nvSpPr>
          <p:cNvPr id="3" name="Content Placeholder 2"/>
          <p:cNvSpPr>
            <a:spLocks noGrp="1"/>
          </p:cNvSpPr>
          <p:nvPr>
            <p:ph sz="quarter" idx="1"/>
          </p:nvPr>
        </p:nvSpPr>
        <p:spPr>
          <a:xfrm>
            <a:off x="327297" y="1556792"/>
            <a:ext cx="8565183" cy="5301208"/>
          </a:xfrm>
        </p:spPr>
        <p:txBody>
          <a:bodyPr>
            <a:noAutofit/>
          </a:bodyPr>
          <a:lstStyle/>
          <a:p>
            <a:pPr marL="0" indent="0" algn="just">
              <a:spcBef>
                <a:spcPts val="300"/>
              </a:spcBef>
              <a:buNone/>
            </a:pPr>
            <a:r>
              <a:rPr lang="tr-TR" sz="1700" b="1" u="sng" dirty="0">
                <a:latin typeface="Bookman Old Style" pitchFamily="18" charset="0"/>
              </a:rPr>
              <a:t>Hukuk Devleti:</a:t>
            </a:r>
          </a:p>
          <a:p>
            <a:pPr marL="0" indent="0" algn="just">
              <a:spcBef>
                <a:spcPts val="300"/>
              </a:spcBef>
              <a:buNone/>
            </a:pPr>
            <a:endParaRPr lang="tr-TR" sz="1700" b="1" u="sng" dirty="0">
              <a:latin typeface="Bookman Old Style" pitchFamily="18" charset="0"/>
            </a:endParaRPr>
          </a:p>
          <a:p>
            <a:pPr algn="just">
              <a:spcBef>
                <a:spcPts val="300"/>
              </a:spcBef>
            </a:pPr>
            <a:r>
              <a:rPr lang="tr-TR" sz="1700" dirty="0">
                <a:latin typeface="Bookman Old Style" panose="02050604050505020204" pitchFamily="18" charset="0"/>
              </a:rPr>
              <a:t>Hakimler, bağımsız ve güvenceli olmalıdır: mahkemelerin bağımsızlığı. </a:t>
            </a:r>
            <a:r>
              <a:rPr lang="tr-TR" sz="1700" b="1" dirty="0">
                <a:latin typeface="Bookman Old Style" pitchFamily="18" charset="0"/>
              </a:rPr>
              <a:t>Madde 138 – </a:t>
            </a:r>
            <a:r>
              <a:rPr lang="tr-TR" sz="1700" dirty="0">
                <a:latin typeface="Bookman Old Style" pitchFamily="18" charset="0"/>
              </a:rPr>
              <a:t>Hiçbir organ, makam, merci veya kişi, yargı yetkisinin kullanılmasında mahkemelere ve hakimlere emir ve talimat veremez; genelge gönderemez; tavsiye ve telkinde bulunamaz. Görülmekte olan bir dava hakkında Yasama Meclisinde yargı yetkisinin kullanılması ile ilgili soru sorulamaz, görüşme yapılamaz veya herhangi bir beyanda bulunulamaz. Yasama ve yürütme organları ile idare, mahkeme kararlarına uymak zorundadır; bu organlar ve idare, mahkeme kararlarını hiçbir suretle değiştiremez ve bunların yerine getirilmesini geciktiremez./</a:t>
            </a:r>
            <a:r>
              <a:rPr lang="tr-TR" sz="1700" i="1" dirty="0">
                <a:latin typeface="Bookman Old Style" pitchFamily="18" charset="0"/>
              </a:rPr>
              <a:t> </a:t>
            </a:r>
          </a:p>
          <a:p>
            <a:pPr marL="0" indent="0" algn="just">
              <a:spcBef>
                <a:spcPts val="300"/>
              </a:spcBef>
              <a:buNone/>
            </a:pPr>
            <a:r>
              <a:rPr lang="tr-TR" sz="1700" i="1" dirty="0">
                <a:latin typeface="Bookman Old Style" pitchFamily="18" charset="0"/>
              </a:rPr>
              <a:t>Hakimlik ve savcılık teminatı </a:t>
            </a:r>
            <a:r>
              <a:rPr lang="tr-TR" sz="1700" b="1" dirty="0">
                <a:latin typeface="Bookman Old Style" pitchFamily="18" charset="0"/>
              </a:rPr>
              <a:t>Madde 139 – </a:t>
            </a:r>
            <a:r>
              <a:rPr lang="tr-TR" sz="1700" dirty="0">
                <a:latin typeface="Bookman Old Style" pitchFamily="18" charset="0"/>
              </a:rPr>
              <a:t>Hakimler ve savcılar azlolunamaz, kendileri istemedikçe Anayasada gösterilen yaştan önce emekliye ayrılamaz; bir mahkemenin veya kadronun kaldırılması sebebiyle de olsa, aylık, ödenek ve diğer özlük haklarından yoksun kılınamaz. </a:t>
            </a:r>
          </a:p>
          <a:p>
            <a:pPr algn="just">
              <a:spcBef>
                <a:spcPts val="300"/>
              </a:spcBef>
            </a:pPr>
            <a:r>
              <a:rPr lang="tr-TR" sz="1700" dirty="0">
                <a:latin typeface="Bookman Old Style" pitchFamily="18" charset="0"/>
              </a:rPr>
              <a:t>İdarenin faaliyetlerinin önceden bilinebilir olması. Hukuk kuralları düzenlemeli ve bunlara uymalıdır. İdari faaliyetlerin belirliliği ilkesi.</a:t>
            </a:r>
          </a:p>
        </p:txBody>
      </p:sp>
    </p:spTree>
    <p:extLst>
      <p:ext uri="{BB962C8B-B14F-4D97-AF65-F5344CB8AC3E}">
        <p14:creationId xmlns:p14="http://schemas.microsoft.com/office/powerpoint/2010/main" val="16822304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Türkiye Cumhuriyeti’nin Temel İlkeleri</a:t>
            </a:r>
          </a:p>
        </p:txBody>
      </p:sp>
      <p:sp>
        <p:nvSpPr>
          <p:cNvPr id="3" name="Content Placeholder 2"/>
          <p:cNvSpPr>
            <a:spLocks noGrp="1"/>
          </p:cNvSpPr>
          <p:nvPr>
            <p:ph sz="quarter" idx="1"/>
          </p:nvPr>
        </p:nvSpPr>
        <p:spPr>
          <a:xfrm>
            <a:off x="327297" y="1556792"/>
            <a:ext cx="8565183" cy="5301208"/>
          </a:xfrm>
        </p:spPr>
        <p:txBody>
          <a:bodyPr>
            <a:noAutofit/>
          </a:bodyPr>
          <a:lstStyle/>
          <a:p>
            <a:pPr marL="0" indent="0" algn="just">
              <a:spcBef>
                <a:spcPts val="300"/>
              </a:spcBef>
              <a:buNone/>
            </a:pPr>
            <a:r>
              <a:rPr lang="tr-TR" sz="1800" b="1" u="sng" dirty="0">
                <a:latin typeface="Bookman Old Style" pitchFamily="18" charset="0"/>
              </a:rPr>
              <a:t>Hukuk Devleti:</a:t>
            </a:r>
          </a:p>
          <a:p>
            <a:pPr marL="0" indent="0" algn="just">
              <a:spcBef>
                <a:spcPts val="300"/>
              </a:spcBef>
              <a:buNone/>
            </a:pPr>
            <a:endParaRPr lang="tr-TR" sz="1800" b="1" u="sng" dirty="0">
              <a:latin typeface="Bookman Old Style" pitchFamily="18" charset="0"/>
            </a:endParaRPr>
          </a:p>
          <a:p>
            <a:pPr algn="just">
              <a:spcBef>
                <a:spcPts val="300"/>
              </a:spcBef>
            </a:pPr>
            <a:r>
              <a:rPr lang="tr-TR" sz="1800" dirty="0">
                <a:latin typeface="Bookman Old Style" pitchFamily="18" charset="0"/>
              </a:rPr>
              <a:t>Hukuki güvenlik ve geçmişe etki yasağı: Yurttaşlar, kendilerine uygulanacak hukuk kurallarının neler olduğunu önceden bilme olanağına sahip olmalıdır. </a:t>
            </a:r>
          </a:p>
          <a:p>
            <a:pPr marL="0" indent="0" algn="just">
              <a:spcBef>
                <a:spcPts val="300"/>
              </a:spcBef>
              <a:buNone/>
            </a:pPr>
            <a:r>
              <a:rPr lang="tr-TR" sz="1800" dirty="0">
                <a:latin typeface="Bookman Old Style" pitchFamily="18" charset="0"/>
              </a:rPr>
              <a:t>Hem yasal düzenlemelerin hem de idari işlemlerin geriye yürümezliği ilkesi/kazanılmış haklara saygı.</a:t>
            </a:r>
          </a:p>
          <a:p>
            <a:pPr algn="just">
              <a:spcBef>
                <a:spcPts val="300"/>
              </a:spcBef>
            </a:pPr>
            <a:r>
              <a:rPr lang="tr-TR" sz="1800" dirty="0">
                <a:latin typeface="Bookman Old Style" pitchFamily="18" charset="0"/>
              </a:rPr>
              <a:t>İdarenin mali sorumluluğu olmalıdır. </a:t>
            </a:r>
            <a:r>
              <a:rPr lang="tr-TR" sz="1800" b="1" dirty="0">
                <a:latin typeface="Bookman Old Style" pitchFamily="18" charset="0"/>
              </a:rPr>
              <a:t>Madde 125 – </a:t>
            </a:r>
            <a:r>
              <a:rPr lang="tr-TR" sz="1800" dirty="0">
                <a:latin typeface="Bookman Old Style" pitchFamily="18" charset="0"/>
              </a:rPr>
              <a:t>İdare, kendi eylem ve işlemlerinden doğan zararı ödemekle yükümlüdür.</a:t>
            </a:r>
          </a:p>
          <a:p>
            <a:pPr algn="just">
              <a:spcBef>
                <a:spcPts val="300"/>
              </a:spcBef>
            </a:pPr>
            <a:r>
              <a:rPr lang="tr-TR" sz="1800" dirty="0">
                <a:latin typeface="Bookman Old Style" pitchFamily="18" charset="0"/>
              </a:rPr>
              <a:t>Masumluk karinesi/hak arama özgürlüğü/kanunsuz suç ve ceza olmaz/kanuna aykırı olan bulguların delil olarak kullanılamaması/doğal yargıç ilkesi/adil yargılanma hakkı/ceza yargılamasının aleni olması/cezai sorumluluğun şahsi olması/bilgi edinme hakkı/savunma hakkı…</a:t>
            </a:r>
          </a:p>
        </p:txBody>
      </p:sp>
    </p:spTree>
    <p:extLst>
      <p:ext uri="{BB962C8B-B14F-4D97-AF65-F5344CB8AC3E}">
        <p14:creationId xmlns:p14="http://schemas.microsoft.com/office/powerpoint/2010/main" val="16762100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Türkiye Cumhuriyeti’nin Temel İlkeleri</a:t>
            </a:r>
          </a:p>
        </p:txBody>
      </p:sp>
      <p:sp>
        <p:nvSpPr>
          <p:cNvPr id="3" name="Content Placeholder 2"/>
          <p:cNvSpPr>
            <a:spLocks noGrp="1"/>
          </p:cNvSpPr>
          <p:nvPr>
            <p:ph sz="quarter" idx="1"/>
          </p:nvPr>
        </p:nvSpPr>
        <p:spPr>
          <a:xfrm>
            <a:off x="327297" y="1556792"/>
            <a:ext cx="8565183" cy="4968552"/>
          </a:xfrm>
        </p:spPr>
        <p:txBody>
          <a:bodyPr>
            <a:noAutofit/>
          </a:bodyPr>
          <a:lstStyle/>
          <a:p>
            <a:pPr marL="0" indent="0" algn="just">
              <a:spcBef>
                <a:spcPts val="300"/>
              </a:spcBef>
              <a:buNone/>
            </a:pPr>
            <a:r>
              <a:rPr lang="tr-TR" sz="1800" b="1" u="sng" dirty="0">
                <a:latin typeface="Bookman Old Style" pitchFamily="18" charset="0"/>
              </a:rPr>
              <a:t>Eşitlik İlkesi:</a:t>
            </a:r>
          </a:p>
          <a:p>
            <a:pPr algn="just">
              <a:spcBef>
                <a:spcPts val="300"/>
              </a:spcBef>
            </a:pPr>
            <a:r>
              <a:rPr lang="tr-TR" sz="1800" i="1" dirty="0">
                <a:latin typeface="Bookman Old Style" pitchFamily="18" charset="0"/>
              </a:rPr>
              <a:t>Kanun önünde eşitlik</a:t>
            </a:r>
            <a:endParaRPr lang="tr-TR" sz="1800" dirty="0">
              <a:latin typeface="Bookman Old Style" pitchFamily="18" charset="0"/>
            </a:endParaRPr>
          </a:p>
          <a:p>
            <a:pPr marL="0" indent="0" algn="just">
              <a:spcBef>
                <a:spcPts val="300"/>
              </a:spcBef>
              <a:buNone/>
            </a:pPr>
            <a:r>
              <a:rPr lang="tr-TR" sz="1800" b="1" dirty="0">
                <a:latin typeface="Bookman Old Style" pitchFamily="18" charset="0"/>
              </a:rPr>
              <a:t>Madde 10 – </a:t>
            </a:r>
            <a:r>
              <a:rPr lang="tr-TR" sz="1800" dirty="0">
                <a:latin typeface="Bookman Old Style" pitchFamily="18" charset="0"/>
              </a:rPr>
              <a:t>Herkes, dil, ırk, renk, cinsiyet, siyasi düşünce, felsefi inanç, din, mezhep ve benzeri sebeplerle ayırım gözetilmeksizin kanun önünde eşittir.  </a:t>
            </a:r>
          </a:p>
          <a:p>
            <a:pPr marL="0" indent="0" algn="just">
              <a:spcBef>
                <a:spcPts val="300"/>
              </a:spcBef>
              <a:buNone/>
            </a:pPr>
            <a:r>
              <a:rPr lang="tr-TR" sz="1800" dirty="0">
                <a:latin typeface="Bookman Old Style" pitchFamily="18" charset="0"/>
              </a:rPr>
              <a:t>(Ek fıkra: 7/5/2004-5170/1 md.) Kadınlar ve erkekler eşit haklara sahiptir. Devlet, bu eşitliğin yaşama geçmesini sağlamakla yükümlüdür. (Ek cümle: 7/5/2010-5982/1 md.) Bu maksatla alınacak tedbirler eşitlik ilkesine aykırı olarak yorumlanamaz.</a:t>
            </a:r>
          </a:p>
          <a:p>
            <a:pPr marL="0" indent="0" algn="just">
              <a:spcBef>
                <a:spcPts val="300"/>
              </a:spcBef>
              <a:buNone/>
            </a:pPr>
            <a:r>
              <a:rPr lang="tr-TR" sz="1800" dirty="0">
                <a:latin typeface="Bookman Old Style" pitchFamily="18" charset="0"/>
              </a:rPr>
              <a:t>(Ek fıkra: 7/5/2010-5982/1 md.) Çocuklar, yaşlılar, özürlüler, harp ve vazife şehitlerinin dul ve yetimleri ile malul ve gaziler için alınacak tedbirler eşitlik ilkesine aykırı sayılmaz.</a:t>
            </a:r>
          </a:p>
          <a:p>
            <a:pPr marL="0" indent="0" algn="just">
              <a:spcBef>
                <a:spcPts val="300"/>
              </a:spcBef>
              <a:buNone/>
            </a:pPr>
            <a:r>
              <a:rPr lang="tr-TR" sz="1800" dirty="0">
                <a:latin typeface="Bookman Old Style" pitchFamily="18" charset="0"/>
              </a:rPr>
              <a:t>Hiçbir kişiye, aileye, zümreye veya sınıfa imtiyaz tanınamaz.</a:t>
            </a:r>
          </a:p>
          <a:p>
            <a:pPr marL="0" indent="0" algn="just">
              <a:spcBef>
                <a:spcPts val="300"/>
              </a:spcBef>
              <a:buNone/>
            </a:pPr>
            <a:r>
              <a:rPr lang="tr-TR" sz="1800" dirty="0">
                <a:latin typeface="Bookman Old Style" pitchFamily="18" charset="0"/>
              </a:rPr>
              <a:t>Devlet organları ve idare makamları bütün işlemlerinde kanun önünde eşitlik ilkesine uygun olarak hareket etmek zorundadırlar.</a:t>
            </a:r>
          </a:p>
          <a:p>
            <a:pPr algn="just">
              <a:spcBef>
                <a:spcPts val="300"/>
              </a:spcBef>
            </a:pPr>
            <a:r>
              <a:rPr lang="tr-TR" sz="1800" dirty="0">
                <a:latin typeface="Bookman Old Style" pitchFamily="18" charset="0"/>
              </a:rPr>
              <a:t>Mutlak eşitlik ve nispi eşitlik…</a:t>
            </a:r>
          </a:p>
          <a:p>
            <a:pPr marL="0" indent="0" algn="just">
              <a:spcBef>
                <a:spcPts val="300"/>
              </a:spcBef>
              <a:buNone/>
            </a:pPr>
            <a:endParaRPr lang="tr-TR" sz="1800" dirty="0">
              <a:latin typeface="Bookman Old Style" pitchFamily="18" charset="0"/>
            </a:endParaRPr>
          </a:p>
        </p:txBody>
      </p:sp>
    </p:spTree>
    <p:extLst>
      <p:ext uri="{BB962C8B-B14F-4D97-AF65-F5344CB8AC3E}">
        <p14:creationId xmlns:p14="http://schemas.microsoft.com/office/powerpoint/2010/main" val="15206525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İdarenin Bütünlüğü İlkesi</a:t>
            </a:r>
          </a:p>
        </p:txBody>
      </p:sp>
      <p:sp>
        <p:nvSpPr>
          <p:cNvPr id="3" name="Content Placeholder 2"/>
          <p:cNvSpPr>
            <a:spLocks noGrp="1"/>
          </p:cNvSpPr>
          <p:nvPr>
            <p:ph sz="quarter" idx="1"/>
          </p:nvPr>
        </p:nvSpPr>
        <p:spPr>
          <a:xfrm>
            <a:off x="327297" y="1556792"/>
            <a:ext cx="8565183" cy="4968552"/>
          </a:xfrm>
        </p:spPr>
        <p:txBody>
          <a:bodyPr>
            <a:noAutofit/>
          </a:bodyPr>
          <a:lstStyle/>
          <a:p>
            <a:pPr marL="0" indent="0" algn="just">
              <a:buNone/>
            </a:pPr>
            <a:r>
              <a:rPr lang="tr-TR" sz="2200" i="1" dirty="0">
                <a:latin typeface="Bookman Old Style" panose="02050604050505020204" pitchFamily="18" charset="0"/>
              </a:rPr>
              <a:t>IV.  İdare</a:t>
            </a:r>
            <a:endParaRPr lang="tr-TR" sz="2200" dirty="0">
              <a:latin typeface="Bookman Old Style" panose="02050604050505020204" pitchFamily="18" charset="0"/>
            </a:endParaRPr>
          </a:p>
          <a:p>
            <a:pPr marL="0" indent="0" algn="just">
              <a:buNone/>
            </a:pPr>
            <a:r>
              <a:rPr lang="tr-TR" sz="2200" i="1" dirty="0">
                <a:latin typeface="Bookman Old Style" panose="02050604050505020204" pitchFamily="18" charset="0"/>
              </a:rPr>
              <a:t>A. İdarenin esasları </a:t>
            </a:r>
            <a:endParaRPr lang="tr-TR" sz="2200" dirty="0">
              <a:latin typeface="Bookman Old Style" panose="02050604050505020204" pitchFamily="18" charset="0"/>
            </a:endParaRPr>
          </a:p>
          <a:p>
            <a:pPr marL="0" indent="0" algn="just">
              <a:buNone/>
            </a:pPr>
            <a:r>
              <a:rPr lang="tr-TR" sz="2200" i="1" dirty="0">
                <a:latin typeface="Bookman Old Style" panose="02050604050505020204" pitchFamily="18" charset="0"/>
              </a:rPr>
              <a:t>1. İdarenin bütünlüğü ve kamu tüzelkişiliği</a:t>
            </a:r>
            <a:endParaRPr lang="tr-TR" sz="2200" dirty="0">
              <a:latin typeface="Bookman Old Style" panose="02050604050505020204" pitchFamily="18" charset="0"/>
            </a:endParaRPr>
          </a:p>
          <a:p>
            <a:pPr marL="0" indent="0" algn="just">
              <a:buNone/>
            </a:pPr>
            <a:r>
              <a:rPr lang="tr-TR" sz="2200" b="1" dirty="0">
                <a:latin typeface="Bookman Old Style" panose="02050604050505020204" pitchFamily="18" charset="0"/>
              </a:rPr>
              <a:t>Madde 123 – </a:t>
            </a:r>
            <a:r>
              <a:rPr lang="tr-TR" sz="2200" dirty="0">
                <a:latin typeface="Bookman Old Style" panose="02050604050505020204" pitchFamily="18" charset="0"/>
              </a:rPr>
              <a:t>İdare, </a:t>
            </a:r>
            <a:r>
              <a:rPr lang="tr-TR" sz="2200" u="sng" dirty="0">
                <a:latin typeface="Bookman Old Style" panose="02050604050505020204" pitchFamily="18" charset="0"/>
              </a:rPr>
              <a:t>kuruluş ve görevleriyle</a:t>
            </a:r>
            <a:r>
              <a:rPr lang="tr-TR" sz="2200" dirty="0">
                <a:latin typeface="Bookman Old Style" panose="02050604050505020204" pitchFamily="18" charset="0"/>
              </a:rPr>
              <a:t> bir bütündür ve </a:t>
            </a:r>
            <a:r>
              <a:rPr lang="tr-TR" sz="2200" u="sng" dirty="0">
                <a:latin typeface="Bookman Old Style" panose="02050604050505020204" pitchFamily="18" charset="0"/>
              </a:rPr>
              <a:t>kanun</a:t>
            </a:r>
            <a:r>
              <a:rPr lang="tr-TR" sz="2200" dirty="0">
                <a:latin typeface="Bookman Old Style" panose="02050604050505020204" pitchFamily="18" charset="0"/>
              </a:rPr>
              <a:t>la düzenlenir. </a:t>
            </a:r>
          </a:p>
          <a:p>
            <a:pPr marL="0" indent="0" algn="just">
              <a:spcBef>
                <a:spcPts val="300"/>
              </a:spcBef>
              <a:buNone/>
            </a:pPr>
            <a:endParaRPr lang="tr-TR" sz="2200" dirty="0">
              <a:latin typeface="Bookman Old Style" panose="02050604050505020204" pitchFamily="18" charset="0"/>
            </a:endParaRPr>
          </a:p>
          <a:p>
            <a:pPr marL="0" indent="0" algn="just">
              <a:spcBef>
                <a:spcPts val="300"/>
              </a:spcBef>
              <a:buNone/>
            </a:pPr>
            <a:r>
              <a:rPr lang="tr-TR" sz="2200" dirty="0">
                <a:latin typeface="Bookman Old Style" panose="02050604050505020204" pitchFamily="18" charset="0"/>
              </a:rPr>
              <a:t>İdarenin kuruluş ve görevleri, merkezden yönetim ve yerinden yönetim esaslarına dayanır. </a:t>
            </a:r>
          </a:p>
          <a:p>
            <a:pPr marL="0" indent="0" algn="just">
              <a:spcBef>
                <a:spcPts val="300"/>
              </a:spcBef>
              <a:buNone/>
            </a:pPr>
            <a:endParaRPr lang="tr-TR" sz="2200" dirty="0">
              <a:latin typeface="Bookman Old Style" panose="02050604050505020204" pitchFamily="18" charset="0"/>
            </a:endParaRPr>
          </a:p>
          <a:p>
            <a:pPr marL="0" indent="0" algn="just">
              <a:spcBef>
                <a:spcPts val="300"/>
              </a:spcBef>
              <a:buNone/>
            </a:pPr>
            <a:r>
              <a:rPr lang="tr-TR" sz="2200" dirty="0">
                <a:latin typeface="Bookman Old Style" panose="02050604050505020204" pitchFamily="18" charset="0"/>
              </a:rPr>
              <a:t>Kamu tüzelkişiliği, </a:t>
            </a:r>
            <a:r>
              <a:rPr lang="tr-TR" sz="2200" dirty="0">
                <a:solidFill>
                  <a:srgbClr val="FF0000"/>
                </a:solidFill>
                <a:latin typeface="Bookman Old Style" panose="02050604050505020204" pitchFamily="18" charset="0"/>
              </a:rPr>
              <a:t>(ancak)</a:t>
            </a:r>
            <a:r>
              <a:rPr lang="tr-TR" sz="2200" dirty="0">
                <a:latin typeface="Bookman Old Style" panose="02050604050505020204" pitchFamily="18" charset="0"/>
              </a:rPr>
              <a:t> kanunla veya </a:t>
            </a:r>
            <a:r>
              <a:rPr lang="tr-TR" sz="2200" dirty="0">
                <a:solidFill>
                  <a:srgbClr val="0070C0"/>
                </a:solidFill>
                <a:latin typeface="Bookman Old Style" panose="02050604050505020204" pitchFamily="18" charset="0"/>
              </a:rPr>
              <a:t>Cumhurbaşkanlığı Kararnamesiyle </a:t>
            </a:r>
            <a:r>
              <a:rPr lang="tr-TR" sz="2200" dirty="0">
                <a:solidFill>
                  <a:srgbClr val="FF0000"/>
                </a:solidFill>
                <a:latin typeface="Bookman Old Style" panose="02050604050505020204" pitchFamily="18" charset="0"/>
              </a:rPr>
              <a:t>(kanunun açıkça verdiği yetkiye dayanılarak)</a:t>
            </a:r>
            <a:r>
              <a:rPr lang="tr-TR" sz="2200" dirty="0">
                <a:solidFill>
                  <a:srgbClr val="0070C0"/>
                </a:solidFill>
                <a:latin typeface="Bookman Old Style" panose="02050604050505020204" pitchFamily="18" charset="0"/>
              </a:rPr>
              <a:t> </a:t>
            </a:r>
            <a:r>
              <a:rPr lang="tr-TR" sz="2200" dirty="0">
                <a:latin typeface="Bookman Old Style" panose="02050604050505020204" pitchFamily="18" charset="0"/>
              </a:rPr>
              <a:t>kurulur.</a:t>
            </a:r>
          </a:p>
        </p:txBody>
      </p:sp>
    </p:spTree>
    <p:extLst>
      <p:ext uri="{BB962C8B-B14F-4D97-AF65-F5344CB8AC3E}">
        <p14:creationId xmlns:p14="http://schemas.microsoft.com/office/powerpoint/2010/main" val="4192353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İdarenin Bütünlüğü İlkesi</a:t>
            </a:r>
          </a:p>
        </p:txBody>
      </p:sp>
      <p:sp>
        <p:nvSpPr>
          <p:cNvPr id="3" name="Content Placeholder 2"/>
          <p:cNvSpPr>
            <a:spLocks noGrp="1"/>
          </p:cNvSpPr>
          <p:nvPr>
            <p:ph sz="quarter" idx="1"/>
          </p:nvPr>
        </p:nvSpPr>
        <p:spPr>
          <a:xfrm>
            <a:off x="327297" y="1556792"/>
            <a:ext cx="8565183" cy="4968552"/>
          </a:xfrm>
        </p:spPr>
        <p:txBody>
          <a:bodyPr>
            <a:noAutofit/>
          </a:bodyPr>
          <a:lstStyle/>
          <a:p>
            <a:pPr algn="just">
              <a:buFont typeface="Wingdings" charset="2"/>
              <a:buChar char="q"/>
            </a:pPr>
            <a:endParaRPr lang="tr-TR" sz="2400" dirty="0">
              <a:latin typeface="Bookman Old Style" pitchFamily="18" charset="0"/>
            </a:endParaRPr>
          </a:p>
          <a:p>
            <a:pPr algn="just">
              <a:buFont typeface="Wingdings" charset="2"/>
              <a:buChar char="q"/>
            </a:pPr>
            <a:r>
              <a:rPr lang="tr-TR" sz="2400" dirty="0" err="1">
                <a:latin typeface="Bookman Old Style" pitchFamily="18" charset="0"/>
              </a:rPr>
              <a:t>Üniter</a:t>
            </a:r>
            <a:r>
              <a:rPr lang="tr-TR" sz="2400" dirty="0">
                <a:latin typeface="Bookman Old Style" pitchFamily="18" charset="0"/>
              </a:rPr>
              <a:t> devlet ilkesinin yönetsel örgütlenmeyi yönlendiren temel kavramıdır. </a:t>
            </a:r>
          </a:p>
          <a:p>
            <a:pPr algn="just">
              <a:buFont typeface="Wingdings" charset="2"/>
              <a:buChar char="q"/>
            </a:pPr>
            <a:r>
              <a:rPr lang="tr-TR" sz="2400" dirty="0">
                <a:latin typeface="Bookman Old Style" pitchFamily="18" charset="0"/>
              </a:rPr>
              <a:t>İdarenin bütünlüğü, her bir kurumsal parçanın, «bütün» içinde </a:t>
            </a:r>
            <a:r>
              <a:rPr lang="tr-TR" sz="2400" u="sng" dirty="0">
                <a:latin typeface="Bookman Old Style" pitchFamily="18" charset="0"/>
              </a:rPr>
              <a:t>işbölümü</a:t>
            </a:r>
            <a:r>
              <a:rPr lang="tr-TR" sz="2400" dirty="0">
                <a:latin typeface="Bookman Old Style" pitchFamily="18" charset="0"/>
              </a:rPr>
              <a:t> dolayısıyla çalışmasını ifade eder.</a:t>
            </a:r>
          </a:p>
          <a:p>
            <a:pPr algn="just">
              <a:buFont typeface="Wingdings" charset="2"/>
              <a:buChar char="q"/>
            </a:pPr>
            <a:r>
              <a:rPr lang="tr-TR" sz="2400" dirty="0">
                <a:latin typeface="Bookman Old Style" pitchFamily="18" charset="0"/>
              </a:rPr>
              <a:t>Yönetim mekanizması hem kuruluşu hem de görevleri bakımından tek kaynaktan (ulusal meclisten) doğar ve bu kaynağa karşı sorumludur. </a:t>
            </a:r>
          </a:p>
          <a:p>
            <a:pPr algn="just">
              <a:buFont typeface="Wingdings" charset="2"/>
              <a:buChar char="q"/>
            </a:pPr>
            <a:r>
              <a:rPr lang="tr-TR" sz="2400" dirty="0">
                <a:latin typeface="Bookman Old Style" pitchFamily="18" charset="0"/>
              </a:rPr>
              <a:t>Görevler bütünden parçaya doğru dağıtılır.</a:t>
            </a:r>
          </a:p>
        </p:txBody>
      </p:sp>
    </p:spTree>
    <p:extLst>
      <p:ext uri="{BB962C8B-B14F-4D97-AF65-F5344CB8AC3E}">
        <p14:creationId xmlns:p14="http://schemas.microsoft.com/office/powerpoint/2010/main" val="20981264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İdarenin Bütünlüğü İlkesi</a:t>
            </a:r>
          </a:p>
        </p:txBody>
      </p:sp>
      <p:sp>
        <p:nvSpPr>
          <p:cNvPr id="3" name="Content Placeholder 2"/>
          <p:cNvSpPr>
            <a:spLocks noGrp="1"/>
          </p:cNvSpPr>
          <p:nvPr>
            <p:ph sz="quarter" idx="1"/>
          </p:nvPr>
        </p:nvSpPr>
        <p:spPr>
          <a:xfrm>
            <a:off x="327297" y="1556792"/>
            <a:ext cx="8565183" cy="4968552"/>
          </a:xfrm>
        </p:spPr>
        <p:txBody>
          <a:bodyPr>
            <a:noAutofit/>
          </a:bodyPr>
          <a:lstStyle/>
          <a:p>
            <a:pPr marL="0" indent="0" algn="just">
              <a:buNone/>
            </a:pPr>
            <a:endParaRPr lang="tr-TR" sz="2400" dirty="0">
              <a:latin typeface="Bookman Old Style" pitchFamily="18" charset="0"/>
            </a:endParaRPr>
          </a:p>
          <a:p>
            <a:pPr marL="0" indent="0" algn="just">
              <a:buNone/>
            </a:pPr>
            <a:r>
              <a:rPr lang="tr-TR" sz="2400" dirty="0">
                <a:latin typeface="Bookman Old Style" pitchFamily="18" charset="0"/>
              </a:rPr>
              <a:t>İdarenin bütünlüğü ilkesinin iki ana unsuru/aracı, bir yardımcı unsuru vardır.</a:t>
            </a:r>
          </a:p>
          <a:p>
            <a:pPr algn="just"/>
            <a:r>
              <a:rPr lang="tr-TR" sz="2400" b="1" dirty="0">
                <a:latin typeface="Bookman Old Style" pitchFamily="18" charset="0"/>
              </a:rPr>
              <a:t>Hiyerarşi </a:t>
            </a:r>
            <a:r>
              <a:rPr lang="tr-TR" sz="2400" dirty="0">
                <a:latin typeface="Bookman Old Style" pitchFamily="18" charset="0"/>
              </a:rPr>
              <a:t>(yetki temerküzü, yetki yoğunluğu, </a:t>
            </a:r>
            <a:r>
              <a:rPr lang="tr-TR" sz="2400" i="1" dirty="0">
                <a:latin typeface="Bookman Old Style" pitchFamily="18" charset="0"/>
              </a:rPr>
              <a:t>concentration</a:t>
            </a:r>
            <a:r>
              <a:rPr lang="tr-TR" sz="2400" dirty="0">
                <a:latin typeface="Bookman Old Style" pitchFamily="18" charset="0"/>
              </a:rPr>
              <a:t>)</a:t>
            </a:r>
            <a:endParaRPr lang="tr-TR" sz="2400" b="1" dirty="0">
              <a:latin typeface="Bookman Old Style" pitchFamily="18" charset="0"/>
            </a:endParaRPr>
          </a:p>
          <a:p>
            <a:pPr algn="just"/>
            <a:r>
              <a:rPr lang="tr-TR" sz="2400" b="1" dirty="0">
                <a:latin typeface="Bookman Old Style" pitchFamily="18" charset="0"/>
              </a:rPr>
              <a:t>İdari vesayet </a:t>
            </a:r>
            <a:r>
              <a:rPr lang="tr-TR" sz="2400" dirty="0">
                <a:latin typeface="Bookman Old Style" pitchFamily="18" charset="0"/>
              </a:rPr>
              <a:t>(</a:t>
            </a:r>
            <a:r>
              <a:rPr lang="tr-TR" sz="2400" i="1" dirty="0">
                <a:latin typeface="Bookman Old Style" pitchFamily="18" charset="0"/>
              </a:rPr>
              <a:t>administrative tutelage</a:t>
            </a:r>
            <a:r>
              <a:rPr lang="tr-TR" sz="2400" dirty="0">
                <a:latin typeface="Bookman Old Style" pitchFamily="18" charset="0"/>
              </a:rPr>
              <a:t>)</a:t>
            </a:r>
          </a:p>
          <a:p>
            <a:pPr algn="just"/>
            <a:r>
              <a:rPr lang="tr-TR" sz="2400" dirty="0">
                <a:latin typeface="Bookman Old Style" pitchFamily="18" charset="0"/>
              </a:rPr>
              <a:t>Yetki genişliği (adem-i temerküz, tevzi-i mezuniyet, </a:t>
            </a:r>
            <a:r>
              <a:rPr lang="tr-TR" sz="2400" i="1" dirty="0">
                <a:latin typeface="Bookman Old Style" pitchFamily="18" charset="0"/>
              </a:rPr>
              <a:t>deconcentration</a:t>
            </a:r>
            <a:r>
              <a:rPr lang="tr-TR" sz="2400" dirty="0">
                <a:latin typeface="Bookman Old Style" pitchFamily="18" charset="0"/>
              </a:rPr>
              <a:t>)</a:t>
            </a:r>
          </a:p>
        </p:txBody>
      </p:sp>
    </p:spTree>
    <p:extLst>
      <p:ext uri="{BB962C8B-B14F-4D97-AF65-F5344CB8AC3E}">
        <p14:creationId xmlns:p14="http://schemas.microsoft.com/office/powerpoint/2010/main" val="44171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28600"/>
            <a:ext cx="8786874" cy="990600"/>
          </a:xfrm>
        </p:spPr>
        <p:txBody>
          <a:bodyPr>
            <a:normAutofit/>
          </a:bodyPr>
          <a:lstStyle/>
          <a:p>
            <a:r>
              <a:rPr lang="tr-TR" sz="2800" b="1" dirty="0">
                <a:latin typeface="Bookman Old Style" pitchFamily="18" charset="0"/>
              </a:rPr>
              <a:t>Geleneksel KY Anlayışı</a:t>
            </a:r>
          </a:p>
        </p:txBody>
      </p:sp>
      <p:sp>
        <p:nvSpPr>
          <p:cNvPr id="3" name="2 İçerik Yer Tutucusu"/>
          <p:cNvSpPr>
            <a:spLocks noGrp="1"/>
          </p:cNvSpPr>
          <p:nvPr>
            <p:ph sz="quarter" idx="1"/>
          </p:nvPr>
        </p:nvSpPr>
        <p:spPr>
          <a:xfrm>
            <a:off x="612648" y="1600200"/>
            <a:ext cx="8153400" cy="4853136"/>
          </a:xfrm>
        </p:spPr>
        <p:txBody>
          <a:bodyPr>
            <a:normAutofit fontScale="92500"/>
          </a:bodyPr>
          <a:lstStyle/>
          <a:p>
            <a:pPr algn="just"/>
            <a:r>
              <a:rPr lang="tr-TR" dirty="0">
                <a:latin typeface="Bookman Old Style" pitchFamily="18" charset="0"/>
              </a:rPr>
              <a:t>19. yy. ikinci yarısı – 20. yy. son çeyreği</a:t>
            </a:r>
          </a:p>
          <a:p>
            <a:pPr algn="just"/>
            <a:r>
              <a:rPr lang="tr-TR" dirty="0">
                <a:latin typeface="Bookman Old Style" pitchFamily="18" charset="0"/>
              </a:rPr>
              <a:t>Rasyonel bürokratik örgütlenme: kurallara dayalı biçimsel bir örgütlenme, gayrişahsilik (keyfilik karşıtı), yazılılık, nesnellik, katı hiyerarşik örgütlenme, merkeziyetçilik, uzmanlığa dayalı kariyer meslek anlayışı…</a:t>
            </a:r>
          </a:p>
          <a:p>
            <a:pPr algn="just"/>
            <a:r>
              <a:rPr lang="tr-TR" dirty="0">
                <a:latin typeface="Bookman Old Style" pitchFamily="18" charset="0"/>
              </a:rPr>
              <a:t>Bilimsel yönetim: evrensel somut ilkeler bulma, ölçülebilir, hesaplanabilir, gözlenebilir, hareket-zaman etütleri, iş basitleştirme, vasıfsızlaştırma, otomasyon-makineleşme, hızlı üretim, verimlilik…</a:t>
            </a:r>
          </a:p>
          <a:p>
            <a:pPr algn="just"/>
            <a:endParaRPr lang="tr-TR" dirty="0">
              <a:latin typeface="Bookman Old Style"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Kamu Tüzel Kişiliği</a:t>
            </a:r>
          </a:p>
        </p:txBody>
      </p:sp>
      <p:sp>
        <p:nvSpPr>
          <p:cNvPr id="3" name="Content Placeholder 2"/>
          <p:cNvSpPr>
            <a:spLocks noGrp="1"/>
          </p:cNvSpPr>
          <p:nvPr>
            <p:ph sz="quarter" idx="1"/>
          </p:nvPr>
        </p:nvSpPr>
        <p:spPr>
          <a:xfrm>
            <a:off x="327297" y="1556792"/>
            <a:ext cx="8565183" cy="4968552"/>
          </a:xfrm>
        </p:spPr>
        <p:txBody>
          <a:bodyPr>
            <a:noAutofit/>
          </a:bodyPr>
          <a:lstStyle/>
          <a:p>
            <a:pPr algn="just"/>
            <a:r>
              <a:rPr lang="tr-TR" sz="2400" u="sng" dirty="0">
                <a:latin typeface="Bookman Old Style" pitchFamily="18" charset="0"/>
              </a:rPr>
              <a:t>Kişi</a:t>
            </a:r>
            <a:r>
              <a:rPr lang="tr-TR" sz="2400" dirty="0">
                <a:latin typeface="Bookman Old Style" pitchFamily="18" charset="0"/>
              </a:rPr>
              <a:t>, hak ve borçlara sahip olabilen varlıklardır.</a:t>
            </a:r>
          </a:p>
          <a:p>
            <a:pPr algn="just"/>
            <a:r>
              <a:rPr lang="tr-TR" sz="2400" u="sng" dirty="0">
                <a:latin typeface="Bookman Old Style" pitchFamily="18" charset="0"/>
              </a:rPr>
              <a:t>Tüzel kişilik</a:t>
            </a:r>
            <a:r>
              <a:rPr lang="tr-TR" sz="2400" dirty="0">
                <a:latin typeface="Bookman Old Style" pitchFamily="18" charset="0"/>
              </a:rPr>
              <a:t>, birden fazla kişinin belli bir amaç doğrultusunda bir araya gelmesiyle oluşmuş, hak ve borçlara sahip olabilen, kendisini oluşturan gerçek kişilerin dışında ayrı bir hukuki varlığa sahip olan topluluklardır </a:t>
            </a:r>
            <a:r>
              <a:rPr lang="tr-TR" sz="2400" dirty="0">
                <a:latin typeface="Bookman Old Style" pitchFamily="18" charset="0"/>
                <a:sym typeface="Wingdings" pitchFamily="2" charset="2"/>
              </a:rPr>
              <a:t> soyutlama</a:t>
            </a:r>
            <a:endParaRPr lang="tr-TR" sz="2400" dirty="0">
              <a:latin typeface="Bookman Old Style" pitchFamily="18" charset="0"/>
            </a:endParaRPr>
          </a:p>
          <a:p>
            <a:pPr algn="just"/>
            <a:r>
              <a:rPr lang="tr-TR" sz="2400" u="sng" dirty="0">
                <a:latin typeface="Bookman Old Style" pitchFamily="18" charset="0"/>
              </a:rPr>
              <a:t>Kamu tüzel kişiliği</a:t>
            </a:r>
            <a:r>
              <a:rPr lang="tr-TR" sz="2400" dirty="0">
                <a:latin typeface="Bookman Old Style" pitchFamily="18" charset="0"/>
              </a:rPr>
              <a:t>: devlet tarafından kanunla veya kanunun verdiği yetkiye dayanılarak idare tarafından kurulan, kamu yararının gerçekleşmesi için çalışan, kamu gücü ve ayrıcalıklarına sahip olması dolayısıyla özel hukuk gerçek ve tüzel kişilerinden üstün konumda olan hukuki varlıklardır. </a:t>
            </a:r>
          </a:p>
        </p:txBody>
      </p:sp>
    </p:spTree>
    <p:extLst>
      <p:ext uri="{BB962C8B-B14F-4D97-AF65-F5344CB8AC3E}">
        <p14:creationId xmlns:p14="http://schemas.microsoft.com/office/powerpoint/2010/main" val="10580982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Kamu Tüzel Kişiliği</a:t>
            </a:r>
          </a:p>
        </p:txBody>
      </p:sp>
      <p:sp>
        <p:nvSpPr>
          <p:cNvPr id="3" name="Content Placeholder 2"/>
          <p:cNvSpPr>
            <a:spLocks noGrp="1"/>
          </p:cNvSpPr>
          <p:nvPr>
            <p:ph sz="quarter" idx="1"/>
          </p:nvPr>
        </p:nvSpPr>
        <p:spPr>
          <a:xfrm>
            <a:off x="327297" y="1556792"/>
            <a:ext cx="8565183" cy="5301208"/>
          </a:xfrm>
        </p:spPr>
        <p:txBody>
          <a:bodyPr>
            <a:noAutofit/>
          </a:bodyPr>
          <a:lstStyle/>
          <a:p>
            <a:pPr marL="0" indent="0">
              <a:spcBef>
                <a:spcPts val="300"/>
              </a:spcBef>
              <a:buNone/>
            </a:pPr>
            <a:r>
              <a:rPr lang="tr-TR" sz="2400" u="sng" dirty="0">
                <a:latin typeface="Bookman Old Style" pitchFamily="18" charset="0"/>
              </a:rPr>
              <a:t>Kamu gücü ayrıcalıkları: </a:t>
            </a:r>
          </a:p>
          <a:p>
            <a:pPr>
              <a:spcBef>
                <a:spcPts val="300"/>
              </a:spcBef>
            </a:pPr>
            <a:r>
              <a:rPr lang="tr-TR" sz="2400" dirty="0">
                <a:latin typeface="Bookman Old Style" pitchFamily="18" charset="0"/>
              </a:rPr>
              <a:t>Tek yanlı işlemler yapma/icrai karar</a:t>
            </a:r>
          </a:p>
          <a:p>
            <a:pPr>
              <a:spcBef>
                <a:spcPts val="300"/>
              </a:spcBef>
            </a:pPr>
            <a:r>
              <a:rPr lang="tr-TR" sz="2400" dirty="0">
                <a:latin typeface="Bookman Old Style" pitchFamily="18" charset="0"/>
              </a:rPr>
              <a:t>Re’sen icra</a:t>
            </a:r>
          </a:p>
          <a:p>
            <a:pPr>
              <a:spcBef>
                <a:spcPts val="300"/>
              </a:spcBef>
            </a:pPr>
            <a:r>
              <a:rPr lang="tr-TR" sz="2400" dirty="0">
                <a:latin typeface="Bookman Old Style" pitchFamily="18" charset="0"/>
              </a:rPr>
              <a:t>Hukuka uygunluk karinesi</a:t>
            </a:r>
          </a:p>
          <a:p>
            <a:pPr>
              <a:spcBef>
                <a:spcPts val="300"/>
              </a:spcBef>
            </a:pPr>
            <a:r>
              <a:rPr lang="tr-TR" sz="2400" dirty="0">
                <a:latin typeface="Bookman Old Style" pitchFamily="18" charset="0"/>
              </a:rPr>
              <a:t>Kamu malı statüsü</a:t>
            </a:r>
          </a:p>
          <a:p>
            <a:pPr>
              <a:spcBef>
                <a:spcPts val="300"/>
              </a:spcBef>
            </a:pPr>
            <a:r>
              <a:rPr lang="tr-TR" sz="2400" dirty="0">
                <a:latin typeface="Bookman Old Style" pitchFamily="18" charset="0"/>
              </a:rPr>
              <a:t>Kamu alacaklarının tahsili usulü</a:t>
            </a:r>
          </a:p>
          <a:p>
            <a:pPr>
              <a:spcBef>
                <a:spcPts val="300"/>
              </a:spcBef>
            </a:pPr>
            <a:r>
              <a:rPr lang="tr-TR" sz="2400" dirty="0">
                <a:latin typeface="Bookman Old Style" pitchFamily="18" charset="0"/>
              </a:rPr>
              <a:t>Haczedilememe ve iflas etmeme</a:t>
            </a:r>
          </a:p>
          <a:p>
            <a:pPr>
              <a:spcBef>
                <a:spcPts val="300"/>
              </a:spcBef>
            </a:pPr>
            <a:r>
              <a:rPr lang="tr-TR" sz="2400" dirty="0">
                <a:latin typeface="Bookman Old Style" pitchFamily="18" charset="0"/>
              </a:rPr>
              <a:t>İdari sözleşme ve idari yargı</a:t>
            </a:r>
          </a:p>
          <a:p>
            <a:pPr>
              <a:spcBef>
                <a:spcPts val="300"/>
              </a:spcBef>
            </a:pPr>
            <a:r>
              <a:rPr lang="tr-TR" sz="2400" dirty="0">
                <a:latin typeface="Bookman Old Style" pitchFamily="18" charset="0"/>
              </a:rPr>
              <a:t>Kamu görevlisi/kamu personeli</a:t>
            </a:r>
          </a:p>
          <a:p>
            <a:pPr>
              <a:spcBef>
                <a:spcPts val="300"/>
              </a:spcBef>
            </a:pPr>
            <a:r>
              <a:rPr lang="tr-TR" sz="2400" dirty="0">
                <a:latin typeface="Bookman Old Style" pitchFamily="18" charset="0"/>
              </a:rPr>
              <a:t>Zorunlu üyelik ve aidat</a:t>
            </a:r>
          </a:p>
          <a:p>
            <a:pPr>
              <a:spcBef>
                <a:spcPts val="300"/>
              </a:spcBef>
            </a:pPr>
            <a:r>
              <a:rPr lang="tr-TR" sz="2400" dirty="0">
                <a:latin typeface="Bookman Old Style" pitchFamily="18" charset="0"/>
              </a:rPr>
              <a:t>Vergi muafiyeti</a:t>
            </a:r>
          </a:p>
          <a:p>
            <a:pPr>
              <a:spcBef>
                <a:spcPts val="300"/>
              </a:spcBef>
            </a:pPr>
            <a:r>
              <a:rPr lang="tr-TR" sz="2400" dirty="0">
                <a:latin typeface="Bookman Old Style" pitchFamily="18" charset="0"/>
              </a:rPr>
              <a:t>Düzenleme yapma ve kamulaştırma yetkisi</a:t>
            </a:r>
          </a:p>
          <a:p>
            <a:pPr>
              <a:spcBef>
                <a:spcPts val="300"/>
              </a:spcBef>
            </a:pPr>
            <a:endParaRPr lang="tr-TR" sz="2400" dirty="0">
              <a:latin typeface="Bookman Old Style" pitchFamily="18" charset="0"/>
            </a:endParaRPr>
          </a:p>
        </p:txBody>
      </p:sp>
    </p:spTree>
    <p:extLst>
      <p:ext uri="{BB962C8B-B14F-4D97-AF65-F5344CB8AC3E}">
        <p14:creationId xmlns:p14="http://schemas.microsoft.com/office/powerpoint/2010/main" val="28230082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Kamu Tüzel Kişiliği</a:t>
            </a:r>
          </a:p>
        </p:txBody>
      </p:sp>
      <p:sp>
        <p:nvSpPr>
          <p:cNvPr id="3" name="Content Placeholder 2"/>
          <p:cNvSpPr>
            <a:spLocks noGrp="1"/>
          </p:cNvSpPr>
          <p:nvPr>
            <p:ph sz="quarter" idx="1"/>
          </p:nvPr>
        </p:nvSpPr>
        <p:spPr>
          <a:xfrm>
            <a:off x="327297" y="1556792"/>
            <a:ext cx="8565183" cy="5112568"/>
          </a:xfrm>
        </p:spPr>
        <p:txBody>
          <a:bodyPr>
            <a:noAutofit/>
          </a:bodyPr>
          <a:lstStyle/>
          <a:p>
            <a:pPr algn="just"/>
            <a:r>
              <a:rPr lang="tr-TR" sz="2400" dirty="0">
                <a:latin typeface="Bookman Old Style" pitchFamily="18" charset="0"/>
              </a:rPr>
              <a:t>Devlet tüzel kişiliği: devletin faaliyette bulunabilmesi, iş görebilmesi için kendisini oluşturan gerçek kişilerin dışında birtakım hukuki işlemler yapabilmesi, ayrı bir malvarlığına sahip olması, hak ve borç altına girebilmesi, mahkemeler huzurunda davacı ve davalı olabilmesi gerekir. </a:t>
            </a:r>
          </a:p>
          <a:p>
            <a:pPr marL="0" indent="0" algn="just">
              <a:buNone/>
            </a:pPr>
            <a:r>
              <a:rPr lang="tr-TR" sz="2400" dirty="0">
                <a:latin typeface="Bookman Old Style" pitchFamily="18" charset="0"/>
              </a:rPr>
              <a:t>Yöneticilerin gerçek kişiliklerinin dışında ayrı bir tüzel kişilik olmaması durumunda yöneticiler, devlet adına değil kendi adlarına faaliyet yapmış olurlar. Bu durumda modern hukuk devleti anlayışına uygun olmayan bir biçimde yöneticiler/liderler devletle özdeşlemiş olurlar. </a:t>
            </a:r>
          </a:p>
          <a:p>
            <a:pPr marL="0" indent="0" algn="just">
              <a:buNone/>
            </a:pPr>
            <a:r>
              <a:rPr lang="tr-TR" sz="2400" dirty="0">
                <a:latin typeface="Bookman Old Style" pitchFamily="18" charset="0"/>
              </a:rPr>
              <a:t>Devlet tüzel kişiliğinin tekliği esastır. </a:t>
            </a:r>
          </a:p>
        </p:txBody>
      </p:sp>
    </p:spTree>
    <p:extLst>
      <p:ext uri="{BB962C8B-B14F-4D97-AF65-F5344CB8AC3E}">
        <p14:creationId xmlns:p14="http://schemas.microsoft.com/office/powerpoint/2010/main" val="27343546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Kamu Tüzel Kişiliği</a:t>
            </a:r>
          </a:p>
        </p:txBody>
      </p:sp>
      <p:sp>
        <p:nvSpPr>
          <p:cNvPr id="3" name="Content Placeholder 2"/>
          <p:cNvSpPr>
            <a:spLocks noGrp="1"/>
          </p:cNvSpPr>
          <p:nvPr>
            <p:ph sz="quarter" idx="1"/>
          </p:nvPr>
        </p:nvSpPr>
        <p:spPr>
          <a:xfrm>
            <a:off x="327297" y="1556792"/>
            <a:ext cx="8565183" cy="5301208"/>
          </a:xfrm>
        </p:spPr>
        <p:txBody>
          <a:bodyPr>
            <a:noAutofit/>
          </a:bodyPr>
          <a:lstStyle/>
          <a:p>
            <a:pPr marL="0" indent="0">
              <a:buNone/>
            </a:pPr>
            <a:r>
              <a:rPr lang="tr-TR" sz="2400" dirty="0">
                <a:latin typeface="Bookman Old Style" pitchFamily="18" charset="0"/>
              </a:rPr>
              <a:t>Devlet tüzel kişiliği ile diğer kamu tüzel kişileri arasındaki ilişki:</a:t>
            </a:r>
          </a:p>
          <a:p>
            <a:r>
              <a:rPr lang="tr-TR" sz="2400" dirty="0">
                <a:latin typeface="Bookman Old Style" pitchFamily="18" charset="0"/>
              </a:rPr>
              <a:t>Kendi kendini düzenleme yetkisi</a:t>
            </a:r>
          </a:p>
          <a:p>
            <a:r>
              <a:rPr lang="tr-TR" sz="2400" dirty="0">
                <a:latin typeface="Bookman Old Style" pitchFamily="18" charset="0"/>
              </a:rPr>
              <a:t>Vesayet ilişkisi</a:t>
            </a:r>
          </a:p>
          <a:p>
            <a:r>
              <a:rPr lang="tr-TR" sz="2400" dirty="0">
                <a:latin typeface="Bookman Old Style" pitchFamily="18" charset="0"/>
              </a:rPr>
              <a:t>Eşitlik ve özerklik durumu</a:t>
            </a:r>
          </a:p>
          <a:p>
            <a:r>
              <a:rPr lang="tr-TR" sz="2400" dirty="0">
                <a:latin typeface="Bookman Old Style" pitchFamily="18" charset="0"/>
              </a:rPr>
              <a:t>Yetki dağılımı:</a:t>
            </a:r>
          </a:p>
          <a:p>
            <a:pPr marL="457200" indent="-457200">
              <a:buAutoNum type="alphaLcParenR"/>
            </a:pPr>
            <a:r>
              <a:rPr lang="tr-TR" sz="2400" dirty="0">
                <a:latin typeface="Bookman Old Style" pitchFamily="18" charset="0"/>
              </a:rPr>
              <a:t>HYYY kuruluşları yer bakımından genel ama konu bakımından sınırlı</a:t>
            </a:r>
          </a:p>
          <a:p>
            <a:pPr marL="457200" indent="-457200">
              <a:buAutoNum type="alphaLcParenR"/>
            </a:pPr>
            <a:r>
              <a:rPr lang="tr-TR" sz="2400" dirty="0">
                <a:latin typeface="Bookman Old Style" pitchFamily="18" charset="0"/>
              </a:rPr>
              <a:t>YYYY kuruluşları, yer bakımından sınırlı ama konu bakımından genel yetkili</a:t>
            </a:r>
          </a:p>
          <a:p>
            <a:pPr marL="457200" indent="-457200">
              <a:buAutoNum type="alphaLcParenR"/>
            </a:pPr>
            <a:r>
              <a:rPr lang="tr-TR" sz="2400" dirty="0">
                <a:latin typeface="Bookman Old Style" pitchFamily="18" charset="0"/>
              </a:rPr>
              <a:t>Devlet, hem yer hem de konu bakımından genel yetkili</a:t>
            </a:r>
          </a:p>
        </p:txBody>
      </p:sp>
    </p:spTree>
    <p:extLst>
      <p:ext uri="{BB962C8B-B14F-4D97-AF65-F5344CB8AC3E}">
        <p14:creationId xmlns:p14="http://schemas.microsoft.com/office/powerpoint/2010/main" val="33023838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Kamu Tüzel Kişiliği</a:t>
            </a:r>
          </a:p>
        </p:txBody>
      </p:sp>
      <p:sp>
        <p:nvSpPr>
          <p:cNvPr id="3" name="Content Placeholder 2"/>
          <p:cNvSpPr>
            <a:spLocks noGrp="1"/>
          </p:cNvSpPr>
          <p:nvPr>
            <p:ph sz="quarter" idx="1"/>
          </p:nvPr>
        </p:nvSpPr>
        <p:spPr>
          <a:xfrm>
            <a:off x="327297" y="1556792"/>
            <a:ext cx="8565183" cy="5301208"/>
          </a:xfrm>
        </p:spPr>
        <p:txBody>
          <a:bodyPr>
            <a:noAutofit/>
          </a:bodyPr>
          <a:lstStyle/>
          <a:p>
            <a:pPr marL="0" indent="0" algn="just">
              <a:buNone/>
            </a:pPr>
            <a:endParaRPr lang="tr-TR" sz="2400" dirty="0">
              <a:latin typeface="Bookman Old Style" pitchFamily="18" charset="0"/>
            </a:endParaRPr>
          </a:p>
          <a:p>
            <a:pPr marL="0" indent="0" algn="just">
              <a:buNone/>
            </a:pPr>
            <a:r>
              <a:rPr lang="tr-TR" sz="2400" b="1" dirty="0">
                <a:latin typeface="Bookman Old Style" pitchFamily="18" charset="0"/>
              </a:rPr>
              <a:t>Kamu idaresi</a:t>
            </a:r>
            <a:r>
              <a:rPr lang="tr-TR" sz="2400" dirty="0">
                <a:latin typeface="Bookman Old Style" pitchFamily="18" charset="0"/>
              </a:rPr>
              <a:t>:</a:t>
            </a:r>
          </a:p>
          <a:p>
            <a:pPr marL="0" indent="0" algn="just">
              <a:buNone/>
            </a:pPr>
            <a:r>
              <a:rPr lang="tr-TR" sz="2400" dirty="0">
                <a:latin typeface="Bookman Old Style" pitchFamily="18" charset="0"/>
              </a:rPr>
              <a:t>Konuda genel, yer bakımından sınırlı, seçimle oluşmuş meclisli yapı, kişi topluluğu </a:t>
            </a:r>
            <a:r>
              <a:rPr lang="tr-TR" sz="2400" dirty="0">
                <a:latin typeface="Bookman Old Style" pitchFamily="18" charset="0"/>
                <a:sym typeface="Wingdings" panose="05000000000000000000" pitchFamily="2" charset="2"/>
              </a:rPr>
              <a:t> MY+</a:t>
            </a:r>
            <a:r>
              <a:rPr lang="tr-TR" sz="2400" u="sng" dirty="0">
                <a:latin typeface="Bookman Old Style" pitchFamily="18" charset="0"/>
                <a:sym typeface="Wingdings" panose="05000000000000000000" pitchFamily="2" charset="2"/>
              </a:rPr>
              <a:t>YYYY</a:t>
            </a:r>
            <a:r>
              <a:rPr lang="tr-TR" sz="2400" dirty="0">
                <a:latin typeface="Bookman Old Style" pitchFamily="18" charset="0"/>
                <a:sym typeface="Wingdings" panose="05000000000000000000" pitchFamily="2" charset="2"/>
              </a:rPr>
              <a:t> (YY)</a:t>
            </a:r>
            <a:endParaRPr lang="tr-TR" sz="2400" dirty="0">
              <a:latin typeface="Bookman Old Style" pitchFamily="18" charset="0"/>
            </a:endParaRPr>
          </a:p>
          <a:p>
            <a:pPr marL="0" indent="0" algn="just">
              <a:buNone/>
            </a:pPr>
            <a:endParaRPr lang="tr-TR" sz="2400" dirty="0">
              <a:latin typeface="Bookman Old Style" pitchFamily="18" charset="0"/>
            </a:endParaRPr>
          </a:p>
          <a:p>
            <a:pPr marL="0" indent="0" algn="just">
              <a:buNone/>
            </a:pPr>
            <a:r>
              <a:rPr lang="tr-TR" sz="2400" b="1" dirty="0">
                <a:latin typeface="Bookman Old Style" pitchFamily="18" charset="0"/>
              </a:rPr>
              <a:t>Kamu Kurumu</a:t>
            </a:r>
            <a:r>
              <a:rPr lang="tr-TR" sz="2400" dirty="0">
                <a:latin typeface="Bookman Old Style" pitchFamily="18" charset="0"/>
              </a:rPr>
              <a:t>:</a:t>
            </a:r>
          </a:p>
          <a:p>
            <a:pPr marL="0" indent="0" algn="just">
              <a:buNone/>
            </a:pPr>
            <a:r>
              <a:rPr lang="tr-TR" sz="2400" dirty="0">
                <a:latin typeface="Bookman Old Style" pitchFamily="18" charset="0"/>
              </a:rPr>
              <a:t>Konuda sınırlı (tek/uzmanlık), yer bakımından genel, seçime dayalı meclis yapı yokluğu, mal topluluğu </a:t>
            </a:r>
            <a:r>
              <a:rPr lang="tr-TR" sz="2400" dirty="0">
                <a:latin typeface="Bookman Old Style" pitchFamily="18" charset="0"/>
                <a:sym typeface="Wingdings" panose="05000000000000000000" pitchFamily="2" charset="2"/>
              </a:rPr>
              <a:t> </a:t>
            </a:r>
            <a:r>
              <a:rPr lang="tr-TR" sz="2400" u="sng" dirty="0">
                <a:latin typeface="Bookman Old Style" pitchFamily="18" charset="0"/>
                <a:sym typeface="Wingdings" panose="05000000000000000000" pitchFamily="2" charset="2"/>
              </a:rPr>
              <a:t>HYYY</a:t>
            </a:r>
            <a:endParaRPr lang="tr-TR" sz="2400" u="sng" dirty="0">
              <a:latin typeface="Bookman Old Style" pitchFamily="18" charset="0"/>
            </a:endParaRPr>
          </a:p>
        </p:txBody>
      </p:sp>
    </p:spTree>
    <p:extLst>
      <p:ext uri="{BB962C8B-B14F-4D97-AF65-F5344CB8AC3E}">
        <p14:creationId xmlns:p14="http://schemas.microsoft.com/office/powerpoint/2010/main" val="37954441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İdarenin Bütünlüğü</a:t>
            </a:r>
            <a:r>
              <a:rPr lang="tr-TR" sz="3200" b="1" dirty="0">
                <a:latin typeface="Bookman Old Style" panose="02050604050505020204" pitchFamily="18" charset="0"/>
                <a:sym typeface="Wingdings" panose="05000000000000000000" pitchFamily="2" charset="2"/>
              </a:rPr>
              <a:t> </a:t>
            </a:r>
            <a:r>
              <a:rPr lang="tr-TR" sz="3200" b="1" dirty="0">
                <a:latin typeface="Bookman Old Style" panose="02050604050505020204" pitchFamily="18" charset="0"/>
              </a:rPr>
              <a:t>Hiyerarşi</a:t>
            </a:r>
          </a:p>
        </p:txBody>
      </p:sp>
      <p:sp>
        <p:nvSpPr>
          <p:cNvPr id="3" name="Content Placeholder 2"/>
          <p:cNvSpPr>
            <a:spLocks noGrp="1"/>
          </p:cNvSpPr>
          <p:nvPr>
            <p:ph sz="quarter" idx="1"/>
          </p:nvPr>
        </p:nvSpPr>
        <p:spPr>
          <a:xfrm>
            <a:off x="327297" y="1556792"/>
            <a:ext cx="8565183" cy="5301208"/>
          </a:xfrm>
        </p:spPr>
        <p:txBody>
          <a:bodyPr>
            <a:noAutofit/>
          </a:bodyPr>
          <a:lstStyle/>
          <a:p>
            <a:pPr marL="0" indent="0" algn="just">
              <a:spcBef>
                <a:spcPts val="400"/>
              </a:spcBef>
              <a:buNone/>
            </a:pPr>
            <a:r>
              <a:rPr lang="tr-TR" sz="2400" dirty="0">
                <a:latin typeface="Bookman Old Style" pitchFamily="18" charset="0"/>
              </a:rPr>
              <a:t>Herkesin yükselerek giden statüler ve yetkiler serisi içinde yer aldığı sosyal ve yönetsel bir örgütlenmedir. </a:t>
            </a:r>
          </a:p>
          <a:p>
            <a:pPr marL="0" indent="0" algn="just">
              <a:spcBef>
                <a:spcPts val="400"/>
              </a:spcBef>
              <a:buNone/>
            </a:pPr>
            <a:r>
              <a:rPr lang="tr-TR" sz="2400" dirty="0">
                <a:latin typeface="Bookman Old Style" pitchFamily="18" charset="0"/>
              </a:rPr>
              <a:t>Hiyerarşi, biri dışında her görevlinin diğer bir görevliye tabi olduğu bir personel düzenidir.</a:t>
            </a:r>
          </a:p>
          <a:p>
            <a:pPr marL="0" indent="0" algn="just">
              <a:spcBef>
                <a:spcPts val="400"/>
              </a:spcBef>
              <a:buNone/>
            </a:pPr>
            <a:r>
              <a:rPr lang="tr-TR" sz="2400" dirty="0">
                <a:latin typeface="Bookman Old Style" pitchFamily="18" charset="0"/>
              </a:rPr>
              <a:t>Kısaca, ast-üst ilişkisidir. </a:t>
            </a:r>
          </a:p>
          <a:p>
            <a:pPr marL="0" indent="0" algn="just">
              <a:spcBef>
                <a:spcPts val="400"/>
              </a:spcBef>
              <a:buNone/>
            </a:pPr>
            <a:r>
              <a:rPr lang="tr-TR" sz="2400" dirty="0">
                <a:latin typeface="Bookman Old Style" pitchFamily="18" charset="0"/>
              </a:rPr>
              <a:t>Genel bir yetkidir.</a:t>
            </a:r>
          </a:p>
          <a:p>
            <a:pPr marL="0" indent="0" algn="just">
              <a:spcBef>
                <a:spcPts val="400"/>
              </a:spcBef>
              <a:buNone/>
            </a:pPr>
            <a:r>
              <a:rPr lang="tr-TR" sz="2400" dirty="0">
                <a:latin typeface="Bookman Old Style" pitchFamily="18" charset="0"/>
              </a:rPr>
              <a:t>Tek bir tüzel kişilik içinde geçerlidir </a:t>
            </a:r>
            <a:r>
              <a:rPr lang="tr-TR" sz="2400" dirty="0">
                <a:latin typeface="Bookman Old Style" pitchFamily="18" charset="0"/>
                <a:sym typeface="Wingdings" panose="05000000000000000000" pitchFamily="2" charset="2"/>
              </a:rPr>
              <a:t> Merkezi yönetim içinde geçerlidir</a:t>
            </a:r>
          </a:p>
          <a:p>
            <a:pPr marL="0" indent="0" algn="just">
              <a:spcBef>
                <a:spcPts val="400"/>
              </a:spcBef>
              <a:buNone/>
            </a:pPr>
            <a:r>
              <a:rPr lang="tr-TR" sz="2400" u="sng" dirty="0">
                <a:latin typeface="Bookman Old Style" pitchFamily="18" charset="0"/>
                <a:sym typeface="Wingdings" panose="05000000000000000000" pitchFamily="2" charset="2"/>
              </a:rPr>
              <a:t>Kişiler üzerinde</a:t>
            </a:r>
            <a:r>
              <a:rPr lang="tr-TR" sz="2400" dirty="0">
                <a:latin typeface="Bookman Old Style" pitchFamily="18" charset="0"/>
                <a:sym typeface="Wingdings" panose="05000000000000000000" pitchFamily="2" charset="2"/>
              </a:rPr>
              <a:t>: atama, terfi ettirme yetkisi/disiplin yetkisi/görev bölüşümü/emir ve talimat verme</a:t>
            </a:r>
          </a:p>
          <a:p>
            <a:pPr marL="0" indent="0" algn="just">
              <a:spcBef>
                <a:spcPts val="400"/>
              </a:spcBef>
              <a:buNone/>
            </a:pPr>
            <a:r>
              <a:rPr lang="tr-TR" sz="2400" u="sng" dirty="0">
                <a:latin typeface="Bookman Old Style" pitchFamily="18" charset="0"/>
                <a:sym typeface="Wingdings" panose="05000000000000000000" pitchFamily="2" charset="2"/>
              </a:rPr>
              <a:t>İşlemler üzerinde</a:t>
            </a:r>
            <a:r>
              <a:rPr lang="tr-TR" sz="2400" dirty="0">
                <a:latin typeface="Bookman Old Style" pitchFamily="18" charset="0"/>
                <a:sym typeface="Wingdings" panose="05000000000000000000" pitchFamily="2" charset="2"/>
              </a:rPr>
              <a:t>: hem yerindelik hem de hukukilik/iptal yetkisi/düzeltme yetkisi </a:t>
            </a:r>
          </a:p>
          <a:p>
            <a:pPr marL="0" indent="0" algn="just">
              <a:spcBef>
                <a:spcPts val="400"/>
              </a:spcBef>
              <a:buNone/>
            </a:pPr>
            <a:r>
              <a:rPr lang="tr-TR" sz="2400" dirty="0">
                <a:latin typeface="Bookman Old Style" pitchFamily="18" charset="0"/>
                <a:sym typeface="Wingdings" panose="05000000000000000000" pitchFamily="2" charset="2"/>
              </a:rPr>
              <a:t>-(ikame yetkisinin yokluğu)</a:t>
            </a:r>
          </a:p>
        </p:txBody>
      </p:sp>
    </p:spTree>
    <p:extLst>
      <p:ext uri="{BB962C8B-B14F-4D97-AF65-F5344CB8AC3E}">
        <p14:creationId xmlns:p14="http://schemas.microsoft.com/office/powerpoint/2010/main" val="22624930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İdarenin Bütünlüğü</a:t>
            </a:r>
            <a:r>
              <a:rPr lang="tr-TR" sz="3200" b="1" dirty="0">
                <a:latin typeface="Bookman Old Style" panose="02050604050505020204" pitchFamily="18" charset="0"/>
                <a:sym typeface="Wingdings" panose="05000000000000000000" pitchFamily="2" charset="2"/>
              </a:rPr>
              <a:t> </a:t>
            </a:r>
            <a:r>
              <a:rPr lang="tr-TR" sz="3200" b="1" dirty="0">
                <a:latin typeface="Bookman Old Style" panose="02050604050505020204" pitchFamily="18" charset="0"/>
              </a:rPr>
              <a:t>Hiyerarşi</a:t>
            </a:r>
          </a:p>
        </p:txBody>
      </p:sp>
      <p:sp>
        <p:nvSpPr>
          <p:cNvPr id="3" name="Content Placeholder 2"/>
          <p:cNvSpPr>
            <a:spLocks noGrp="1"/>
          </p:cNvSpPr>
          <p:nvPr>
            <p:ph sz="quarter" idx="1"/>
          </p:nvPr>
        </p:nvSpPr>
        <p:spPr>
          <a:xfrm>
            <a:off x="327297" y="1556792"/>
            <a:ext cx="8565183" cy="5301208"/>
          </a:xfrm>
        </p:spPr>
        <p:txBody>
          <a:bodyPr>
            <a:noAutofit/>
          </a:bodyPr>
          <a:lstStyle/>
          <a:p>
            <a:pPr marL="0" indent="0">
              <a:buNone/>
            </a:pPr>
            <a:endParaRPr lang="tr-TR" sz="2400" dirty="0">
              <a:latin typeface="Bookman Old Style" pitchFamily="18" charset="0"/>
              <a:sym typeface="Wingdings" panose="05000000000000000000" pitchFamily="2" charset="2"/>
            </a:endParaRPr>
          </a:p>
          <a:p>
            <a:pPr marL="0" indent="0">
              <a:buNone/>
            </a:pPr>
            <a:r>
              <a:rPr lang="tr-TR" sz="2400" dirty="0">
                <a:latin typeface="Bookman Old Style" pitchFamily="18" charset="0"/>
                <a:sym typeface="Wingdings" panose="05000000000000000000" pitchFamily="2" charset="2"/>
              </a:rPr>
              <a:t>Hiyerarşi yetkisine tabi olmayan meslek grupları:</a:t>
            </a:r>
          </a:p>
          <a:p>
            <a:r>
              <a:rPr lang="tr-TR" sz="2400" dirty="0">
                <a:latin typeface="Bookman Old Style" pitchFamily="18" charset="0"/>
                <a:sym typeface="Wingdings" panose="05000000000000000000" pitchFamily="2" charset="2"/>
              </a:rPr>
              <a:t>Hakimler</a:t>
            </a:r>
          </a:p>
          <a:p>
            <a:r>
              <a:rPr lang="tr-TR" sz="2400" dirty="0">
                <a:latin typeface="Bookman Old Style" pitchFamily="18" charset="0"/>
                <a:sym typeface="Wingdings" panose="05000000000000000000" pitchFamily="2" charset="2"/>
              </a:rPr>
              <a:t>Askerler</a:t>
            </a:r>
          </a:p>
          <a:p>
            <a:r>
              <a:rPr lang="tr-TR" sz="2400" dirty="0">
                <a:latin typeface="Bookman Old Style" pitchFamily="18" charset="0"/>
                <a:sym typeface="Wingdings" panose="05000000000000000000" pitchFamily="2" charset="2"/>
              </a:rPr>
              <a:t>Akademisyenler</a:t>
            </a:r>
          </a:p>
          <a:p>
            <a:r>
              <a:rPr lang="tr-TR" sz="2400" dirty="0">
                <a:latin typeface="Bookman Old Style" pitchFamily="18" charset="0"/>
                <a:sym typeface="Wingdings" panose="05000000000000000000" pitchFamily="2" charset="2"/>
              </a:rPr>
              <a:t>Teknik uzmanlar</a:t>
            </a:r>
          </a:p>
        </p:txBody>
      </p:sp>
    </p:spTree>
    <p:extLst>
      <p:ext uri="{BB962C8B-B14F-4D97-AF65-F5344CB8AC3E}">
        <p14:creationId xmlns:p14="http://schemas.microsoft.com/office/powerpoint/2010/main" val="37580775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İdarenin Bütünlüğü</a:t>
            </a:r>
            <a:r>
              <a:rPr lang="tr-TR" sz="3200" b="1" dirty="0">
                <a:latin typeface="Bookman Old Style" panose="02050604050505020204" pitchFamily="18" charset="0"/>
                <a:sym typeface="Wingdings" panose="05000000000000000000" pitchFamily="2" charset="2"/>
              </a:rPr>
              <a:t> </a:t>
            </a:r>
            <a:r>
              <a:rPr lang="tr-TR" sz="3200" b="1" dirty="0">
                <a:latin typeface="Bookman Old Style" panose="02050604050505020204" pitchFamily="18" charset="0"/>
              </a:rPr>
              <a:t>İdari Vesayet</a:t>
            </a:r>
          </a:p>
        </p:txBody>
      </p:sp>
      <p:sp>
        <p:nvSpPr>
          <p:cNvPr id="3" name="Content Placeholder 2"/>
          <p:cNvSpPr>
            <a:spLocks noGrp="1"/>
          </p:cNvSpPr>
          <p:nvPr>
            <p:ph sz="quarter" idx="1"/>
          </p:nvPr>
        </p:nvSpPr>
        <p:spPr>
          <a:xfrm>
            <a:off x="406756" y="1412776"/>
            <a:ext cx="8565183" cy="5301208"/>
          </a:xfrm>
        </p:spPr>
        <p:txBody>
          <a:bodyPr>
            <a:noAutofit/>
          </a:bodyPr>
          <a:lstStyle/>
          <a:p>
            <a:pPr algn="just">
              <a:spcBef>
                <a:spcPts val="400"/>
              </a:spcBef>
            </a:pPr>
            <a:r>
              <a:rPr lang="tr-TR" sz="2200" dirty="0">
                <a:latin typeface="Bookman Old Style" pitchFamily="18" charset="0"/>
                <a:sym typeface="Wingdings" panose="05000000000000000000" pitchFamily="2" charset="2"/>
              </a:rPr>
              <a:t>Merkezi yönetim ile yerinden yönetim kuruluşları arasında birlik ve bütünlüğü sağlamaya dönük bir hukuki araçtır.</a:t>
            </a:r>
          </a:p>
          <a:p>
            <a:pPr algn="just">
              <a:spcBef>
                <a:spcPts val="400"/>
              </a:spcBef>
            </a:pPr>
            <a:r>
              <a:rPr lang="tr-TR" sz="2200" dirty="0">
                <a:latin typeface="Bookman Old Style" pitchFamily="18" charset="0"/>
                <a:sym typeface="Wingdings" panose="05000000000000000000" pitchFamily="2" charset="2"/>
              </a:rPr>
              <a:t>Devlet tüzel kişiliğinin kamu tüzel kişileri üzerinde sahip olduğu bir yetkidir/bir denetim usulüdür.</a:t>
            </a:r>
          </a:p>
          <a:p>
            <a:pPr algn="just">
              <a:spcBef>
                <a:spcPts val="400"/>
              </a:spcBef>
            </a:pPr>
            <a:r>
              <a:rPr lang="tr-TR" sz="2200" dirty="0">
                <a:latin typeface="Bookman Old Style" pitchFamily="18" charset="0"/>
                <a:sym typeface="Wingdings" panose="05000000000000000000" pitchFamily="2" charset="2"/>
              </a:rPr>
              <a:t>İstisnai bir yetkidir. Açık ve net bir şekilde kanunlarda belirtilmesi gerekir. Dar yoruma tabidir. </a:t>
            </a:r>
          </a:p>
          <a:p>
            <a:pPr algn="just">
              <a:spcBef>
                <a:spcPts val="400"/>
              </a:spcBef>
            </a:pPr>
            <a:r>
              <a:rPr lang="tr-TR" sz="2200" dirty="0">
                <a:latin typeface="Bookman Old Style" pitchFamily="18" charset="0"/>
                <a:sym typeface="Wingdings" panose="05000000000000000000" pitchFamily="2" charset="2"/>
              </a:rPr>
              <a:t>Hukukilik denetimi esastır; ancak kanunla yerindelik denetimi yetkisi de verebilir.</a:t>
            </a:r>
          </a:p>
          <a:p>
            <a:pPr algn="just">
              <a:spcBef>
                <a:spcPts val="400"/>
              </a:spcBef>
            </a:pPr>
            <a:r>
              <a:rPr lang="tr-TR" sz="2200" dirty="0">
                <a:latin typeface="Bookman Old Style" pitchFamily="18" charset="0"/>
                <a:sym typeface="Wingdings" panose="05000000000000000000" pitchFamily="2" charset="2"/>
              </a:rPr>
              <a:t>Emir ve talimat verme yetkisi yoktur. </a:t>
            </a:r>
          </a:p>
          <a:p>
            <a:pPr algn="just">
              <a:spcBef>
                <a:spcPts val="400"/>
              </a:spcBef>
            </a:pPr>
            <a:r>
              <a:rPr lang="tr-TR" sz="2200" dirty="0">
                <a:latin typeface="Bookman Old Style" pitchFamily="18" charset="0"/>
                <a:sym typeface="Wingdings" panose="05000000000000000000" pitchFamily="2" charset="2"/>
              </a:rPr>
              <a:t>İkame yetkisi yoktur (hizmetlerde aksama durumu istisnası)</a:t>
            </a:r>
          </a:p>
          <a:p>
            <a:pPr algn="just">
              <a:spcBef>
                <a:spcPts val="400"/>
              </a:spcBef>
            </a:pPr>
            <a:r>
              <a:rPr lang="tr-TR" sz="2200" dirty="0">
                <a:latin typeface="Bookman Old Style" pitchFamily="18" charset="0"/>
                <a:sym typeface="Wingdings" panose="05000000000000000000" pitchFamily="2" charset="2"/>
              </a:rPr>
              <a:t>Vesayet makamının kural olarak işlemleri değiştirme yetkisi yoktur; sınırlı bir onama yetkisine sahiptir.</a:t>
            </a:r>
          </a:p>
          <a:p>
            <a:pPr algn="just">
              <a:spcBef>
                <a:spcPts val="400"/>
              </a:spcBef>
            </a:pPr>
            <a:r>
              <a:rPr lang="tr-TR" sz="2200" dirty="0">
                <a:latin typeface="Bookman Old Style" pitchFamily="18" charset="0"/>
                <a:sym typeface="Wingdings" panose="05000000000000000000" pitchFamily="2" charset="2"/>
              </a:rPr>
              <a:t>İdari vesayete tabi olanlar, idari yargıya başvurabilirler.</a:t>
            </a:r>
          </a:p>
        </p:txBody>
      </p:sp>
    </p:spTree>
    <p:extLst>
      <p:ext uri="{BB962C8B-B14F-4D97-AF65-F5344CB8AC3E}">
        <p14:creationId xmlns:p14="http://schemas.microsoft.com/office/powerpoint/2010/main" val="31365361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İdarenin bütünlüğü</a:t>
            </a:r>
            <a:r>
              <a:rPr lang="tr-TR" sz="3200" b="1" dirty="0">
                <a:latin typeface="Bookman Old Style" panose="02050604050505020204" pitchFamily="18" charset="0"/>
                <a:sym typeface="Wingdings" panose="05000000000000000000" pitchFamily="2" charset="2"/>
              </a:rPr>
              <a:t> </a:t>
            </a:r>
            <a:r>
              <a:rPr lang="tr-TR" sz="3200" b="1" dirty="0">
                <a:latin typeface="Bookman Old Style" panose="02050604050505020204" pitchFamily="18" charset="0"/>
              </a:rPr>
              <a:t>İdari Vesayet</a:t>
            </a:r>
          </a:p>
        </p:txBody>
      </p:sp>
      <p:sp>
        <p:nvSpPr>
          <p:cNvPr id="3" name="Content Placeholder 2"/>
          <p:cNvSpPr>
            <a:spLocks noGrp="1"/>
          </p:cNvSpPr>
          <p:nvPr>
            <p:ph sz="quarter" idx="1"/>
          </p:nvPr>
        </p:nvSpPr>
        <p:spPr>
          <a:xfrm>
            <a:off x="327297" y="1556792"/>
            <a:ext cx="8565183" cy="5301208"/>
          </a:xfrm>
        </p:spPr>
        <p:txBody>
          <a:bodyPr>
            <a:noAutofit/>
          </a:bodyPr>
          <a:lstStyle/>
          <a:p>
            <a:pPr marL="0" indent="0" algn="just">
              <a:buNone/>
            </a:pPr>
            <a:endParaRPr lang="tr-TR" sz="2400" i="1" dirty="0">
              <a:latin typeface="Bookman Old Style" panose="02050604050505020204" pitchFamily="18" charset="0"/>
            </a:endParaRPr>
          </a:p>
          <a:p>
            <a:pPr marL="0" indent="0" algn="just">
              <a:buNone/>
            </a:pPr>
            <a:r>
              <a:rPr lang="tr-TR" sz="2400" i="1" dirty="0">
                <a:latin typeface="Bookman Old Style" panose="02050604050505020204" pitchFamily="18" charset="0"/>
              </a:rPr>
              <a:t>Mahalli idareler </a:t>
            </a:r>
            <a:endParaRPr lang="tr-TR" sz="2400" dirty="0">
              <a:latin typeface="Bookman Old Style" panose="02050604050505020204" pitchFamily="18" charset="0"/>
            </a:endParaRPr>
          </a:p>
          <a:p>
            <a:pPr marL="0" indent="0" algn="just">
              <a:buNone/>
            </a:pPr>
            <a:r>
              <a:rPr lang="tr-TR" sz="2400" b="1" dirty="0">
                <a:latin typeface="Bookman Old Style" panose="02050604050505020204" pitchFamily="18" charset="0"/>
              </a:rPr>
              <a:t>Madde 127 –  … </a:t>
            </a:r>
            <a:r>
              <a:rPr lang="tr-TR" sz="2400" dirty="0">
                <a:latin typeface="Bookman Old Style" panose="02050604050505020204" pitchFamily="18" charset="0"/>
              </a:rPr>
              <a:t>Merkezi idare, mahalli idareler üzerinde, </a:t>
            </a:r>
            <a:r>
              <a:rPr lang="tr-TR" sz="2400" u="sng" dirty="0">
                <a:latin typeface="Bookman Old Style" panose="02050604050505020204" pitchFamily="18" charset="0"/>
              </a:rPr>
              <a:t>mahalli hizmetlerin idarenin bütünlüğü ilkesine uygun şekilde yürütülmesi</a:t>
            </a:r>
            <a:r>
              <a:rPr lang="tr-TR" sz="2400" dirty="0">
                <a:latin typeface="Bookman Old Style" panose="02050604050505020204" pitchFamily="18" charset="0"/>
              </a:rPr>
              <a:t>/ </a:t>
            </a:r>
            <a:r>
              <a:rPr lang="tr-TR" sz="2400" u="sng" dirty="0">
                <a:latin typeface="Bookman Old Style" panose="02050604050505020204" pitchFamily="18" charset="0"/>
              </a:rPr>
              <a:t>kamu görevlerinde birliğin sağlanması</a:t>
            </a:r>
            <a:r>
              <a:rPr lang="tr-TR" sz="2400" dirty="0">
                <a:latin typeface="Bookman Old Style" panose="02050604050505020204" pitchFamily="18" charset="0"/>
              </a:rPr>
              <a:t>/ </a:t>
            </a:r>
            <a:r>
              <a:rPr lang="tr-TR" sz="2400" u="sng" dirty="0">
                <a:latin typeface="Bookman Old Style" panose="02050604050505020204" pitchFamily="18" charset="0"/>
              </a:rPr>
              <a:t>toplum yararının korunması </a:t>
            </a:r>
            <a:r>
              <a:rPr lang="tr-TR" sz="2400" dirty="0">
                <a:latin typeface="Bookman Old Style" panose="02050604050505020204" pitchFamily="18" charset="0"/>
              </a:rPr>
              <a:t>ve /</a:t>
            </a:r>
            <a:r>
              <a:rPr lang="tr-TR" sz="2400" u="sng" dirty="0">
                <a:latin typeface="Bookman Old Style" panose="02050604050505020204" pitchFamily="18" charset="0"/>
              </a:rPr>
              <a:t>mahalli ihtiyaçların gereği gibi karşılanması </a:t>
            </a:r>
            <a:r>
              <a:rPr lang="tr-TR" sz="2400" dirty="0">
                <a:latin typeface="Bookman Old Style" panose="02050604050505020204" pitchFamily="18" charset="0"/>
              </a:rPr>
              <a:t>amacıyla, kanunda belirtilen esas ve usuller dairesinde idari vesayet yetkisine sahiptir.</a:t>
            </a:r>
            <a:endParaRPr lang="tr-TR" sz="2400" dirty="0">
              <a:latin typeface="Bookman Old Style" pitchFamily="18" charset="0"/>
              <a:sym typeface="Wingdings" panose="05000000000000000000" pitchFamily="2" charset="2"/>
            </a:endParaRPr>
          </a:p>
        </p:txBody>
      </p:sp>
    </p:spTree>
    <p:extLst>
      <p:ext uri="{BB962C8B-B14F-4D97-AF65-F5344CB8AC3E}">
        <p14:creationId xmlns:p14="http://schemas.microsoft.com/office/powerpoint/2010/main" val="31361628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İdarenin Bütünlüğü</a:t>
            </a:r>
            <a:r>
              <a:rPr lang="tr-TR" sz="3200" b="1" dirty="0">
                <a:latin typeface="Bookman Old Style" panose="02050604050505020204" pitchFamily="18" charset="0"/>
                <a:sym typeface="Wingdings" panose="05000000000000000000" pitchFamily="2" charset="2"/>
              </a:rPr>
              <a:t> </a:t>
            </a:r>
            <a:r>
              <a:rPr lang="tr-TR" sz="3200" b="1" dirty="0">
                <a:latin typeface="Bookman Old Style" panose="02050604050505020204" pitchFamily="18" charset="0"/>
              </a:rPr>
              <a:t>İdari Vesayet</a:t>
            </a:r>
          </a:p>
        </p:txBody>
      </p:sp>
      <p:sp>
        <p:nvSpPr>
          <p:cNvPr id="3" name="Content Placeholder 2"/>
          <p:cNvSpPr>
            <a:spLocks noGrp="1"/>
          </p:cNvSpPr>
          <p:nvPr>
            <p:ph sz="quarter" idx="1"/>
          </p:nvPr>
        </p:nvSpPr>
        <p:spPr>
          <a:xfrm>
            <a:off x="327297" y="1556792"/>
            <a:ext cx="8565183" cy="5301208"/>
          </a:xfrm>
        </p:spPr>
        <p:txBody>
          <a:bodyPr>
            <a:noAutofit/>
          </a:bodyPr>
          <a:lstStyle/>
          <a:p>
            <a:pPr marL="0" indent="0" algn="just">
              <a:buNone/>
            </a:pPr>
            <a:endParaRPr lang="tr-TR" sz="2400" u="sng" dirty="0">
              <a:latin typeface="Bookman Old Style" panose="02050604050505020204" pitchFamily="18" charset="0"/>
            </a:endParaRPr>
          </a:p>
          <a:p>
            <a:pPr marL="0" indent="0" algn="just">
              <a:buNone/>
            </a:pPr>
            <a:r>
              <a:rPr lang="tr-TR" sz="2400" u="sng" dirty="0">
                <a:latin typeface="Bookman Old Style" panose="02050604050505020204" pitchFamily="18" charset="0"/>
              </a:rPr>
              <a:t>Kişiler/organlar üzerinde</a:t>
            </a:r>
            <a:r>
              <a:rPr lang="tr-TR" sz="2400" dirty="0">
                <a:latin typeface="Bookman Old Style" panose="02050604050505020204" pitchFamily="18" charset="0"/>
              </a:rPr>
              <a:t>: mahalli idare organlarının geçici olarak görevden uzaklaştırılması/meslek kuruluşlarının sorumlu organlarının geçici olarak görevden uzaklaştırılması</a:t>
            </a:r>
          </a:p>
          <a:p>
            <a:pPr marL="0" indent="0" algn="just">
              <a:buNone/>
            </a:pPr>
            <a:endParaRPr lang="tr-TR" sz="2400" dirty="0">
              <a:latin typeface="Bookman Old Style" panose="02050604050505020204" pitchFamily="18" charset="0"/>
            </a:endParaRPr>
          </a:p>
          <a:p>
            <a:pPr marL="0" indent="0" algn="just">
              <a:buNone/>
            </a:pPr>
            <a:r>
              <a:rPr lang="tr-TR" sz="2400" u="sng" dirty="0">
                <a:latin typeface="Bookman Old Style" pitchFamily="18" charset="0"/>
                <a:sym typeface="Wingdings" panose="05000000000000000000" pitchFamily="2" charset="2"/>
              </a:rPr>
              <a:t>İşlemler üzerinde</a:t>
            </a:r>
            <a:r>
              <a:rPr lang="tr-TR" sz="2400" dirty="0">
                <a:latin typeface="Bookman Old Style" pitchFamily="18" charset="0"/>
                <a:sym typeface="Wingdings" panose="05000000000000000000" pitchFamily="2" charset="2"/>
              </a:rPr>
              <a:t>: iptal/onama/</a:t>
            </a:r>
            <a:r>
              <a:rPr lang="tr-TR" sz="2400" u="sng" dirty="0">
                <a:latin typeface="Bookman Old Style" pitchFamily="18" charset="0"/>
                <a:sym typeface="Wingdings" panose="05000000000000000000" pitchFamily="2" charset="2"/>
              </a:rPr>
              <a:t>düzeltme</a:t>
            </a:r>
            <a:r>
              <a:rPr lang="tr-TR" sz="2400" dirty="0">
                <a:latin typeface="Bookman Old Style" pitchFamily="18" charset="0"/>
                <a:sym typeface="Wingdings" panose="05000000000000000000" pitchFamily="2" charset="2"/>
              </a:rPr>
              <a:t>/yeniden görüşülmesini isteme/erteleme/yargıya başvurma/izin</a:t>
            </a:r>
          </a:p>
        </p:txBody>
      </p:sp>
    </p:spTree>
    <p:extLst>
      <p:ext uri="{BB962C8B-B14F-4D97-AF65-F5344CB8AC3E}">
        <p14:creationId xmlns:p14="http://schemas.microsoft.com/office/powerpoint/2010/main" val="1532759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2844" y="228600"/>
            <a:ext cx="8786874" cy="990600"/>
          </a:xfrm>
        </p:spPr>
        <p:txBody>
          <a:bodyPr>
            <a:normAutofit/>
          </a:bodyPr>
          <a:lstStyle/>
          <a:p>
            <a:r>
              <a:rPr lang="tr-TR" sz="2800" b="1" dirty="0">
                <a:latin typeface="Bookman Old Style" pitchFamily="18" charset="0"/>
              </a:rPr>
              <a:t>Geleneksel KY</a:t>
            </a:r>
          </a:p>
        </p:txBody>
      </p:sp>
      <p:sp>
        <p:nvSpPr>
          <p:cNvPr id="3" name="2 İçerik Yer Tutucusu"/>
          <p:cNvSpPr>
            <a:spLocks noGrp="1"/>
          </p:cNvSpPr>
          <p:nvPr>
            <p:ph sz="quarter" idx="1"/>
          </p:nvPr>
        </p:nvSpPr>
        <p:spPr>
          <a:xfrm>
            <a:off x="611560" y="1484784"/>
            <a:ext cx="8153400" cy="4495800"/>
          </a:xfrm>
        </p:spPr>
        <p:txBody>
          <a:bodyPr>
            <a:noAutofit/>
          </a:bodyPr>
          <a:lstStyle/>
          <a:p>
            <a:pPr marL="320400" indent="-320400" algn="just">
              <a:spcBef>
                <a:spcPts val="400"/>
              </a:spcBef>
              <a:buNone/>
            </a:pPr>
            <a:r>
              <a:rPr lang="tr-TR" sz="1800" b="1" dirty="0">
                <a:latin typeface="Bookman Old Style" pitchFamily="18" charset="0"/>
              </a:rPr>
              <a:t>Yönetim-siyaset ayrımı (olgu-değer):</a:t>
            </a:r>
            <a:r>
              <a:rPr lang="tr-TR" sz="1800" dirty="0">
                <a:latin typeface="Bookman Old Style" pitchFamily="18" charset="0"/>
              </a:rPr>
              <a:t> idare/yönetim teknik bir iştir ve uygulamaya dönük bir </a:t>
            </a:r>
            <a:r>
              <a:rPr lang="tr-TR" sz="1800" i="1" dirty="0">
                <a:latin typeface="Bookman Old Style" pitchFamily="18" charset="0"/>
              </a:rPr>
              <a:t>iş</a:t>
            </a:r>
            <a:r>
              <a:rPr lang="tr-TR" sz="1800" dirty="0">
                <a:latin typeface="Bookman Old Style" pitchFamily="18" charset="0"/>
              </a:rPr>
              <a:t>tir. Siyasilerin aldığı kararları, belirlediği stratejileri, talimatları uygulama işidir. Kamu yöneticileri ve çalışanlar itaat ederler.</a:t>
            </a:r>
          </a:p>
          <a:p>
            <a:pPr algn="just">
              <a:spcBef>
                <a:spcPts val="400"/>
              </a:spcBef>
              <a:buNone/>
            </a:pPr>
            <a:r>
              <a:rPr lang="tr-TR" sz="1800" b="1" dirty="0">
                <a:latin typeface="Bookman Old Style" pitchFamily="18" charset="0"/>
              </a:rPr>
              <a:t>Liyakata</a:t>
            </a:r>
            <a:r>
              <a:rPr lang="tr-TR" sz="1800" dirty="0">
                <a:latin typeface="Bookman Old Style" pitchFamily="18" charset="0"/>
              </a:rPr>
              <a:t> dayalı bir personel sistemi. Uzmanlaşma. Kayırmacılıktan kaçma. Güvenceli, hayat boyu istihdam…</a:t>
            </a:r>
          </a:p>
          <a:p>
            <a:pPr algn="just">
              <a:spcBef>
                <a:spcPts val="400"/>
              </a:spcBef>
              <a:buNone/>
            </a:pPr>
            <a:r>
              <a:rPr lang="tr-TR" sz="1800" dirty="0">
                <a:latin typeface="Bookman Old Style" pitchFamily="18" charset="0"/>
              </a:rPr>
              <a:t>Kamu kurumlarının </a:t>
            </a:r>
            <a:r>
              <a:rPr lang="tr-TR" sz="1800" b="1" i="1" dirty="0">
                <a:latin typeface="Bookman Old Style" pitchFamily="18" charset="0"/>
              </a:rPr>
              <a:t>denetim</a:t>
            </a:r>
            <a:r>
              <a:rPr lang="tr-TR" sz="1800" dirty="0">
                <a:latin typeface="Bookman Old Style" pitchFamily="18" charset="0"/>
              </a:rPr>
              <a:t>i, merkeziyetçi yöntemlerle olmakta, hiyerarşik basamaklar vasıtasıyla yapılmaktadır. Bu denetimde, kurumların misyonları, performansı, maliyetleri ikinci planda kalmakta ve </a:t>
            </a:r>
            <a:r>
              <a:rPr lang="tr-TR" sz="1800" i="1" dirty="0">
                <a:latin typeface="Bookman Old Style" pitchFamily="18" charset="0"/>
              </a:rPr>
              <a:t>piyasa mekanizması doğrudan dikkate alınmamaktadır</a:t>
            </a:r>
            <a:r>
              <a:rPr lang="tr-TR" sz="1800" dirty="0">
                <a:latin typeface="Bookman Old Style" pitchFamily="18" charset="0"/>
              </a:rPr>
              <a:t>. Denetim, hukukilik, kurallara/yasalara uygunluk esaslı olmaktadır. Bürokrasinin siyasilerce ve kendi kendisince bir denetimi söz konusudur. Sonuçlardan çok prosedürlere önem söz konusudur.</a:t>
            </a:r>
          </a:p>
          <a:p>
            <a:pPr algn="just">
              <a:spcBef>
                <a:spcPts val="400"/>
              </a:spcBef>
              <a:buNone/>
            </a:pPr>
            <a:r>
              <a:rPr lang="tr-TR" sz="1800" dirty="0">
                <a:latin typeface="Bookman Old Style" pitchFamily="18" charset="0"/>
              </a:rPr>
              <a:t>Devlet/kamu yönetimi,</a:t>
            </a:r>
            <a:r>
              <a:rPr lang="tr-TR" sz="1800" b="1" dirty="0">
                <a:latin typeface="Bookman Old Style" pitchFamily="18" charset="0"/>
              </a:rPr>
              <a:t> özel sektörden ve onun yönetiminden farklı </a:t>
            </a:r>
            <a:r>
              <a:rPr lang="tr-TR" sz="1800" dirty="0">
                <a:latin typeface="Bookman Old Style" pitchFamily="18" charset="0"/>
              </a:rPr>
              <a:t>özelliklere sahiptir. (Kamusal mal ve hizmet; </a:t>
            </a:r>
            <a:r>
              <a:rPr lang="tr-TR" sz="1800" dirty="0" err="1">
                <a:latin typeface="Bookman Old Style" pitchFamily="18" charset="0"/>
              </a:rPr>
              <a:t>KY’nin</a:t>
            </a:r>
            <a:r>
              <a:rPr lang="tr-TR" sz="1800" dirty="0">
                <a:latin typeface="Bookman Old Style" pitchFamily="18" charset="0"/>
              </a:rPr>
              <a:t> finansmanı vergiler; kar yerine kamu yararı; işin bir parçasını siyaset ve siyasetçiler oluşturmaktadır.)</a:t>
            </a:r>
          </a:p>
          <a:p>
            <a:pPr algn="just">
              <a:spcBef>
                <a:spcPts val="400"/>
              </a:spcBef>
              <a:buNone/>
            </a:pPr>
            <a:r>
              <a:rPr lang="tr-TR" sz="1800" dirty="0">
                <a:latin typeface="Bookman Old Style" pitchFamily="18" charset="0"/>
              </a:rPr>
              <a:t>Toplumdan kopuk ve onun üstünde yer alan KY…</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Kişiler/Organlar Üzerinde İdari Vesayet</a:t>
            </a:r>
          </a:p>
        </p:txBody>
      </p:sp>
      <p:sp>
        <p:nvSpPr>
          <p:cNvPr id="3" name="Content Placeholder 2"/>
          <p:cNvSpPr>
            <a:spLocks noGrp="1"/>
          </p:cNvSpPr>
          <p:nvPr>
            <p:ph sz="quarter" idx="1"/>
          </p:nvPr>
        </p:nvSpPr>
        <p:spPr>
          <a:xfrm>
            <a:off x="327297" y="1556792"/>
            <a:ext cx="8565183" cy="5112568"/>
          </a:xfrm>
        </p:spPr>
        <p:txBody>
          <a:bodyPr>
            <a:noAutofit/>
          </a:bodyPr>
          <a:lstStyle/>
          <a:p>
            <a:pPr algn="just">
              <a:buFont typeface="Wingdings" charset="2"/>
              <a:buChar char="q"/>
            </a:pPr>
            <a:r>
              <a:rPr lang="tr-TR" sz="2400" b="1" u="sng" dirty="0">
                <a:latin typeface="Bookman Old Style" charset="0"/>
                <a:ea typeface="Bookman Old Style" charset="0"/>
                <a:cs typeface="Bookman Old Style" charset="0"/>
              </a:rPr>
              <a:t>Mahalli idare organlarının geçici olarak görevden uzaklaştırılması</a:t>
            </a:r>
            <a:r>
              <a:rPr lang="tr-TR" sz="2000" u="sng" dirty="0">
                <a:latin typeface="Bookman Old Style" charset="0"/>
                <a:ea typeface="Bookman Old Style" charset="0"/>
                <a:cs typeface="Bookman Old Style" charset="0"/>
              </a:rPr>
              <a:t>:</a:t>
            </a:r>
          </a:p>
          <a:p>
            <a:pPr lvl="1" algn="just">
              <a:buFont typeface="Wingdings" charset="2"/>
              <a:buChar char="q"/>
            </a:pPr>
            <a:r>
              <a:rPr lang="tr-TR" sz="2000" dirty="0">
                <a:latin typeface="Bookman Old Style" charset="0"/>
                <a:ea typeface="Bookman Old Style" charset="0"/>
                <a:cs typeface="Bookman Old Style" charset="0"/>
              </a:rPr>
              <a:t>Anayasa </a:t>
            </a:r>
            <a:r>
              <a:rPr lang="tr-TR" sz="2000" dirty="0" err="1">
                <a:latin typeface="Bookman Old Style" charset="0"/>
                <a:ea typeface="Bookman Old Style" charset="0"/>
                <a:cs typeface="Bookman Old Style" charset="0"/>
              </a:rPr>
              <a:t>md.</a:t>
            </a:r>
            <a:r>
              <a:rPr lang="tr-TR" sz="2000" dirty="0">
                <a:latin typeface="Bookman Old Style" charset="0"/>
                <a:ea typeface="Bookman Old Style" charset="0"/>
                <a:cs typeface="Bookman Old Style" charset="0"/>
              </a:rPr>
              <a:t> 127 </a:t>
            </a:r>
            <a:r>
              <a:rPr lang="tr-TR" sz="2000" dirty="0">
                <a:latin typeface="Bookman Old Style" charset="0"/>
                <a:ea typeface="Bookman Old Style" charset="0"/>
                <a:cs typeface="Bookman Old Style" charset="0"/>
                <a:sym typeface="Wingdings"/>
              </a:rPr>
              <a:t></a:t>
            </a:r>
            <a:r>
              <a:rPr lang="tr-TR" sz="2000" dirty="0">
                <a:latin typeface="Bookman Old Style" charset="0"/>
                <a:ea typeface="Bookman Old Style" charset="0"/>
                <a:cs typeface="Bookman Old Style" charset="0"/>
              </a:rPr>
              <a:t> Mahalli idarelerin seçilmiş organlarının, organlık sıfatını kazanmalarına ilişkin itirazların çözümü ve kaybetmeleri, konusundaki denetim yargı yolu ile olur. Ancak, görevleri ile ilgili bir suç sebebi ile hakkında soruşturma veya kovuşturma açılan mahalli idare organları veya bu organların üyelerini, </a:t>
            </a:r>
            <a:r>
              <a:rPr lang="tr-TR" sz="2000" b="1" dirty="0">
                <a:latin typeface="Bookman Old Style" charset="0"/>
                <a:ea typeface="Bookman Old Style" charset="0"/>
                <a:cs typeface="Bookman Old Style" charset="0"/>
              </a:rPr>
              <a:t>İçişleri Bakanı, geçici bir tedbir olarak, kesin hükme kadar uzaklaştırabilir</a:t>
            </a:r>
            <a:r>
              <a:rPr lang="tr-TR" sz="2000" dirty="0">
                <a:latin typeface="Bookman Old Style" charset="0"/>
                <a:ea typeface="Bookman Old Style" charset="0"/>
                <a:cs typeface="Bookman Old Style" charset="0"/>
              </a:rPr>
              <a:t>.</a:t>
            </a:r>
          </a:p>
          <a:p>
            <a:pPr lvl="1" algn="just">
              <a:buFont typeface="Wingdings" charset="2"/>
              <a:buChar char="q"/>
            </a:pPr>
            <a:r>
              <a:rPr lang="tr-TR" sz="2000" dirty="0">
                <a:latin typeface="Bookman Old Style" charset="0"/>
                <a:ea typeface="Bookman Old Style" charset="0"/>
                <a:cs typeface="Bookman Old Style" charset="0"/>
              </a:rPr>
              <a:t>5393 </a:t>
            </a:r>
            <a:r>
              <a:rPr lang="tr-TR" sz="2000" dirty="0" err="1">
                <a:latin typeface="Bookman Old Style" charset="0"/>
                <a:ea typeface="Bookman Old Style" charset="0"/>
                <a:cs typeface="Bookman Old Style" charset="0"/>
              </a:rPr>
              <a:t>md.</a:t>
            </a:r>
            <a:r>
              <a:rPr lang="tr-TR" sz="2000" dirty="0">
                <a:latin typeface="Bookman Old Style" charset="0"/>
                <a:ea typeface="Bookman Old Style" charset="0"/>
                <a:cs typeface="Bookman Old Style" charset="0"/>
              </a:rPr>
              <a:t> 47 </a:t>
            </a:r>
            <a:r>
              <a:rPr lang="tr-TR" sz="2000" dirty="0">
                <a:latin typeface="Bookman Old Style" charset="0"/>
                <a:ea typeface="Bookman Old Style" charset="0"/>
                <a:cs typeface="Bookman Old Style" charset="0"/>
                <a:sym typeface="Wingdings"/>
              </a:rPr>
              <a:t> </a:t>
            </a:r>
            <a:r>
              <a:rPr lang="tr-TR" sz="2000" dirty="0">
                <a:latin typeface="Bookman Old Style" charset="0"/>
                <a:ea typeface="Bookman Old Style" charset="0"/>
                <a:cs typeface="Bookman Old Style" charset="0"/>
              </a:rPr>
              <a:t>Görevden uzaklaştırma: Görevleriyle ilgili bir suç nedeniyle haklarında soruşturma veya kovuşturma açılan belediye organları veya bu organların üyeleri, </a:t>
            </a:r>
            <a:r>
              <a:rPr lang="tr-TR" sz="2000" b="1" dirty="0">
                <a:latin typeface="Bookman Old Style" charset="0"/>
                <a:ea typeface="Bookman Old Style" charset="0"/>
                <a:cs typeface="Bookman Old Style" charset="0"/>
              </a:rPr>
              <a:t>kesin hükme kadar İçişleri Bakanı tarafından görevden uzaklaştırılabilir</a:t>
            </a:r>
            <a:r>
              <a:rPr lang="tr-TR" sz="2000" dirty="0">
                <a:latin typeface="Bookman Old Style" charset="0"/>
                <a:ea typeface="Bookman Old Style" charset="0"/>
                <a:cs typeface="Bookman Old Style" charset="0"/>
              </a:rPr>
              <a:t>.</a:t>
            </a:r>
          </a:p>
          <a:p>
            <a:pPr lvl="1" algn="just">
              <a:buFont typeface="Wingdings" charset="2"/>
              <a:buChar char="q"/>
            </a:pPr>
            <a:endParaRPr lang="tr-TR" sz="2000" u="sng"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21027265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Kişiler/Organlar Üzerinde İdari Vesayet</a:t>
            </a:r>
          </a:p>
        </p:txBody>
      </p:sp>
      <p:sp>
        <p:nvSpPr>
          <p:cNvPr id="3" name="Content Placeholder 2"/>
          <p:cNvSpPr>
            <a:spLocks noGrp="1"/>
          </p:cNvSpPr>
          <p:nvPr>
            <p:ph sz="quarter" idx="1"/>
          </p:nvPr>
        </p:nvSpPr>
        <p:spPr>
          <a:xfrm>
            <a:off x="327297" y="1556792"/>
            <a:ext cx="8565183" cy="5112568"/>
          </a:xfrm>
        </p:spPr>
        <p:txBody>
          <a:bodyPr>
            <a:noAutofit/>
          </a:bodyPr>
          <a:lstStyle/>
          <a:p>
            <a:pPr algn="just"/>
            <a:endParaRPr lang="tr-TR" sz="1800" u="sng" dirty="0">
              <a:latin typeface="Bookman Old Style" charset="0"/>
              <a:ea typeface="Bookman Old Style" charset="0"/>
              <a:cs typeface="Bookman Old Style" charset="0"/>
            </a:endParaRPr>
          </a:p>
          <a:p>
            <a:pPr algn="just"/>
            <a:r>
              <a:rPr lang="tr-TR" sz="1800" u="sng" dirty="0">
                <a:latin typeface="Bookman Old Style" charset="0"/>
                <a:ea typeface="Bookman Old Style" charset="0"/>
                <a:cs typeface="Bookman Old Style" charset="0"/>
              </a:rPr>
              <a:t>Meclisin feshi:</a:t>
            </a:r>
            <a:r>
              <a:rPr lang="tr-TR" sz="1800" dirty="0">
                <a:latin typeface="Bookman Old Style" charset="0"/>
                <a:ea typeface="Bookman Old Style" charset="0"/>
                <a:cs typeface="Bookman Old Style" charset="0"/>
              </a:rPr>
              <a:t>  5393 </a:t>
            </a:r>
            <a:r>
              <a:rPr lang="tr-TR" sz="1800" dirty="0" err="1">
                <a:latin typeface="Bookman Old Style" charset="0"/>
                <a:ea typeface="Bookman Old Style" charset="0"/>
                <a:cs typeface="Bookman Old Style" charset="0"/>
              </a:rPr>
              <a:t>md.</a:t>
            </a:r>
            <a:r>
              <a:rPr lang="tr-TR" sz="1800" dirty="0">
                <a:latin typeface="Bookman Old Style" charset="0"/>
                <a:ea typeface="Bookman Old Style" charset="0"/>
                <a:cs typeface="Bookman Old Style" charset="0"/>
              </a:rPr>
              <a:t> 30</a:t>
            </a:r>
            <a:r>
              <a:rPr lang="tr-TR" sz="1800" b="1" dirty="0">
                <a:latin typeface="Bookman Old Style" charset="0"/>
                <a:ea typeface="Bookman Old Style" charset="0"/>
                <a:cs typeface="Bookman Old Style" charset="0"/>
              </a:rPr>
              <a:t> </a:t>
            </a:r>
            <a:r>
              <a:rPr lang="tr-TR" sz="1800" b="1" dirty="0">
                <a:latin typeface="Bookman Old Style" charset="0"/>
                <a:ea typeface="Bookman Old Style" charset="0"/>
                <a:cs typeface="Bookman Old Style" charset="0"/>
                <a:sym typeface="Wingdings"/>
              </a:rPr>
              <a:t> </a:t>
            </a:r>
            <a:r>
              <a:rPr lang="tr-TR" sz="1800" dirty="0">
                <a:latin typeface="Bookman Old Style" charset="0"/>
                <a:ea typeface="Bookman Old Style" charset="0"/>
                <a:cs typeface="Bookman Old Style" charset="0"/>
              </a:rPr>
              <a:t>Belediye meclisi; </a:t>
            </a:r>
            <a:r>
              <a:rPr lang="tr-TR" sz="1800" b="1" dirty="0">
                <a:latin typeface="Bookman Old Style" charset="0"/>
                <a:ea typeface="Bookman Old Style" charset="0"/>
                <a:cs typeface="Bookman Old Style" charset="0"/>
              </a:rPr>
              <a:t>a)</a:t>
            </a:r>
            <a:r>
              <a:rPr lang="tr-TR" sz="1800" dirty="0">
                <a:latin typeface="Bookman Old Style" charset="0"/>
                <a:ea typeface="Bookman Old Style" charset="0"/>
                <a:cs typeface="Bookman Old Style" charset="0"/>
              </a:rPr>
              <a:t> Kendisine kanunla verilen görevleri süresi içinde yapmayı ihmal eder ve bu durum belediyeye ait işleri sekteye veya gecikmeye uğratırsa, </a:t>
            </a:r>
            <a:r>
              <a:rPr lang="tr-TR" sz="1800" b="1" dirty="0">
                <a:latin typeface="Bookman Old Style" charset="0"/>
                <a:ea typeface="Bookman Old Style" charset="0"/>
                <a:cs typeface="Bookman Old Style" charset="0"/>
              </a:rPr>
              <a:t>b)</a:t>
            </a:r>
            <a:r>
              <a:rPr lang="tr-TR" sz="1800" dirty="0">
                <a:latin typeface="Bookman Old Style" charset="0"/>
                <a:ea typeface="Bookman Old Style" charset="0"/>
                <a:cs typeface="Bookman Old Style" charset="0"/>
              </a:rPr>
              <a:t> Belediyeye verilen görevlerle ilgisi olmayan siyasî konularda karar alırsa, </a:t>
            </a:r>
            <a:r>
              <a:rPr lang="tr-TR" sz="1800" b="1" dirty="0">
                <a:latin typeface="Bookman Old Style" charset="0"/>
                <a:ea typeface="Bookman Old Style" charset="0"/>
                <a:cs typeface="Bookman Old Style" charset="0"/>
              </a:rPr>
              <a:t>İçişleri Bakanlığının bildirimi üzerine</a:t>
            </a:r>
            <a:r>
              <a:rPr lang="tr-TR" sz="1800" dirty="0">
                <a:latin typeface="Bookman Old Style" charset="0"/>
                <a:ea typeface="Bookman Old Style" charset="0"/>
                <a:cs typeface="Bookman Old Style" charset="0"/>
              </a:rPr>
              <a:t> </a:t>
            </a:r>
            <a:r>
              <a:rPr lang="tr-TR" sz="1800" dirty="0" err="1">
                <a:latin typeface="Bookman Old Style" charset="0"/>
                <a:ea typeface="Bookman Old Style" charset="0"/>
                <a:cs typeface="Bookman Old Style" charset="0"/>
              </a:rPr>
              <a:t>Danıştayın</a:t>
            </a:r>
            <a:r>
              <a:rPr lang="tr-TR" sz="1800" dirty="0">
                <a:latin typeface="Bookman Old Style" charset="0"/>
                <a:ea typeface="Bookman Old Style" charset="0"/>
                <a:cs typeface="Bookman Old Style" charset="0"/>
              </a:rPr>
              <a:t> kararı ile feshedilir. İçişleri Bakanlığı gerekli gördüğü takdirde meclisin feshine dair bildirim ile birlikte, karar verilinceye kadar meclis toplantılarının ertelenmesini de ister. Danıştay, bu hususu en geç bir ay içinde karara bağlar.</a:t>
            </a:r>
          </a:p>
          <a:p>
            <a:pPr algn="just"/>
            <a:r>
              <a:rPr lang="tr-TR" sz="1800" u="sng" dirty="0">
                <a:latin typeface="Bookman Old Style" charset="0"/>
                <a:ea typeface="Bookman Old Style" charset="0"/>
                <a:cs typeface="Bookman Old Style" charset="0"/>
              </a:rPr>
              <a:t>Belediye başkanlığının sona ermesi</a:t>
            </a:r>
            <a:r>
              <a:rPr lang="tr-TR" sz="1800" dirty="0">
                <a:latin typeface="Bookman Old Style" charset="0"/>
                <a:ea typeface="Bookman Old Style" charset="0"/>
                <a:cs typeface="Bookman Old Style" charset="0"/>
              </a:rPr>
              <a:t>: 5393 </a:t>
            </a:r>
            <a:r>
              <a:rPr lang="tr-TR" sz="1800" dirty="0" err="1">
                <a:latin typeface="Bookman Old Style" charset="0"/>
                <a:ea typeface="Bookman Old Style" charset="0"/>
                <a:cs typeface="Bookman Old Style" charset="0"/>
              </a:rPr>
              <a:t>md.</a:t>
            </a:r>
            <a:r>
              <a:rPr lang="tr-TR" sz="1800" dirty="0">
                <a:latin typeface="Bookman Old Style" charset="0"/>
                <a:ea typeface="Bookman Old Style" charset="0"/>
                <a:cs typeface="Bookman Old Style" charset="0"/>
              </a:rPr>
              <a:t> 44 </a:t>
            </a:r>
            <a:r>
              <a:rPr lang="tr-TR" sz="1800" b="1" dirty="0">
                <a:latin typeface="Bookman Old Style" charset="0"/>
                <a:ea typeface="Bookman Old Style" charset="0"/>
                <a:cs typeface="Bookman Old Style" charset="0"/>
                <a:sym typeface="Wingdings"/>
              </a:rPr>
              <a:t></a:t>
            </a:r>
            <a:r>
              <a:rPr lang="tr-TR" sz="1800" dirty="0">
                <a:latin typeface="Bookman Old Style" charset="0"/>
                <a:ea typeface="Bookman Old Style" charset="0"/>
                <a:cs typeface="Bookman Old Style" charset="0"/>
              </a:rPr>
              <a:t> Belediye başkanının; a) Mazeretsiz ve kesintisiz olarak yirmi günden fazla görevini terk etmesi ve bu durumun </a:t>
            </a:r>
            <a:r>
              <a:rPr lang="tr-TR" sz="1800" b="1" dirty="0">
                <a:latin typeface="Bookman Old Style" charset="0"/>
                <a:ea typeface="Bookman Old Style" charset="0"/>
                <a:cs typeface="Bookman Old Style" charset="0"/>
              </a:rPr>
              <a:t>mahallin mülkî idare amiri tarafından belirlenmesi</a:t>
            </a:r>
            <a:r>
              <a:rPr lang="tr-TR" sz="1800" dirty="0">
                <a:latin typeface="Bookman Old Style" charset="0"/>
                <a:ea typeface="Bookman Old Style" charset="0"/>
                <a:cs typeface="Bookman Old Style" charset="0"/>
              </a:rPr>
              <a:t>, d) </a:t>
            </a:r>
            <a:r>
              <a:rPr lang="tr-TR" sz="1800" b="1" dirty="0">
                <a:latin typeface="Bookman Old Style" charset="0"/>
                <a:ea typeface="Bookman Old Style" charset="0"/>
                <a:cs typeface="Bookman Old Style" charset="0"/>
              </a:rPr>
              <a:t>Meclisin feshine neden olan eylem ve işlemlere katılması</a:t>
            </a:r>
            <a:r>
              <a:rPr lang="tr-TR" sz="1800" dirty="0">
                <a:latin typeface="Bookman Old Style" charset="0"/>
                <a:ea typeface="Bookman Old Style" charset="0"/>
                <a:cs typeface="Bookman Old Style" charset="0"/>
              </a:rPr>
              <a:t>, hâllerinden birinin meydana gelmesi durumunda </a:t>
            </a:r>
            <a:r>
              <a:rPr lang="tr-TR" sz="1800" b="1" dirty="0">
                <a:latin typeface="Bookman Old Style" charset="0"/>
                <a:ea typeface="Bookman Old Style" charset="0"/>
                <a:cs typeface="Bookman Old Style" charset="0"/>
              </a:rPr>
              <a:t>İçişleri Bakanlığının başvurusu üzerine </a:t>
            </a:r>
            <a:r>
              <a:rPr lang="tr-TR" sz="1800" dirty="0">
                <a:latin typeface="Bookman Old Style" charset="0"/>
                <a:ea typeface="Bookman Old Style" charset="0"/>
                <a:cs typeface="Bookman Old Style" charset="0"/>
              </a:rPr>
              <a:t>Danıştay kararıyla başkanlık sıfatı sona erer.</a:t>
            </a:r>
          </a:p>
        </p:txBody>
      </p:sp>
    </p:spTree>
    <p:extLst>
      <p:ext uri="{BB962C8B-B14F-4D97-AF65-F5344CB8AC3E}">
        <p14:creationId xmlns:p14="http://schemas.microsoft.com/office/powerpoint/2010/main" val="91596077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Kişiler/Organlar Üzerinde İdari Vesayet</a:t>
            </a:r>
          </a:p>
        </p:txBody>
      </p:sp>
      <p:sp>
        <p:nvSpPr>
          <p:cNvPr id="3" name="Content Placeholder 2"/>
          <p:cNvSpPr>
            <a:spLocks noGrp="1"/>
          </p:cNvSpPr>
          <p:nvPr>
            <p:ph sz="quarter" idx="1"/>
          </p:nvPr>
        </p:nvSpPr>
        <p:spPr>
          <a:xfrm>
            <a:off x="327297" y="1556792"/>
            <a:ext cx="8565183" cy="5112568"/>
          </a:xfrm>
        </p:spPr>
        <p:txBody>
          <a:bodyPr>
            <a:noAutofit/>
          </a:bodyPr>
          <a:lstStyle/>
          <a:p>
            <a:pPr marL="0" indent="0" algn="just">
              <a:buNone/>
            </a:pPr>
            <a:r>
              <a:rPr lang="tr-TR" sz="1800" b="1" u="sng" dirty="0">
                <a:latin typeface="Bookman Old Style" panose="02050604050505020204" pitchFamily="18" charset="0"/>
                <a:ea typeface="Bookman Old Style" charset="0"/>
                <a:cs typeface="Bookman Old Style" charset="0"/>
              </a:rPr>
              <a:t>Belediye </a:t>
            </a:r>
            <a:r>
              <a:rPr lang="tr-TR" sz="1800" b="1" u="sng" dirty="0">
                <a:latin typeface="Bookman Old Style" panose="02050604050505020204" pitchFamily="18" charset="0"/>
              </a:rPr>
              <a:t>Belediye başkanlığının boşalması hâlinde yapılacak işlemler</a:t>
            </a:r>
            <a:r>
              <a:rPr lang="tr-TR" sz="1800" dirty="0">
                <a:latin typeface="Bookman Old Style" panose="02050604050505020204" pitchFamily="18" charset="0"/>
                <a:ea typeface="Bookman Old Style" charset="0"/>
                <a:cs typeface="Bookman Old Style" charset="0"/>
              </a:rPr>
              <a:t>: 5393 </a:t>
            </a:r>
            <a:r>
              <a:rPr lang="tr-TR" sz="1800" dirty="0" err="1">
                <a:latin typeface="Bookman Old Style" panose="02050604050505020204" pitchFamily="18" charset="0"/>
                <a:ea typeface="Bookman Old Style" charset="0"/>
                <a:cs typeface="Bookman Old Style" charset="0"/>
              </a:rPr>
              <a:t>md.</a:t>
            </a:r>
            <a:r>
              <a:rPr lang="tr-TR" sz="1800" dirty="0">
                <a:latin typeface="Bookman Old Style" panose="02050604050505020204" pitchFamily="18" charset="0"/>
                <a:ea typeface="Bookman Old Style" charset="0"/>
                <a:cs typeface="Bookman Old Style" charset="0"/>
              </a:rPr>
              <a:t> 45 </a:t>
            </a:r>
            <a:r>
              <a:rPr lang="tr-TR" sz="1800" dirty="0">
                <a:latin typeface="Bookman Old Style" panose="02050604050505020204" pitchFamily="18" charset="0"/>
              </a:rPr>
              <a:t>(Ek fıkra: 15/8/2016-KHK-674/38 </a:t>
            </a:r>
            <a:r>
              <a:rPr lang="tr-TR" sz="1800" dirty="0" err="1">
                <a:latin typeface="Bookman Old Style" panose="02050604050505020204" pitchFamily="18" charset="0"/>
              </a:rPr>
              <a:t>md.</a:t>
            </a:r>
            <a:r>
              <a:rPr lang="tr-TR" sz="1800" dirty="0">
                <a:latin typeface="Bookman Old Style" panose="02050604050505020204" pitchFamily="18" charset="0"/>
              </a:rPr>
              <a:t>; Aynen Kabul: 10/11/2016-6758/34 </a:t>
            </a:r>
            <a:r>
              <a:rPr lang="tr-TR" sz="1800" dirty="0" err="1">
                <a:latin typeface="Bookman Old Style" panose="02050604050505020204" pitchFamily="18" charset="0"/>
              </a:rPr>
              <a:t>md.</a:t>
            </a:r>
            <a:r>
              <a:rPr lang="tr-TR" sz="1800" dirty="0">
                <a:latin typeface="Bookman Old Style" panose="02050604050505020204" pitchFamily="18" charset="0"/>
              </a:rPr>
              <a:t>)</a:t>
            </a:r>
            <a:r>
              <a:rPr lang="tr-TR" sz="1800" dirty="0">
                <a:latin typeface="Bookman Old Style" panose="02050604050505020204" pitchFamily="18" charset="0"/>
                <a:ea typeface="Bookman Old Style" charset="0"/>
                <a:cs typeface="Bookman Old Style" charset="0"/>
              </a:rPr>
              <a:t> </a:t>
            </a:r>
            <a:r>
              <a:rPr lang="tr-TR" sz="1800" b="1" dirty="0">
                <a:latin typeface="Bookman Old Style" charset="0"/>
                <a:ea typeface="Bookman Old Style" charset="0"/>
                <a:cs typeface="Bookman Old Style" charset="0"/>
                <a:sym typeface="Wingdings"/>
              </a:rPr>
              <a:t></a:t>
            </a:r>
            <a:r>
              <a:rPr lang="tr-TR" sz="1800" i="1" dirty="0">
                <a:latin typeface="Bookman Old Style" panose="02050604050505020204" pitchFamily="18" charset="0"/>
              </a:rPr>
              <a:t> …</a:t>
            </a:r>
            <a:r>
              <a:rPr lang="tr-TR" sz="1800" dirty="0">
                <a:latin typeface="Bookman Old Style" panose="02050604050505020204" pitchFamily="18" charset="0"/>
              </a:rPr>
              <a:t>belediye başkanı veya başkan vekili ya da meclis üyesinin terör veya terör örgütlerine yardım ve yataklık suçları sebebiyle görevden uzaklaştırılması veya tutuklanması ya da kamu hizmetinden yasaklanması veya başkanlık sıfatı veya meclis üyeliğinin sona ermesi hallerinde 46’ncı maddedeki makamlarca belediye başkanı veya başkan vekili ya da meclis üyesi görevlendirilir. …Bu fıkra gereğince belediye başkanı veya başkan vekili görevlendirilen belediyelerde bütçe ve muhasebe iş ve işlemleri valilik onayı ile defterdarlığa veya mal müdürlüğüne gördürülebilir. Bu belediyelerde belediye meclisi, başkanın çağrısı olmadıkça toplanamaz. Meclisin, encümenin ve komisyonların görev ve yetkileri 31’inci maddede belirtilen encümen üyeleri tarafından yürütülür.</a:t>
            </a:r>
            <a:endParaRPr lang="tr-TR" sz="1800" dirty="0">
              <a:latin typeface="Bookman Old Style" panose="02050604050505020204" pitchFamily="18" charset="0"/>
              <a:ea typeface="Bookman Old Style" charset="0"/>
              <a:cs typeface="Bookman Old Style" charset="0"/>
            </a:endParaRPr>
          </a:p>
        </p:txBody>
      </p:sp>
    </p:spTree>
    <p:extLst>
      <p:ext uri="{BB962C8B-B14F-4D97-AF65-F5344CB8AC3E}">
        <p14:creationId xmlns:p14="http://schemas.microsoft.com/office/powerpoint/2010/main" val="12370561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Kişiler/Organlar Üzerinde İdari Vesayet</a:t>
            </a:r>
          </a:p>
        </p:txBody>
      </p:sp>
      <p:sp>
        <p:nvSpPr>
          <p:cNvPr id="3" name="Content Placeholder 2"/>
          <p:cNvSpPr>
            <a:spLocks noGrp="1"/>
          </p:cNvSpPr>
          <p:nvPr>
            <p:ph sz="quarter" idx="1"/>
          </p:nvPr>
        </p:nvSpPr>
        <p:spPr>
          <a:xfrm>
            <a:off x="327297" y="1556792"/>
            <a:ext cx="8565183" cy="5112568"/>
          </a:xfrm>
        </p:spPr>
        <p:txBody>
          <a:bodyPr>
            <a:noAutofit/>
          </a:bodyPr>
          <a:lstStyle/>
          <a:p>
            <a:pPr algn="just"/>
            <a:endParaRPr lang="tr-TR" sz="2400" b="1" u="sng" dirty="0">
              <a:latin typeface="Bookman Old Style" charset="0"/>
              <a:ea typeface="Bookman Old Style" charset="0"/>
              <a:cs typeface="Bookman Old Style" charset="0"/>
            </a:endParaRPr>
          </a:p>
          <a:p>
            <a:pPr marL="0" indent="0" algn="just">
              <a:buNone/>
            </a:pPr>
            <a:r>
              <a:rPr lang="tr-TR" sz="2400" b="1" u="sng" dirty="0">
                <a:latin typeface="Bookman Old Style" charset="0"/>
                <a:ea typeface="Bookman Old Style" charset="0"/>
                <a:cs typeface="Bookman Old Style" charset="0"/>
              </a:rPr>
              <a:t>Belediye başkanı görevlendirilmesi</a:t>
            </a:r>
            <a:r>
              <a:rPr lang="tr-TR" sz="2400" dirty="0">
                <a:latin typeface="Bookman Old Style" charset="0"/>
                <a:ea typeface="Bookman Old Style" charset="0"/>
                <a:cs typeface="Bookman Old Style" charset="0"/>
              </a:rPr>
              <a:t>: 5393 </a:t>
            </a:r>
            <a:r>
              <a:rPr lang="tr-TR" sz="2400" dirty="0" err="1">
                <a:latin typeface="Bookman Old Style" charset="0"/>
                <a:ea typeface="Bookman Old Style" charset="0"/>
                <a:cs typeface="Bookman Old Style" charset="0"/>
              </a:rPr>
              <a:t>md.</a:t>
            </a:r>
            <a:r>
              <a:rPr lang="tr-TR" sz="2400" dirty="0">
                <a:latin typeface="Bookman Old Style" charset="0"/>
                <a:ea typeface="Bookman Old Style" charset="0"/>
                <a:cs typeface="Bookman Old Style" charset="0"/>
              </a:rPr>
              <a:t> 45’in devamında </a:t>
            </a:r>
            <a:r>
              <a:rPr lang="tr-TR" sz="2400" dirty="0" err="1">
                <a:latin typeface="Bookman Old Style" charset="0"/>
                <a:ea typeface="Bookman Old Style" charset="0"/>
                <a:cs typeface="Bookman Old Style" charset="0"/>
              </a:rPr>
              <a:t>md.</a:t>
            </a:r>
            <a:r>
              <a:rPr lang="tr-TR" sz="2400" dirty="0">
                <a:latin typeface="Bookman Old Style" charset="0"/>
                <a:ea typeface="Bookman Old Style" charset="0"/>
                <a:cs typeface="Bookman Old Style" charset="0"/>
              </a:rPr>
              <a:t> 46 </a:t>
            </a:r>
            <a:r>
              <a:rPr lang="tr-TR" sz="2400" b="1" dirty="0">
                <a:latin typeface="Bookman Old Style" charset="0"/>
                <a:ea typeface="Bookman Old Style" charset="0"/>
                <a:cs typeface="Bookman Old Style" charset="0"/>
                <a:sym typeface="Wingdings"/>
              </a:rPr>
              <a:t> </a:t>
            </a:r>
            <a:r>
              <a:rPr lang="tr-TR" sz="2400" dirty="0">
                <a:latin typeface="Bookman Old Style" charset="0"/>
                <a:ea typeface="Bookman Old Style" charset="0"/>
                <a:cs typeface="Bookman Old Style" charset="0"/>
              </a:rPr>
              <a:t>Belediye başkanlığının herhangi bir nedenle boşalması ve yeni belediye başkanı veya başkan vekili seçiminin yapılamaması durumunda, seçim yapılıncaya kadar belediye başkanlığına büyükşehir ve il belediyelerinde İçişleri Bakanı, diğer belediyelerde vali tarafından görevlendirme yapılır. </a:t>
            </a:r>
          </a:p>
          <a:p>
            <a:pPr marL="0" indent="0" algn="just">
              <a:buNone/>
            </a:pPr>
            <a:r>
              <a:rPr lang="tr-TR" sz="2400" dirty="0">
                <a:latin typeface="Bookman Old Style" charset="0"/>
                <a:ea typeface="Bookman Old Style" charset="0"/>
                <a:cs typeface="Bookman Old Style" charset="0"/>
              </a:rPr>
              <a:t>							</a:t>
            </a:r>
            <a:r>
              <a:rPr lang="tr-TR" sz="3600" b="1" dirty="0">
                <a:latin typeface="Bookman Old Style" charset="0"/>
                <a:ea typeface="Bookman Old Style" charset="0"/>
                <a:cs typeface="Bookman Old Style" charset="0"/>
                <a:sym typeface="Wingdings"/>
              </a:rPr>
              <a:t> </a:t>
            </a:r>
          </a:p>
          <a:p>
            <a:pPr marL="0" indent="0" algn="just">
              <a:buNone/>
            </a:pPr>
            <a:r>
              <a:rPr lang="tr-TR" sz="3600" b="1" dirty="0">
                <a:latin typeface="Bookman Old Style" charset="0"/>
                <a:ea typeface="Bookman Old Style" charset="0"/>
                <a:cs typeface="Bookman Old Style" charset="0"/>
                <a:sym typeface="Wingdings"/>
              </a:rPr>
              <a:t>							</a:t>
            </a:r>
            <a:endParaRPr lang="tr-TR" sz="2400"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30334863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İkame Etme Kapsamında İdari Vesayet</a:t>
            </a:r>
          </a:p>
        </p:txBody>
      </p:sp>
      <p:sp>
        <p:nvSpPr>
          <p:cNvPr id="3" name="Content Placeholder 2"/>
          <p:cNvSpPr>
            <a:spLocks noGrp="1"/>
          </p:cNvSpPr>
          <p:nvPr>
            <p:ph sz="quarter" idx="1"/>
          </p:nvPr>
        </p:nvSpPr>
        <p:spPr>
          <a:xfrm>
            <a:off x="323528" y="1484784"/>
            <a:ext cx="8565183" cy="5112568"/>
          </a:xfrm>
        </p:spPr>
        <p:txBody>
          <a:bodyPr>
            <a:noAutofit/>
          </a:bodyPr>
          <a:lstStyle/>
          <a:p>
            <a:pPr algn="just"/>
            <a:endParaRPr lang="tr-TR" sz="2000" b="1" u="sng" dirty="0">
              <a:latin typeface="Bookman Old Style" panose="02050604050505020204" pitchFamily="18" charset="0"/>
              <a:ea typeface="Bookman Old Style" charset="0"/>
              <a:cs typeface="Bookman Old Style" charset="0"/>
            </a:endParaRPr>
          </a:p>
          <a:p>
            <a:pPr marL="0" indent="0" algn="just">
              <a:buNone/>
            </a:pPr>
            <a:r>
              <a:rPr lang="tr-TR" sz="2400" b="1" u="sng" dirty="0">
                <a:latin typeface="Bookman Old Style" panose="02050604050505020204" pitchFamily="18" charset="0"/>
                <a:ea typeface="Bookman Old Style" charset="0"/>
                <a:cs typeface="Bookman Old Style" charset="0"/>
              </a:rPr>
              <a:t>Hizmetlerde aksama durumunda ikame</a:t>
            </a:r>
            <a:r>
              <a:rPr lang="tr-TR" sz="2000" b="1" dirty="0">
                <a:latin typeface="Bookman Old Style" panose="02050604050505020204" pitchFamily="18" charset="0"/>
                <a:ea typeface="Bookman Old Style" charset="0"/>
                <a:cs typeface="Bookman Old Style" charset="0"/>
              </a:rPr>
              <a:t>: </a:t>
            </a:r>
            <a:r>
              <a:rPr lang="tr-TR" sz="2000" dirty="0">
                <a:latin typeface="Bookman Old Style" panose="02050604050505020204" pitchFamily="18" charset="0"/>
                <a:ea typeface="Bookman Old Style" charset="0"/>
                <a:cs typeface="Bookman Old Style" charset="0"/>
              </a:rPr>
              <a:t>5393 </a:t>
            </a:r>
            <a:r>
              <a:rPr lang="tr-TR" sz="2000" dirty="0" err="1">
                <a:latin typeface="Bookman Old Style" panose="02050604050505020204" pitchFamily="18" charset="0"/>
                <a:ea typeface="Bookman Old Style" charset="0"/>
                <a:cs typeface="Bookman Old Style" charset="0"/>
              </a:rPr>
              <a:t>md.</a:t>
            </a:r>
            <a:r>
              <a:rPr lang="tr-TR" sz="2000" dirty="0">
                <a:latin typeface="Bookman Old Style" panose="02050604050505020204" pitchFamily="18" charset="0"/>
                <a:ea typeface="Bookman Old Style" charset="0"/>
                <a:cs typeface="Bookman Old Style" charset="0"/>
              </a:rPr>
              <a:t> 57 </a:t>
            </a:r>
            <a:r>
              <a:rPr lang="tr-TR" sz="2000" dirty="0">
                <a:latin typeface="Bookman Old Style" panose="02050604050505020204" pitchFamily="18" charset="0"/>
                <a:ea typeface="Bookman Old Style" charset="0"/>
                <a:cs typeface="Bookman Old Style" charset="0"/>
                <a:sym typeface="Wingdings" panose="05000000000000000000" pitchFamily="2" charset="2"/>
              </a:rPr>
              <a:t> </a:t>
            </a:r>
            <a:r>
              <a:rPr lang="tr-TR" sz="2000" dirty="0">
                <a:latin typeface="Bookman Old Style" panose="02050604050505020204" pitchFamily="18" charset="0"/>
              </a:rPr>
              <a:t>Belediye hizmetlerinin ciddi bir biçimde aksatıldığının ve bu durumun halkın sağlık, huzur ve esenliğini hayati derecede olumsuz etkilediğinin </a:t>
            </a:r>
            <a:r>
              <a:rPr lang="tr-TR" sz="2000" b="1" dirty="0">
                <a:latin typeface="Bookman Old Style" panose="02050604050505020204" pitchFamily="18" charset="0"/>
              </a:rPr>
              <a:t>İçişleri Bakanlığının talebi üzerine </a:t>
            </a:r>
            <a:r>
              <a:rPr lang="tr-TR" sz="2000" dirty="0">
                <a:latin typeface="Bookman Old Style" panose="02050604050505020204" pitchFamily="18" charset="0"/>
              </a:rPr>
              <a:t>yetkili sulh hukuk hâkimi tarafından belirlenmesi durumunda İçişleri Bakanı, hizmetlerde meydana gelecek aksamanın giderilmesini, hizmetin özelliğine göre makul bir süre vererek belediye başkanından ister. Aksama giderilemezse, söz konusu hizmetin yerine getirilmesini o ilin </a:t>
            </a:r>
            <a:r>
              <a:rPr lang="tr-TR" sz="2000" b="1" dirty="0">
                <a:latin typeface="Bookman Old Style" panose="02050604050505020204" pitchFamily="18" charset="0"/>
              </a:rPr>
              <a:t>valisinden ister</a:t>
            </a:r>
            <a:r>
              <a:rPr lang="tr-TR" sz="2000" dirty="0">
                <a:latin typeface="Bookman Old Style" panose="02050604050505020204" pitchFamily="18" charset="0"/>
              </a:rPr>
              <a:t>. Bu durumda vali, aksaklığı öncelikle belediyenin araç, gereç, personel ve diğer kaynaklarıyla giderir. Mümkün olmadığı takdirde diğer kamu kurum ve kuruluşlarının imkânlarını da kullanabilir. </a:t>
            </a:r>
            <a:endParaRPr lang="tr-TR" sz="2000" dirty="0">
              <a:solidFill>
                <a:srgbClr val="FF0000"/>
              </a:solidFill>
              <a:latin typeface="Bookman Old Style" panose="02050604050505020204" pitchFamily="18" charset="0"/>
              <a:ea typeface="Bookman Old Style" charset="0"/>
              <a:cs typeface="Bookman Old Style" charset="0"/>
            </a:endParaRPr>
          </a:p>
        </p:txBody>
      </p:sp>
      <p:sp>
        <p:nvSpPr>
          <p:cNvPr id="4" name="Metin kutusu 3"/>
          <p:cNvSpPr txBox="1"/>
          <p:nvPr/>
        </p:nvSpPr>
        <p:spPr>
          <a:xfrm>
            <a:off x="10863072" y="5888736"/>
            <a:ext cx="184731" cy="369332"/>
          </a:xfrm>
          <a:prstGeom prst="rect">
            <a:avLst/>
          </a:prstGeom>
          <a:noFill/>
        </p:spPr>
        <p:txBody>
          <a:bodyPr wrap="none" rtlCol="0">
            <a:spAutoFit/>
          </a:bodyPr>
          <a:lstStyle/>
          <a:p>
            <a:endParaRPr lang="tr-TR"/>
          </a:p>
        </p:txBody>
      </p:sp>
    </p:spTree>
    <p:extLst>
      <p:ext uri="{BB962C8B-B14F-4D97-AF65-F5344CB8AC3E}">
        <p14:creationId xmlns:p14="http://schemas.microsoft.com/office/powerpoint/2010/main" val="41380882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İkame Etme Kapsamında İdari Vesayet</a:t>
            </a:r>
          </a:p>
        </p:txBody>
      </p:sp>
      <p:sp>
        <p:nvSpPr>
          <p:cNvPr id="3" name="Content Placeholder 2"/>
          <p:cNvSpPr>
            <a:spLocks noGrp="1"/>
          </p:cNvSpPr>
          <p:nvPr>
            <p:ph sz="quarter" idx="1"/>
          </p:nvPr>
        </p:nvSpPr>
        <p:spPr>
          <a:xfrm>
            <a:off x="323528" y="1484784"/>
            <a:ext cx="8565183" cy="5112568"/>
          </a:xfrm>
        </p:spPr>
        <p:txBody>
          <a:bodyPr>
            <a:noAutofit/>
          </a:bodyPr>
          <a:lstStyle/>
          <a:p>
            <a:pPr marL="0" indent="0" algn="just">
              <a:buNone/>
            </a:pPr>
            <a:r>
              <a:rPr lang="tr-TR" sz="1500" b="1" u="sng" dirty="0">
                <a:latin typeface="Bookman Old Style" panose="02050604050505020204" pitchFamily="18" charset="0"/>
                <a:ea typeface="Bookman Old Style" charset="0"/>
                <a:cs typeface="Bookman Old Style" charset="0"/>
              </a:rPr>
              <a:t>Hizmetlerde aksama durumunda ikame</a:t>
            </a:r>
            <a:r>
              <a:rPr lang="tr-TR" sz="1500" b="1" dirty="0">
                <a:latin typeface="Bookman Old Style" panose="02050604050505020204" pitchFamily="18" charset="0"/>
                <a:ea typeface="Bookman Old Style" charset="0"/>
                <a:cs typeface="Bookman Old Style" charset="0"/>
              </a:rPr>
              <a:t>: </a:t>
            </a:r>
            <a:r>
              <a:rPr lang="tr-TR" sz="1500" dirty="0">
                <a:latin typeface="Bookman Old Style" panose="02050604050505020204" pitchFamily="18" charset="0"/>
                <a:ea typeface="Bookman Old Style" charset="0"/>
                <a:cs typeface="Bookman Old Style" charset="0"/>
              </a:rPr>
              <a:t>5393 </a:t>
            </a:r>
            <a:r>
              <a:rPr lang="tr-TR" sz="1500" dirty="0" err="1">
                <a:latin typeface="Bookman Old Style" panose="02050604050505020204" pitchFamily="18" charset="0"/>
                <a:ea typeface="Bookman Old Style" charset="0"/>
                <a:cs typeface="Bookman Old Style" charset="0"/>
              </a:rPr>
              <a:t>md.</a:t>
            </a:r>
            <a:r>
              <a:rPr lang="tr-TR" sz="1500" dirty="0">
                <a:latin typeface="Bookman Old Style" panose="02050604050505020204" pitchFamily="18" charset="0"/>
                <a:ea typeface="Bookman Old Style" charset="0"/>
                <a:cs typeface="Bookman Old Style" charset="0"/>
              </a:rPr>
              <a:t> 57 </a:t>
            </a:r>
            <a:r>
              <a:rPr lang="tr-TR" sz="1500" dirty="0">
                <a:latin typeface="Bookman Old Style" panose="02050604050505020204" pitchFamily="18" charset="0"/>
                <a:ea typeface="Bookman Old Style" charset="0"/>
                <a:cs typeface="Bookman Old Style" charset="0"/>
                <a:sym typeface="Wingdings" panose="05000000000000000000" pitchFamily="2" charset="2"/>
              </a:rPr>
              <a:t> </a:t>
            </a:r>
            <a:r>
              <a:rPr lang="tr-TR" sz="1500" dirty="0">
                <a:latin typeface="Bookman Old Style" panose="02050604050505020204" pitchFamily="18" charset="0"/>
              </a:rPr>
              <a:t>(Ek fıkra: 15/8/2016-KHK-674/39 </a:t>
            </a:r>
            <a:r>
              <a:rPr lang="tr-TR" sz="1500" dirty="0" err="1">
                <a:latin typeface="Bookman Old Style" panose="02050604050505020204" pitchFamily="18" charset="0"/>
              </a:rPr>
              <a:t>md.</a:t>
            </a:r>
            <a:r>
              <a:rPr lang="tr-TR" sz="1500" dirty="0">
                <a:latin typeface="Bookman Old Style" panose="02050604050505020204" pitchFamily="18" charset="0"/>
              </a:rPr>
              <a:t>; Aynen Kabul: 10/11/2016-6758/35 </a:t>
            </a:r>
            <a:r>
              <a:rPr lang="tr-TR" sz="1500" dirty="0" err="1">
                <a:latin typeface="Bookman Old Style" panose="02050604050505020204" pitchFamily="18" charset="0"/>
              </a:rPr>
              <a:t>md.</a:t>
            </a:r>
            <a:r>
              <a:rPr lang="tr-TR" sz="1500" dirty="0">
                <a:latin typeface="Bookman Old Style" panose="02050604050505020204" pitchFamily="18" charset="0"/>
              </a:rPr>
              <a:t>)</a:t>
            </a:r>
            <a:r>
              <a:rPr lang="tr-TR" sz="1500" b="1" dirty="0">
                <a:latin typeface="Bookman Old Style" panose="02050604050505020204" pitchFamily="18" charset="0"/>
              </a:rPr>
              <a:t> </a:t>
            </a:r>
            <a:r>
              <a:rPr lang="tr-TR" sz="1500" dirty="0">
                <a:latin typeface="Bookman Old Style" panose="02050604050505020204" pitchFamily="18" charset="0"/>
              </a:rPr>
              <a:t> …belediye veya bağlı idarelerde; hizmetlerin aksatılmasının terör veya şiddet olaylarıyla mücadeleyi olumsuz etkilediğinin veya etkileyeceğinin valilik tarafından belirlenmesi halinde, valilik söz konusu hizmeti Yatırım İzleme ve Koordinasyon Başkanlığı, il özel idaresi veya kamu kurum ve kuruluşları aracılığıyla yapar veya yaptırır. Valiliğin talebi üzerine, yapılan veya yapılacak harcamalar karşılığı tutarlar, Maliye Bakanlığı veya İller Bankası Anonim Şirketince ilgili idare payından kesilerek ilgili kurum ve kuruluşa gönderilir. Merkezi yönetim bütçesi kapsamındaki kamu idarelerine aktarılan tutarlar bu idarelerin bütçeleriyle ilişkilendirilir. Bu fıkra kapsamındaki ihtiyaçlar; parasal ve bütçe sınırlamasına tabi olmaksızın 4/1/2002 tarihli ve 4734 sayılı Kamu İhale Kanununun 22 </a:t>
            </a:r>
            <a:r>
              <a:rPr lang="tr-TR" sz="1500" dirty="0" err="1">
                <a:latin typeface="Bookman Old Style" panose="02050604050505020204" pitchFamily="18" charset="0"/>
              </a:rPr>
              <a:t>nci</a:t>
            </a:r>
            <a:r>
              <a:rPr lang="tr-TR" sz="1500" dirty="0">
                <a:latin typeface="Bookman Old Style" panose="02050604050505020204" pitchFamily="18" charset="0"/>
              </a:rPr>
              <a:t> maddesinde belirtilen usule göre temin edilir.</a:t>
            </a:r>
          </a:p>
          <a:p>
            <a:pPr marL="0" indent="0" algn="just">
              <a:buNone/>
            </a:pPr>
            <a:r>
              <a:rPr lang="tr-TR" sz="1500" dirty="0">
                <a:latin typeface="Bookman Old Style" panose="02050604050505020204" pitchFamily="18" charset="0"/>
              </a:rPr>
              <a:t>(Ek fıkra: 15/8/2016-KHK-674/39 </a:t>
            </a:r>
            <a:r>
              <a:rPr lang="tr-TR" sz="1500" dirty="0" err="1">
                <a:latin typeface="Bookman Old Style" panose="02050604050505020204" pitchFamily="18" charset="0"/>
              </a:rPr>
              <a:t>md.</a:t>
            </a:r>
            <a:r>
              <a:rPr lang="tr-TR" sz="1500" dirty="0">
                <a:latin typeface="Bookman Old Style" panose="02050604050505020204" pitchFamily="18" charset="0"/>
              </a:rPr>
              <a:t>; Aynen Kabul: 10/11/2016-6758/35 </a:t>
            </a:r>
            <a:r>
              <a:rPr lang="tr-TR" sz="1500" dirty="0" err="1">
                <a:latin typeface="Bookman Old Style" panose="02050604050505020204" pitchFamily="18" charset="0"/>
              </a:rPr>
              <a:t>md.</a:t>
            </a:r>
            <a:r>
              <a:rPr lang="tr-TR" sz="1500" dirty="0">
                <a:latin typeface="Bookman Old Style" panose="02050604050505020204" pitchFamily="18" charset="0"/>
              </a:rPr>
              <a:t>)</a:t>
            </a:r>
            <a:r>
              <a:rPr lang="tr-TR" sz="1500" i="1" dirty="0">
                <a:latin typeface="Bookman Old Style" panose="02050604050505020204" pitchFamily="18" charset="0"/>
              </a:rPr>
              <a:t> </a:t>
            </a:r>
            <a:r>
              <a:rPr lang="tr-TR" sz="1500" dirty="0">
                <a:latin typeface="Bookman Old Style" panose="02050604050505020204" pitchFamily="18" charset="0"/>
              </a:rPr>
              <a:t>Belediye ve bağlı idare imkânlarının terör veya şiddet olaylarına dolaylı ya da doğrudan destek sağlamak amacıyla kullanıldığının valilik tarafından belirlenmesi durumunda, terör ve şiddet olaylarına destek olmak amacıyla kullanılan belediye veya bağlı idare taşınırlarına mahallin en büyük mülki idare amiri tarafından el konulur. Bu fıkra kapsamında sorumluluğu tespit edilen belediye veya bağlı idare personelinin vali veya kaymakam tarafından görevden uzaklaştırılması halinde göreve iade işlemi ancak uzaklaştırma işlemini yapan makam tarafından yapılır.</a:t>
            </a:r>
          </a:p>
        </p:txBody>
      </p:sp>
      <p:sp>
        <p:nvSpPr>
          <p:cNvPr id="4" name="Metin kutusu 3"/>
          <p:cNvSpPr txBox="1"/>
          <p:nvPr/>
        </p:nvSpPr>
        <p:spPr>
          <a:xfrm>
            <a:off x="10863072" y="5888736"/>
            <a:ext cx="184731" cy="369332"/>
          </a:xfrm>
          <a:prstGeom prst="rect">
            <a:avLst/>
          </a:prstGeom>
          <a:noFill/>
        </p:spPr>
        <p:txBody>
          <a:bodyPr wrap="none" rtlCol="0">
            <a:spAutoFit/>
          </a:bodyPr>
          <a:lstStyle/>
          <a:p>
            <a:endParaRPr lang="tr-TR"/>
          </a:p>
        </p:txBody>
      </p:sp>
    </p:spTree>
    <p:extLst>
      <p:ext uri="{BB962C8B-B14F-4D97-AF65-F5344CB8AC3E}">
        <p14:creationId xmlns:p14="http://schemas.microsoft.com/office/powerpoint/2010/main" val="10795976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İkame Etme Kapsamında İdari Vesayet</a:t>
            </a:r>
          </a:p>
        </p:txBody>
      </p:sp>
      <p:sp>
        <p:nvSpPr>
          <p:cNvPr id="3" name="Content Placeholder 2"/>
          <p:cNvSpPr>
            <a:spLocks noGrp="1"/>
          </p:cNvSpPr>
          <p:nvPr>
            <p:ph sz="quarter" idx="1"/>
          </p:nvPr>
        </p:nvSpPr>
        <p:spPr>
          <a:xfrm>
            <a:off x="323528" y="1484784"/>
            <a:ext cx="8565183" cy="5112568"/>
          </a:xfrm>
        </p:spPr>
        <p:txBody>
          <a:bodyPr>
            <a:noAutofit/>
          </a:bodyPr>
          <a:lstStyle/>
          <a:p>
            <a:pPr algn="just"/>
            <a:endParaRPr lang="tr-TR" sz="2000" b="1" u="sng" dirty="0">
              <a:latin typeface="Bookman Old Style" panose="02050604050505020204" pitchFamily="18" charset="0"/>
              <a:ea typeface="Bookman Old Style" charset="0"/>
              <a:cs typeface="Bookman Old Style" charset="0"/>
            </a:endParaRPr>
          </a:p>
          <a:p>
            <a:pPr marL="0" indent="0" algn="just">
              <a:buNone/>
            </a:pPr>
            <a:r>
              <a:rPr lang="tr-TR" sz="2400" b="1" u="sng" dirty="0">
                <a:latin typeface="Bookman Old Style" panose="02050604050505020204" pitchFamily="18" charset="0"/>
                <a:ea typeface="Bookman Old Style" charset="0"/>
                <a:cs typeface="Bookman Old Style" charset="0"/>
              </a:rPr>
              <a:t>Hizmetlerde aksama durumunda ikame</a:t>
            </a:r>
            <a:r>
              <a:rPr lang="tr-TR" sz="2000" b="1" dirty="0">
                <a:latin typeface="Bookman Old Style" panose="02050604050505020204" pitchFamily="18" charset="0"/>
                <a:ea typeface="Bookman Old Style" charset="0"/>
                <a:cs typeface="Bookman Old Style" charset="0"/>
              </a:rPr>
              <a:t>: </a:t>
            </a:r>
            <a:r>
              <a:rPr lang="tr-TR" sz="2000" dirty="0">
                <a:latin typeface="Bookman Old Style" panose="02050604050505020204" pitchFamily="18" charset="0"/>
                <a:ea typeface="Bookman Old Style" charset="0"/>
                <a:cs typeface="Bookman Old Style" charset="0"/>
              </a:rPr>
              <a:t>5302 </a:t>
            </a:r>
            <a:r>
              <a:rPr lang="tr-TR" sz="2000" dirty="0" err="1">
                <a:latin typeface="Bookman Old Style" panose="02050604050505020204" pitchFamily="18" charset="0"/>
                <a:ea typeface="Bookman Old Style" charset="0"/>
                <a:cs typeface="Bookman Old Style" charset="0"/>
              </a:rPr>
              <a:t>md.</a:t>
            </a:r>
            <a:r>
              <a:rPr lang="tr-TR" sz="2000" dirty="0">
                <a:latin typeface="Bookman Old Style" panose="02050604050505020204" pitchFamily="18" charset="0"/>
                <a:ea typeface="Bookman Old Style" charset="0"/>
                <a:cs typeface="Bookman Old Style" charset="0"/>
              </a:rPr>
              <a:t> 40 </a:t>
            </a:r>
            <a:r>
              <a:rPr lang="tr-TR" sz="2000" dirty="0">
                <a:latin typeface="Bookman Old Style" panose="02050604050505020204" pitchFamily="18" charset="0"/>
                <a:ea typeface="Bookman Old Style" charset="0"/>
                <a:cs typeface="Bookman Old Style" charset="0"/>
                <a:sym typeface="Wingdings" panose="05000000000000000000" pitchFamily="2" charset="2"/>
              </a:rPr>
              <a:t> </a:t>
            </a:r>
            <a:r>
              <a:rPr lang="tr-TR" sz="2000" dirty="0">
                <a:latin typeface="Bookman Old Style" panose="02050604050505020204" pitchFamily="18" charset="0"/>
              </a:rPr>
              <a:t>İl özel idaresi hizmetlerinin ciddî bir biçimde aksatıldığının ve bu durumun halkın sağlık, huzur ve esenliğini hayatî derecede olumsuz etkilediğinin ilgili bakanlığın talebi üzerine yetkili sulh hukuk hâkimi tarafından belirlenmesi durumunda, İçişleri Bakanlığı; a) Hizmetlerde meydana gelen aksamanın giderilmesini, hizmetin özelliğine göre makul bir süre vererek il özel idaresinden ister. b) Aksama giderilemezse, söz konusu hizmetin yerine getirilmesini o ilin valisinden ister. Bu durumda, vali, aksaklığı öncelikle il özel idaresinin araç, gereç, personel ve diğer kaynaklarıyla giderir. Mümkün olmadığı takdirde diğer kamu kurum ve kuruluşlarının imkânlarını da kullanabilir.</a:t>
            </a:r>
            <a:endParaRPr lang="tr-TR" sz="2000" dirty="0">
              <a:solidFill>
                <a:srgbClr val="FF0000"/>
              </a:solidFill>
              <a:latin typeface="Bookman Old Style" panose="02050604050505020204" pitchFamily="18" charset="0"/>
              <a:ea typeface="Bookman Old Style" charset="0"/>
              <a:cs typeface="Bookman Old Style" charset="0"/>
            </a:endParaRPr>
          </a:p>
        </p:txBody>
      </p:sp>
      <p:sp>
        <p:nvSpPr>
          <p:cNvPr id="4" name="Metin kutusu 3"/>
          <p:cNvSpPr txBox="1"/>
          <p:nvPr/>
        </p:nvSpPr>
        <p:spPr>
          <a:xfrm>
            <a:off x="10863072" y="5888736"/>
            <a:ext cx="184731" cy="369332"/>
          </a:xfrm>
          <a:prstGeom prst="rect">
            <a:avLst/>
          </a:prstGeom>
          <a:noFill/>
        </p:spPr>
        <p:txBody>
          <a:bodyPr wrap="none" rtlCol="0">
            <a:spAutoFit/>
          </a:bodyPr>
          <a:lstStyle/>
          <a:p>
            <a:endParaRPr lang="tr-TR"/>
          </a:p>
        </p:txBody>
      </p:sp>
    </p:spTree>
    <p:extLst>
      <p:ext uri="{BB962C8B-B14F-4D97-AF65-F5344CB8AC3E}">
        <p14:creationId xmlns:p14="http://schemas.microsoft.com/office/powerpoint/2010/main" val="18305936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200" b="1" dirty="0">
                <a:latin typeface="Bookman Old Style" panose="02050604050505020204" pitchFamily="18" charset="0"/>
              </a:rPr>
              <a:t>Kişiler/Organlar Üzerinde İdari Vesayet</a:t>
            </a:r>
          </a:p>
        </p:txBody>
      </p:sp>
      <p:sp>
        <p:nvSpPr>
          <p:cNvPr id="3" name="Content Placeholder 2"/>
          <p:cNvSpPr>
            <a:spLocks noGrp="1"/>
          </p:cNvSpPr>
          <p:nvPr>
            <p:ph sz="quarter" idx="1"/>
          </p:nvPr>
        </p:nvSpPr>
        <p:spPr>
          <a:xfrm>
            <a:off x="327297" y="1556792"/>
            <a:ext cx="8565183" cy="5112568"/>
          </a:xfrm>
        </p:spPr>
        <p:txBody>
          <a:bodyPr>
            <a:noAutofit/>
          </a:bodyPr>
          <a:lstStyle/>
          <a:p>
            <a:pPr marL="0" indent="0" algn="just">
              <a:buNone/>
            </a:pPr>
            <a:r>
              <a:rPr lang="tr-TR" sz="2400" b="1" u="sng" dirty="0">
                <a:latin typeface="Bookman Old Style" charset="0"/>
                <a:ea typeface="Bookman Old Style" charset="0"/>
                <a:cs typeface="Bookman Old Style" charset="0"/>
              </a:rPr>
              <a:t>Meslek kuruluşlarının sorumlu organlarının geçici olarak görevden uzaklaştırılması</a:t>
            </a:r>
            <a:r>
              <a:rPr lang="tr-TR" sz="2000" dirty="0">
                <a:latin typeface="Bookman Old Style" charset="0"/>
                <a:ea typeface="Bookman Old Style" charset="0"/>
                <a:cs typeface="Bookman Old Style" charset="0"/>
              </a:rPr>
              <a:t>: Anayasa </a:t>
            </a:r>
            <a:r>
              <a:rPr lang="tr-TR" sz="2000" dirty="0" err="1">
                <a:latin typeface="Bookman Old Style" charset="0"/>
                <a:ea typeface="Bookman Old Style" charset="0"/>
                <a:cs typeface="Bookman Old Style" charset="0"/>
              </a:rPr>
              <a:t>md.</a:t>
            </a:r>
            <a:r>
              <a:rPr lang="tr-TR" sz="2000" dirty="0">
                <a:latin typeface="Bookman Old Style" charset="0"/>
                <a:ea typeface="Bookman Old Style" charset="0"/>
                <a:cs typeface="Bookman Old Style" charset="0"/>
              </a:rPr>
              <a:t> 135. Madde </a:t>
            </a:r>
            <a:r>
              <a:rPr lang="tr-TR" sz="2000" dirty="0">
                <a:latin typeface="Bookman Old Style" charset="0"/>
                <a:ea typeface="Bookman Old Style" charset="0"/>
                <a:cs typeface="Bookman Old Style" charset="0"/>
                <a:sym typeface="Wingdings"/>
              </a:rPr>
              <a:t> </a:t>
            </a:r>
            <a:r>
              <a:rPr lang="tr-TR" sz="2000" dirty="0">
                <a:latin typeface="Bookman Old Style" charset="0"/>
                <a:ea typeface="Bookman Old Style" charset="0"/>
                <a:cs typeface="Bookman Old Style" charset="0"/>
              </a:rPr>
              <a:t>Amaçları dışında faaliyet gösteren meslek kuruluşlarının sorumlu organlarının görevine, kanunun belirlediği merciin veya Cumhuriyet savcısının istemi üzerine mahkeme kararıyla son verilir ve yerlerine yenileri seçtirilir. Ancak, milli güvenliğin, kamu düzeninin, suç işlenmesini veya suçun devamını önlemenin yahut yakalamanın gerektirdiği hallerde gecikmede sakınca varsa, </a:t>
            </a:r>
            <a:r>
              <a:rPr lang="tr-TR" sz="2000" b="1" dirty="0">
                <a:latin typeface="Bookman Old Style" charset="0"/>
                <a:ea typeface="Bookman Old Style" charset="0"/>
                <a:cs typeface="Bookman Old Style" charset="0"/>
              </a:rPr>
              <a:t>kanunla bir merci, meslek kuruluşlarını veya üst kuruluşlarını faaliyetten men ile yetkilendirilebilir</a:t>
            </a:r>
            <a:r>
              <a:rPr lang="tr-TR" sz="2000" dirty="0">
                <a:latin typeface="Bookman Old Style" charset="0"/>
                <a:ea typeface="Bookman Old Style" charset="0"/>
                <a:cs typeface="Bookman Old Style" charset="0"/>
              </a:rPr>
              <a:t>. Bu merciin kararı, </a:t>
            </a:r>
            <a:r>
              <a:rPr lang="tr-TR" sz="2000" dirty="0" err="1">
                <a:latin typeface="Bookman Old Style" charset="0"/>
                <a:ea typeface="Bookman Old Style" charset="0"/>
                <a:cs typeface="Bookman Old Style" charset="0"/>
              </a:rPr>
              <a:t>yirmidört</a:t>
            </a:r>
            <a:r>
              <a:rPr lang="tr-TR" sz="2000" dirty="0">
                <a:latin typeface="Bookman Old Style" charset="0"/>
                <a:ea typeface="Bookman Old Style" charset="0"/>
                <a:cs typeface="Bookman Old Style" charset="0"/>
              </a:rPr>
              <a:t> saat içerisinde görevli hakimin onayına sunulur. Hakim, kararını </a:t>
            </a:r>
            <a:r>
              <a:rPr lang="tr-TR" sz="2000" dirty="0" err="1">
                <a:latin typeface="Bookman Old Style" charset="0"/>
                <a:ea typeface="Bookman Old Style" charset="0"/>
                <a:cs typeface="Bookman Old Style" charset="0"/>
              </a:rPr>
              <a:t>kırksekiz</a:t>
            </a:r>
            <a:r>
              <a:rPr lang="tr-TR" sz="2000" dirty="0">
                <a:latin typeface="Bookman Old Style" charset="0"/>
                <a:ea typeface="Bookman Old Style" charset="0"/>
                <a:cs typeface="Bookman Old Style" charset="0"/>
              </a:rPr>
              <a:t> saat içinde açıklar; aksi halde, bu idari karar kendiliğinden yürürlükten kalkar.</a:t>
            </a:r>
          </a:p>
          <a:p>
            <a:pPr algn="just"/>
            <a:endParaRPr lang="tr-TR" sz="1900"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9369426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İşlemler Üzerinde İdari Vesayet</a:t>
            </a:r>
          </a:p>
        </p:txBody>
      </p:sp>
      <p:sp>
        <p:nvSpPr>
          <p:cNvPr id="3" name="Content Placeholder 2"/>
          <p:cNvSpPr>
            <a:spLocks noGrp="1"/>
          </p:cNvSpPr>
          <p:nvPr>
            <p:ph sz="quarter" idx="1"/>
          </p:nvPr>
        </p:nvSpPr>
        <p:spPr>
          <a:xfrm>
            <a:off x="323528" y="1484784"/>
            <a:ext cx="8565183" cy="5112568"/>
          </a:xfrm>
        </p:spPr>
        <p:txBody>
          <a:bodyPr>
            <a:noAutofit/>
          </a:bodyPr>
          <a:lstStyle/>
          <a:p>
            <a:pPr algn="just"/>
            <a:r>
              <a:rPr lang="tr-TR" sz="2000" b="1" u="sng" dirty="0">
                <a:latin typeface="Bookman Old Style" charset="0"/>
                <a:ea typeface="Bookman Old Style" charset="0"/>
                <a:cs typeface="Bookman Old Style" charset="0"/>
              </a:rPr>
              <a:t>İptal</a:t>
            </a:r>
            <a:r>
              <a:rPr lang="tr-TR" sz="1650" dirty="0">
                <a:latin typeface="Bookman Old Style" charset="0"/>
                <a:ea typeface="Bookman Old Style" charset="0"/>
                <a:cs typeface="Bookman Old Style" charset="0"/>
              </a:rPr>
              <a:t>: 422 sayılı Kanun </a:t>
            </a:r>
            <a:r>
              <a:rPr lang="tr-TR" sz="1650" dirty="0" err="1">
                <a:latin typeface="Bookman Old Style" charset="0"/>
                <a:ea typeface="Bookman Old Style" charset="0"/>
                <a:cs typeface="Bookman Old Style" charset="0"/>
              </a:rPr>
              <a:t>md.</a:t>
            </a:r>
            <a:r>
              <a:rPr lang="tr-TR" sz="1650" dirty="0">
                <a:latin typeface="Bookman Old Style" charset="0"/>
                <a:ea typeface="Bookman Old Style" charset="0"/>
                <a:cs typeface="Bookman Old Style" charset="0"/>
              </a:rPr>
              <a:t> 40 </a:t>
            </a:r>
            <a:r>
              <a:rPr lang="tr-TR" sz="1650" dirty="0">
                <a:latin typeface="Bookman Old Style" charset="0"/>
                <a:ea typeface="Bookman Old Style" charset="0"/>
                <a:cs typeface="Bookman Old Style" charset="0"/>
                <a:sym typeface="Wingdings"/>
              </a:rPr>
              <a:t> </a:t>
            </a:r>
            <a:r>
              <a:rPr lang="tr-TR" sz="1650" dirty="0">
                <a:latin typeface="Bookman Old Style" charset="0"/>
                <a:ea typeface="Bookman Old Style" charset="0"/>
                <a:cs typeface="Bookman Old Style" charset="0"/>
              </a:rPr>
              <a:t>Köy muhtarının köylü faydasına </a:t>
            </a:r>
            <a:r>
              <a:rPr lang="tr-TR" sz="1650" dirty="0" err="1">
                <a:latin typeface="Bookman Old Style" charset="0"/>
                <a:ea typeface="Bookman Old Style" charset="0"/>
                <a:cs typeface="Bookman Old Style" charset="0"/>
              </a:rPr>
              <a:t>olmıyan</a:t>
            </a:r>
            <a:r>
              <a:rPr lang="tr-TR" sz="1650" dirty="0">
                <a:latin typeface="Bookman Old Style" charset="0"/>
                <a:ea typeface="Bookman Old Style" charset="0"/>
                <a:cs typeface="Bookman Old Style" charset="0"/>
              </a:rPr>
              <a:t> kararlarını </a:t>
            </a:r>
            <a:r>
              <a:rPr lang="tr-TR" sz="1650" b="1" dirty="0">
                <a:latin typeface="Bookman Old Style" charset="0"/>
                <a:ea typeface="Bookman Old Style" charset="0"/>
                <a:cs typeface="Bookman Old Style" charset="0"/>
              </a:rPr>
              <a:t>kaymakam bozabilir</a:t>
            </a:r>
            <a:r>
              <a:rPr lang="tr-TR" sz="1650" dirty="0">
                <a:latin typeface="Bookman Old Style" charset="0"/>
                <a:ea typeface="Bookman Old Style" charset="0"/>
                <a:cs typeface="Bookman Old Style" charset="0"/>
              </a:rPr>
              <a:t>. Fakat, onun yerine kaymakam kendiliğinden karar veremez. Karar, gene köylü tarafından verilir. </a:t>
            </a:r>
          </a:p>
          <a:p>
            <a:pPr algn="just"/>
            <a:r>
              <a:rPr lang="tr-TR" sz="2000" b="1" u="sng" dirty="0">
                <a:latin typeface="Bookman Old Style" charset="0"/>
                <a:ea typeface="Bookman Old Style" charset="0"/>
                <a:cs typeface="Bookman Old Style" charset="0"/>
              </a:rPr>
              <a:t>Onama</a:t>
            </a:r>
            <a:r>
              <a:rPr lang="tr-TR" sz="1650" dirty="0">
                <a:latin typeface="Bookman Old Style" charset="0"/>
                <a:ea typeface="Bookman Old Style" charset="0"/>
                <a:cs typeface="Bookman Old Style" charset="0"/>
              </a:rPr>
              <a:t>: TSE’nin 132 sayılı kuruluş kanunu </a:t>
            </a:r>
            <a:r>
              <a:rPr lang="tr-TR" sz="1650" dirty="0" err="1">
                <a:latin typeface="Bookman Old Style" charset="0"/>
                <a:ea typeface="Bookman Old Style" charset="0"/>
                <a:cs typeface="Bookman Old Style" charset="0"/>
              </a:rPr>
              <a:t>md.</a:t>
            </a:r>
            <a:r>
              <a:rPr lang="tr-TR" sz="1650" dirty="0">
                <a:latin typeface="Bookman Old Style" charset="0"/>
                <a:ea typeface="Bookman Old Style" charset="0"/>
                <a:cs typeface="Bookman Old Style" charset="0"/>
              </a:rPr>
              <a:t> 1 </a:t>
            </a:r>
            <a:r>
              <a:rPr lang="tr-TR" sz="1650" dirty="0">
                <a:latin typeface="Bookman Old Style" charset="0"/>
                <a:ea typeface="Bookman Old Style" charset="0"/>
                <a:cs typeface="Bookman Old Style" charset="0"/>
                <a:sym typeface="Wingdings"/>
              </a:rPr>
              <a:t> </a:t>
            </a:r>
            <a:r>
              <a:rPr lang="tr-TR" sz="1650" dirty="0">
                <a:latin typeface="Bookman Old Style" charset="0"/>
                <a:ea typeface="Bookman Old Style" charset="0"/>
                <a:cs typeface="Bookman Old Style" charset="0"/>
              </a:rPr>
              <a:t>Yalnız Türk Standartları Enstitüsü tarafından kabul edilen standartlar “Türk Standardı” adını alır. Bu Standartlar ihtiyari olup; standardın ilgili olduğu </a:t>
            </a:r>
            <a:r>
              <a:rPr lang="tr-TR" sz="1650" b="1" dirty="0">
                <a:latin typeface="Bookman Old Style" charset="0"/>
                <a:ea typeface="Bookman Old Style" charset="0"/>
                <a:cs typeface="Bookman Old Style" charset="0"/>
              </a:rPr>
              <a:t>Bakanlığın onayı </a:t>
            </a:r>
            <a:r>
              <a:rPr lang="tr-TR" sz="1650" dirty="0">
                <a:latin typeface="Bookman Old Style" charset="0"/>
                <a:ea typeface="Bookman Old Style" charset="0"/>
                <a:cs typeface="Bookman Old Style" charset="0"/>
              </a:rPr>
              <a:t>ile mecburi kılınabilir. ... Enstitü, yurt içinde Yönetim Kurulunun teklifi ve ilgili Bakanın onayıyla, yurt dışında sayısı onu geçmemek üzere Cumhurbaşkanı kararıyla belirlenecek yerlerde temsilcilikler kurabilir.</a:t>
            </a:r>
          </a:p>
          <a:p>
            <a:pPr marL="0" indent="0" algn="just">
              <a:buNone/>
            </a:pPr>
            <a:r>
              <a:rPr lang="tr-TR" sz="1650" dirty="0">
                <a:latin typeface="Bookman Old Style" charset="0"/>
                <a:ea typeface="Bookman Old Style" charset="0"/>
                <a:cs typeface="Bookman Old Style" charset="0"/>
              </a:rPr>
              <a:t>Türkiye Bilimsel ve Teknolojik Araştırma Kurumu Kurulması Hakkında 278 Sayılı Kanun, </a:t>
            </a:r>
            <a:r>
              <a:rPr lang="tr-TR" sz="1650" dirty="0" err="1">
                <a:latin typeface="Bookman Old Style" charset="0"/>
                <a:ea typeface="Bookman Old Style" charset="0"/>
                <a:cs typeface="Bookman Old Style" charset="0"/>
              </a:rPr>
              <a:t>md.</a:t>
            </a:r>
            <a:r>
              <a:rPr lang="tr-TR" sz="1650" dirty="0">
                <a:latin typeface="Bookman Old Style" charset="0"/>
                <a:ea typeface="Bookman Old Style" charset="0"/>
                <a:cs typeface="Bookman Old Style" charset="0"/>
              </a:rPr>
              <a:t> 2 </a:t>
            </a:r>
            <a:r>
              <a:rPr lang="tr-TR" sz="1650" dirty="0">
                <a:latin typeface="Bookman Old Style" charset="0"/>
                <a:ea typeface="Bookman Old Style" charset="0"/>
                <a:cs typeface="Bookman Old Style" charset="0"/>
                <a:sym typeface="Wingdings"/>
              </a:rPr>
              <a:t> </a:t>
            </a:r>
            <a:r>
              <a:rPr lang="tr-TR" sz="1650" dirty="0">
                <a:latin typeface="Bookman Old Style" charset="0"/>
                <a:ea typeface="Bookman Old Style" charset="0"/>
                <a:cs typeface="Bookman Old Style" charset="0"/>
              </a:rPr>
              <a:t>Kurum bünyesinde araştırma ve geliştirme faaliyetlerini yapan merkezlerde, enstitülerde ve birimlerde geliştirilen teknolojilerin üretimde ve ihtiyaç duyulan alanlarda kullanılmasını, tanıtılmasını veya bunlardan daha kolay yararlanılmasını sağlamak için gerekli ortamları ve yönetim yöntemlerini hazırlamak ve bu teknolojilerin ülke ekonomisine, sınaî ve sosyal gelişmeye katkıda bulunacak ticari değerlere dönüşmesini sağlamak, bu amaçla ilgili Bakanın </a:t>
            </a:r>
            <a:r>
              <a:rPr lang="tr-TR" sz="1650" b="1" dirty="0">
                <a:latin typeface="Bookman Old Style" charset="0"/>
                <a:ea typeface="Bookman Old Style" charset="0"/>
                <a:cs typeface="Bookman Old Style" charset="0"/>
              </a:rPr>
              <a:t>onayı </a:t>
            </a:r>
            <a:r>
              <a:rPr lang="tr-TR" sz="1650" dirty="0">
                <a:latin typeface="Bookman Old Style" charset="0"/>
                <a:ea typeface="Bookman Old Style" charset="0"/>
                <a:cs typeface="Bookman Old Style" charset="0"/>
              </a:rPr>
              <a:t>üzerine şirket kurmak, kurulmuş şirketlere ortak olmak</a:t>
            </a:r>
            <a:r>
              <a:rPr lang="mr-IN" sz="1650" dirty="0">
                <a:latin typeface="Bookman Old Style" charset="0"/>
                <a:ea typeface="Bookman Old Style" charset="0"/>
                <a:cs typeface="Bookman Old Style" charset="0"/>
              </a:rPr>
              <a:t>…</a:t>
            </a:r>
            <a:endParaRPr lang="tr-TR" sz="1650" dirty="0">
              <a:latin typeface="Bookman Old Style" charset="0"/>
              <a:ea typeface="Bookman Old Style" charset="0"/>
              <a:cs typeface="Bookman Old Style" charset="0"/>
            </a:endParaRPr>
          </a:p>
        </p:txBody>
      </p:sp>
    </p:spTree>
    <p:extLst>
      <p:ext uri="{BB962C8B-B14F-4D97-AF65-F5344CB8AC3E}">
        <p14:creationId xmlns:p14="http://schemas.microsoft.com/office/powerpoint/2010/main" val="18843021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3200" b="1" dirty="0">
                <a:latin typeface="Bookman Old Style" panose="02050604050505020204" pitchFamily="18" charset="0"/>
              </a:rPr>
              <a:t>İşlemler Üzerinde İdari Vesayet</a:t>
            </a:r>
          </a:p>
        </p:txBody>
      </p:sp>
      <p:sp>
        <p:nvSpPr>
          <p:cNvPr id="3" name="Content Placeholder 2"/>
          <p:cNvSpPr>
            <a:spLocks noGrp="1"/>
          </p:cNvSpPr>
          <p:nvPr>
            <p:ph sz="quarter" idx="1"/>
          </p:nvPr>
        </p:nvSpPr>
        <p:spPr>
          <a:xfrm>
            <a:off x="323528" y="1484784"/>
            <a:ext cx="8565183" cy="5373216"/>
          </a:xfrm>
        </p:spPr>
        <p:txBody>
          <a:bodyPr>
            <a:noAutofit/>
          </a:bodyPr>
          <a:lstStyle/>
          <a:p>
            <a:pPr marL="0" indent="0" algn="just" fontAlgn="base">
              <a:buNone/>
            </a:pPr>
            <a:r>
              <a:rPr lang="tr-TR" sz="2000" b="1" u="sng" dirty="0">
                <a:latin typeface="Bookman Old Style" panose="02050604050505020204" pitchFamily="18" charset="0"/>
                <a:ea typeface="Bookman Old Style" charset="0"/>
                <a:cs typeface="Bookman Old Style" charset="0"/>
              </a:rPr>
              <a:t>Onama</a:t>
            </a:r>
            <a:r>
              <a:rPr lang="tr-TR" sz="1600" dirty="0">
                <a:latin typeface="Bookman Old Style" panose="02050604050505020204" pitchFamily="18" charset="0"/>
                <a:ea typeface="Bookman Old Style" charset="0"/>
                <a:cs typeface="Bookman Old Style" charset="0"/>
              </a:rPr>
              <a:t>: 5442 </a:t>
            </a:r>
            <a:r>
              <a:rPr lang="tr-TR" sz="1600" dirty="0" err="1">
                <a:latin typeface="Bookman Old Style" panose="02050604050505020204" pitchFamily="18" charset="0"/>
                <a:ea typeface="Bookman Old Style" charset="0"/>
                <a:cs typeface="Bookman Old Style" charset="0"/>
              </a:rPr>
              <a:t>md.</a:t>
            </a:r>
            <a:r>
              <a:rPr lang="tr-TR" sz="1600" dirty="0">
                <a:latin typeface="Bookman Old Style" panose="02050604050505020204" pitchFamily="18" charset="0"/>
                <a:ea typeface="Bookman Old Style" charset="0"/>
                <a:cs typeface="Bookman Old Style" charset="0"/>
              </a:rPr>
              <a:t> 2 </a:t>
            </a:r>
            <a:r>
              <a:rPr lang="tr-TR" sz="1600" dirty="0">
                <a:latin typeface="Bookman Old Style" panose="02050604050505020204" pitchFamily="18" charset="0"/>
                <a:ea typeface="Bookman Old Style" charset="0"/>
                <a:cs typeface="Bookman Old Style" charset="0"/>
                <a:sym typeface="Wingdings" panose="05000000000000000000" pitchFamily="2" charset="2"/>
              </a:rPr>
              <a:t> … </a:t>
            </a:r>
            <a:r>
              <a:rPr lang="tr-TR" sz="1600" dirty="0">
                <a:latin typeface="Bookman Old Style" panose="02050604050505020204" pitchFamily="18" charset="0"/>
              </a:rPr>
              <a:t>C) Yeniden köy kurulması veya yerinin değiştirilmesi Bayındırlık ve Sağlık ve Sosyal Yardım Bakanlıklarının mütalaası alınmak suretiyle; Ç) Köy ve kasabaların aynı ilçe içinde bir bucaktan başka bir bucağa bağlanması, köy adlarının değiştirilmesi, köylerin birleştirilmesi ve ayrılması, bir köy, mahalle veya semtin o köyden ayrılıp başka bir köy ile birleştirilmesi </a:t>
            </a:r>
            <a:r>
              <a:rPr lang="tr-TR" sz="1600" b="1" dirty="0">
                <a:latin typeface="Bookman Old Style" panose="02050604050505020204" pitchFamily="18" charset="0"/>
              </a:rPr>
              <a:t>İçişleri Bakanlığının tasvibiyle </a:t>
            </a:r>
            <a:r>
              <a:rPr lang="tr-TR" sz="1600" dirty="0">
                <a:latin typeface="Bookman Old Style" panose="02050604050505020204" pitchFamily="18" charset="0"/>
              </a:rPr>
              <a:t>yapılır.</a:t>
            </a:r>
          </a:p>
          <a:p>
            <a:pPr algn="just"/>
            <a:r>
              <a:rPr lang="tr-TR" sz="1600" dirty="0">
                <a:latin typeface="Bookman Old Style" panose="02050604050505020204" pitchFamily="18" charset="0"/>
                <a:ea typeface="Bookman Old Style" charset="0"/>
                <a:cs typeface="Bookman Old Style" charset="0"/>
              </a:rPr>
              <a:t>5393 </a:t>
            </a:r>
            <a:r>
              <a:rPr lang="tr-TR" sz="1600" dirty="0" err="1">
                <a:latin typeface="Bookman Old Style" panose="02050604050505020204" pitchFamily="18" charset="0"/>
                <a:ea typeface="Bookman Old Style" charset="0"/>
                <a:cs typeface="Bookman Old Style" charset="0"/>
              </a:rPr>
              <a:t>md.</a:t>
            </a:r>
            <a:r>
              <a:rPr lang="tr-TR" sz="1600" dirty="0">
                <a:latin typeface="Bookman Old Style" panose="02050604050505020204" pitchFamily="18" charset="0"/>
                <a:ea typeface="Bookman Old Style" charset="0"/>
                <a:cs typeface="Bookman Old Style" charset="0"/>
              </a:rPr>
              <a:t> 6 </a:t>
            </a:r>
            <a:r>
              <a:rPr lang="tr-TR" sz="1600" dirty="0">
                <a:latin typeface="Bookman Old Style" panose="02050604050505020204" pitchFamily="18" charset="0"/>
                <a:ea typeface="Bookman Old Style" charset="0"/>
                <a:cs typeface="Bookman Old Style" charset="0"/>
                <a:sym typeface="Wingdings"/>
              </a:rPr>
              <a:t> </a:t>
            </a:r>
            <a:r>
              <a:rPr lang="tr-TR" sz="1600" dirty="0">
                <a:latin typeface="Bookman Old Style" panose="02050604050505020204" pitchFamily="18" charset="0"/>
                <a:ea typeface="Bookman Old Style" charset="0"/>
                <a:cs typeface="Bookman Old Style" charset="0"/>
              </a:rPr>
              <a:t>Belediye sınırları, belediye meclisinin kararı ve kaymakamın görüşü üzerine </a:t>
            </a:r>
            <a:r>
              <a:rPr lang="tr-TR" sz="1600" b="1" dirty="0">
                <a:latin typeface="Bookman Old Style" panose="02050604050505020204" pitchFamily="18" charset="0"/>
                <a:ea typeface="Bookman Old Style" charset="0"/>
                <a:cs typeface="Bookman Old Style" charset="0"/>
              </a:rPr>
              <a:t>valinin onayı </a:t>
            </a:r>
            <a:r>
              <a:rPr lang="tr-TR" sz="1600" dirty="0">
                <a:latin typeface="Bookman Old Style" panose="02050604050505020204" pitchFamily="18" charset="0"/>
                <a:ea typeface="Bookman Old Style" charset="0"/>
                <a:cs typeface="Bookman Old Style" charset="0"/>
              </a:rPr>
              <a:t>ile kesinleşir.</a:t>
            </a:r>
          </a:p>
          <a:p>
            <a:pPr algn="just"/>
            <a:r>
              <a:rPr lang="tr-TR" sz="1600" dirty="0">
                <a:latin typeface="Bookman Old Style" panose="02050604050505020204" pitchFamily="18" charset="0"/>
                <a:ea typeface="Bookman Old Style" charset="0"/>
                <a:cs typeface="Bookman Old Style" charset="0"/>
              </a:rPr>
              <a:t>5393 </a:t>
            </a:r>
            <a:r>
              <a:rPr lang="tr-TR" sz="1600" dirty="0" err="1">
                <a:latin typeface="Bookman Old Style" panose="02050604050505020204" pitchFamily="18" charset="0"/>
                <a:ea typeface="Bookman Old Style" charset="0"/>
                <a:cs typeface="Bookman Old Style" charset="0"/>
              </a:rPr>
              <a:t>md.</a:t>
            </a:r>
            <a:r>
              <a:rPr lang="tr-TR" sz="1600" dirty="0">
                <a:latin typeface="Bookman Old Style" panose="02050604050505020204" pitchFamily="18" charset="0"/>
                <a:ea typeface="Bookman Old Style" charset="0"/>
                <a:cs typeface="Bookman Old Style" charset="0"/>
              </a:rPr>
              <a:t> 10 </a:t>
            </a:r>
            <a:r>
              <a:rPr lang="tr-TR" sz="1600" dirty="0">
                <a:latin typeface="Bookman Old Style" panose="02050604050505020204" pitchFamily="18" charset="0"/>
                <a:ea typeface="Bookman Old Style" charset="0"/>
                <a:cs typeface="Bookman Old Style" charset="0"/>
                <a:sym typeface="Wingdings"/>
              </a:rPr>
              <a:t> </a:t>
            </a:r>
            <a:r>
              <a:rPr lang="tr-TR" sz="1600" dirty="0">
                <a:latin typeface="Bookman Old Style" panose="02050604050505020204" pitchFamily="18" charset="0"/>
                <a:ea typeface="Bookman Old Style" charset="0"/>
                <a:cs typeface="Bookman Old Style" charset="0"/>
              </a:rPr>
              <a:t>Bir beldenin adı, belediye meclisi üye tam sayısının en az dörtte üç çoğunluğunun kararı ve valinin görüşü üzerine </a:t>
            </a:r>
            <a:r>
              <a:rPr lang="tr-TR" sz="1600" b="1" dirty="0">
                <a:latin typeface="Bookman Old Style" panose="02050604050505020204" pitchFamily="18" charset="0"/>
                <a:ea typeface="Bookman Old Style" charset="0"/>
                <a:cs typeface="Bookman Old Style" charset="0"/>
              </a:rPr>
              <a:t>İçişleri Bakanlığının onayı </a:t>
            </a:r>
            <a:r>
              <a:rPr lang="tr-TR" sz="1600" dirty="0">
                <a:latin typeface="Bookman Old Style" panose="02050604050505020204" pitchFamily="18" charset="0"/>
                <a:ea typeface="Bookman Old Style" charset="0"/>
                <a:cs typeface="Bookman Old Style" charset="0"/>
              </a:rPr>
              <a:t>ile değiştirilir.</a:t>
            </a:r>
          </a:p>
          <a:p>
            <a:pPr algn="just" fontAlgn="base"/>
            <a:r>
              <a:rPr lang="tr-TR" sz="1600" dirty="0">
                <a:latin typeface="Bookman Old Style" panose="02050604050505020204" pitchFamily="18" charset="0"/>
                <a:ea typeface="Bookman Old Style" charset="0"/>
                <a:cs typeface="Bookman Old Style" charset="0"/>
              </a:rPr>
              <a:t>2942 sayılı Kamulaştırma Kanunu, </a:t>
            </a:r>
            <a:r>
              <a:rPr lang="tr-TR" sz="1600" dirty="0" err="1">
                <a:latin typeface="Bookman Old Style" panose="02050604050505020204" pitchFamily="18" charset="0"/>
                <a:ea typeface="Bookman Old Style" charset="0"/>
                <a:cs typeface="Bookman Old Style" charset="0"/>
              </a:rPr>
              <a:t>md.</a:t>
            </a:r>
            <a:r>
              <a:rPr lang="tr-TR" sz="1600" dirty="0">
                <a:latin typeface="Bookman Old Style" panose="02050604050505020204" pitchFamily="18" charset="0"/>
                <a:ea typeface="Bookman Old Style" charset="0"/>
                <a:cs typeface="Bookman Old Style" charset="0"/>
              </a:rPr>
              <a:t> 6 </a:t>
            </a:r>
            <a:r>
              <a:rPr lang="tr-TR" sz="1600" b="1" dirty="0">
                <a:latin typeface="Bookman Old Style" panose="02050604050505020204" pitchFamily="18" charset="0"/>
                <a:ea typeface="Bookman Old Style" charset="0"/>
                <a:cs typeface="Bookman Old Style" charset="0"/>
                <a:sym typeface="Wingdings"/>
              </a:rPr>
              <a:t> </a:t>
            </a:r>
            <a:r>
              <a:rPr lang="tr-TR" sz="1600" dirty="0">
                <a:latin typeface="Bookman Old Style" panose="02050604050505020204" pitchFamily="18" charset="0"/>
                <a:ea typeface="Bookman Old Style" charset="0"/>
                <a:cs typeface="Bookman Old Style" charset="0"/>
              </a:rPr>
              <a:t>Kamu yararı kararı; a) Köy ihtiyar kurulları ve belediye encümenleri kararları, ilçelerde kaymakamın, il merkezlerinde valinin, b) İlçe idare kurulları, il daimi encümenleri ve il idare kurulları kararları, valinin, g) Kamu kurumları yönetim kurulu veya idare meclisleri veya yetkili idare organları kararları, denetimine bağlı oldukları bakanın, h) Gerçek kişiler veya özel hukuk tüzelkişileri yararına; köy, belediye veya özel idarece verilen kararlar, valinin, </a:t>
            </a:r>
            <a:r>
              <a:rPr lang="tr-TR" sz="1600" b="1" dirty="0">
                <a:latin typeface="Bookman Old Style" panose="02050604050505020204" pitchFamily="18" charset="0"/>
                <a:ea typeface="Bookman Old Style" charset="0"/>
                <a:cs typeface="Bookman Old Style" charset="0"/>
              </a:rPr>
              <a:t>onayı</a:t>
            </a:r>
            <a:r>
              <a:rPr lang="tr-TR" sz="1600" dirty="0">
                <a:latin typeface="Bookman Old Style" panose="02050604050505020204" pitchFamily="18" charset="0"/>
                <a:ea typeface="Bookman Old Style" charset="0"/>
                <a:cs typeface="Bookman Old Style" charset="0"/>
              </a:rPr>
              <a:t> ile tamamlanır.</a:t>
            </a:r>
          </a:p>
          <a:p>
            <a:pPr algn="just" fontAlgn="base"/>
            <a:endParaRPr lang="tr-TR" sz="1600" dirty="0">
              <a:latin typeface="Bookman Old Style" panose="02050604050505020204" pitchFamily="18" charset="0"/>
            </a:endParaRPr>
          </a:p>
        </p:txBody>
      </p:sp>
    </p:spTree>
    <p:extLst>
      <p:ext uri="{BB962C8B-B14F-4D97-AF65-F5344CB8AC3E}">
        <p14:creationId xmlns:p14="http://schemas.microsoft.com/office/powerpoint/2010/main" val="15352409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talama">
  <a:themeElements>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talam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{CA6479C9-05B3-E14F-818E-F66B9B8D4437}tf10001120</Template>
  <TotalTime>38274</TotalTime>
  <Words>29412</Words>
  <Application>Microsoft Macintosh PowerPoint</Application>
  <PresentationFormat>Ekran Gösterisi (4:3)</PresentationFormat>
  <Paragraphs>1732</Paragraphs>
  <Slides>295</Slides>
  <Notes>38</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295</vt:i4>
      </vt:variant>
    </vt:vector>
  </HeadingPairs>
  <TitlesOfParts>
    <vt:vector size="304" baseType="lpstr">
      <vt:lpstr>Arial</vt:lpstr>
      <vt:lpstr>Bookman Old Style</vt:lpstr>
      <vt:lpstr>Calibri</vt:lpstr>
      <vt:lpstr>华文仿宋</vt:lpstr>
      <vt:lpstr>Times New Roman</vt:lpstr>
      <vt:lpstr>Tw Cen MT</vt:lpstr>
      <vt:lpstr>Wingdings</vt:lpstr>
      <vt:lpstr>Wingdings 2</vt:lpstr>
      <vt:lpstr>Ortalama</vt:lpstr>
      <vt:lpstr>TÜRKİYE’NİN YÖNETİM YAPISI</vt:lpstr>
      <vt:lpstr>Devlet (Teşkilatı)   Kamu Yönetimi (Örgütlenmesi)</vt:lpstr>
      <vt:lpstr>Kamu Yönetiminin Unsur ve Tanımları</vt:lpstr>
      <vt:lpstr>Kamu Yönetiminin Unsur ve Tanımları</vt:lpstr>
      <vt:lpstr>Kamu Yönetiminin Unsur ve Tanımları</vt:lpstr>
      <vt:lpstr>Kamu Yönetiminin Unsur ve Tanımları</vt:lpstr>
      <vt:lpstr>Kamu Yönetimi &amp; Özel (Alan/Sektör) Yönetim(i)</vt:lpstr>
      <vt:lpstr>Geleneksel KY Anlayışı</vt:lpstr>
      <vt:lpstr>Geleneksel KY</vt:lpstr>
      <vt:lpstr>Geleneksel KY ve kabuller</vt:lpstr>
      <vt:lpstr>Yeni KY/Yeni Kamu İşletmeciliği</vt:lpstr>
      <vt:lpstr>Yeni KY/Yeni Kamu İşletmeciliği</vt:lpstr>
      <vt:lpstr>Yeni KY/Yeni Kamu İşletmeciliği</vt:lpstr>
      <vt:lpstr>Yeni KY/Yeni Kamu İşletmeciliği ve kabuller</vt:lpstr>
      <vt:lpstr> YKY/YKİ</vt:lpstr>
      <vt:lpstr> YKY/YKİ</vt:lpstr>
      <vt:lpstr> Yönetişim (Governance)</vt:lpstr>
      <vt:lpstr> Yönetişim</vt:lpstr>
      <vt:lpstr> Yönetişim</vt:lpstr>
      <vt:lpstr> Yönetişim</vt:lpstr>
      <vt:lpstr> Yönetişimin 12 İlkesi</vt:lpstr>
      <vt:lpstr>Merkezden Yönetim-Yerinden Yönetim</vt:lpstr>
      <vt:lpstr>Merkezden Yönetim</vt:lpstr>
      <vt:lpstr>Merkezden Yönetim</vt:lpstr>
      <vt:lpstr>Yerinden Yönetim</vt:lpstr>
      <vt:lpstr>Siyasi Yerinden Yönetim</vt:lpstr>
      <vt:lpstr>İdari Yerinden Yönetim</vt:lpstr>
      <vt:lpstr>Üniter Devlet</vt:lpstr>
      <vt:lpstr>Üniter Devlet</vt:lpstr>
      <vt:lpstr>Federal Devlet/Federasyon</vt:lpstr>
      <vt:lpstr>Federal Devlet/Federasyon</vt:lpstr>
      <vt:lpstr>Bölgeli Devlet</vt:lpstr>
      <vt:lpstr>Bölgeli Devlet</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 Kamu Yönetimi</vt:lpstr>
      <vt:lpstr>Türkiye Cumhuriyeti’nin (Anayasal) Temel İlkeleri</vt:lpstr>
      <vt:lpstr>Türkiye Cumhuriyeti’nin Temel İlkeleri</vt:lpstr>
      <vt:lpstr>Türkiye Cumhuriyeti’nin Temel İlkeleri</vt:lpstr>
      <vt:lpstr>Türkiye Cumhuriyeti’nin Temel İlkeleri</vt:lpstr>
      <vt:lpstr>Türkiye Cumhuriyeti’nin Temel İlkeleri</vt:lpstr>
      <vt:lpstr>Türkiye Cumhuriyeti’nin Temel İlkeleri</vt:lpstr>
      <vt:lpstr>Türkiye Cumhuriyeti’nin Temel İlkeleri</vt:lpstr>
      <vt:lpstr>Türkiye Cumhuriyeti’nin Temel İlkeleri</vt:lpstr>
      <vt:lpstr>Türkiye Cumhuriyeti’nin Temel İlkeleri</vt:lpstr>
      <vt:lpstr>Türkiye Cumhuriyeti’nin Temel İlkeleri</vt:lpstr>
      <vt:lpstr>Türkiye Cumhuriyeti’nin Temel İlkeleri</vt:lpstr>
      <vt:lpstr>Türkiye Cumhuriyeti’nin Temel İlkeleri</vt:lpstr>
      <vt:lpstr>Türkiye Cumhuriyeti’nin Temel İlkeleri</vt:lpstr>
      <vt:lpstr>Türkiye Cumhuriyeti’nin Temel İlkeleri</vt:lpstr>
      <vt:lpstr>İdarenin Bütünlüğü İlkesi</vt:lpstr>
      <vt:lpstr>İdarenin Bütünlüğü İlkesi</vt:lpstr>
      <vt:lpstr>İdarenin Bütünlüğü İlkesi</vt:lpstr>
      <vt:lpstr>Kamu Tüzel Kişiliği</vt:lpstr>
      <vt:lpstr>Kamu Tüzel Kişiliği</vt:lpstr>
      <vt:lpstr>Kamu Tüzel Kişiliği</vt:lpstr>
      <vt:lpstr>Kamu Tüzel Kişiliği</vt:lpstr>
      <vt:lpstr>Kamu Tüzel Kişiliği</vt:lpstr>
      <vt:lpstr>İdarenin Bütünlüğü Hiyerarşi</vt:lpstr>
      <vt:lpstr>İdarenin Bütünlüğü Hiyerarşi</vt:lpstr>
      <vt:lpstr>İdarenin Bütünlüğü İdari Vesayet</vt:lpstr>
      <vt:lpstr>İdarenin bütünlüğü İdari Vesayet</vt:lpstr>
      <vt:lpstr>İdarenin Bütünlüğü İdari Vesayet</vt:lpstr>
      <vt:lpstr>Kişiler/Organlar Üzerinde İdari Vesayet</vt:lpstr>
      <vt:lpstr>Kişiler/Organlar Üzerinde İdari Vesayet</vt:lpstr>
      <vt:lpstr>Kişiler/Organlar Üzerinde İdari Vesayet</vt:lpstr>
      <vt:lpstr>Kişiler/Organlar Üzerinde İdari Vesayet</vt:lpstr>
      <vt:lpstr>İkame Etme Kapsamında İdari Vesayet</vt:lpstr>
      <vt:lpstr>İkame Etme Kapsamında İdari Vesayet</vt:lpstr>
      <vt:lpstr>İkame Etme Kapsamında İdari Vesayet</vt:lpstr>
      <vt:lpstr>Kişiler/Organlar Üzerinde İdari Vesayet</vt:lpstr>
      <vt:lpstr>İşlemler Üzerinde İdari Vesayet</vt:lpstr>
      <vt:lpstr>İşlemler Üzerinde İdari Vesayet</vt:lpstr>
      <vt:lpstr>İşlemler Üzerinde İdari Vesayet</vt:lpstr>
      <vt:lpstr>İşlemler Üzerinde İdari Vesayet</vt:lpstr>
      <vt:lpstr>İşlemler Üzerinde İdari Vesayet</vt:lpstr>
      <vt:lpstr>İşlemler Üzerinde İdari Vesayet</vt:lpstr>
      <vt:lpstr>Diğer idari vesayet örnekleri</vt:lpstr>
      <vt:lpstr>Diğer idari vesayet örnekleri</vt:lpstr>
      <vt:lpstr>Diğer idari vesayet örnekleri</vt:lpstr>
      <vt:lpstr>İdarenin Bütünlüğü Yetki genişliği</vt:lpstr>
      <vt:lpstr>Merkezi Yönetim  (Teşkilatlanma Bakımından)</vt:lpstr>
      <vt:lpstr>Merkezi Yönetim  (Yetki Sahipliği-Bağlılığı Açısından)</vt:lpstr>
      <vt:lpstr>Cumhurbaşkanı </vt:lpstr>
      <vt:lpstr>Cumhurbaşkanı </vt:lpstr>
      <vt:lpstr>Cumhurbaşkanı </vt:lpstr>
      <vt:lpstr>Bakanlar Kurulu</vt:lpstr>
      <vt:lpstr>Başbakan</vt:lpstr>
      <vt:lpstr>Başbakanlık</vt:lpstr>
      <vt:lpstr>Başbakanlık Teşkilatı</vt:lpstr>
      <vt:lpstr>Başbakan Yardımcıları</vt:lpstr>
      <vt:lpstr>Başbakan Yardımcıları</vt:lpstr>
      <vt:lpstr>Cumhurbaşkanı / Cumhurbaşkanlığı Hükümet Sistemi </vt:lpstr>
      <vt:lpstr>Yürütme Yetkisine Tek Başına Sahip Olan CB</vt:lpstr>
      <vt:lpstr>Cumhurbaşkanının Niteliği ve Seçim Usulü</vt:lpstr>
      <vt:lpstr>Cumhurbaşkanının Niteliği ve Seçim Usulü</vt:lpstr>
      <vt:lpstr>Cumhurbaşkanının Yetki ve Görevleri</vt:lpstr>
      <vt:lpstr>Cumhurbaşkanının Yetki ve Görevleri</vt:lpstr>
      <vt:lpstr>Cumhurbaşkanlığı Kararnamesi</vt:lpstr>
      <vt:lpstr>Cumhurbaşkanlığı Kararnamesi</vt:lpstr>
      <vt:lpstr>Cumhurbaşkanlığı Kararnamesi</vt:lpstr>
      <vt:lpstr>Cumhurbaşkanı Yardımcıları ve Bakanlar</vt:lpstr>
      <vt:lpstr>Cumhurbaşkanının Cezai Sorumluluğu</vt:lpstr>
      <vt:lpstr>CB Yardımcıları ile Bakanların Meclis Tarafından Denetimi</vt:lpstr>
      <vt:lpstr>TBMM ve CB Seçimlerinin Yenilenmesi</vt:lpstr>
      <vt:lpstr>Cumhurbaşkanı – Üst Kademe Yönetici Atamaları</vt:lpstr>
      <vt:lpstr>Cumhurbaşkanı – Üst Kademe Yönetici Atamaları</vt:lpstr>
      <vt:lpstr>Cumhurbaşkanı – Üst Kademe Yönetici Atamaları</vt:lpstr>
      <vt:lpstr>Devlet Denetleme Kurulu</vt:lpstr>
      <vt:lpstr>Cumhurbaşkanlığı Teşkilatı</vt:lpstr>
      <vt:lpstr>Cumhurbaşkanlığı</vt:lpstr>
      <vt:lpstr>Cumhurbaşkanlığı Teşkilatı</vt:lpstr>
      <vt:lpstr>Cumhurbaşkanlığı Teşkilatı – İdari İşler Başkanlığı</vt:lpstr>
      <vt:lpstr>Cumhurbaşkanlığı Teşkilatı – İdari İşler Başkanlığı</vt:lpstr>
      <vt:lpstr>Cumhurbaşkanlığı Teşkilatı – Bağlı Kuruluşlar</vt:lpstr>
      <vt:lpstr>Cumhurbaşkanlığı Teşkilatı – Ofisler</vt:lpstr>
      <vt:lpstr>Cumhurbaşkanlığı Teşkilatı – Ofisler</vt:lpstr>
      <vt:lpstr>Cumhurbaşkanlığı Teşkilatı – Ofisler</vt:lpstr>
      <vt:lpstr>Cumhurbaşkanlığı Teşkilatı – Politika Kurulları </vt:lpstr>
      <vt:lpstr>Cumhurbaşkanlığı Teşkilatı – Politika Kurulları </vt:lpstr>
      <vt:lpstr>Cumhurbaşkanlığı Teşkilatı – Politika Kurulları </vt:lpstr>
      <vt:lpstr>Cumhurbaşkanlığı Teşkilatı – Politika Kurulları </vt:lpstr>
      <vt:lpstr>Cumhurbaşkanlığı Teşkilatı – Politika Kurulları </vt:lpstr>
      <vt:lpstr>Cumhurbaşkanlığı - Bakanlıklar</vt:lpstr>
      <vt:lpstr>Cumhurbaşkanlığı - Bakanlıklar</vt:lpstr>
      <vt:lpstr>Cumhurbaşkanlığı - Bakanlıklar</vt:lpstr>
      <vt:lpstr>Cumhurbaşkanlığı - Bakanlıklar</vt:lpstr>
      <vt:lpstr>Bakan Yardımcıları</vt:lpstr>
      <vt:lpstr>İstisnai Memuriyet (DMK, md. 59)</vt:lpstr>
      <vt:lpstr>Bakanlıklar</vt:lpstr>
      <vt:lpstr>Bakanlık Teşkilatı / Bakanlık Sistemi</vt:lpstr>
      <vt:lpstr>Bakanlık Merkez Teşkilatı</vt:lpstr>
      <vt:lpstr>Bakanlık Merkez Teşkilatı</vt:lpstr>
      <vt:lpstr>Taşra Teşkilatı</vt:lpstr>
      <vt:lpstr>Yurtdışı Teşkilatı</vt:lpstr>
      <vt:lpstr>Bağlı Kuruluşlar</vt:lpstr>
      <vt:lpstr>İlgili Kuruluşlar</vt:lpstr>
      <vt:lpstr>İlişkili Kuruluşlar / DDK’lar</vt:lpstr>
      <vt:lpstr>Bağlı kuruluş örnekleri</vt:lpstr>
      <vt:lpstr>İlgili kuruluş örnekleri</vt:lpstr>
      <vt:lpstr>İlişkili kuruluş örnekleri </vt:lpstr>
      <vt:lpstr>Bakanlık Sistemi &amp; HYYY İlişkisi</vt:lpstr>
      <vt:lpstr>Başkent Yapılanmasındaki Yardımcı Kuruluşlar  Danıştay</vt:lpstr>
      <vt:lpstr>Başkent Yapılanmasındaki Yardımcı Kuruluşlar  Sayıştay</vt:lpstr>
      <vt:lpstr>Başkent Yapılanmasındaki Yardımcı Kuruluşlar  Sayıştay</vt:lpstr>
      <vt:lpstr>Başkent Yapılanmasındaki Yardımcı Kuruluşlar  Sayıştay</vt:lpstr>
      <vt:lpstr>5018’e Göre Tanımlar ve Kurum Kategorileri</vt:lpstr>
      <vt:lpstr>5018’e Göre Tanımlar ve Kurum Kategorileri</vt:lpstr>
      <vt:lpstr>5018’e Göre Tanımlar ve Kurum Kategorileri</vt:lpstr>
      <vt:lpstr>Taşra teşkilatı  (İl Genel İdaresi/Mülki İdare)</vt:lpstr>
      <vt:lpstr>Taşra teşkilatı  (İl Genel İdaresi/Mülki İdare)</vt:lpstr>
      <vt:lpstr>Taşra Teşkilatı / Mülki İdare</vt:lpstr>
      <vt:lpstr>Taşra teşkilatı  (İl Genel İdaresi/Mülki İdare)</vt:lpstr>
      <vt:lpstr>Vali</vt:lpstr>
      <vt:lpstr>Vali</vt:lpstr>
      <vt:lpstr>Vali</vt:lpstr>
      <vt:lpstr>Vali</vt:lpstr>
      <vt:lpstr>Vali</vt:lpstr>
      <vt:lpstr>Vali</vt:lpstr>
      <vt:lpstr>Vali</vt:lpstr>
      <vt:lpstr>Vali</vt:lpstr>
      <vt:lpstr>Vali</vt:lpstr>
      <vt:lpstr>Vali</vt:lpstr>
      <vt:lpstr>Vali</vt:lpstr>
      <vt:lpstr>İl İdare Kurulu ve Valilik Örgütlenmesi</vt:lpstr>
      <vt:lpstr>Kaymakam</vt:lpstr>
      <vt:lpstr>Kaymakam</vt:lpstr>
      <vt:lpstr>İlçe İdare Kurulu</vt:lpstr>
      <vt:lpstr>Kaymakam</vt:lpstr>
      <vt:lpstr>Yerel Yönetimler (Yer Yönünden YY)</vt:lpstr>
      <vt:lpstr>Yerel Yönetimler (Yer Yönünden YY)</vt:lpstr>
      <vt:lpstr>Yerel Yönetimler (Yer Yönünden YY)</vt:lpstr>
      <vt:lpstr>Yerel Yönetimler (Yer Yönünden YY)</vt:lpstr>
      <vt:lpstr>Yerel Yönetimler (Yer Yönünden YY)</vt:lpstr>
      <vt:lpstr>Yerel Yönetimler (Yer Yönünden YY)</vt:lpstr>
      <vt:lpstr>Yerel Yönetimler (Yer Yönünden YY)</vt:lpstr>
      <vt:lpstr>Yerel Yönetimler (Yer Yönünden YY)</vt:lpstr>
      <vt:lpstr>Yerel Yönetimler (Yer Yönünden YY)</vt:lpstr>
      <vt:lpstr>Yerel Yönetimler (Yer Yönünden YY)</vt:lpstr>
      <vt:lpstr>Yerel Yönetimler (Yer Yönünden YY)</vt:lpstr>
      <vt:lpstr>Yerel Yönetimler (Yer Yönünden YY)</vt:lpstr>
      <vt:lpstr>Yerel Yönetimler (Yer Yönünden YY)</vt:lpstr>
      <vt:lpstr>Yerel Yönetimler (Yer Yönünden YY)</vt:lpstr>
      <vt:lpstr>İl Özel İdaresi</vt:lpstr>
      <vt:lpstr>İl Özel İdaresi</vt:lpstr>
      <vt:lpstr>İl Özel İdaresi</vt:lpstr>
      <vt:lpstr>İl Özel İdaresi</vt:lpstr>
      <vt:lpstr>İl Özel İdaresi</vt:lpstr>
      <vt:lpstr>Belediye</vt:lpstr>
      <vt:lpstr>Belediye</vt:lpstr>
      <vt:lpstr>Belediye</vt:lpstr>
      <vt:lpstr>Belediye</vt:lpstr>
      <vt:lpstr>Belediyenin Görevleri</vt:lpstr>
      <vt:lpstr>Belediyenin Görevleri</vt:lpstr>
      <vt:lpstr>Büyükşehir Belediyesi</vt:lpstr>
      <vt:lpstr>Büyükşehir Belediyesi</vt:lpstr>
      <vt:lpstr>Büyükşehir Belediyesi</vt:lpstr>
      <vt:lpstr>Köy</vt:lpstr>
      <vt:lpstr>Köy</vt:lpstr>
      <vt:lpstr>Köy</vt:lpstr>
      <vt:lpstr>Köy</vt:lpstr>
      <vt:lpstr>Köy</vt:lpstr>
      <vt:lpstr>Mahalli İdare Birlikleri</vt:lpstr>
      <vt:lpstr>Mahalli İdare Birlikleri</vt:lpstr>
      <vt:lpstr>Mahalli İdarelerin Personel Sayıları</vt:lpstr>
      <vt:lpstr>Mahalli İdare Şirketlerindeki Personel Sayıları</vt:lpstr>
      <vt:lpstr>Mahalli İdareler Personelinin Toplam Kamu Personeli İçindeki Oranı</vt:lpstr>
      <vt:lpstr>Mahalle</vt:lpstr>
      <vt:lpstr>Mahalle</vt:lpstr>
      <vt:lpstr>Kırsal Mahalle ve Kırsal Yerleşik Alan</vt:lpstr>
      <vt:lpstr>Kırsal Mahalle ve Kırsal Yerleşik Alan</vt:lpstr>
      <vt:lpstr>Kırsal Mahalle ve Kırsal Yerleşik Alan</vt:lpstr>
      <vt:lpstr>Kırsal Mahalle ve Kırsal Yerleşik Alan</vt:lpstr>
      <vt:lpstr>Kırsal Mahalle ve Kırsal Yerleşik Alan</vt:lpstr>
      <vt:lpstr>Kırsal Mahalle ve Kırsal Yerleşik Alan</vt:lpstr>
      <vt:lpstr>Kırsal Mahalle ve Kırsal Yerleşik Alan</vt:lpstr>
      <vt:lpstr>Yerel Maliye Sistemi</vt:lpstr>
      <vt:lpstr>Yerel Maliye Sistemi</vt:lpstr>
      <vt:lpstr>Yerel Maliye Sistemi</vt:lpstr>
      <vt:lpstr>Yerel Maliye Sistemi</vt:lpstr>
      <vt:lpstr>Yerel Maliye Sistemi</vt:lpstr>
      <vt:lpstr>Yerel Yönetim Gelirleri - Öz Gelirler</vt:lpstr>
      <vt:lpstr>Yerel Yönetim Gelirleri - Öz Gelirler</vt:lpstr>
      <vt:lpstr>Yerel Yönetim Gelirleri - Öz Gelirler</vt:lpstr>
      <vt:lpstr>Yerel Yönetim Gelirleri - Öz Gelirler</vt:lpstr>
      <vt:lpstr>Gelir Kalemleri</vt:lpstr>
      <vt:lpstr>Yerel Yönetim Gelirleri – Transfer Gelirleri</vt:lpstr>
      <vt:lpstr>Yerel Yönetim Gelirleri – Transfer Gelirleri</vt:lpstr>
      <vt:lpstr>GBVGTT Payları</vt:lpstr>
      <vt:lpstr>Belediye Türlerine Göre GBVGTT Payları</vt:lpstr>
      <vt:lpstr>Türkiye’de Yerel Yönetim Reformunun  Kısa Tarihçesi</vt:lpstr>
      <vt:lpstr>Türkiye’de Yerel Yönetim Reformunun  Kısa Tarihçesi</vt:lpstr>
      <vt:lpstr>Türkiye’de Yerel Yönetim Reformunun  Kısa Tarihçesi</vt:lpstr>
      <vt:lpstr>Yerel Yönetimler Alanında Yapılan Değişiklikler</vt:lpstr>
      <vt:lpstr>Yerel Yönetimler Alanında Yapılan Değişiklikler</vt:lpstr>
      <vt:lpstr>Yerel Yönetimler Alanında Yapılan Değişiklikler</vt:lpstr>
      <vt:lpstr>Yerel Yönetimler Alanında Yapılan Değişiklikler</vt:lpstr>
      <vt:lpstr>Yerel Yönetimler Alanında Yapılan Değişiklikler</vt:lpstr>
      <vt:lpstr>Yerel Yönetimler Alanında Yapılan Değişiklikler</vt:lpstr>
      <vt:lpstr>Yerel Yönetimler Alanında Yapılan Değişiklikler</vt:lpstr>
      <vt:lpstr>Yerel Yönetimler Alanında Yapılan Değişiklikler</vt:lpstr>
      <vt:lpstr>Yerel Yönetimler Alanında Yapılan Değişiklikler</vt:lpstr>
      <vt:lpstr>Yerel Yönetimler Alanında Yapılan Değişiklikler</vt:lpstr>
      <vt:lpstr>Yerel Yönetimler Alanında Yapılan Değişiklikler</vt:lpstr>
      <vt:lpstr>Yerel Yönetimler Alanında Yapılan Değişiklikler</vt:lpstr>
      <vt:lpstr>Hizmet Yönünden YY Kuruluşları /  Kamu Kurumları</vt:lpstr>
      <vt:lpstr>Hizmet Yönünden YY Kuruluşları /  Kamu Kurumları</vt:lpstr>
      <vt:lpstr>Hizmet Yönünden YY Kuruluşları /  Kamu Kurumları</vt:lpstr>
      <vt:lpstr>Hizmet Yönünden YY Kuruluşları /  Kamu Kurumları</vt:lpstr>
      <vt:lpstr>Kamu İktisadi Teşebbüsleri (KİT)</vt:lpstr>
      <vt:lpstr>Kamu İktisadi Teşebbüsleri (KİT)</vt:lpstr>
      <vt:lpstr>Kamu İktisadi Teşebbüsleri (KİT)</vt:lpstr>
      <vt:lpstr>Kamu İktisadi Teşebbüsleri (KİT)</vt:lpstr>
      <vt:lpstr>Kamu İktisadi Teşebbüsleri (KİT)</vt:lpstr>
      <vt:lpstr>Kalkınma Ajansları (KA)</vt:lpstr>
      <vt:lpstr>Kalkınma Ajansları</vt:lpstr>
      <vt:lpstr>Kalkınma Ajansları</vt:lpstr>
      <vt:lpstr>Kalkınma Ajansları</vt:lpstr>
      <vt:lpstr>Kalkınma Ajansları</vt:lpstr>
      <vt:lpstr>Düzenleyici ve Denetleyici Kurumlar</vt:lpstr>
      <vt:lpstr>Düzenleyici ve Denetleyici Kurumlar</vt:lpstr>
      <vt:lpstr>Düzenleyici ve Denetleyici Kurumlar</vt:lpstr>
      <vt:lpstr>Düzenleyici ve Denetleyici Kurumlar</vt:lpstr>
      <vt:lpstr>Düzenleyici ve Denetleyici Kurumlar</vt:lpstr>
      <vt:lpstr>Düzenleyici ve Denetleyici Kurumlar</vt:lpstr>
      <vt:lpstr>Düzenleyici ve Denetleyici Kurumlar</vt:lpstr>
      <vt:lpstr>Düzenleyici ve Denetleyici Kurumlar</vt:lpstr>
      <vt:lpstr>Yararlanılan Kaynaklar</vt:lpstr>
      <vt:lpstr>PowerPoint Sunusu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Microsoft Office User</cp:lastModifiedBy>
  <cp:revision>671</cp:revision>
  <cp:lastPrinted>2017-11-09T18:44:28Z</cp:lastPrinted>
  <dcterms:created xsi:type="dcterms:W3CDTF">2016-02-16T19:50:55Z</dcterms:created>
  <dcterms:modified xsi:type="dcterms:W3CDTF">2022-05-16T09:12:52Z</dcterms:modified>
</cp:coreProperties>
</file>