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20" y="-6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F5E5BA3-DFED-1144-8EA2-937D2C7551B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26225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F5E5BA3-DFED-1144-8EA2-937D2C7551B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329247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F5E5BA3-DFED-1144-8EA2-937D2C7551B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12679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F5E5BA3-DFED-1144-8EA2-937D2C7551B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252483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8F5E5BA3-DFED-1144-8EA2-937D2C7551B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31710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8F5E5BA3-DFED-1144-8EA2-937D2C7551BA}"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107300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8F5E5BA3-DFED-1144-8EA2-937D2C7551BA}" type="datetimeFigureOut">
              <a:rPr lang="en-US" smtClean="0"/>
              <a:t>07/11/17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385488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8F5E5BA3-DFED-1144-8EA2-937D2C7551BA}" type="datetimeFigureOut">
              <a:rPr lang="en-US" smtClean="0"/>
              <a:t>07/11/17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66962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BA3-DFED-1144-8EA2-937D2C7551BA}" type="datetimeFigureOut">
              <a:rPr lang="en-US" smtClean="0"/>
              <a:t>07/11/17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146674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F5E5BA3-DFED-1144-8EA2-937D2C7551BA}"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376547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F5E5BA3-DFED-1144-8EA2-937D2C7551BA}"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AF66A-BF86-BD4F-AA1F-400C0219547D}" type="slidenum">
              <a:rPr lang="en-US" smtClean="0"/>
              <a:t>‹#›</a:t>
            </a:fld>
            <a:endParaRPr lang="en-US"/>
          </a:p>
        </p:txBody>
      </p:sp>
    </p:spTree>
    <p:extLst>
      <p:ext uri="{BB962C8B-B14F-4D97-AF65-F5344CB8AC3E}">
        <p14:creationId xmlns:p14="http://schemas.microsoft.com/office/powerpoint/2010/main" val="469671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5BA3-DFED-1144-8EA2-937D2C7551BA}" type="datetimeFigureOut">
              <a:rPr lang="en-US" smtClean="0"/>
              <a:t>07/11/17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F66A-BF86-BD4F-AA1F-400C0219547D}" type="slidenum">
              <a:rPr lang="en-US" smtClean="0"/>
              <a:t>‹#›</a:t>
            </a:fld>
            <a:endParaRPr lang="en-US"/>
          </a:p>
        </p:txBody>
      </p:sp>
    </p:spTree>
    <p:extLst>
      <p:ext uri="{BB962C8B-B14F-4D97-AF65-F5344CB8AC3E}">
        <p14:creationId xmlns:p14="http://schemas.microsoft.com/office/powerpoint/2010/main" val="376033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Batı</a:t>
            </a:r>
            <a:r>
              <a:rPr lang="en-US" dirty="0" smtClean="0"/>
              <a:t> Karadeniz-3</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531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7824" y="1"/>
            <a:ext cx="6247289" cy="975360"/>
          </a:xfrm>
        </p:spPr>
        <p:txBody>
          <a:bodyPr/>
          <a:lstStyle/>
          <a:p>
            <a:r>
              <a:rPr lang="tr-TR" sz="2400" b="1"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KASTAMONU KALESİ</a:t>
            </a:r>
            <a:endParaRPr lang="tr-TR"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 y="3222130"/>
            <a:ext cx="2940176" cy="351385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3" name="Dikdörtgen 2"/>
          <p:cNvSpPr/>
          <p:nvPr/>
        </p:nvSpPr>
        <p:spPr>
          <a:xfrm>
            <a:off x="97536" y="975361"/>
            <a:ext cx="9046464" cy="1938992"/>
          </a:xfrm>
          <a:prstGeom prst="rect">
            <a:avLst/>
          </a:prstGeom>
        </p:spPr>
        <p:txBody>
          <a:bodyPr wrap="square">
            <a:spAutoFit/>
          </a:bodyPr>
          <a:lstStyle/>
          <a:p>
            <a:r>
              <a:rPr lang="tr-TR" sz="2000" b="1" dirty="0"/>
              <a:t>Kas</a:t>
            </a:r>
            <a:r>
              <a:rPr lang="tr-TR" sz="2000" b="1" dirty="0">
                <a:latin typeface="Times New Roman" panose="02020603050405020304" pitchFamily="18" charset="0"/>
                <a:cs typeface="Times New Roman" panose="02020603050405020304" pitchFamily="18" charset="0"/>
              </a:rPr>
              <a:t>tamonu' </a:t>
            </a:r>
            <a:r>
              <a:rPr lang="tr-TR" sz="2000" b="1" dirty="0" err="1">
                <a:latin typeface="Times New Roman" panose="02020603050405020304" pitchFamily="18" charset="0"/>
                <a:cs typeface="Times New Roman" panose="02020603050405020304" pitchFamily="18" charset="0"/>
              </a:rPr>
              <a:t>nun</a:t>
            </a:r>
            <a:r>
              <a:rPr lang="tr-TR" sz="2000" b="1" dirty="0">
                <a:latin typeface="Times New Roman" panose="02020603050405020304" pitchFamily="18" charset="0"/>
                <a:cs typeface="Times New Roman" panose="02020603050405020304" pitchFamily="18" charset="0"/>
              </a:rPr>
              <a:t> en önemli tarihi miraslarından birisi olan Kale, </a:t>
            </a:r>
            <a:r>
              <a:rPr lang="tr-TR" sz="2000" b="1" dirty="0" err="1">
                <a:latin typeface="Times New Roman" panose="02020603050405020304" pitchFamily="18" charset="0"/>
                <a:cs typeface="Times New Roman" panose="02020603050405020304" pitchFamily="18" charset="0"/>
              </a:rPr>
              <a:t>Kommenler</a:t>
            </a:r>
            <a:r>
              <a:rPr lang="tr-TR" sz="2000" b="1" dirty="0">
                <a:latin typeface="Times New Roman" panose="02020603050405020304" pitchFamily="18" charset="0"/>
                <a:cs typeface="Times New Roman" panose="02020603050405020304" pitchFamily="18" charset="0"/>
              </a:rPr>
              <a:t> Hanedanı zamanında 12. yüzyıl </a:t>
            </a:r>
            <a:r>
              <a:rPr lang="tr-TR" sz="2000" b="1" dirty="0" err="1">
                <a:latin typeface="Times New Roman" panose="02020603050405020304" pitchFamily="18" charset="0"/>
                <a:cs typeface="Times New Roman" panose="02020603050405020304" pitchFamily="18" charset="0"/>
              </a:rPr>
              <a:t>içersinde</a:t>
            </a:r>
            <a:r>
              <a:rPr lang="tr-TR" sz="2000" b="1" dirty="0">
                <a:latin typeface="Times New Roman" panose="02020603050405020304" pitchFamily="18" charset="0"/>
                <a:cs typeface="Times New Roman" panose="02020603050405020304" pitchFamily="18" charset="0"/>
              </a:rPr>
              <a:t> Türklerin Bölgeye yaptıkları akınlar neticesinde yapılmıştır. Kalenin alt yapısı Ortaçağ Son Dönem Bizans mimari özelliğini taşırken; günümüze kadar ulaşan kısmı Beylikler döneminde esaslı tamirattan geçirilmiştir.   112 metre yükseklikteki tabi tepenin üzerinde yer alan kale; güneyden kuzeye 155 metre, doğudan batıya 30 - 50 metre genişliğindedir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713" y="3222130"/>
            <a:ext cx="3021711" cy="351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24" y="3222130"/>
            <a:ext cx="3084575" cy="350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55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648" y="-10073"/>
            <a:ext cx="7216074" cy="851321"/>
          </a:xfrm>
        </p:spPr>
        <p:txBody>
          <a:bodyPr/>
          <a:lstStyle/>
          <a:p>
            <a:r>
              <a:rPr lang="tr-TR" sz="2400" b="1"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İNALTI MAĞARASI</a:t>
            </a:r>
            <a:endParaRPr lang="tr-TR"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993" y="536448"/>
            <a:ext cx="2293639" cy="262128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3" name="Dikdörtgen 2"/>
          <p:cNvSpPr/>
          <p:nvPr/>
        </p:nvSpPr>
        <p:spPr>
          <a:xfrm>
            <a:off x="231648" y="1028343"/>
            <a:ext cx="4206240" cy="3416320"/>
          </a:xfrm>
          <a:prstGeom prst="rect">
            <a:avLst/>
          </a:prstGeom>
        </p:spPr>
        <p:txBody>
          <a:bodyPr wrap="square">
            <a:spAutoFit/>
          </a:bodyPr>
          <a:lstStyle/>
          <a:p>
            <a:r>
              <a:rPr lang="tr-TR" dirty="0"/>
              <a:t> </a:t>
            </a:r>
            <a:r>
              <a:rPr lang="tr-TR" b="1" dirty="0">
                <a:latin typeface="Times New Roman" panose="02020603050405020304" pitchFamily="18" charset="0"/>
                <a:cs typeface="Times New Roman" panose="02020603050405020304" pitchFamily="18" charset="0"/>
              </a:rPr>
              <a:t>Mağara, Ayancık ilçesine yaklaşık 35 km uzaklıktaki </a:t>
            </a:r>
            <a:r>
              <a:rPr lang="tr-TR" b="1" dirty="0" err="1">
                <a:latin typeface="Times New Roman" panose="02020603050405020304" pitchFamily="18" charset="0"/>
                <a:cs typeface="Times New Roman" panose="02020603050405020304" pitchFamily="18" charset="0"/>
              </a:rPr>
              <a:t>İnaltı</a:t>
            </a:r>
            <a:r>
              <a:rPr lang="tr-TR" b="1" dirty="0">
                <a:latin typeface="Times New Roman" panose="02020603050405020304" pitchFamily="18" charset="0"/>
                <a:cs typeface="Times New Roman" panose="02020603050405020304" pitchFamily="18" charset="0"/>
              </a:rPr>
              <a:t> köyü yanında yer almaktadır. Ulaşımın toprak ancak güzel manzaralı bir yolla sağlandığı </a:t>
            </a:r>
            <a:r>
              <a:rPr lang="tr-TR" b="1" dirty="0" err="1">
                <a:latin typeface="Times New Roman" panose="02020603050405020304" pitchFamily="18" charset="0"/>
                <a:cs typeface="Times New Roman" panose="02020603050405020304" pitchFamily="18" charset="0"/>
              </a:rPr>
              <a:t>İnaltı</a:t>
            </a:r>
            <a:r>
              <a:rPr lang="tr-TR" b="1" dirty="0">
                <a:latin typeface="Times New Roman" panose="02020603050405020304" pitchFamily="18" charset="0"/>
                <a:cs typeface="Times New Roman" panose="02020603050405020304" pitchFamily="18" charset="0"/>
              </a:rPr>
              <a:t> köyü ile mağara arasındaki uzaklık, yaklaşık 400-500 m civarında olup, eğim oldukça fazladır.</a:t>
            </a:r>
          </a:p>
          <a:p>
            <a:r>
              <a:rPr lang="tr-TR" b="1" dirty="0" err="1" smtClean="0">
                <a:latin typeface="Times New Roman" panose="02020603050405020304" pitchFamily="18" charset="0"/>
                <a:cs typeface="Times New Roman" panose="02020603050405020304" pitchFamily="18" charset="0"/>
              </a:rPr>
              <a:t>İnaltı</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Mağarası geniş ve yüksek bir girişle başlamakta ve 350-400 </a:t>
            </a:r>
            <a:r>
              <a:rPr lang="tr-TR" b="1" dirty="0" err="1">
                <a:latin typeface="Times New Roman" panose="02020603050405020304" pitchFamily="18" charset="0"/>
                <a:cs typeface="Times New Roman" panose="02020603050405020304" pitchFamily="18" charset="0"/>
              </a:rPr>
              <a:t>m’lik</a:t>
            </a:r>
            <a:r>
              <a:rPr lang="tr-TR" b="1" dirty="0">
                <a:latin typeface="Times New Roman" panose="02020603050405020304" pitchFamily="18" charset="0"/>
                <a:cs typeface="Times New Roman" panose="02020603050405020304" pitchFamily="18" charset="0"/>
              </a:rPr>
              <a:t> kısma kadar bu özelliğini korumaktadır</a:t>
            </a:r>
            <a:r>
              <a:rPr lang="tr-TR" b="1" dirty="0" smtClean="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Mağaranın toplam uzunluğu 700 m olup, 400 m’den sonrası sulu ve çamurludur</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888" y="2127319"/>
            <a:ext cx="2485386" cy="2791599"/>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9040" y="4193267"/>
            <a:ext cx="2469541" cy="2664733"/>
          </a:xfrm>
          <a:prstGeom prst="rect">
            <a:avLst/>
          </a:prstGeom>
          <a:ln/>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819378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2608" y="414529"/>
            <a:ext cx="8631936" cy="2215991"/>
          </a:xfrm>
          <a:prstGeom prst="rect">
            <a:avLst/>
          </a:prstGeom>
        </p:spPr>
        <p:txBody>
          <a:bodyPr wrap="square">
            <a:spAutoFit/>
          </a:bodyPr>
          <a:lstStyle/>
          <a:p>
            <a:r>
              <a:rPr lang="tr-TR" dirty="0"/>
              <a:t> </a:t>
            </a:r>
            <a:r>
              <a:rPr lang="tr-TR" sz="2000" b="1" dirty="0">
                <a:latin typeface="Times New Roman" panose="02020603050405020304" pitchFamily="18" charset="0"/>
                <a:cs typeface="Times New Roman" panose="02020603050405020304" pitchFamily="18" charset="0"/>
              </a:rPr>
              <a:t>MÖ 2000’lerde bölgede yaşayan yerli kavim olan </a:t>
            </a:r>
            <a:r>
              <a:rPr lang="tr-TR" sz="2000" b="1" dirty="0" err="1">
                <a:latin typeface="Times New Roman" panose="02020603050405020304" pitchFamily="18" charset="0"/>
                <a:cs typeface="Times New Roman" panose="02020603050405020304" pitchFamily="18" charset="0"/>
              </a:rPr>
              <a:t>Gaskalar</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Kaşkalar</a:t>
            </a:r>
            <a:r>
              <a:rPr lang="tr-TR" sz="2000" b="1" dirty="0">
                <a:latin typeface="Times New Roman" panose="02020603050405020304" pitchFamily="18" charset="0"/>
                <a:cs typeface="Times New Roman" panose="02020603050405020304" pitchFamily="18" charset="0"/>
              </a:rPr>
              <a:t>) veya İÖ 8</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yüzyılda Milet’ten gelerek Sinop’ta yerleşip koloni kuran göçmenler tarafından ilk defa yapıldığı düşünülmektedir. Kaleler 7</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yüzyılda </a:t>
            </a:r>
            <a:r>
              <a:rPr lang="tr-TR" sz="2000" b="1" dirty="0" err="1">
                <a:latin typeface="Times New Roman" panose="02020603050405020304" pitchFamily="18" charset="0"/>
                <a:cs typeface="Times New Roman" panose="02020603050405020304" pitchFamily="18" charset="0"/>
              </a:rPr>
              <a:t>Kimmerler’in</a:t>
            </a:r>
            <a:r>
              <a:rPr lang="tr-TR" sz="2000" b="1" dirty="0">
                <a:latin typeface="Times New Roman" panose="02020603050405020304" pitchFamily="18" charset="0"/>
                <a:cs typeface="Times New Roman" panose="02020603050405020304" pitchFamily="18" charset="0"/>
              </a:rPr>
              <a:t> istilasından sonra yeniden onarılmıştır. 6</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yüzyılda Pers hâkimiyetine geçen şehir Pontus Krallığı’nın önemli bir merkezi olmuş, surlar 4</a:t>
            </a:r>
            <a:r>
              <a:rPr lang="tr-TR" sz="2000" b="1" dirty="0" smtClean="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Mithridates</a:t>
            </a:r>
            <a:r>
              <a:rPr lang="tr-TR" sz="2000" b="1" dirty="0">
                <a:latin typeface="Times New Roman" panose="02020603050405020304" pitchFamily="18" charset="0"/>
                <a:cs typeface="Times New Roman" panose="02020603050405020304" pitchFamily="18" charset="0"/>
              </a:rPr>
              <a:t> tarafından bugünkü sınırlarıyla onarılıp geliştirilmiştir.</a:t>
            </a:r>
          </a:p>
          <a:p>
            <a:endParaRPr lang="tr-TR" b="1" dirty="0"/>
          </a:p>
        </p:txBody>
      </p:sp>
      <p:pic>
        <p:nvPicPr>
          <p:cNvPr id="13314" name="Picture 2" descr="C:\Users\Öznur\Desktop\TUR\tarihi-sinop-kalesi-nin-bilinmeyen-yerleri-gun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2" y="2773942"/>
            <a:ext cx="3901440" cy="3408482"/>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3315" name="Picture 3" descr="C:\Users\Öznur\Desktop\TUR\sinop_kal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992" y="2773942"/>
            <a:ext cx="4035552" cy="3419475"/>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769125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303" y="0"/>
            <a:ext cx="7125113" cy="853440"/>
          </a:xfrm>
        </p:spPr>
        <p:txBody>
          <a:bodyPr/>
          <a:lstStyle/>
          <a:p>
            <a:r>
              <a:rPr lang="tr-TR" sz="2400" b="1"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SİNOP TARİHİ CEZAEVİ</a:t>
            </a:r>
            <a:endParaRPr lang="tr-TR"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pic>
        <p:nvPicPr>
          <p:cNvPr id="14338" name="Picture 2" descr="C:\Users\Öznur\Desktop\TUR\sinop-cezaevi-20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664" y="585216"/>
            <a:ext cx="4877134" cy="5864352"/>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4" name="Dikdörtgen 3"/>
          <p:cNvSpPr/>
          <p:nvPr/>
        </p:nvSpPr>
        <p:spPr>
          <a:xfrm>
            <a:off x="152400" y="1170552"/>
            <a:ext cx="3785616" cy="4401205"/>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Sinop</a:t>
            </a:r>
            <a:r>
              <a:rPr lang="en-US" sz="2000" b="1" dirty="0">
                <a:latin typeface="Times New Roman" panose="02020603050405020304" pitchFamily="18" charset="0"/>
                <a:cs typeface="Times New Roman" panose="02020603050405020304" pitchFamily="18" charset="0"/>
              </a:rPr>
              <a:t> name that comes to mind at all times that the association of green and blue, as well as different geographies shoots, and sometimes the impossibility of escaping punishment is prison remembered with famous people there suffered. </a:t>
            </a:r>
          </a:p>
          <a:p>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Sinop</a:t>
            </a:r>
            <a:r>
              <a:rPr lang="en-US" sz="2000" b="1" dirty="0">
                <a:latin typeface="Times New Roman" panose="02020603050405020304" pitchFamily="18" charset="0"/>
                <a:cs typeface="Times New Roman" panose="02020603050405020304" pitchFamily="18" charset="0"/>
              </a:rPr>
              <a:t> Prison 13,000 m² space. In 1214 to commemorate the city's conquest by the Seljuk Sultan </a:t>
            </a:r>
            <a:r>
              <a:rPr lang="en-US" sz="2000" b="1" dirty="0" err="1">
                <a:latin typeface="Times New Roman" panose="02020603050405020304" pitchFamily="18" charset="0"/>
                <a:cs typeface="Times New Roman" panose="02020603050405020304" pitchFamily="18" charset="0"/>
              </a:rPr>
              <a:t>Izz</a:t>
            </a:r>
            <a:r>
              <a:rPr lang="en-US" sz="2000" b="1" dirty="0">
                <a:latin typeface="Times New Roman" panose="02020603050405020304" pitchFamily="18" charset="0"/>
                <a:cs typeface="Times New Roman" panose="02020603050405020304" pitchFamily="18" charset="0"/>
              </a:rPr>
              <a:t> is located within the inner castle built by </a:t>
            </a:r>
            <a:r>
              <a:rPr lang="en-US" sz="2000" b="1" dirty="0" err="1">
                <a:latin typeface="Times New Roman" panose="02020603050405020304" pitchFamily="18" charset="0"/>
                <a:cs typeface="Times New Roman" panose="02020603050405020304" pitchFamily="18" charset="0"/>
              </a:rPr>
              <a:t>Keykavus</a:t>
            </a:r>
            <a:r>
              <a:rPr lang="en-US" sz="2000" b="1" dirty="0">
                <a:latin typeface="Times New Roman" panose="02020603050405020304" pitchFamily="18" charset="0"/>
                <a:cs typeface="Times New Roman" panose="02020603050405020304" pitchFamily="18" charset="0"/>
              </a:rPr>
              <a:t>.</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224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58368"/>
            <a:ext cx="8229600" cy="5666232"/>
          </a:xfrm>
        </p:spPr>
        <p:txBody>
          <a:bodyPr>
            <a:normAutofit/>
          </a:bodyPr>
          <a:lstStyle/>
          <a:p>
            <a:r>
              <a:rPr lang="tr-TR" sz="2400" b="1" dirty="0">
                <a:latin typeface="Times New Roman" panose="02020603050405020304" pitchFamily="18" charset="0"/>
                <a:cs typeface="Times New Roman" panose="02020603050405020304" pitchFamily="18" charset="0"/>
              </a:rPr>
              <a:t>Sinop adının geçtiği her zaman akla gelen yeşil ve mavinin birlikteliği, farklı coğrafyası yanı sıra sürgünleri, kaçmanın imkânsızlığı ve zaman zaman cezasını orada çekmiş ünlü kişileri ile anılan Cezaevi’dir.</a:t>
            </a:r>
          </a:p>
          <a:p>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Sinop Cezaevi yaklaşık 13.000 m²’lik bir alanı kaplar. 1214 yılında şehrin Selçuklular tarafından alınışının anısına Sultan İzzettin Keykavus tarafından yaptırılan iç kale içinde yer alır.</a:t>
            </a:r>
          </a:p>
          <a:p>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907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4069" y="-92902"/>
            <a:ext cx="7125113" cy="778701"/>
          </a:xfrm>
        </p:spPr>
        <p:txBody>
          <a:bodyPr/>
          <a:lstStyle/>
          <a:p>
            <a:r>
              <a:rPr lang="tr-TR" sz="2400" b="1" dirty="0" smtClean="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ERFELEK ŞELALESİ</a:t>
            </a:r>
            <a:endParaRPr lang="tr-TR" sz="2400" b="1" dirty="0">
              <a:solidFill>
                <a:schemeClr val="accent4">
                  <a:lumMod val="50000"/>
                </a:schemeClr>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5" name="Metin kutusu 4"/>
          <p:cNvSpPr txBox="1"/>
          <p:nvPr/>
        </p:nvSpPr>
        <p:spPr>
          <a:xfrm>
            <a:off x="225285" y="685799"/>
            <a:ext cx="8746435" cy="2246769"/>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Erfelek Şelaleleri, Küre Dağlarının doğu bölümünde Erfelek Barajının yol çalışmaları sırasında keşfedilmiş. Yaklaşık 15 metre yükseklikten Karasu Nehrine dökülen ilk şelale etrafındaki bitki örtüsünün yarattığı manzara ile göze çarpıyor. Akarsuyu yukarı doğru izleyip bir kaç küçük çağlayan geçerseniz ikinci bir şelaleyle karşılaşılıyor. Burada koyağın iyice daralması nedeniyle yolculuk yapmak çok güç bir hal alsa da, bunu göze alıp devam edenleri tam bir şelale şöleni bekliyor. </a:t>
            </a:r>
          </a:p>
        </p:txBody>
      </p:sp>
      <p:pic>
        <p:nvPicPr>
          <p:cNvPr id="15362" name="Picture 2" descr="C:\Users\Öznur\Desktop\TUR\selal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2" y="3002524"/>
            <a:ext cx="8278368" cy="3764036"/>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249134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8411" y="176957"/>
            <a:ext cx="7126446" cy="924475"/>
          </a:xfrm>
        </p:spPr>
        <p:txBody>
          <a:bodyPr/>
          <a:lstStyle/>
          <a:p>
            <a:r>
              <a:rPr lang="tr-TR" sz="3600" dirty="0" smtClean="0">
                <a:solidFill>
                  <a:schemeClr val="accent4">
                    <a:lumMod val="50000"/>
                  </a:schemeClr>
                </a:solidFill>
                <a:latin typeface="Times New Roman" panose="02020603050405020304" pitchFamily="18" charset="0"/>
                <a:cs typeface="Times New Roman" panose="02020603050405020304" pitchFamily="18" charset="0"/>
              </a:rPr>
              <a:t>5. Gün Amasya - Çorum</a:t>
            </a:r>
            <a:endParaRPr lang="tr-TR" sz="3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478411" y="1203549"/>
            <a:ext cx="4543218" cy="2554545"/>
          </a:xfrm>
          <a:prstGeom prst="rect">
            <a:avLst/>
          </a:prstGeom>
          <a:noFill/>
        </p:spPr>
        <p:txBody>
          <a:bodyPr wrap="square" rtlCol="0">
            <a:spAutoFit/>
          </a:bodyPr>
          <a:lstStyle/>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rPr>
              <a:t>Amasya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Amasya Müzesi</a:t>
            </a:r>
          </a:p>
          <a:p>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Kral Kaya Mezarları </a:t>
            </a:r>
          </a:p>
          <a:p>
            <a:endParaRPr lang="tr-TR" sz="2000" b="1" dirty="0" smtClean="0">
              <a:latin typeface="Times New Roman" panose="02020603050405020304" pitchFamily="18" charset="0"/>
              <a:cs typeface="Times New Roman" panose="02020603050405020304" pitchFamily="18" charset="0"/>
              <a:sym typeface="Wingdings" panose="05000000000000000000" pitchFamily="2" charset="2"/>
            </a:endParaRPr>
          </a:p>
          <a:p>
            <a:r>
              <a:rPr lang="tr-TR" sz="2000" b="1" dirty="0" smtClean="0">
                <a:solidFill>
                  <a:schemeClr val="accent4">
                    <a:lumMod val="50000"/>
                  </a:schemeClr>
                </a:solidFill>
                <a:latin typeface="Times New Roman" panose="02020603050405020304" pitchFamily="18" charset="0"/>
                <a:cs typeface="Times New Roman" panose="02020603050405020304" pitchFamily="18" charset="0"/>
                <a:sym typeface="Wingdings" panose="05000000000000000000" pitchFamily="2" charset="2"/>
              </a:rPr>
              <a:t>Çorum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 Merkezde Öğle Yemeği</a:t>
            </a:r>
          </a:p>
          <a:p>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err="1" smtClean="0">
                <a:latin typeface="Times New Roman" panose="02020603050405020304" pitchFamily="18" charset="0"/>
                <a:cs typeface="Times New Roman" panose="02020603050405020304" pitchFamily="18" charset="0"/>
                <a:sym typeface="Wingdings" panose="05000000000000000000" pitchFamily="2" charset="2"/>
              </a:rPr>
              <a:t>Hattuşa</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t>
            </a:r>
          </a:p>
          <a:p>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Alacahöyük Müzesi</a:t>
            </a:r>
          </a:p>
          <a:p>
            <a:r>
              <a:rPr lang="tr-TR" sz="2000" b="1" dirty="0">
                <a:latin typeface="Times New Roman" panose="02020603050405020304" pitchFamily="18" charset="0"/>
                <a:cs typeface="Times New Roman" panose="02020603050405020304" pitchFamily="18" charset="0"/>
                <a:sym typeface="Wingdings" panose="05000000000000000000" pitchFamily="2" charset="2"/>
              </a:rPr>
              <a:t> </a:t>
            </a:r>
            <a:r>
              <a:rPr lang="tr-TR" sz="2000" b="1" dirty="0" smtClean="0">
                <a:latin typeface="Times New Roman" panose="02020603050405020304" pitchFamily="18" charset="0"/>
                <a:cs typeface="Times New Roman" panose="02020603050405020304" pitchFamily="18" charset="0"/>
                <a:sym typeface="Wingdings" panose="05000000000000000000" pitchFamily="2" charset="2"/>
              </a:rPr>
              <a:t>                 Yazılı Kaya Tapınağı</a:t>
            </a:r>
          </a:p>
          <a:p>
            <a:endParaRPr lang="tr-TR" sz="2000" b="1"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10625" t="523" r="41353" b="22739"/>
          <a:stretch/>
        </p:blipFill>
        <p:spPr>
          <a:xfrm>
            <a:off x="4916556" y="1625874"/>
            <a:ext cx="4028661" cy="5160940"/>
          </a:xfrm>
          <a:prstGeom prst="rect">
            <a:avLst/>
          </a:prstGeom>
        </p:spPr>
      </p:pic>
    </p:spTree>
    <p:extLst>
      <p:ext uri="{BB962C8B-B14F-4D97-AF65-F5344CB8AC3E}">
        <p14:creationId xmlns:p14="http://schemas.microsoft.com/office/powerpoint/2010/main" val="4117356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451</Words>
  <Application>Microsoft Macintosh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Batı Karadeniz-3</vt:lpstr>
      <vt:lpstr>KASTAMONU KALESİ</vt:lpstr>
      <vt:lpstr>İNALTI MAĞARASI</vt:lpstr>
      <vt:lpstr>PowerPoint Presentation</vt:lpstr>
      <vt:lpstr>SİNOP TARİHİ CEZAEVİ</vt:lpstr>
      <vt:lpstr>PowerPoint Presentation</vt:lpstr>
      <vt:lpstr>ERFELEK ŞELALESİ</vt:lpstr>
      <vt:lpstr>5. Gün Amasya - Çorum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Batı Karadeniz-3</dc:title>
  <dc:creator>azade</dc:creator>
  <cp:lastModifiedBy>azade</cp:lastModifiedBy>
  <cp:revision>1</cp:revision>
  <dcterms:created xsi:type="dcterms:W3CDTF">2017-11-07T00:48:41Z</dcterms:created>
  <dcterms:modified xsi:type="dcterms:W3CDTF">2017-11-07T00:49:37Z</dcterms:modified>
</cp:coreProperties>
</file>