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76" r:id="rId5"/>
    <p:sldId id="268" r:id="rId6"/>
    <p:sldId id="269" r:id="rId7"/>
    <p:sldId id="270" r:id="rId8"/>
    <p:sldId id="274" r:id="rId9"/>
    <p:sldId id="271" r:id="rId10"/>
    <p:sldId id="272" r:id="rId11"/>
    <p:sldId id="275"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89" d="100"/>
          <a:sy n="89" d="100"/>
        </p:scale>
        <p:origin x="12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654761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823750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42225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301602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4519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154024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ECE9604-0E13-4DD6-AF9B-7A7AACDE0BAC}" type="datetimeFigureOut">
              <a:rPr lang="tr-TR" smtClean="0"/>
              <a:t>1.3.2018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4074009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ECE9604-0E13-4DD6-AF9B-7A7AACDE0BAC}" type="datetimeFigureOut">
              <a:rPr lang="tr-TR" smtClean="0"/>
              <a:t>1.3.2018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988909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ECE9604-0E13-4DD6-AF9B-7A7AACDE0BAC}" type="datetimeFigureOut">
              <a:rPr lang="tr-TR" smtClean="0"/>
              <a:t>1.3.2018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262755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46672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525450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CE9604-0E13-4DD6-AF9B-7A7AACDE0BAC}" type="datetimeFigureOut">
              <a:rPr lang="tr-TR" smtClean="0"/>
              <a:t>1.3.2018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D11CAF-D679-4CFE-8E6E-82D2BE90B217}" type="slidenum">
              <a:rPr lang="tr-TR" smtClean="0"/>
              <a:t>‹#›</a:t>
            </a:fld>
            <a:endParaRPr lang="tr-TR"/>
          </a:p>
        </p:txBody>
      </p:sp>
    </p:spTree>
    <p:extLst>
      <p:ext uri="{BB962C8B-B14F-4D97-AF65-F5344CB8AC3E}">
        <p14:creationId xmlns:p14="http://schemas.microsoft.com/office/powerpoint/2010/main" val="35572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51877" y="2042319"/>
            <a:ext cx="9144000" cy="2387600"/>
          </a:xfrm>
        </p:spPr>
        <p:txBody>
          <a:bodyPr>
            <a:normAutofit fontScale="90000"/>
          </a:bodyPr>
          <a:lstStyle/>
          <a:p>
            <a:r>
              <a:rPr lang="tr-TR" b="1" dirty="0"/>
              <a:t>HLK 112</a:t>
            </a:r>
            <a:r>
              <a:rPr lang="tr-TR" dirty="0"/>
              <a:t/>
            </a:r>
            <a:br>
              <a:rPr lang="tr-TR" dirty="0"/>
            </a:br>
            <a:r>
              <a:rPr lang="tr-TR" b="1" dirty="0"/>
              <a:t>FOLKLOR ve KÜLTÜR II</a:t>
            </a:r>
            <a:r>
              <a:rPr lang="tr-TR" dirty="0"/>
              <a:t/>
            </a:r>
            <a:br>
              <a:rPr lang="tr-TR" dirty="0"/>
            </a:br>
            <a:endParaRPr lang="tr-TR" dirty="0"/>
          </a:p>
        </p:txBody>
      </p:sp>
    </p:spTree>
    <p:extLst>
      <p:ext uri="{BB962C8B-B14F-4D97-AF65-F5344CB8AC3E}">
        <p14:creationId xmlns:p14="http://schemas.microsoft.com/office/powerpoint/2010/main" val="1243388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t>“Kültür”, bu terime sahip olan bütün dillerde, yeryüzünün en muğlâk, en ikircimli kavramlarından birine gönderme yapan bir sözcük. Bir yandan bir topluluğun yaşam tarzı, coğrafî ve toplumsal çevrelerine uyarlanma stratejilerinin bütünü, kişilik sistemi, çevreyi, deneyimlerini, yaşamlarını anlamlandırmalarına yardımcı olan kolektif zihinsel şablonlar, bir topluluğu bir arada tutan değer ve anlam sistemleri vb. </a:t>
            </a:r>
            <a:r>
              <a:rPr lang="tr-TR" dirty="0" err="1"/>
              <a:t>toplumbilimsel</a:t>
            </a:r>
            <a:r>
              <a:rPr lang="tr-TR" dirty="0"/>
              <a:t> / antropolojik tanımları var. </a:t>
            </a:r>
          </a:p>
        </p:txBody>
      </p:sp>
    </p:spTree>
    <p:extLst>
      <p:ext uri="{BB962C8B-B14F-4D97-AF65-F5344CB8AC3E}">
        <p14:creationId xmlns:p14="http://schemas.microsoft.com/office/powerpoint/2010/main" val="1349697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Diğer yanda, daha çok muhafazakâr çevrelerde ve popüler katmanlarda, halk kitlelerinde okunduğu hâliyle, “örf ve adetler, gelenekler, değerler, ataların yolu” vb. gibi daha yalınkat, </a:t>
            </a:r>
            <a:r>
              <a:rPr lang="tr-TR" dirty="0" err="1"/>
              <a:t>kestirmeci</a:t>
            </a:r>
            <a:r>
              <a:rPr lang="tr-TR" dirty="0"/>
              <a:t> bir yorumu var. Ya da entelektüel kesimler ve/veya aydınlar arasında “yüksek kültür” olarak anlaşılan, rafine estetik, entelektüel yeti ve beğenilere, birikime gönderme yapan versiyonundan söz edilebilir.</a:t>
            </a:r>
          </a:p>
          <a:p>
            <a:endParaRPr lang="tr-TR" dirty="0"/>
          </a:p>
        </p:txBody>
      </p:sp>
    </p:spTree>
    <p:extLst>
      <p:ext uri="{BB962C8B-B14F-4D97-AF65-F5344CB8AC3E}">
        <p14:creationId xmlns:p14="http://schemas.microsoft.com/office/powerpoint/2010/main" val="730429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9565" y="2774838"/>
            <a:ext cx="10515600" cy="1325563"/>
          </a:xfrm>
        </p:spPr>
        <p:txBody>
          <a:bodyPr>
            <a:normAutofit fontScale="90000"/>
          </a:bodyPr>
          <a:lstStyle/>
          <a:p>
            <a:r>
              <a:rPr lang="tr-TR" b="1" dirty="0"/>
              <a:t>1.1. Kültür Kavramı: Tanımı /Nitelikleri/ ve Kültürel Süreçler</a:t>
            </a:r>
            <a:r>
              <a:rPr lang="tr-TR" dirty="0"/>
              <a:t/>
            </a:r>
            <a:br>
              <a:rPr lang="tr-TR" dirty="0"/>
            </a:br>
            <a:endParaRPr lang="tr-TR" dirty="0"/>
          </a:p>
        </p:txBody>
      </p:sp>
    </p:spTree>
    <p:extLst>
      <p:ext uri="{BB962C8B-B14F-4D97-AF65-F5344CB8AC3E}">
        <p14:creationId xmlns:p14="http://schemas.microsoft.com/office/powerpoint/2010/main" val="1652990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t>Kültür kavramı sosyal bilimler düşüncesine özgüdür. Kültür konusu genelde sosyal ve beşeri bilimlerin, özelde ise tarih, sosyoloji, psikoloji, felsefe, antropoloji ve halkbilim gibi dallarının çalışmalarının temelinde yer alır (ya da kullanılır).  </a:t>
            </a:r>
          </a:p>
          <a:p>
            <a:endParaRPr lang="tr-TR" dirty="0"/>
          </a:p>
        </p:txBody>
      </p:sp>
    </p:spTree>
    <p:extLst>
      <p:ext uri="{BB962C8B-B14F-4D97-AF65-F5344CB8AC3E}">
        <p14:creationId xmlns:p14="http://schemas.microsoft.com/office/powerpoint/2010/main" val="3500107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Antropoloji alanında çalışanların bir ara 164 farklı tanımı olduğunu tespit ettiği, günümüzde ise 200’ü aşkın tanımının bulunduğu ileri sürülen kültürün, böylesi bir tanım çokluğundan dolayı, neredeyse tanımlanamaz bir kavram olduğunu belirtmeye varan görüşler mevcuttur. Her uzmanlık alanının perspektifinden kültür kavramı farklı tanımlanmaktadır. Bu noktadan başlatılacak tartışmaları bir uzlaşma ile sonuçlandırmak pek kolay değildir. </a:t>
            </a:r>
          </a:p>
          <a:p>
            <a:pPr marL="0" indent="0">
              <a:buNone/>
            </a:pPr>
            <a:endParaRPr lang="tr-TR" dirty="0"/>
          </a:p>
        </p:txBody>
      </p:sp>
    </p:spTree>
    <p:extLst>
      <p:ext uri="{BB962C8B-B14F-4D97-AF65-F5344CB8AC3E}">
        <p14:creationId xmlns:p14="http://schemas.microsoft.com/office/powerpoint/2010/main" val="21354368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Antropoloji alanında çalışanların bir ara 164 farklı tanımı olduğunu tespit ettiği, günümüzde ise 200’ü aşkın tanımının bulunduğu ileri sürülen kültürün, böylesi bir tanım çokluğundan dolayı, neredeyse tanımlanamaz bir kavram olduğunu belirtmeye varan görüşler mevcuttur. Her uzmanlık alanının perspektifinden kültür kavramı farklı tanımlanmaktadır. Bu noktadan başlatılacak tartışmaları bir uzlaşma ile sonuçlandırmak pek kolay değildir. </a:t>
            </a:r>
          </a:p>
          <a:p>
            <a:endParaRPr lang="tr-TR" dirty="0"/>
          </a:p>
        </p:txBody>
      </p:sp>
    </p:spTree>
    <p:extLst>
      <p:ext uri="{BB962C8B-B14F-4D97-AF65-F5344CB8AC3E}">
        <p14:creationId xmlns:p14="http://schemas.microsoft.com/office/powerpoint/2010/main" val="364358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dirty="0"/>
              <a:t>Kaçınılmaz olarak kültüre ilişkin bu tanımlama sorusu/sorunu ile karşı karşıya kalmaktayız. Buna bağlı olarak, kavramın neyi anlattığı, ne tür olgu ve uygulamalara karşılık olabildiği üzerine uzlaşmak durumundayız. Esas itibarıyla kültürün evrensel (tüm insanlığa ait) yanı ile özgül (belli bir insan topluluğuna ait) yanı arasındaki bağlantı, süreklilik ve etkileşim üzerinde durmak ve bu noktada İngiliz insanbilimci Edward B. </a:t>
            </a:r>
            <a:r>
              <a:rPr lang="tr-TR" dirty="0" err="1"/>
              <a:t>Tylor’un</a:t>
            </a:r>
            <a:r>
              <a:rPr lang="tr-TR" dirty="0"/>
              <a:t> (1871) artık klasikleşmiş olan ve hayli yaygın bir kabul gören kültür tanımını hatırlamak gerekir: </a:t>
            </a:r>
          </a:p>
          <a:p>
            <a:pPr marL="0" indent="0">
              <a:buNone/>
            </a:pPr>
            <a:endParaRPr lang="tr-TR" dirty="0"/>
          </a:p>
          <a:p>
            <a:pPr algn="just"/>
            <a:r>
              <a:rPr lang="tr-TR" i="1" dirty="0"/>
              <a:t>“Kültür (ya da uygarlık), bir toplumun üyesi olarak insanın öğrenerek kazandığı bilgi, inanç, gelenek, sanat, hukuk, ahlak ve diğer yetenek ve alışkanlıkları içeren karmaşık bir bütündür.”</a:t>
            </a:r>
            <a:endParaRPr lang="tr-TR" dirty="0"/>
          </a:p>
        </p:txBody>
      </p:sp>
    </p:spTree>
    <p:extLst>
      <p:ext uri="{BB962C8B-B14F-4D97-AF65-F5344CB8AC3E}">
        <p14:creationId xmlns:p14="http://schemas.microsoft.com/office/powerpoint/2010/main" val="1694232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Bu tanım kültürün insani-evrensel anlamı ile toplumsal-özgül anlamı arasında bağlantı oluşturabilmemize yardımcı olmaktadır. Çünkü kültür, her toplumda farklı içerik ve kapsamda karşımıza çıkmaktadır. Bu anlamda da “</a:t>
            </a:r>
            <a:r>
              <a:rPr lang="tr-TR" dirty="0" err="1"/>
              <a:t>kültürler”den</a:t>
            </a:r>
            <a:r>
              <a:rPr lang="tr-TR" dirty="0"/>
              <a:t> söz edilebilir. </a:t>
            </a:r>
          </a:p>
        </p:txBody>
      </p:sp>
    </p:spTree>
    <p:extLst>
      <p:ext uri="{BB962C8B-B14F-4D97-AF65-F5344CB8AC3E}">
        <p14:creationId xmlns:p14="http://schemas.microsoft.com/office/powerpoint/2010/main" val="884031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Dolayısıyla kültürün, “millet olarak ürettiğimiz ve hayat tarzımızı belirleyen değerler bütünü”; “davranış ve yaklaşımlarımızı belirleyen birikimlerimiz”; “kimliğimizi belirleyen değerler” olarak kabul edilmesi mümkündür. Ancak ulusal kültüre yönelik bu hassasiyetin, insanlığın geçmişte ve günümüzde mevcut evrensel kültür birikiminden uzaklaşmak veya ondan yararlanmaktan kaçınmak gibi içe kapalı ve dışlayıcı bir noktaya varmaması gerekir.</a:t>
            </a:r>
          </a:p>
          <a:p>
            <a:endParaRPr lang="tr-TR" dirty="0"/>
          </a:p>
        </p:txBody>
      </p:sp>
    </p:spTree>
    <p:extLst>
      <p:ext uri="{BB962C8B-B14F-4D97-AF65-F5344CB8AC3E}">
        <p14:creationId xmlns:p14="http://schemas.microsoft.com/office/powerpoint/2010/main" val="30214326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t>Kültür</a:t>
            </a:r>
            <a:r>
              <a:rPr lang="tr-TR" dirty="0"/>
              <a:t>: En geniş tanımıyla, bir toplum üyelerinin dünyaları ve birbirleriyle ilişkilerinde kullandığı ve öğrenme yoluyla bir kuşaktan sonrakine aktarılan ortak inanç, değer, adet, davranış ve maddi nesneler sistemidir.</a:t>
            </a:r>
          </a:p>
          <a:p>
            <a:endParaRPr lang="tr-TR" dirty="0"/>
          </a:p>
        </p:txBody>
      </p:sp>
    </p:spTree>
    <p:extLst>
      <p:ext uri="{BB962C8B-B14F-4D97-AF65-F5344CB8AC3E}">
        <p14:creationId xmlns:p14="http://schemas.microsoft.com/office/powerpoint/2010/main" val="338006221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558</Words>
  <Application>Microsoft Office PowerPoint</Application>
  <PresentationFormat>Geniş ekran</PresentationFormat>
  <Paragraphs>13</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HLK 112 FOLKLOR ve KÜLTÜR II </vt:lpstr>
      <vt:lpstr>1.1. Kültür Kavramı: Tanımı /Nitelikleri/ ve Kültürel Süreçler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HLK 112 FOLKLOR ve KÜLTÜR II</dc:title>
  <dc:creator>Kullanıcı</dc:creator>
  <cp:lastModifiedBy>Kullanıcı</cp:lastModifiedBy>
  <cp:revision>7</cp:revision>
  <dcterms:created xsi:type="dcterms:W3CDTF">2018-03-01T08:51:22Z</dcterms:created>
  <dcterms:modified xsi:type="dcterms:W3CDTF">2018-03-01T09:04:43Z</dcterms:modified>
</cp:coreProperties>
</file>