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416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5479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564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414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64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979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1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40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509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28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0548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75F91-F15A-47A6-8EE0-C78635786400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DD00D-3BD7-4EFD-AB28-3285B8443C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2852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25" y="228600"/>
            <a:ext cx="8534400" cy="838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dirty="0">
                <a:solidFill>
                  <a:schemeClr val="accent3"/>
                </a:solidFill>
              </a:rPr>
              <a:t>HIERARCHICAL ALPHANUMERIC CODING SAMPLES</a:t>
            </a:r>
            <a:endParaRPr lang="en-US" sz="2800" b="1" dirty="0">
              <a:solidFill>
                <a:schemeClr val="accent3"/>
              </a:solidFill>
            </a:endParaRPr>
          </a:p>
        </p:txBody>
      </p:sp>
      <p:sp>
        <p:nvSpPr>
          <p:cNvPr id="471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6EBCC73-E0E9-41EC-AE9B-034BABB19F82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752600" y="1600200"/>
          <a:ext cx="8504238" cy="4186238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2521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521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093871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ACOUSTIC SIGNATURES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DIGESTION SYSTEM SYMPTOMS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92367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</a:t>
                      </a:r>
                      <a:r>
                        <a:rPr lang="tr-TR" sz="1800" baseline="0" dirty="0" smtClean="0"/>
                        <a:t>00  </a:t>
                      </a:r>
                      <a:r>
                        <a:rPr lang="tr-TR" sz="1800" dirty="0" smtClean="0"/>
                        <a:t>Sağırlık</a:t>
                      </a:r>
                    </a:p>
                    <a:p>
                      <a:r>
                        <a:rPr lang="tr-TR" sz="1800" baseline="0" dirty="0" smtClean="0"/>
                        <a:t>                        A01 tam sağırlık</a:t>
                      </a:r>
                    </a:p>
                    <a:p>
                      <a:r>
                        <a:rPr lang="tr-TR" sz="1800" baseline="0" dirty="0" smtClean="0"/>
                        <a:t>                        A02 kısmi sağırlık </a:t>
                      </a:r>
                    </a:p>
                    <a:p>
                      <a:r>
                        <a:rPr lang="tr-TR" sz="1800" baseline="0" dirty="0" smtClean="0"/>
                        <a:t>          A 10 kulak akıntısı</a:t>
                      </a:r>
                    </a:p>
                    <a:p>
                      <a:r>
                        <a:rPr lang="tr-TR" sz="1800" baseline="0" dirty="0" smtClean="0"/>
                        <a:t>                       A 11 kanlı akıntı </a:t>
                      </a:r>
                    </a:p>
                    <a:p>
                      <a:r>
                        <a:rPr lang="tr-TR" sz="1800" baseline="0" dirty="0" smtClean="0"/>
                        <a:t>                       A12 purulent akıntı</a:t>
                      </a:r>
                    </a:p>
                    <a:p>
                      <a:r>
                        <a:rPr lang="tr-TR" sz="1800" baseline="0" dirty="0" smtClean="0"/>
                        <a:t>          A20  aşırı kulak kiri</a:t>
                      </a:r>
                    </a:p>
                    <a:p>
                      <a:r>
                        <a:rPr lang="tr-TR" sz="1800" baseline="0" dirty="0" smtClean="0"/>
                        <a:t>          A30  anormal kulak şekli</a:t>
                      </a:r>
                    </a:p>
                    <a:p>
                      <a:r>
                        <a:rPr lang="tr-TR" sz="1800" baseline="0" dirty="0" smtClean="0"/>
                        <a:t>          A40  diğer </a:t>
                      </a:r>
                    </a:p>
                    <a:p>
                      <a:r>
                        <a:rPr lang="tr-TR" sz="1800" baseline="0" dirty="0" smtClean="0"/>
                        <a:t>                       A41   kulak kenesi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S00 anormal iştah</a:t>
                      </a:r>
                    </a:p>
                    <a:p>
                      <a:r>
                        <a:rPr lang="tr-TR" sz="1800" dirty="0" smtClean="0"/>
                        <a:t>                                  S01</a:t>
                      </a:r>
                      <a:r>
                        <a:rPr lang="tr-TR" sz="1800" baseline="0" dirty="0" smtClean="0"/>
                        <a:t> az iştah</a:t>
                      </a:r>
                    </a:p>
                    <a:p>
                      <a:r>
                        <a:rPr lang="tr-TR" sz="1800" baseline="0" dirty="0" smtClean="0"/>
                        <a:t>                                   S02 polifaji</a:t>
                      </a:r>
                    </a:p>
                    <a:p>
                      <a:r>
                        <a:rPr lang="tr-TR" sz="1800" baseline="0" dirty="0" smtClean="0"/>
                        <a:t>                                    S03 anoreksi</a:t>
                      </a:r>
                    </a:p>
                    <a:p>
                      <a:r>
                        <a:rPr lang="tr-TR" sz="1800" baseline="0" dirty="0" smtClean="0"/>
                        <a:t>                                     S04 pika</a:t>
                      </a:r>
                    </a:p>
                    <a:p>
                      <a:r>
                        <a:rPr lang="tr-TR" sz="1800" baseline="0" dirty="0" smtClean="0"/>
                        <a:t>         S50 ağız mukozası belirtileri</a:t>
                      </a:r>
                    </a:p>
                    <a:p>
                      <a:r>
                        <a:rPr lang="tr-TR" sz="1800" baseline="0" dirty="0" smtClean="0"/>
                        <a:t>         S70 mide belirtileri</a:t>
                      </a:r>
                    </a:p>
                    <a:p>
                      <a:r>
                        <a:rPr lang="tr-TR" sz="1800" baseline="0" dirty="0" smtClean="0"/>
                        <a:t>                                      S71   kusma</a:t>
                      </a:r>
                    </a:p>
                    <a:p>
                      <a:r>
                        <a:rPr lang="tr-TR" sz="1800" baseline="0" dirty="0" smtClean="0"/>
                        <a:t>          S90   dışkı </a:t>
                      </a:r>
                    </a:p>
                    <a:p>
                      <a:r>
                        <a:rPr lang="tr-TR" sz="1800" baseline="0" dirty="0" smtClean="0"/>
                        <a:t>                                        S91 ishal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07574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25" y="0"/>
            <a:ext cx="8534400" cy="106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2800" b="1" dirty="0" err="1">
                <a:solidFill>
                  <a:schemeClr val="accent3"/>
                </a:solidFill>
              </a:rPr>
              <a:t>Symbols</a:t>
            </a:r>
            <a:r>
              <a:rPr lang="tr-TR" sz="2800" b="1" dirty="0">
                <a:solidFill>
                  <a:schemeClr val="accent1"/>
                </a:solidFill>
              </a:rPr>
              <a:t/>
            </a:r>
            <a:br>
              <a:rPr lang="tr-TR" sz="2800" b="1" dirty="0">
                <a:solidFill>
                  <a:schemeClr val="accent1"/>
                </a:solidFill>
              </a:rPr>
            </a:br>
            <a:r>
              <a:rPr lang="tr-TR" sz="2800" b="1" dirty="0">
                <a:solidFill>
                  <a:schemeClr val="accent1"/>
                </a:solidFill>
              </a:rPr>
              <a:t>(FAO-OIE SYMBOLIC CODES)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sp>
        <p:nvSpPr>
          <p:cNvPr id="481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B5F1B3-9F74-430A-9065-202FAF45BA88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1752600" y="1752600"/>
          <a:ext cx="8686800" cy="442118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6161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706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86452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CODE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DISEASE FORMATION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6452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-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Not </a:t>
                      </a:r>
                      <a:r>
                        <a:rPr lang="tr-TR" sz="1800" dirty="0" err="1" smtClean="0"/>
                        <a:t>reported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6452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(-)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Not </a:t>
                      </a:r>
                      <a:r>
                        <a:rPr lang="tr-TR" sz="1800" dirty="0" err="1" smtClean="0"/>
                        <a:t>reported</a:t>
                      </a:r>
                      <a:r>
                        <a:rPr lang="tr-TR" sz="1800" dirty="0" smtClean="0"/>
                        <a:t>, </a:t>
                      </a:r>
                      <a:r>
                        <a:rPr lang="tr-TR" sz="1800" dirty="0" err="1" smtClean="0"/>
                        <a:t>maybe</a:t>
                      </a:r>
                      <a:r>
                        <a:rPr lang="tr-TR" sz="1800" dirty="0" smtClean="0"/>
                        <a:t> not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40127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  </a:t>
                      </a:r>
                      <a:r>
                        <a:rPr lang="en-US" sz="1800" dirty="0" smtClean="0"/>
                        <a:t>Not reported, maybe not</a:t>
                      </a:r>
                    </a:p>
                    <a:p>
                      <a:r>
                        <a:rPr lang="en-US" sz="1800" dirty="0" smtClean="0"/>
                        <a:t>suspicious but unconfirmed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864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(+)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Random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occurrence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864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+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Low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sporadic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cruise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645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++</a:t>
                      </a:r>
                      <a:endParaRPr lang="en-US" sz="1800" dirty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Moderate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incidence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6235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+++</a:t>
                      </a:r>
                      <a:endParaRPr lang="tr-TR" sz="1800" dirty="0" smtClean="0"/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High </a:t>
                      </a:r>
                      <a:r>
                        <a:rPr lang="tr-TR" sz="1800" dirty="0" err="1" smtClean="0"/>
                        <a:t>incidence</a:t>
                      </a:r>
                      <a:endParaRPr lang="en-US" sz="1800" dirty="0"/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1564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9D2512"/>
              </a:solidFill>
            </a:endParaRPr>
          </a:p>
        </p:txBody>
      </p:sp>
      <p:sp>
        <p:nvSpPr>
          <p:cNvPr id="4915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568B2CB-9480-461B-B8C8-E2C20B19B560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825625" y="1527176"/>
          <a:ext cx="8504238" cy="296227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146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58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920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CODE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DISEASE FORMATION</a:t>
                      </a:r>
                      <a:endParaRPr lang="en-US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92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 </a:t>
                      </a:r>
                      <a:r>
                        <a:rPr lang="tr-TR" sz="1800" dirty="0" err="1" smtClean="0"/>
                        <a:t>information</a:t>
                      </a:r>
                      <a:endParaRPr lang="tr-TR" sz="1800" dirty="0" smtClean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92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+\</a:t>
                      </a:r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Disease reduced but still there</a:t>
                      </a:r>
                      <a:r>
                        <a:rPr lang="tr-TR" sz="1800" dirty="0" smtClean="0"/>
                        <a:t>.</a:t>
                      </a:r>
                      <a:endParaRPr lang="en-US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92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 + </a:t>
                      </a:r>
                      <a:r>
                        <a:rPr lang="en-US" sz="1800" baseline="0" dirty="0" smtClean="0"/>
                        <a:t>   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Limited in </a:t>
                      </a:r>
                      <a:r>
                        <a:rPr lang="tr-TR" sz="1800" dirty="0" err="1" smtClean="0"/>
                        <a:t>certain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areas</a:t>
                      </a:r>
                      <a:endParaRPr lang="en-US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920"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 +</a:t>
                      </a:r>
                      <a:r>
                        <a:rPr lang="tr-TR" sz="1800" baseline="0" dirty="0" smtClean="0"/>
                        <a:t>  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Only seen in imported animals</a:t>
                      </a:r>
                      <a:endParaRPr lang="en-US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92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+ 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Seasonal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formation</a:t>
                      </a:r>
                      <a:endParaRPr lang="en-US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5838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 !</a:t>
                      </a:r>
                      <a:endParaRPr lang="en-US" sz="1800" dirty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The disease has only recently been seen in the country</a:t>
                      </a:r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+ .</a:t>
                      </a:r>
                      <a:r>
                        <a:rPr lang="en-US" sz="1800" baseline="0" dirty="0" smtClean="0"/>
                        <a:t> .</a:t>
                      </a:r>
                      <a:endParaRPr lang="en-US" sz="1800" dirty="0" smtClean="0"/>
                    </a:p>
                  </a:txBody>
                  <a:tcPr marT="45730" marB="4573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There is disease but its distribution and incidence are unknown</a:t>
                      </a:r>
                      <a:endParaRPr lang="en-US" sz="1800" dirty="0"/>
                    </a:p>
                  </a:txBody>
                  <a:tcPr marT="45730" marB="4573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2286000" y="2743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10800000" flipV="1">
            <a:off x="2209800" y="26670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2286000" y="3200400"/>
            <a:ext cx="152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14600" y="32004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2590800" y="35052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V="1">
            <a:off x="2514600" y="35052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362200" y="35052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86260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Data collection by sampling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017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1527EAD-E50B-48C4-AB32-53AE5D63971A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0180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/>
              <a:t>In an epidemiological study, all of the populations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/>
              <a:t>Data can be collected from individuals (census).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/>
              <a:t>    However, this applies only to research conducted in populations with low numbers of animals.</a:t>
            </a:r>
          </a:p>
        </p:txBody>
      </p:sp>
    </p:spTree>
    <p:extLst>
      <p:ext uri="{BB962C8B-B14F-4D97-AF65-F5344CB8AC3E}">
        <p14:creationId xmlns:p14="http://schemas.microsoft.com/office/powerpoint/2010/main" val="425268352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Random sampling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120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4AF5AA-E07E-4EC0-9382-BBBBE9EDF8B9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120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/>
              <a:t>The sample units are selected from the working population in certain rules based primarily on cue.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/>
              <a:t>In the random sample, each sample unit is selected independently of each other and "the probability of selecting each animal in the population is equal.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mtClean="0"/>
              <a:t>so that in this sampling method, faults and deviations are minimized.</a:t>
            </a:r>
          </a:p>
        </p:txBody>
      </p:sp>
    </p:spTree>
    <p:extLst>
      <p:ext uri="{BB962C8B-B14F-4D97-AF65-F5344CB8AC3E}">
        <p14:creationId xmlns:p14="http://schemas.microsoft.com/office/powerpoint/2010/main" val="178190791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Adjusted random sampling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5222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6444A9A-E8B7-476B-B94F-433C33F68277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2228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>
              <a:solidFill>
                <a:srgbClr val="C00000"/>
              </a:solidFill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tr-TR" sz="3200">
                <a:solidFill>
                  <a:srgbClr val="C00000"/>
                </a:solidFill>
              </a:rPr>
              <a:t>Sampling is done according to the specific subgroups in the population.</a:t>
            </a:r>
            <a:endParaRPr lang="en-US" altLang="tr-TR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87394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828800" y="2743200"/>
            <a:ext cx="8610600" cy="35052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dirty="0" smtClean="0"/>
              <a:t>   </a:t>
            </a:r>
            <a:r>
              <a:rPr lang="tr-TR" dirty="0" smtClean="0">
                <a:solidFill>
                  <a:schemeClr val="tx1"/>
                </a:solidFill>
              </a:rPr>
              <a:t>A bölgesİ 10.000 HAYVAN ,10.000*0.05</a:t>
            </a:r>
            <a:r>
              <a:rPr lang="en-US" dirty="0" smtClean="0">
                <a:solidFill>
                  <a:schemeClr val="tx1"/>
                </a:solidFill>
              </a:rPr>
              <a:t>=500 </a:t>
            </a:r>
            <a:r>
              <a:rPr lang="tr-TR" dirty="0" smtClean="0">
                <a:solidFill>
                  <a:schemeClr val="tx1"/>
                </a:solidFill>
              </a:rPr>
              <a:t>ÖRNEK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 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B bölgesİ 2.000 HAYVAN ,  2.000*0.05</a:t>
            </a:r>
            <a:r>
              <a:rPr lang="en-US" dirty="0" smtClean="0">
                <a:solidFill>
                  <a:schemeClr val="tx1"/>
                </a:solidFill>
              </a:rPr>
              <a:t>=</a:t>
            </a:r>
            <a:r>
              <a:rPr lang="tr-TR" dirty="0" smtClean="0">
                <a:solidFill>
                  <a:schemeClr val="tx1"/>
                </a:solidFill>
              </a:rPr>
              <a:t>1</a:t>
            </a:r>
            <a:r>
              <a:rPr lang="en-US" dirty="0" smtClean="0">
                <a:solidFill>
                  <a:schemeClr val="tx1"/>
                </a:solidFill>
              </a:rPr>
              <a:t>00 </a:t>
            </a:r>
            <a:r>
              <a:rPr lang="tr-TR" dirty="0" smtClean="0">
                <a:solidFill>
                  <a:schemeClr val="tx1"/>
                </a:solidFill>
              </a:rPr>
              <a:t>ÖRNEK</a:t>
            </a:r>
          </a:p>
          <a:p>
            <a:pPr>
              <a:defRPr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C bölgesİ 5.000 HAYVAN ,5.000*0.05</a:t>
            </a:r>
            <a:r>
              <a:rPr lang="en-US" dirty="0" smtClean="0">
                <a:solidFill>
                  <a:schemeClr val="tx1"/>
                </a:solidFill>
              </a:rPr>
              <a:t>=</a:t>
            </a:r>
            <a:r>
              <a:rPr lang="tr-TR" dirty="0" smtClean="0">
                <a:solidFill>
                  <a:schemeClr val="tx1"/>
                </a:solidFill>
              </a:rPr>
              <a:t>250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ÖRNEK</a:t>
            </a:r>
          </a:p>
          <a:p>
            <a:pPr>
              <a:defRPr/>
            </a:pPr>
            <a:endParaRPr lang="tr-TR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D bölgesİ 1.000 HAYVAN , 1.000*0.05</a:t>
            </a:r>
            <a:r>
              <a:rPr lang="en-US" dirty="0" smtClean="0">
                <a:solidFill>
                  <a:schemeClr val="tx1"/>
                </a:solidFill>
              </a:rPr>
              <a:t>=</a:t>
            </a:r>
            <a:r>
              <a:rPr lang="tr-TR" dirty="0" smtClean="0">
                <a:solidFill>
                  <a:schemeClr val="tx1"/>
                </a:solidFill>
              </a:rPr>
              <a:t>50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ÖRNEK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          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          TOPLAM 18.000 HAYVAN                       900 ÖRNEK       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325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26D596E-72FA-418F-B768-2923F366E2F6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5325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1800">
                <a:solidFill>
                  <a:schemeClr val="bg1"/>
                </a:solidFill>
              </a:rPr>
              <a:t>Sampling from animal populations in different regions can be adjusted in a similar manner if desired. if sampling of 5% "of animals in the tuberculosis screening made in 4 regions with different volume of bovine population, sample distribution should be as follows;</a:t>
            </a:r>
          </a:p>
        </p:txBody>
      </p:sp>
    </p:spTree>
    <p:extLst>
      <p:ext uri="{BB962C8B-B14F-4D97-AF65-F5344CB8AC3E}">
        <p14:creationId xmlns:p14="http://schemas.microsoft.com/office/powerpoint/2010/main" val="2976698044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</Words>
  <Application>Microsoft Office PowerPoint</Application>
  <PresentationFormat>Geniş ekran</PresentationFormat>
  <Paragraphs>88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Wingdings 2</vt:lpstr>
      <vt:lpstr>Office Teması</vt:lpstr>
      <vt:lpstr>HIERARCHICAL ALPHANUMERIC CODING SAMPLES</vt:lpstr>
      <vt:lpstr>Symbols (FAO-OIE SYMBOLIC CODES)</vt:lpstr>
      <vt:lpstr>PowerPoint Sunusu</vt:lpstr>
      <vt:lpstr>Data collection by sampling</vt:lpstr>
      <vt:lpstr>Random sampling</vt:lpstr>
      <vt:lpstr>Adjusted random sampling</vt:lpstr>
      <vt:lpstr>Sampling from animal populations in different regions can be adjusted in a similar manner if desired. if sampling of 5% "of animals in the tuberculosis screening made in 4 regions with different volume of bovine population, sample distribution should be as follows;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HIERARCHICAL ALPHANUMERIC CODING SAMPLES</dc:title>
  <dc:creator>Inci Basak Kaya</dc:creator>
  <cp:lastModifiedBy>Inci Basak Kaya</cp:lastModifiedBy>
  <cp:revision>1</cp:revision>
  <dcterms:created xsi:type="dcterms:W3CDTF">2018-02-16T11:02:56Z</dcterms:created>
  <dcterms:modified xsi:type="dcterms:W3CDTF">2018-02-16T11:03:03Z</dcterms:modified>
</cp:coreProperties>
</file>