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386" r:id="rId2"/>
    <p:sldId id="506" r:id="rId3"/>
    <p:sldId id="507" r:id="rId4"/>
    <p:sldId id="508" r:id="rId5"/>
    <p:sldId id="509" r:id="rId6"/>
    <p:sldId id="510" r:id="rId7"/>
    <p:sldId id="511" r:id="rId8"/>
    <p:sldId id="51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E11B-4B37-42D5-8DC0-DFA28F001000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83AE-6663-47F9-95BC-11EDE48F19CD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CDEF1-B416-4A00-BAF9-22D7D010C702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19643-682D-4B4D-9FE0-797256466238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B7EC-606B-468E-A96F-156A5241A554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BE129-64AE-4594-A5AC-2DD5D3EFE439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B8D1-6EA1-45E6-BC05-349A860221FD}" type="datetime1">
              <a:rPr lang="tr-TR" smtClean="0"/>
              <a:t>30.03.2018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7304-3CEC-4578-982A-E7EA1EA3C8C0}" type="datetime1">
              <a:rPr lang="tr-TR" smtClean="0"/>
              <a:t>30.03.2018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043-48E4-49AC-8EAB-3BD3353F230E}" type="datetime1">
              <a:rPr lang="tr-TR" smtClean="0"/>
              <a:t>30.03.2018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DE0EB-5BC7-44B0-807C-7812F6C07470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B1619-17C0-4648-95E3-9AFA3455705D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EB179-6F13-4942-94A2-964AF14C0EFC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Üçüncü 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Yetişkin </a:t>
            </a:r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eğitiminin kapsamı</a:t>
            </a:r>
            <a:endParaRPr lang="tr-TR" sz="6000" dirty="0" smtClean="0">
              <a:solidFill>
                <a:prstClr val="black"/>
              </a:solidFill>
              <a:latin typeface="Vladimir Script" panose="03050402040407070305" pitchFamily="66" charset="0"/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700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07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tr-TR" sz="4800" dirty="0">
                <a:solidFill>
                  <a:srgbClr val="0070C0"/>
                </a:solidFill>
              </a:rPr>
              <a:t>Yetişkin </a:t>
            </a:r>
            <a:r>
              <a:rPr lang="tr-TR" sz="4800" dirty="0" smtClean="0">
                <a:solidFill>
                  <a:srgbClr val="0070C0"/>
                </a:solidFill>
              </a:rPr>
              <a:t>Eğitiminin Kapsamı</a:t>
            </a:r>
            <a:endParaRPr lang="tr-TR" sz="48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838200" y="2238703"/>
            <a:ext cx="10515600" cy="393826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endParaRPr lang="tr-TR" dirty="0" smtClean="0">
              <a:solidFill>
                <a:srgbClr val="0070C0"/>
              </a:solidFill>
            </a:endParaRPr>
          </a:p>
          <a:p>
            <a:pPr algn="ctr"/>
            <a:r>
              <a:rPr lang="tr-TR" dirty="0" smtClean="0">
                <a:solidFill>
                  <a:srgbClr val="0070C0"/>
                </a:solidFill>
              </a:rPr>
              <a:t>Ulusal </a:t>
            </a:r>
            <a:r>
              <a:rPr lang="tr-TR" dirty="0">
                <a:solidFill>
                  <a:srgbClr val="0070C0"/>
                </a:solidFill>
              </a:rPr>
              <a:t>eğitim amaçlarına aykırı olmamak koşuluyla</a:t>
            </a:r>
          </a:p>
          <a:p>
            <a:pPr marL="0" indent="0" algn="ctr">
              <a:buNone/>
            </a:pPr>
            <a:r>
              <a:rPr lang="tr-TR" sz="4800" dirty="0">
                <a:solidFill>
                  <a:srgbClr val="0070C0"/>
                </a:solidFill>
              </a:rPr>
              <a:t>akla gelebilecek her konu</a:t>
            </a:r>
          </a:p>
          <a:p>
            <a:pPr marL="0" indent="0" algn="ctr">
              <a:buNone/>
            </a:pPr>
            <a:endParaRPr lang="tr-TR" i="1" dirty="0">
              <a:solidFill>
                <a:srgbClr val="B07BD7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05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07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tr-TR" sz="4800" dirty="0">
                <a:solidFill>
                  <a:srgbClr val="0070C0"/>
                </a:solidFill>
                <a:latin typeface="Calibri"/>
              </a:rPr>
              <a:t>Yetişkin Eğitimi İle İlgili Kavramlar</a:t>
            </a:r>
            <a:endParaRPr lang="tr-TR" sz="48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Halk </a:t>
            </a:r>
            <a:r>
              <a:rPr lang="tr-TR" dirty="0">
                <a:solidFill>
                  <a:srgbClr val="0070C0"/>
                </a:solidFill>
                <a:latin typeface="Perpetua"/>
              </a:rPr>
              <a:t>Eğitimi,   Popular Eğitim, Yaygın Eğitim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>
                <a:solidFill>
                  <a:srgbClr val="0070C0"/>
                </a:solidFill>
                <a:latin typeface="Perpetua"/>
              </a:rPr>
              <a:t>Dönüşlü Eğitim, Yinelemeli Eğitim, Sürekli Eğitim, </a:t>
            </a:r>
            <a:r>
              <a:rPr lang="tr-TR" dirty="0" err="1">
                <a:solidFill>
                  <a:srgbClr val="0070C0"/>
                </a:solidFill>
                <a:latin typeface="Perpetua"/>
              </a:rPr>
              <a:t>Hizmetiçi</a:t>
            </a:r>
            <a:r>
              <a:rPr lang="tr-TR" dirty="0">
                <a:solidFill>
                  <a:srgbClr val="0070C0"/>
                </a:solidFill>
                <a:latin typeface="Perpetua"/>
              </a:rPr>
              <a:t> Eğitim, 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>
                <a:solidFill>
                  <a:srgbClr val="0070C0"/>
                </a:solidFill>
                <a:latin typeface="Perpetua"/>
              </a:rPr>
              <a:t>Emeklilik Eğitimi, Yaşlılık Eğitimi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>
                <a:solidFill>
                  <a:srgbClr val="0070C0"/>
                </a:solidFill>
                <a:latin typeface="Perpetua"/>
              </a:rPr>
              <a:t>Evlilik Eğitimi, Ana-Baba Eğitimi, Aile Eğitimi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>
                <a:solidFill>
                  <a:srgbClr val="0070C0"/>
                </a:solidFill>
                <a:latin typeface="Perpetua"/>
              </a:rPr>
              <a:t>Tamamlama Eğitimi, Yenileme Eğitimi, Yükselme Eğitimi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>
                <a:solidFill>
                  <a:srgbClr val="0070C0"/>
                </a:solidFill>
                <a:latin typeface="Perpetua"/>
              </a:rPr>
              <a:t>Demokrasi Eğitimi, Sağlık Eğitimi, Serbest Zaman Eğitimi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>
                <a:solidFill>
                  <a:srgbClr val="0070C0"/>
                </a:solidFill>
                <a:latin typeface="Perpetua"/>
              </a:rPr>
              <a:t>Topluluk Eğitimi, Topluluk Kalkınması, Topluluk Temelli Eğitim …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42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7448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tr-TR" sz="4000" dirty="0">
                <a:solidFill>
                  <a:srgbClr val="0070C0"/>
                </a:solidFill>
                <a:latin typeface="Calibri"/>
              </a:rPr>
              <a:t>Yetişkin e</a:t>
            </a:r>
            <a:r>
              <a:rPr lang="tr-TR" sz="4000" dirty="0" smtClean="0">
                <a:solidFill>
                  <a:srgbClr val="0070C0"/>
                </a:solidFill>
                <a:latin typeface="Calibri"/>
              </a:rPr>
              <a:t>ğitiminin </a:t>
            </a:r>
            <a:r>
              <a:rPr lang="tr-TR" sz="4000" dirty="0">
                <a:solidFill>
                  <a:srgbClr val="0070C0"/>
                </a:solidFill>
                <a:latin typeface="Calibri"/>
              </a:rPr>
              <a:t>p</a:t>
            </a:r>
            <a:r>
              <a:rPr lang="tr-TR" sz="4000" dirty="0" smtClean="0">
                <a:solidFill>
                  <a:srgbClr val="0070C0"/>
                </a:solidFill>
                <a:latin typeface="Calibri"/>
              </a:rPr>
              <a:t>rogram alanlarına göre kümelenmesi</a:t>
            </a:r>
            <a:endParaRPr lang="tr-TR" sz="40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60028"/>
            <a:ext cx="10515600" cy="41169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Tamamlama eğitimi,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Mesleki teknik eğitim,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Sağlık eğitimi,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Yurttaşlık eğitimi,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Serbest zaman eğitimi.</a:t>
            </a:r>
            <a:endParaRPr lang="tr-TR" dirty="0">
              <a:solidFill>
                <a:srgbClr val="0070C0"/>
              </a:solidFill>
              <a:latin typeface="Perpetua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74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7448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tr-TR" sz="4000" dirty="0">
                <a:solidFill>
                  <a:srgbClr val="0070C0"/>
                </a:solidFill>
                <a:latin typeface="Calibri"/>
              </a:rPr>
              <a:t>Yetişkin e</a:t>
            </a:r>
            <a:r>
              <a:rPr lang="tr-TR" sz="4000" dirty="0" smtClean="0">
                <a:solidFill>
                  <a:srgbClr val="0070C0"/>
                </a:solidFill>
                <a:latin typeface="Calibri"/>
              </a:rPr>
              <a:t>ğitiminin öğrenme bağlamlarına göre kümelenmesi</a:t>
            </a:r>
            <a:endParaRPr lang="tr-TR" sz="40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60028"/>
            <a:ext cx="10515600" cy="41169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err="1" smtClean="0">
                <a:solidFill>
                  <a:srgbClr val="0070C0"/>
                </a:solidFill>
                <a:latin typeface="Perpetua"/>
              </a:rPr>
              <a:t>Formal</a:t>
            </a:r>
            <a:r>
              <a:rPr lang="tr-TR" dirty="0" smtClean="0">
                <a:solidFill>
                  <a:srgbClr val="0070C0"/>
                </a:solidFill>
                <a:latin typeface="Perpetua"/>
              </a:rPr>
              <a:t> yetişkin eğitimi,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err="1" smtClean="0">
                <a:solidFill>
                  <a:srgbClr val="0070C0"/>
                </a:solidFill>
                <a:latin typeface="Perpetua"/>
              </a:rPr>
              <a:t>Non-formal</a:t>
            </a:r>
            <a:r>
              <a:rPr lang="tr-TR" dirty="0" smtClean="0">
                <a:solidFill>
                  <a:srgbClr val="0070C0"/>
                </a:solidFill>
                <a:latin typeface="Perpetua"/>
              </a:rPr>
              <a:t> yetişkin eğitimi,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err="1" smtClean="0">
                <a:solidFill>
                  <a:srgbClr val="0070C0"/>
                </a:solidFill>
                <a:latin typeface="Perpetua"/>
              </a:rPr>
              <a:t>İnformal</a:t>
            </a:r>
            <a:r>
              <a:rPr lang="tr-TR" dirty="0" smtClean="0">
                <a:solidFill>
                  <a:srgbClr val="0070C0"/>
                </a:solidFill>
                <a:latin typeface="Perpetua"/>
              </a:rPr>
              <a:t> öğrenme.</a:t>
            </a:r>
            <a:endParaRPr lang="tr-TR" dirty="0">
              <a:solidFill>
                <a:srgbClr val="0070C0"/>
              </a:solidFill>
              <a:latin typeface="Perpetua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59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7448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tr-TR" sz="4000" dirty="0">
                <a:solidFill>
                  <a:srgbClr val="0070C0"/>
                </a:solidFill>
                <a:latin typeface="Calibri"/>
              </a:rPr>
              <a:t>Yetişkin </a:t>
            </a:r>
            <a:r>
              <a:rPr lang="tr-TR" sz="4000" dirty="0" smtClean="0">
                <a:solidFill>
                  <a:srgbClr val="0070C0"/>
                </a:solidFill>
                <a:latin typeface="Calibri"/>
              </a:rPr>
              <a:t>kimdir?</a:t>
            </a:r>
            <a:endParaRPr lang="tr-TR" sz="40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60028"/>
            <a:ext cx="10515600" cy="41169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Sosyal açıdan yetişkinlik,</a:t>
            </a: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Hukuksal açıdan yetişkinlik,</a:t>
            </a: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Kronolojik açıdan yetişkinlik,</a:t>
            </a: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Psikolojik açıdan yetişkinlik.</a:t>
            </a:r>
            <a:endParaRPr lang="tr-TR" dirty="0">
              <a:solidFill>
                <a:srgbClr val="0070C0"/>
              </a:solidFill>
              <a:latin typeface="Perpetua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11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7448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tr-TR" sz="4000" dirty="0" smtClean="0">
                <a:solidFill>
                  <a:srgbClr val="0070C0"/>
                </a:solidFill>
                <a:latin typeface="Calibri"/>
              </a:rPr>
              <a:t>Yetişkin</a:t>
            </a:r>
            <a:endParaRPr lang="tr-TR" sz="40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60028"/>
            <a:ext cx="10515600" cy="41169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kendi yaşamını yönetme sorumluluğunu üstlenmiş, kendi kararlarını verebilen ve seçimlerinin sonuçlarını üstlenebilen bir kimsedir.</a:t>
            </a:r>
            <a:endParaRPr lang="tr-TR" dirty="0">
              <a:solidFill>
                <a:srgbClr val="0070C0"/>
              </a:solidFill>
              <a:latin typeface="Perpetua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01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7448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tr-TR" sz="4000" dirty="0" smtClean="0">
                <a:solidFill>
                  <a:srgbClr val="0070C0"/>
                </a:solidFill>
                <a:latin typeface="Calibri"/>
              </a:rPr>
              <a:t>Yetişkin eğitimi</a:t>
            </a:r>
            <a:endParaRPr lang="tr-TR" sz="40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60028"/>
            <a:ext cx="10515600" cy="411693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274320" lvl="0" indent="-27432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Font typeface="Wingdings 2"/>
              <a:buChar char=""/>
            </a:pPr>
            <a:endParaRPr lang="tr-TR" dirty="0" smtClean="0">
              <a:solidFill>
                <a:srgbClr val="0070C0"/>
              </a:solidFill>
              <a:latin typeface="Perpetua"/>
            </a:endParaRP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dirty="0" smtClean="0">
                <a:solidFill>
                  <a:srgbClr val="0070C0"/>
                </a:solidFill>
                <a:latin typeface="Perpetua"/>
              </a:rPr>
              <a:t>Bir kişinin yetişkinlik yıllarında (karşı karşıya kaldığı sorunları çözmek, ortaya çıkan ilgilerini karşılamak için) gereksinim duyduğu öğrenmeleri sağlama sürecidir. </a:t>
            </a:r>
            <a:endParaRPr lang="tr-TR" dirty="0">
              <a:solidFill>
                <a:srgbClr val="0070C0"/>
              </a:solidFill>
              <a:latin typeface="Perpetua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24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</TotalTime>
  <Words>233</Words>
  <Application>Microsoft Office PowerPoint</Application>
  <PresentationFormat>Geniş ekran</PresentationFormat>
  <Paragraphs>53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Perpetua</vt:lpstr>
      <vt:lpstr>Vladimir Script</vt:lpstr>
      <vt:lpstr>Wingdings 2</vt:lpstr>
      <vt:lpstr>Office Teması</vt:lpstr>
      <vt:lpstr>PowerPoint Sunusu</vt:lpstr>
      <vt:lpstr>Yetişkin Eğitiminin Kapsamı</vt:lpstr>
      <vt:lpstr>Yetişkin Eğitimi İle İlgili Kavramlar</vt:lpstr>
      <vt:lpstr>Yetişkin eğitiminin program alanlarına göre kümelenmesi</vt:lpstr>
      <vt:lpstr>Yetişkin eğitiminin öğrenme bağlamlarına göre kümelenmesi</vt:lpstr>
      <vt:lpstr>Yetişkin kimdir?</vt:lpstr>
      <vt:lpstr>Yetişkin</vt:lpstr>
      <vt:lpstr>Yetişkin eğitimi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137</cp:revision>
  <dcterms:created xsi:type="dcterms:W3CDTF">2016-02-29T19:43:42Z</dcterms:created>
  <dcterms:modified xsi:type="dcterms:W3CDTF">2018-03-30T12:50:36Z</dcterms:modified>
  <cp:contentStatus/>
</cp:coreProperties>
</file>