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1</a:t>
            </a:r>
            <a:r>
              <a:rPr lang="ru-RU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 err="1"/>
              <a:t>Клитики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289774" cy="368410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Клитиками</a:t>
            </a:r>
            <a:r>
              <a:rPr lang="ru-RU" dirty="0"/>
              <a:t> называются слова, не имеющие ударения. Слова-</a:t>
            </a:r>
            <a:r>
              <a:rPr lang="ru-RU" dirty="0" err="1"/>
              <a:t>клитики</a:t>
            </a:r>
            <a:r>
              <a:rPr lang="ru-RU" dirty="0"/>
              <a:t> примыкают к другим словам и образуют с ними одно фонетическое слово. В зависимости от места </a:t>
            </a:r>
            <a:r>
              <a:rPr lang="ru-RU" dirty="0" err="1"/>
              <a:t>клитиков</a:t>
            </a:r>
            <a:r>
              <a:rPr lang="ru-RU" dirty="0"/>
              <a:t> по отношению к основному ударному слову, выделяются проклитики и энклитики. Проклитика – безударное слово, стоящее впереди ударного. В русском языке проклитиками бывают союзы, односложные предлоги и частицы, например:     на͡ мосту́, </a:t>
            </a:r>
            <a:r>
              <a:rPr lang="ru-RU" dirty="0" err="1"/>
              <a:t>па́па</a:t>
            </a:r>
            <a:r>
              <a:rPr lang="ru-RU" dirty="0"/>
              <a:t> и͡ </a:t>
            </a:r>
            <a:r>
              <a:rPr lang="ru-RU" dirty="0" err="1"/>
              <a:t>бра́т</a:t>
            </a:r>
            <a:r>
              <a:rPr lang="ru-RU" dirty="0"/>
              <a:t>, во͡ </a:t>
            </a:r>
            <a:r>
              <a:rPr lang="ru-RU" dirty="0" err="1"/>
              <a:t>Фра́нции</a:t>
            </a:r>
            <a:r>
              <a:rPr lang="ru-RU" dirty="0"/>
              <a:t>. Энклитика – безударное слово, стоящее после ударного. В русском языке энклитиками бывают частицы, например: покажи́͡ ка, </a:t>
            </a:r>
            <a:r>
              <a:rPr lang="ru-RU" dirty="0" err="1"/>
              <a:t>уви́дит</a:t>
            </a:r>
            <a:r>
              <a:rPr lang="ru-RU" dirty="0"/>
              <a:t>͡ ли, </a:t>
            </a:r>
            <a:r>
              <a:rPr lang="ru-RU" dirty="0" err="1"/>
              <a:t>та́м</a:t>
            </a:r>
            <a:r>
              <a:rPr lang="ru-RU" dirty="0"/>
              <a:t>͡ же. </a:t>
            </a:r>
          </a:p>
          <a:p>
            <a:pPr marL="0" indent="0" algn="just">
              <a:buNone/>
            </a:pPr>
            <a:r>
              <a:rPr lang="ru-RU" dirty="0"/>
              <a:t>В русском языке в сложных словах наряду с основным ударением может возникать побочное ударение. Для побочного ударения характерна </a:t>
            </a:r>
            <a:r>
              <a:rPr lang="ru-RU" dirty="0" err="1"/>
              <a:t>предпозиция</a:t>
            </a:r>
            <a:r>
              <a:rPr lang="ru-RU" dirty="0"/>
              <a:t> перед главным ударением, например: </a:t>
            </a:r>
            <a:r>
              <a:rPr lang="ru-RU" dirty="0" err="1"/>
              <a:t>др̀евнеру́сский</a:t>
            </a:r>
            <a:r>
              <a:rPr lang="ru-RU" dirty="0"/>
              <a:t>, </a:t>
            </a:r>
            <a:r>
              <a:rPr lang="ru-RU" dirty="0" err="1"/>
              <a:t>звѐрофе</a:t>
            </a:r>
            <a:r>
              <a:rPr lang="ru-RU" dirty="0"/>
              <a:t>́́</a:t>
            </a:r>
            <a:r>
              <a:rPr lang="ru-RU" dirty="0" err="1"/>
              <a:t>рма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96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Слог. </a:t>
            </a:r>
            <a:r>
              <a:rPr lang="ru-RU" dirty="0" err="1"/>
              <a:t>Слогоделение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9286"/>
            <a:ext cx="9601200" cy="4118113"/>
          </a:xfrm>
        </p:spPr>
        <p:txBody>
          <a:bodyPr/>
          <a:lstStyle/>
          <a:p>
            <a:pPr algn="just"/>
            <a:r>
              <a:rPr lang="ru-RU" dirty="0"/>
              <a:t>Звуки языка объединяются в слоги, а слоги в слова. В русском языке слово может состоять из одного или нескольких слогов. Только один из слогов в односложном слове является ударным. Другие слоги в слове – безударные. </a:t>
            </a:r>
          </a:p>
          <a:p>
            <a:pPr algn="just"/>
            <a:r>
              <a:rPr lang="ru-RU" dirty="0" err="1"/>
              <a:t>Слогоделение</a:t>
            </a:r>
            <a:r>
              <a:rPr lang="ru-RU" dirty="0"/>
              <a:t> – граница между слогами в слове.</a:t>
            </a:r>
          </a:p>
          <a:p>
            <a:pPr algn="just"/>
            <a:r>
              <a:rPr lang="ru-RU" dirty="0"/>
              <a:t>В русской лингвистической традиции </a:t>
            </a:r>
            <a:r>
              <a:rPr lang="ru-RU" dirty="0" err="1"/>
              <a:t>слогоделение</a:t>
            </a:r>
            <a:r>
              <a:rPr lang="ru-RU" dirty="0"/>
              <a:t> опирается на две теории. Первая теория была разработана Л. В. Щербой. В ее основе лежит понимание слога, как «единого импульса мускульного напряжения. … Слоги в слове – это чередование усилений и ослаблений мускульного напряжения». Граница слога совпадает с местом наименьшего мускульного напряжения.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10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Слог. </a:t>
            </a:r>
            <a:r>
              <a:rPr lang="ru-RU" dirty="0" err="1"/>
              <a:t>Слогоделение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3357"/>
            <a:ext cx="9601200" cy="3694042"/>
          </a:xfrm>
        </p:spPr>
        <p:txBody>
          <a:bodyPr/>
          <a:lstStyle/>
          <a:p>
            <a:pPr algn="just"/>
            <a:r>
              <a:rPr lang="ru-RU" dirty="0"/>
              <a:t>Если ударение в препозиции то согласный примыкает к ударной гласной, образуя при этом закрытый слог. Если ударение находится в постпозиции, то согласные примыкают к последующему ударному гласному. Сонорные согласные звуки всегда примыкают к предыдущему гласному, вне зависимости от ударения.  </a:t>
            </a:r>
          </a:p>
          <a:p>
            <a:pPr algn="just"/>
            <a:r>
              <a:rPr lang="ru-RU" dirty="0"/>
              <a:t>Вторая теория была разработана Р. И. Аванесовым. В основе этого подхода лежит понимание слога как «волны </a:t>
            </a:r>
            <a:r>
              <a:rPr lang="ru-RU" dirty="0" err="1"/>
              <a:t>сонорности</a:t>
            </a:r>
            <a:r>
              <a:rPr lang="ru-RU" dirty="0"/>
              <a:t>, звучности». Слог состоит из звуков разной звучности. Самые звучные звуки образуют слоги, т.е. являются слогообразующими. Остальные менее звучные звуки, примыкают к более звучным, т.е. являются неслогообразующими.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84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Слог. </a:t>
            </a:r>
            <a:r>
              <a:rPr lang="ru-RU" dirty="0" err="1"/>
              <a:t>Слогоделение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026" y="1842053"/>
            <a:ext cx="9289774" cy="3694042"/>
          </a:xfrm>
        </p:spPr>
        <p:txBody>
          <a:bodyPr/>
          <a:lstStyle/>
          <a:p>
            <a:pPr algn="just"/>
            <a:r>
              <a:rPr lang="ru-RU" dirty="0"/>
              <a:t>Степень звучности распределяется между звуками следующим образом:</a:t>
            </a:r>
          </a:p>
          <a:p>
            <a:pPr algn="just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39B1E0-D8AE-4152-B249-6C49313A6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777104"/>
            <a:ext cx="9753600" cy="9045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F102A0B-7C10-497A-9ED3-6193EA4DC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097" y="3681704"/>
            <a:ext cx="7930448" cy="225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956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Слог. </a:t>
            </a:r>
            <a:r>
              <a:rPr lang="ru-RU" dirty="0" err="1"/>
              <a:t>Слогоделение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19131"/>
            <a:ext cx="9289774" cy="1987825"/>
          </a:xfrm>
        </p:spPr>
        <p:txBody>
          <a:bodyPr/>
          <a:lstStyle/>
          <a:p>
            <a:pPr algn="just"/>
            <a:r>
              <a:rPr lang="ru-RU" dirty="0"/>
              <a:t>Количество слогов в слове определяется по количеству пиков </a:t>
            </a:r>
            <a:r>
              <a:rPr lang="ru-RU" dirty="0" err="1"/>
              <a:t>сонорности</a:t>
            </a:r>
            <a:r>
              <a:rPr lang="ru-RU" dirty="0"/>
              <a:t> в слове. Таким образов в слове [хо́ </a:t>
            </a:r>
            <a:r>
              <a:rPr lang="ru-RU" dirty="0" err="1"/>
              <a:t>лъднъ</a:t>
            </a:r>
            <a:r>
              <a:rPr lang="ru-RU" dirty="0"/>
              <a:t>] 3 слога. Исходя из принципа восходящей </a:t>
            </a:r>
            <a:r>
              <a:rPr lang="ru-RU" dirty="0" err="1"/>
              <a:t>сонорности</a:t>
            </a:r>
            <a:r>
              <a:rPr lang="ru-RU" dirty="0"/>
              <a:t>, </a:t>
            </a:r>
            <a:r>
              <a:rPr lang="ru-RU" dirty="0" err="1"/>
              <a:t>слогоделение</a:t>
            </a:r>
            <a:r>
              <a:rPr lang="ru-RU" dirty="0"/>
              <a:t> основывается том, что в русском языке существует тенденция к образованию  открытых слогов, и том, что в основе любого </a:t>
            </a:r>
            <a:r>
              <a:rPr lang="ru-RU" dirty="0" err="1"/>
              <a:t>неначального</a:t>
            </a:r>
            <a:r>
              <a:rPr lang="ru-RU" dirty="0"/>
              <a:t> слога лежит принцип восходящей </a:t>
            </a:r>
            <a:r>
              <a:rPr lang="ru-RU" dirty="0" err="1"/>
              <a:t>сонорности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57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Ударение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68557"/>
            <a:ext cx="9289774" cy="4134678"/>
          </a:xfrm>
        </p:spPr>
        <p:txBody>
          <a:bodyPr/>
          <a:lstStyle/>
          <a:p>
            <a:pPr algn="just"/>
            <a:r>
              <a:rPr lang="ru-RU" dirty="0"/>
              <a:t>Слова состоят из слогов. В слове русского языка может быть один или несколько слогов. В русском в односложных словах только один слог ударный, другие - безударные. Ударение – выделение одного из слогов в слове. </a:t>
            </a:r>
          </a:p>
          <a:p>
            <a:pPr algn="just"/>
            <a:r>
              <a:rPr lang="ru-RU" dirty="0"/>
              <a:t>Существуют разные способы выделения слогов в слове, и в разных языках эти способы различны. Среди наиболее распространённых способов выделения слогов в слове можно отметить:</a:t>
            </a:r>
          </a:p>
          <a:p>
            <a:pPr marL="0" indent="0" algn="just">
              <a:buNone/>
            </a:pPr>
            <a:r>
              <a:rPr lang="ru-RU" dirty="0"/>
              <a:t>•	</a:t>
            </a:r>
            <a:r>
              <a:rPr lang="ru-RU" i="1" dirty="0"/>
              <a:t>Динамическое ударение – выделение слога силой выдоха</a:t>
            </a:r>
          </a:p>
          <a:p>
            <a:pPr marL="0" indent="0" algn="just">
              <a:buNone/>
            </a:pPr>
            <a:r>
              <a:rPr lang="ru-RU" i="1" dirty="0"/>
              <a:t>•	Квантитативное ударение – выделение слога за счет увеличения долготы звучания ударного слога</a:t>
            </a:r>
          </a:p>
          <a:p>
            <a:pPr marL="0" indent="0" algn="just">
              <a:buNone/>
            </a:pPr>
            <a:r>
              <a:rPr lang="ru-RU" i="1" dirty="0"/>
              <a:t>•	Мелодическое ударение – выделение слога движением голосового тона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48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Ударение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289774" cy="4797287"/>
          </a:xfrm>
        </p:spPr>
        <p:txBody>
          <a:bodyPr/>
          <a:lstStyle/>
          <a:p>
            <a:pPr algn="just"/>
            <a:r>
              <a:rPr lang="ru-RU" dirty="0"/>
              <a:t>Ударение очень сложное явление. Ни один из способов выделения слогов не существует в «чистом виде». В языке одному из типов ударения всегда сопутствует другой или другие, поэтому говоря об ударении, правильнее говорить, что в языке один из типов ударения преобладает.  </a:t>
            </a:r>
          </a:p>
          <a:p>
            <a:pPr algn="just"/>
            <a:r>
              <a:rPr lang="ru-RU" dirty="0"/>
              <a:t>В русском языке в словах преобладает динамическое ударение. При динамическом ударении большая часть энергии воздушного потока расходуется на произношение ударного слога. Ввиду небольшого количества остатка энергии, безударные слоги сильно ослабляются и редуцируются. Следует заметить, что в русском языке динамическое ударение очень сильное.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8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Ударение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289774" cy="4797287"/>
          </a:xfrm>
        </p:spPr>
        <p:txBody>
          <a:bodyPr/>
          <a:lstStyle/>
          <a:p>
            <a:pPr algn="just"/>
            <a:r>
              <a:rPr lang="ru-RU" dirty="0"/>
              <a:t>В русском языке сильному, динамическому ударению сопутствует квантитативное ударение, т.е. ударные слоги в русском языке произносятся не только сильно, но и долго. Ударные слоги произносятся значительно дольше безударных. </a:t>
            </a:r>
          </a:p>
          <a:p>
            <a:pPr marL="0" indent="0" algn="just">
              <a:buNone/>
            </a:pPr>
            <a:r>
              <a:rPr lang="ru-RU" b="1" dirty="0"/>
              <a:t>Место ударения в слове</a:t>
            </a:r>
          </a:p>
          <a:p>
            <a:pPr algn="just"/>
            <a:r>
              <a:rPr lang="ru-RU" dirty="0"/>
              <a:t>Ударение в слове может быть фиксированным, т.е. ударение всегда падает на определенный порядковый слог, или свободным, т.е. ударение может падать на разные порядковые слоги. Свободное ударение состоит из двух подтипов: свободного постоянного и свободного подвижного. При свободном постоянном ударении место ударения не меняется, несмотря на изменение формы слова. При свободном подвижном ударении ударение меняется вместе с изменением формы слова.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62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Ударение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289774" cy="500932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В русском языке большинство слов имеет свободно-постоянное ударение, т.е. ударение может падать на любой слог. Однако 4 % слов имеет свободно-подвижное ударение. При свободно-подвижном ударении обычно чередуется ударение на основе с ударением на окончании. </a:t>
            </a:r>
          </a:p>
          <a:p>
            <a:pPr marL="0" indent="0" algn="just">
              <a:buNone/>
            </a:pPr>
            <a:r>
              <a:rPr lang="ru-RU" dirty="0"/>
              <a:t>В русском языке ударение может выполнять </a:t>
            </a:r>
            <a:r>
              <a:rPr lang="ru-RU" dirty="0" err="1"/>
              <a:t>смыслоразлечительную</a:t>
            </a:r>
            <a:r>
              <a:rPr lang="ru-RU" dirty="0"/>
              <a:t> функцию. Исходя из </a:t>
            </a:r>
            <a:r>
              <a:rPr lang="ru-RU" dirty="0" err="1"/>
              <a:t>смыслоразлечительной</a:t>
            </a:r>
            <a:r>
              <a:rPr lang="ru-RU" dirty="0"/>
              <a:t> функции выделяются:</a:t>
            </a:r>
          </a:p>
          <a:p>
            <a:pPr marL="0" indent="0" algn="just">
              <a:buNone/>
            </a:pPr>
            <a:r>
              <a:rPr lang="ru-RU" dirty="0"/>
              <a:t>•	Разные слова во всех грамматических формах, например </a:t>
            </a:r>
            <a:r>
              <a:rPr lang="ru-RU" dirty="0" err="1"/>
              <a:t>за́мок</a:t>
            </a:r>
            <a:r>
              <a:rPr lang="ru-RU" dirty="0"/>
              <a:t>, </a:t>
            </a:r>
            <a:r>
              <a:rPr lang="ru-RU" dirty="0" err="1"/>
              <a:t>за́мка</a:t>
            </a:r>
            <a:r>
              <a:rPr lang="ru-RU" dirty="0"/>
              <a:t>, </a:t>
            </a:r>
            <a:r>
              <a:rPr lang="ru-RU" dirty="0" err="1"/>
              <a:t>за́мку</a:t>
            </a:r>
            <a:r>
              <a:rPr lang="ru-RU" dirty="0"/>
              <a:t>, </a:t>
            </a:r>
            <a:r>
              <a:rPr lang="ru-RU" dirty="0" err="1"/>
              <a:t>за́мок</a:t>
            </a:r>
            <a:r>
              <a:rPr lang="ru-RU" dirty="0"/>
              <a:t>, </a:t>
            </a:r>
            <a:r>
              <a:rPr lang="ru-RU" dirty="0" err="1"/>
              <a:t>за́мком</a:t>
            </a:r>
            <a:r>
              <a:rPr lang="ru-RU" dirty="0"/>
              <a:t>, (в) </a:t>
            </a:r>
            <a:r>
              <a:rPr lang="ru-RU" dirty="0" err="1"/>
              <a:t>за́мке</a:t>
            </a:r>
            <a:r>
              <a:rPr lang="ru-RU" dirty="0"/>
              <a:t> и </a:t>
            </a:r>
            <a:r>
              <a:rPr lang="ru-RU" dirty="0" err="1"/>
              <a:t>замо́к</a:t>
            </a:r>
            <a:r>
              <a:rPr lang="ru-RU" dirty="0"/>
              <a:t>, замка́, замку́, </a:t>
            </a:r>
            <a:r>
              <a:rPr lang="ru-RU" dirty="0" err="1"/>
              <a:t>замо́к</a:t>
            </a:r>
            <a:r>
              <a:rPr lang="ru-RU" dirty="0"/>
              <a:t>, </a:t>
            </a:r>
            <a:r>
              <a:rPr lang="ru-RU" dirty="0" err="1"/>
              <a:t>замко́м</a:t>
            </a:r>
            <a:r>
              <a:rPr lang="ru-RU" dirty="0"/>
              <a:t>, (в) замке́.</a:t>
            </a:r>
          </a:p>
          <a:p>
            <a:pPr marL="0" indent="0" algn="just">
              <a:buNone/>
            </a:pPr>
            <a:r>
              <a:rPr lang="ru-RU" dirty="0"/>
              <a:t>•	Некоторые формы разных слов, например </a:t>
            </a:r>
            <a:r>
              <a:rPr lang="ru-RU" dirty="0" err="1"/>
              <a:t>бе́лка</a:t>
            </a:r>
            <a:r>
              <a:rPr lang="ru-RU" dirty="0"/>
              <a:t> и белка́, </a:t>
            </a:r>
            <a:r>
              <a:rPr lang="ru-RU" dirty="0" err="1"/>
              <a:t>пи́ща</a:t>
            </a:r>
            <a:r>
              <a:rPr lang="ru-RU" dirty="0"/>
              <a:t> и пища́, </a:t>
            </a:r>
            <a:r>
              <a:rPr lang="ru-RU" dirty="0" err="1"/>
              <a:t>но́шу</a:t>
            </a:r>
            <a:r>
              <a:rPr lang="ru-RU" dirty="0"/>
              <a:t> и ношу́.</a:t>
            </a:r>
          </a:p>
          <a:p>
            <a:pPr marL="0" indent="0" algn="just">
              <a:buNone/>
            </a:pPr>
            <a:r>
              <a:rPr lang="ru-RU" dirty="0"/>
              <a:t>•	Разные формы одно слова, например: </a:t>
            </a:r>
            <a:r>
              <a:rPr lang="ru-RU" dirty="0" err="1"/>
              <a:t>но́ги</a:t>
            </a:r>
            <a:r>
              <a:rPr lang="ru-RU" dirty="0"/>
              <a:t> и ноги́, </a:t>
            </a:r>
            <a:r>
              <a:rPr lang="ru-RU" dirty="0" err="1"/>
              <a:t>хо́дите</a:t>
            </a:r>
            <a:r>
              <a:rPr lang="ru-RU" dirty="0"/>
              <a:t> и </a:t>
            </a:r>
            <a:r>
              <a:rPr lang="ru-RU" dirty="0" err="1"/>
              <a:t>ходи́те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627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1298</TotalTime>
  <Words>1098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Фонетика I</vt:lpstr>
      <vt:lpstr>Слог. Слогоделение</vt:lpstr>
      <vt:lpstr>Слог. Слогоделение</vt:lpstr>
      <vt:lpstr>Слог. Слогоделение</vt:lpstr>
      <vt:lpstr>Слог. Слогоделение</vt:lpstr>
      <vt:lpstr>Ударение</vt:lpstr>
      <vt:lpstr>Ударение</vt:lpstr>
      <vt:lpstr>Ударение</vt:lpstr>
      <vt:lpstr>Ударение</vt:lpstr>
      <vt:lpstr>Клитики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324</cp:revision>
  <dcterms:created xsi:type="dcterms:W3CDTF">2020-03-24T12:01:02Z</dcterms:created>
  <dcterms:modified xsi:type="dcterms:W3CDTF">2020-07-06T13:38:17Z</dcterms:modified>
</cp:coreProperties>
</file>