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06" autoAdjust="0"/>
    <p:restoredTop sz="94660"/>
  </p:normalViewPr>
  <p:slideViewPr>
    <p:cSldViewPr snapToGrid="0">
      <p:cViewPr varScale="1">
        <p:scale>
          <a:sx n="72" d="100"/>
          <a:sy n="72" d="100"/>
        </p:scale>
        <p:origin x="6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iktory.com/glasnye.html" TargetMode="External"/><Relationship Id="rId2" Type="http://schemas.openxmlformats.org/officeDocument/2006/relationships/hyperlink" Target="https://licey.net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809CE-F913-4E8B-991D-34F50DACC2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Фонетика </a:t>
            </a:r>
            <a:r>
              <a:rPr lang="tr-TR" dirty="0"/>
              <a:t>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0F2AB2-7B92-4BD1-94D6-4FCDE5E3BB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5" y="3982783"/>
            <a:ext cx="6831673" cy="1086237"/>
          </a:xfrm>
        </p:spPr>
        <p:txBody>
          <a:bodyPr/>
          <a:lstStyle/>
          <a:p>
            <a:r>
              <a:rPr lang="ru-RU" dirty="0"/>
              <a:t>Урок </a:t>
            </a:r>
            <a:r>
              <a:rPr lang="tr-TR" dirty="0"/>
              <a:t>1</a:t>
            </a:r>
            <a:r>
              <a:rPr lang="ru-RU" dirty="0"/>
              <a:t>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179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EE541-FAC4-4FF3-99B1-925575CB6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4704"/>
          </a:xfrm>
        </p:spPr>
        <p:txBody>
          <a:bodyPr/>
          <a:lstStyle/>
          <a:p>
            <a:r>
              <a:rPr lang="ru-RU" dirty="0" err="1"/>
              <a:t>Клитики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A3B246-0E34-4911-85B8-2509CA6E30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55304"/>
            <a:ext cx="9289774" cy="3684105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/>
              <a:t>Клитиками</a:t>
            </a:r>
            <a:r>
              <a:rPr lang="ru-RU" dirty="0"/>
              <a:t> называются слова, не имеющие ударения. Слова-</a:t>
            </a:r>
            <a:r>
              <a:rPr lang="ru-RU" dirty="0" err="1"/>
              <a:t>клитики</a:t>
            </a:r>
            <a:r>
              <a:rPr lang="ru-RU" dirty="0"/>
              <a:t> примыкают к другим словам и образуют с ними одно фонетическое слово. В зависимости от места </a:t>
            </a:r>
            <a:r>
              <a:rPr lang="ru-RU" dirty="0" err="1"/>
              <a:t>клитиков</a:t>
            </a:r>
            <a:r>
              <a:rPr lang="ru-RU" dirty="0"/>
              <a:t> по отношению к основному ударному слову, выделяются проклитики и энклитики. Проклитика – безударное слово, стоящее впереди ударного. В русском языке проклитиками бывают союзы, односложные предлоги и частицы, например:     на͡ мосту́, </a:t>
            </a:r>
            <a:r>
              <a:rPr lang="ru-RU" dirty="0" err="1"/>
              <a:t>па́па</a:t>
            </a:r>
            <a:r>
              <a:rPr lang="ru-RU" dirty="0"/>
              <a:t> и͡ </a:t>
            </a:r>
            <a:r>
              <a:rPr lang="ru-RU" dirty="0" err="1"/>
              <a:t>бра́т</a:t>
            </a:r>
            <a:r>
              <a:rPr lang="ru-RU" dirty="0"/>
              <a:t>, во͡ </a:t>
            </a:r>
            <a:r>
              <a:rPr lang="ru-RU" dirty="0" err="1"/>
              <a:t>Фра́нции</a:t>
            </a:r>
            <a:r>
              <a:rPr lang="ru-RU" dirty="0"/>
              <a:t>. Энклитика – безударное слово, стоящее после ударного. В русском языке энклитиками бывают частицы, например: покажи́͡ ка, </a:t>
            </a:r>
            <a:r>
              <a:rPr lang="ru-RU" dirty="0" err="1"/>
              <a:t>уви́дит</a:t>
            </a:r>
            <a:r>
              <a:rPr lang="ru-RU" dirty="0"/>
              <a:t>͡ ли, </a:t>
            </a:r>
            <a:r>
              <a:rPr lang="ru-RU" dirty="0" err="1"/>
              <a:t>та́м</a:t>
            </a:r>
            <a:r>
              <a:rPr lang="ru-RU" dirty="0"/>
              <a:t>͡ же. </a:t>
            </a:r>
          </a:p>
          <a:p>
            <a:pPr marL="0" indent="0" algn="just">
              <a:buNone/>
            </a:pPr>
            <a:r>
              <a:rPr lang="ru-RU" dirty="0"/>
              <a:t>В русском языке в сложных словах наряду с основным ударением может возникать побочное ударение. Для побочного ударения характерна </a:t>
            </a:r>
            <a:r>
              <a:rPr lang="ru-RU" dirty="0" err="1"/>
              <a:t>предпозиция</a:t>
            </a:r>
            <a:r>
              <a:rPr lang="ru-RU" dirty="0"/>
              <a:t> перед главным ударением, например: </a:t>
            </a:r>
            <a:r>
              <a:rPr lang="ru-RU" dirty="0" err="1"/>
              <a:t>др̀евнеру́сский</a:t>
            </a:r>
            <a:r>
              <a:rPr lang="ru-RU" dirty="0"/>
              <a:t>, </a:t>
            </a:r>
            <a:r>
              <a:rPr lang="ru-RU" dirty="0" err="1"/>
              <a:t>звѐрофе</a:t>
            </a:r>
            <a:r>
              <a:rPr lang="ru-RU" dirty="0"/>
              <a:t>́́</a:t>
            </a:r>
            <a:r>
              <a:rPr lang="ru-RU" dirty="0" err="1"/>
              <a:t>рма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2967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693ED-AFFB-458A-B2B0-BE48A7E16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39417"/>
          </a:xfrm>
        </p:spPr>
        <p:txBody>
          <a:bodyPr>
            <a:normAutofit fontScale="90000"/>
          </a:bodyPr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78008-4123-4E96-A61F-91C978558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8591" y="1616765"/>
            <a:ext cx="9601200" cy="4050194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/>
              <a:t>Брызгунова</a:t>
            </a:r>
            <a:r>
              <a:rPr lang="ru-RU" dirty="0"/>
              <a:t>, Е.А., Звуки и интонация русской речи. Москва: Русский язык, 1977.</a:t>
            </a:r>
            <a:endParaRPr lang="tr-TR" dirty="0"/>
          </a:p>
          <a:p>
            <a:r>
              <a:rPr lang="ru-RU" dirty="0"/>
              <a:t>Науменко Ю. М. Корректировочный курс русской фонетики и интонации для иностранных студентов I курса бакалавриата , Москва: Флинта: Наука, 2012.</a:t>
            </a:r>
          </a:p>
          <a:p>
            <a:r>
              <a:rPr lang="ru-RU" dirty="0"/>
              <a:t>Одинцова И.В. Звуки. Ритмика. Интонация. Москва: Флинта: Наука, 2014.</a:t>
            </a:r>
          </a:p>
          <a:p>
            <a:r>
              <a:rPr lang="ru-RU" dirty="0" err="1"/>
              <a:t>Бархударова</a:t>
            </a:r>
            <a:r>
              <a:rPr lang="ru-RU" dirty="0"/>
              <a:t> Л. Л., Панков Ф. И. По-русски – с хорошим произношением: практический курс звучащей речи. Москва: Русский язык. Курсы, 2008.</a:t>
            </a:r>
          </a:p>
          <a:p>
            <a:r>
              <a:rPr lang="ru-RU" dirty="0">
                <a:solidFill>
                  <a:schemeClr val="tx1"/>
                </a:solidFill>
              </a:rPr>
              <a:t>Буланин Л. Л. Фонетика современного русского языка. Москва: Высшая школа, 1970. </a:t>
            </a:r>
          </a:p>
          <a:p>
            <a:r>
              <a:rPr lang="ru-RU" dirty="0">
                <a:solidFill>
                  <a:schemeClr val="tx1"/>
                </a:solidFill>
              </a:rPr>
              <a:t>Кедрова Г. Е., Потапов В. В., Егоров А. М., Омельянова Е. Б. Фонетика русского языка. </a:t>
            </a:r>
            <a:r>
              <a:rPr lang="tr-TR" dirty="0">
                <a:solidFill>
                  <a:schemeClr val="tx1"/>
                </a:solidFill>
              </a:rPr>
              <a:t>Web</a:t>
            </a:r>
            <a:r>
              <a:rPr lang="ru-RU" dirty="0">
                <a:solidFill>
                  <a:schemeClr val="tx1"/>
                </a:solidFill>
              </a:rPr>
              <a:t>:. http://www.philol.msu.ru/~fonetica/index1.htm .</a:t>
            </a:r>
          </a:p>
          <a:p>
            <a:r>
              <a:rPr lang="en-US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https://licey.net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https://diktory.com/glasnye.html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294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EE541-FAC4-4FF3-99B1-925575CB6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4704"/>
          </a:xfrm>
        </p:spPr>
        <p:txBody>
          <a:bodyPr/>
          <a:lstStyle/>
          <a:p>
            <a:r>
              <a:rPr lang="ru-RU" dirty="0"/>
              <a:t>Слог. </a:t>
            </a:r>
            <a:r>
              <a:rPr lang="ru-RU" dirty="0" err="1"/>
              <a:t>Слогоделение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A3B246-0E34-4911-85B8-2509CA6E30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49286"/>
            <a:ext cx="9601200" cy="4118113"/>
          </a:xfrm>
        </p:spPr>
        <p:txBody>
          <a:bodyPr/>
          <a:lstStyle/>
          <a:p>
            <a:pPr algn="just"/>
            <a:r>
              <a:rPr lang="ru-RU" dirty="0"/>
              <a:t>Звуки языка объединяются в слоги, а слоги в слова. В русском языке слово может состоять из одного или нескольких слогов. Только один из слогов в односложном слове является ударным. Другие слоги в слове – безударные. </a:t>
            </a:r>
          </a:p>
          <a:p>
            <a:pPr algn="just"/>
            <a:r>
              <a:rPr lang="ru-RU" dirty="0" err="1"/>
              <a:t>Слогоделение</a:t>
            </a:r>
            <a:r>
              <a:rPr lang="ru-RU" dirty="0"/>
              <a:t> – граница между слогами в слове.</a:t>
            </a:r>
          </a:p>
          <a:p>
            <a:pPr algn="just"/>
            <a:r>
              <a:rPr lang="ru-RU" dirty="0"/>
              <a:t>В русской лингвистической традиции </a:t>
            </a:r>
            <a:r>
              <a:rPr lang="ru-RU" dirty="0" err="1"/>
              <a:t>слогоделение</a:t>
            </a:r>
            <a:r>
              <a:rPr lang="ru-RU" dirty="0"/>
              <a:t> опирается на две теории. Первая теория была разработана Л. В. Щербой. В ее основе лежит понимание слога, как «единого импульса мускульного напряжения. … Слоги в слове – это чередование усилений и ослаблений мускульного напряжения». Граница слога совпадает с местом наименьшего мускульного напряжения.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8109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EE541-FAC4-4FF3-99B1-925575CB6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4704"/>
          </a:xfrm>
        </p:spPr>
        <p:txBody>
          <a:bodyPr/>
          <a:lstStyle/>
          <a:p>
            <a:r>
              <a:rPr lang="ru-RU" dirty="0"/>
              <a:t>Слог. </a:t>
            </a:r>
            <a:r>
              <a:rPr lang="ru-RU" dirty="0" err="1"/>
              <a:t>Слогоделение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A3B246-0E34-4911-85B8-2509CA6E30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73357"/>
            <a:ext cx="9601200" cy="3694042"/>
          </a:xfrm>
        </p:spPr>
        <p:txBody>
          <a:bodyPr/>
          <a:lstStyle/>
          <a:p>
            <a:pPr algn="just"/>
            <a:r>
              <a:rPr lang="ru-RU" dirty="0"/>
              <a:t>Если ударение в препозиции то согласный примыкает к ударной гласной, образуя при этом закрытый слог. Если ударение находится в постпозиции, то согласные примыкают к последующему ударному гласному. Сонорные согласные звуки всегда примыкают к предыдущему гласному, вне зависимости от ударения.  </a:t>
            </a:r>
          </a:p>
          <a:p>
            <a:pPr algn="just"/>
            <a:r>
              <a:rPr lang="ru-RU" dirty="0"/>
              <a:t>Вторая теория была разработана Р. И. Аванесовым. В основе этого подхода лежит понимание слога как «волны </a:t>
            </a:r>
            <a:r>
              <a:rPr lang="ru-RU" dirty="0" err="1"/>
              <a:t>сонорности</a:t>
            </a:r>
            <a:r>
              <a:rPr lang="ru-RU" dirty="0"/>
              <a:t>, звучности». Слог состоит из звуков разной звучности. Самые звучные звуки образуют слоги, т.е. являются слогообразующими. Остальные менее звучные звуки, примыкают к более звучным, т.е. являются неслогообразующими.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844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EE541-FAC4-4FF3-99B1-925575CB6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4704"/>
          </a:xfrm>
        </p:spPr>
        <p:txBody>
          <a:bodyPr/>
          <a:lstStyle/>
          <a:p>
            <a:r>
              <a:rPr lang="ru-RU" dirty="0"/>
              <a:t>Слог. </a:t>
            </a:r>
            <a:r>
              <a:rPr lang="ru-RU" dirty="0" err="1"/>
              <a:t>Слогоделение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A3B246-0E34-4911-85B8-2509CA6E30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026" y="1842053"/>
            <a:ext cx="9289774" cy="3694042"/>
          </a:xfrm>
        </p:spPr>
        <p:txBody>
          <a:bodyPr/>
          <a:lstStyle/>
          <a:p>
            <a:pPr algn="just"/>
            <a:r>
              <a:rPr lang="ru-RU" dirty="0"/>
              <a:t>Степень звучности распределяется между звуками следующим образом:</a:t>
            </a:r>
          </a:p>
          <a:p>
            <a:pPr algn="just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39B1E0-D8AE-4152-B249-6C49313A66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2777104"/>
            <a:ext cx="9753600" cy="9045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F102A0B-7C10-497A-9ED3-6193EA4DCA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097" y="3681704"/>
            <a:ext cx="7930448" cy="225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956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EE541-FAC4-4FF3-99B1-925575CB6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4704"/>
          </a:xfrm>
        </p:spPr>
        <p:txBody>
          <a:bodyPr/>
          <a:lstStyle/>
          <a:p>
            <a:r>
              <a:rPr lang="ru-RU" dirty="0"/>
              <a:t>Слог. </a:t>
            </a:r>
            <a:r>
              <a:rPr lang="ru-RU" dirty="0" err="1"/>
              <a:t>Слогоделение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A3B246-0E34-4911-85B8-2509CA6E30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319131"/>
            <a:ext cx="9289774" cy="1987825"/>
          </a:xfrm>
        </p:spPr>
        <p:txBody>
          <a:bodyPr/>
          <a:lstStyle/>
          <a:p>
            <a:pPr algn="just"/>
            <a:r>
              <a:rPr lang="ru-RU" dirty="0"/>
              <a:t>Количество слогов в слове определяется по количеству пиков </a:t>
            </a:r>
            <a:r>
              <a:rPr lang="ru-RU" dirty="0" err="1"/>
              <a:t>сонорности</a:t>
            </a:r>
            <a:r>
              <a:rPr lang="ru-RU" dirty="0"/>
              <a:t> в слове. Таким образов в слове [хо́ </a:t>
            </a:r>
            <a:r>
              <a:rPr lang="ru-RU" dirty="0" err="1"/>
              <a:t>лъднъ</a:t>
            </a:r>
            <a:r>
              <a:rPr lang="ru-RU" dirty="0"/>
              <a:t>] 3 слога. Исходя из принципа восходящей </a:t>
            </a:r>
            <a:r>
              <a:rPr lang="ru-RU" dirty="0" err="1"/>
              <a:t>сонорности</a:t>
            </a:r>
            <a:r>
              <a:rPr lang="ru-RU" dirty="0"/>
              <a:t>, </a:t>
            </a:r>
            <a:r>
              <a:rPr lang="ru-RU" dirty="0" err="1"/>
              <a:t>слогоделение</a:t>
            </a:r>
            <a:r>
              <a:rPr lang="ru-RU" dirty="0"/>
              <a:t> основывается том, что в русском языке существует тенденция к образованию  открытых слогов, и том, что в основе любого </a:t>
            </a:r>
            <a:r>
              <a:rPr lang="ru-RU" dirty="0" err="1"/>
              <a:t>неначального</a:t>
            </a:r>
            <a:r>
              <a:rPr lang="ru-RU" dirty="0"/>
              <a:t> слога лежит принцип восходящей </a:t>
            </a:r>
            <a:r>
              <a:rPr lang="ru-RU" dirty="0" err="1"/>
              <a:t>сонорности</a:t>
            </a:r>
            <a:r>
              <a:rPr lang="ru-RU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157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EE541-FAC4-4FF3-99B1-925575CB6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4704"/>
          </a:xfrm>
        </p:spPr>
        <p:txBody>
          <a:bodyPr/>
          <a:lstStyle/>
          <a:p>
            <a:r>
              <a:rPr lang="ru-RU" dirty="0"/>
              <a:t>Ударение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A3B246-0E34-4911-85B8-2509CA6E30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68557"/>
            <a:ext cx="9289774" cy="4134678"/>
          </a:xfrm>
        </p:spPr>
        <p:txBody>
          <a:bodyPr/>
          <a:lstStyle/>
          <a:p>
            <a:pPr algn="just"/>
            <a:r>
              <a:rPr lang="ru-RU" dirty="0"/>
              <a:t>Слова состоят из слогов. В слове русского языка может быть один или несколько слогов. В русском в односложных словах только один слог ударный, другие - безударные. Ударение – выделение одного из слогов в слове. </a:t>
            </a:r>
          </a:p>
          <a:p>
            <a:pPr algn="just"/>
            <a:r>
              <a:rPr lang="ru-RU" dirty="0"/>
              <a:t>Существуют разные способы выделения слогов в слове, и в разных языках эти способы различны. Среди наиболее распространённых способов выделения слогов в слове можно отметить:</a:t>
            </a:r>
          </a:p>
          <a:p>
            <a:pPr marL="0" indent="0" algn="just">
              <a:buNone/>
            </a:pPr>
            <a:r>
              <a:rPr lang="ru-RU" dirty="0"/>
              <a:t>•	</a:t>
            </a:r>
            <a:r>
              <a:rPr lang="ru-RU" i="1" dirty="0"/>
              <a:t>Динамическое ударение – выделение слога силой выдоха</a:t>
            </a:r>
          </a:p>
          <a:p>
            <a:pPr marL="0" indent="0" algn="just">
              <a:buNone/>
            </a:pPr>
            <a:r>
              <a:rPr lang="ru-RU" i="1" dirty="0"/>
              <a:t>•	Квантитативное ударение – выделение слога за счет увеличения долготы звучания ударного слога</a:t>
            </a:r>
          </a:p>
          <a:p>
            <a:pPr marL="0" indent="0" algn="just">
              <a:buNone/>
            </a:pPr>
            <a:r>
              <a:rPr lang="ru-RU" i="1" dirty="0"/>
              <a:t>•	Мелодическое ударение – выделение слога движением голосового тона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4868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EE541-FAC4-4FF3-99B1-925575CB6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4704"/>
          </a:xfrm>
        </p:spPr>
        <p:txBody>
          <a:bodyPr/>
          <a:lstStyle/>
          <a:p>
            <a:r>
              <a:rPr lang="ru-RU" dirty="0"/>
              <a:t>Ударение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A3B246-0E34-4911-85B8-2509CA6E30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50504"/>
            <a:ext cx="9289774" cy="4797287"/>
          </a:xfrm>
        </p:spPr>
        <p:txBody>
          <a:bodyPr/>
          <a:lstStyle/>
          <a:p>
            <a:pPr algn="just"/>
            <a:r>
              <a:rPr lang="ru-RU" dirty="0"/>
              <a:t>Ударение очень сложное явление. Ни один из способов выделения слогов не существует в «чистом виде». В языке одному из типов ударения всегда сопутствует другой или другие, поэтому говоря об ударении, правильнее говорить, что в языке один из типов ударения преобладает.  </a:t>
            </a:r>
          </a:p>
          <a:p>
            <a:pPr algn="just"/>
            <a:r>
              <a:rPr lang="ru-RU" dirty="0"/>
              <a:t>В русском языке в словах преобладает динамическое ударение. При динамическом ударении большая часть энергии воздушного потока расходуется на произношение ударного слога. Ввиду небольшого количества остатка энергии, безударные слоги сильно ослабляются и редуцируются. Следует заметить, что в русском языке динамическое ударение очень сильное.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1085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EE541-FAC4-4FF3-99B1-925575CB6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4704"/>
          </a:xfrm>
        </p:spPr>
        <p:txBody>
          <a:bodyPr/>
          <a:lstStyle/>
          <a:p>
            <a:r>
              <a:rPr lang="ru-RU" dirty="0"/>
              <a:t>Ударение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A3B246-0E34-4911-85B8-2509CA6E30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50504"/>
            <a:ext cx="9289774" cy="4797287"/>
          </a:xfrm>
        </p:spPr>
        <p:txBody>
          <a:bodyPr/>
          <a:lstStyle/>
          <a:p>
            <a:pPr algn="just"/>
            <a:r>
              <a:rPr lang="ru-RU" dirty="0"/>
              <a:t>В русском языке сильному, динамическому ударению сопутствует квантитативное ударение, т.е. ударные слоги в русском языке произносятся не только сильно, но и долго. Ударные слоги произносятся значительно дольше безударных. </a:t>
            </a:r>
          </a:p>
          <a:p>
            <a:pPr marL="0" indent="0" algn="just">
              <a:buNone/>
            </a:pPr>
            <a:r>
              <a:rPr lang="ru-RU" b="1" dirty="0"/>
              <a:t>Место ударения в слове</a:t>
            </a:r>
          </a:p>
          <a:p>
            <a:pPr algn="just"/>
            <a:r>
              <a:rPr lang="ru-RU" dirty="0"/>
              <a:t>Ударение в слове может быть фиксированным, т.е. ударение всегда падает на определенный порядковый слог, или свободным, т.е. ударение может падать на разные порядковые слоги. Свободное ударение состоит из двух подтипов: свободного постоянного и свободного подвижного. При свободном постоянном ударении место ударения не меняется, несмотря на изменение формы слова. При свободном подвижном ударении ударение меняется вместе с изменением формы слова.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03628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EE541-FAC4-4FF3-99B1-925575CB6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4704"/>
          </a:xfrm>
        </p:spPr>
        <p:txBody>
          <a:bodyPr/>
          <a:lstStyle/>
          <a:p>
            <a:r>
              <a:rPr lang="ru-RU" dirty="0"/>
              <a:t>Ударение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A3B246-0E34-4911-85B8-2509CA6E30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50504"/>
            <a:ext cx="9289774" cy="5009322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В русском языке большинство слов имеет свободно-постоянное ударение, т.е. ударение может падать на любой слог. Однако 4 % слов имеет свободно-подвижное ударение. При свободно-подвижном ударении обычно чередуется ударение на основе с ударением на окончании. </a:t>
            </a:r>
          </a:p>
          <a:p>
            <a:pPr marL="0" indent="0" algn="just">
              <a:buNone/>
            </a:pPr>
            <a:r>
              <a:rPr lang="ru-RU" dirty="0"/>
              <a:t>В русском языке ударение может выполнять </a:t>
            </a:r>
            <a:r>
              <a:rPr lang="ru-RU" dirty="0" err="1"/>
              <a:t>смыслоразлечительную</a:t>
            </a:r>
            <a:r>
              <a:rPr lang="ru-RU" dirty="0"/>
              <a:t> функцию. Исходя из </a:t>
            </a:r>
            <a:r>
              <a:rPr lang="ru-RU" dirty="0" err="1"/>
              <a:t>смыслоразлечительной</a:t>
            </a:r>
            <a:r>
              <a:rPr lang="ru-RU" dirty="0"/>
              <a:t> функции выделяются:</a:t>
            </a:r>
          </a:p>
          <a:p>
            <a:pPr marL="0" indent="0" algn="just">
              <a:buNone/>
            </a:pPr>
            <a:r>
              <a:rPr lang="ru-RU" dirty="0"/>
              <a:t>•	Разные слова во всех грамматических формах, например </a:t>
            </a:r>
            <a:r>
              <a:rPr lang="ru-RU" dirty="0" err="1"/>
              <a:t>за́мок</a:t>
            </a:r>
            <a:r>
              <a:rPr lang="ru-RU" dirty="0"/>
              <a:t>, </a:t>
            </a:r>
            <a:r>
              <a:rPr lang="ru-RU" dirty="0" err="1"/>
              <a:t>за́мка</a:t>
            </a:r>
            <a:r>
              <a:rPr lang="ru-RU" dirty="0"/>
              <a:t>, </a:t>
            </a:r>
            <a:r>
              <a:rPr lang="ru-RU" dirty="0" err="1"/>
              <a:t>за́мку</a:t>
            </a:r>
            <a:r>
              <a:rPr lang="ru-RU" dirty="0"/>
              <a:t>, </a:t>
            </a:r>
            <a:r>
              <a:rPr lang="ru-RU" dirty="0" err="1"/>
              <a:t>за́мок</a:t>
            </a:r>
            <a:r>
              <a:rPr lang="ru-RU" dirty="0"/>
              <a:t>, </a:t>
            </a:r>
            <a:r>
              <a:rPr lang="ru-RU" dirty="0" err="1"/>
              <a:t>за́мком</a:t>
            </a:r>
            <a:r>
              <a:rPr lang="ru-RU" dirty="0"/>
              <a:t>, (в) </a:t>
            </a:r>
            <a:r>
              <a:rPr lang="ru-RU" dirty="0" err="1"/>
              <a:t>за́мке</a:t>
            </a:r>
            <a:r>
              <a:rPr lang="ru-RU" dirty="0"/>
              <a:t> и </a:t>
            </a:r>
            <a:r>
              <a:rPr lang="ru-RU" dirty="0" err="1"/>
              <a:t>замо́к</a:t>
            </a:r>
            <a:r>
              <a:rPr lang="ru-RU" dirty="0"/>
              <a:t>, замка́, замку́, </a:t>
            </a:r>
            <a:r>
              <a:rPr lang="ru-RU" dirty="0" err="1"/>
              <a:t>замо́к</a:t>
            </a:r>
            <a:r>
              <a:rPr lang="ru-RU" dirty="0"/>
              <a:t>, </a:t>
            </a:r>
            <a:r>
              <a:rPr lang="ru-RU" dirty="0" err="1"/>
              <a:t>замко́м</a:t>
            </a:r>
            <a:r>
              <a:rPr lang="ru-RU" dirty="0"/>
              <a:t>, (в) замке́.</a:t>
            </a:r>
          </a:p>
          <a:p>
            <a:pPr marL="0" indent="0" algn="just">
              <a:buNone/>
            </a:pPr>
            <a:r>
              <a:rPr lang="ru-RU" dirty="0"/>
              <a:t>•	Некоторые формы разных слов, например </a:t>
            </a:r>
            <a:r>
              <a:rPr lang="ru-RU" dirty="0" err="1"/>
              <a:t>бе́лка</a:t>
            </a:r>
            <a:r>
              <a:rPr lang="ru-RU" dirty="0"/>
              <a:t> и белка́, </a:t>
            </a:r>
            <a:r>
              <a:rPr lang="ru-RU" dirty="0" err="1"/>
              <a:t>пи́ща</a:t>
            </a:r>
            <a:r>
              <a:rPr lang="ru-RU" dirty="0"/>
              <a:t> и пища́, </a:t>
            </a:r>
            <a:r>
              <a:rPr lang="ru-RU" dirty="0" err="1"/>
              <a:t>но́шу</a:t>
            </a:r>
            <a:r>
              <a:rPr lang="ru-RU" dirty="0"/>
              <a:t> и ношу́.</a:t>
            </a:r>
          </a:p>
          <a:p>
            <a:pPr marL="0" indent="0" algn="just">
              <a:buNone/>
            </a:pPr>
            <a:r>
              <a:rPr lang="ru-RU" dirty="0"/>
              <a:t>•	Разные формы одно слова, например: </a:t>
            </a:r>
            <a:r>
              <a:rPr lang="ru-RU" dirty="0" err="1"/>
              <a:t>но́ги</a:t>
            </a:r>
            <a:r>
              <a:rPr lang="ru-RU" dirty="0"/>
              <a:t> и ноги́, </a:t>
            </a:r>
            <a:r>
              <a:rPr lang="ru-RU" dirty="0" err="1"/>
              <a:t>хо́дите</a:t>
            </a:r>
            <a:r>
              <a:rPr lang="ru-RU" dirty="0"/>
              <a:t> и </a:t>
            </a:r>
            <a:r>
              <a:rPr lang="ru-RU" dirty="0" err="1"/>
              <a:t>ходи́те</a:t>
            </a:r>
            <a:r>
              <a:rPr lang="ru-RU" dirty="0"/>
              <a:t>. 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762769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1298</TotalTime>
  <Words>1098</Words>
  <Application>Microsoft Office PowerPoint</Application>
  <PresentationFormat>Widescreen</PresentationFormat>
  <Paragraphs>44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Franklin Gothic Book</vt:lpstr>
      <vt:lpstr>Crop</vt:lpstr>
      <vt:lpstr>Фонетика I</vt:lpstr>
      <vt:lpstr>Слог. Слогоделение</vt:lpstr>
      <vt:lpstr>Слог. Слогоделение</vt:lpstr>
      <vt:lpstr>Слог. Слогоделение</vt:lpstr>
      <vt:lpstr>Слог. Слогоделение</vt:lpstr>
      <vt:lpstr>Ударение</vt:lpstr>
      <vt:lpstr>Ударение</vt:lpstr>
      <vt:lpstr>Ударение</vt:lpstr>
      <vt:lpstr>Ударение</vt:lpstr>
      <vt:lpstr>Клитики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Фонетика II</dc:title>
  <dc:creator>asus</dc:creator>
  <cp:lastModifiedBy>asus</cp:lastModifiedBy>
  <cp:revision>324</cp:revision>
  <dcterms:created xsi:type="dcterms:W3CDTF">2020-03-24T12:01:02Z</dcterms:created>
  <dcterms:modified xsi:type="dcterms:W3CDTF">2020-07-06T13:38:17Z</dcterms:modified>
</cp:coreProperties>
</file>