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7" r:id="rId5"/>
    <p:sldId id="669" r:id="rId6"/>
    <p:sldId id="670" r:id="rId7"/>
    <p:sldId id="676" r:id="rId8"/>
    <p:sldId id="671" r:id="rId9"/>
    <p:sldId id="675" r:id="rId10"/>
    <p:sldId id="677"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4" d="100"/>
          <a:sy n="84" d="100"/>
        </p:scale>
        <p:origin x="1638" y="4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26.2.2020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a:t>
            </a:r>
            <a:r>
              <a:rPr lang="tr-TR" sz="3200" b="1" dirty="0" smtClean="0">
                <a:latin typeface="Arial" panose="020B0604020202020204" pitchFamily="34" charset="0"/>
                <a:cs typeface="Arial" panose="020B0604020202020204" pitchFamily="34" charset="0"/>
              </a:rPr>
              <a:t>ANALİZLERİ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569660"/>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Prof.Dr</a:t>
            </a:r>
            <a:r>
              <a:rPr lang="tr-TR" sz="1600" b="1" dirty="0" smtClean="0">
                <a:latin typeface="Arial" panose="020B0604020202020204" pitchFamily="34" charset="0"/>
                <a:ea typeface="Times New Roman" panose="02020603050405020304" pitchFamily="18" charset="0"/>
                <a:cs typeface="Arial" panose="020B0604020202020204" pitchFamily="34" charset="0"/>
              </a:rPr>
              <a:t>. Nihan ÖZDEMİR SÖNMEZ</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Yeşim TANRIVERMİŞ</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Öğr</a:t>
            </a:r>
            <a:r>
              <a:rPr lang="tr-TR" sz="1600" b="1" dirty="0" smtClean="0">
                <a:latin typeface="Arial" panose="020B0604020202020204" pitchFamily="34" charset="0"/>
                <a:ea typeface="Times New Roman" panose="02020603050405020304" pitchFamily="18" charset="0"/>
                <a:cs typeface="Arial" panose="020B0604020202020204" pitchFamily="34" charset="0"/>
              </a:rPr>
              <a:t>. Görevlisi Md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Moynul</a:t>
            </a:r>
            <a:r>
              <a:rPr lang="tr-TR" sz="1600" b="1" dirty="0" smtClean="0">
                <a:latin typeface="Arial" panose="020B0604020202020204" pitchFamily="34" charset="0"/>
                <a:ea typeface="Times New Roman" panose="02020603050405020304" pitchFamily="18" charset="0"/>
                <a:cs typeface="Arial" panose="020B0604020202020204" pitchFamily="34" charset="0"/>
              </a:rPr>
              <a:t>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799098" y="1228397"/>
            <a:ext cx="7976912" cy="2591479"/>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9</a:t>
            </a:r>
            <a:r>
              <a:rPr lang="tr-TR" sz="2800" b="1" dirty="0" smtClean="0">
                <a:latin typeface="Arial" panose="020B0604020202020204" pitchFamily="34" charset="0"/>
                <a:cs typeface="Arial" panose="020B0604020202020204" pitchFamily="34" charset="0"/>
              </a:rPr>
              <a:t>. HAFTA</a:t>
            </a:r>
          </a:p>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Karar Verme ve Projelerin Üretilmesi</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Karar Verme ve Projelerin Üretilmesi</a:t>
            </a: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449" y="1555504"/>
            <a:ext cx="8517467" cy="2585323"/>
          </a:xfrm>
          <a:prstGeom prst="rect">
            <a:avLst/>
          </a:prstGeom>
        </p:spPr>
        <p:txBody>
          <a:bodyPr wrap="square">
            <a:spAutoFit/>
          </a:bodyPr>
          <a:lstStyle/>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Türkiye’de </a:t>
            </a:r>
            <a:r>
              <a:rPr lang="tr-TR" dirty="0" smtClean="0">
                <a:latin typeface="Times New Roman" panose="02020603050405020304" pitchFamily="18" charset="0"/>
                <a:cs typeface="Times New Roman" panose="02020603050405020304" pitchFamily="18" charset="0"/>
              </a:rPr>
              <a:t>gayrimenkul geliştirme bir fikrin ortaya konmasıyla başlamaktadır. Arazi emek, sermaye, yönetim, girişimcilik faktörleri bu fikrin gerçeğe dönüştürülmesi için gereklidir.</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Gayrimenkul geliştirme süreci, işletme, yönetim, finansman politik, enflasyon likidite ve faiz oranları vb. konularda birçok riski içerir. Bunun yanı sıra bahsedilen risklere karşın gayrimenkul geliştirme, girişimci olan kişilere büyük karlar elde etmek için şans sunmaktadır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5749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2709" y="1709579"/>
            <a:ext cx="8517837" cy="4468903"/>
          </a:xfrm>
        </p:spPr>
        <p:txBody>
          <a:bodyPr anchor="t">
            <a:noAutofit/>
          </a:bodyPr>
          <a:lstStyle/>
          <a:p>
            <a:pPr marL="0" indent="0" algn="just">
              <a:buClr>
                <a:srgbClr val="0000CC"/>
              </a:buClr>
              <a:buNone/>
            </a:pPr>
            <a:endParaRPr lang="tr-TR" sz="1600" b="1" dirty="0"/>
          </a:p>
          <a:p>
            <a:pPr marL="0" indent="0" algn="just">
              <a:buClr>
                <a:srgbClr val="0000CC"/>
              </a:buClr>
              <a:buNone/>
            </a:pPr>
            <a:endParaRPr lang="tr-TR" sz="1600" b="1" dirty="0" smtClean="0"/>
          </a:p>
          <a:p>
            <a:pPr marL="0" indent="0" algn="just">
              <a:buClr>
                <a:srgbClr val="0000CC"/>
              </a:buClr>
              <a:buNone/>
            </a:pPr>
            <a:endParaRPr lang="tr-TR" sz="1600" b="1" dirty="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Karar Verme ve Projelerin Üretilmesi</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2709" y="1863432"/>
            <a:ext cx="8517467" cy="3046988"/>
          </a:xfrm>
          <a:prstGeom prst="rect">
            <a:avLst/>
          </a:prstGeom>
        </p:spPr>
        <p:txBody>
          <a:bodyPr wrap="square">
            <a:spAutoFit/>
          </a:bodyPr>
          <a:lstStyle/>
          <a:p>
            <a:pPr algn="just"/>
            <a:r>
              <a:rPr lang="tr-TR" sz="1600" dirty="0" smtClean="0">
                <a:latin typeface="Times New Roman" panose="02020603050405020304" pitchFamily="18" charset="0"/>
                <a:cs typeface="Times New Roman" panose="02020603050405020304" pitchFamily="18" charset="0"/>
              </a:rPr>
              <a:t>Gayrimenkul </a:t>
            </a:r>
            <a:r>
              <a:rPr lang="tr-TR" sz="1600" dirty="0" err="1" smtClean="0">
                <a:latin typeface="Times New Roman" panose="02020603050405020304" pitchFamily="18" charset="0"/>
                <a:cs typeface="Times New Roman" panose="02020603050405020304" pitchFamily="18" charset="0"/>
              </a:rPr>
              <a:t>geliştirmeciler</a:t>
            </a:r>
            <a:r>
              <a:rPr lang="tr-TR" sz="1600" dirty="0" smtClean="0">
                <a:latin typeface="Times New Roman" panose="02020603050405020304" pitchFamily="18" charset="0"/>
                <a:cs typeface="Times New Roman" panose="02020603050405020304" pitchFamily="18" charset="0"/>
              </a:rPr>
              <a:t> dört ana şeye bakmaktadır: </a:t>
            </a:r>
          </a:p>
          <a:p>
            <a:pPr algn="just"/>
            <a:endParaRPr lang="tr-TR" sz="16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Arazi</a:t>
            </a:r>
          </a:p>
          <a:p>
            <a:pPr marL="285750" indent="-285750" algn="just">
              <a:buFont typeface="Arial" panose="020B0604020202020204" pitchFamily="34" charset="0"/>
              <a:buChar char="•"/>
            </a:pPr>
            <a:endParaRPr lang="tr-TR" sz="16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Sermaye</a:t>
            </a:r>
          </a:p>
          <a:p>
            <a:pPr marL="285750" indent="-285750" algn="just">
              <a:buFont typeface="Arial" panose="020B0604020202020204" pitchFamily="34" charset="0"/>
              <a:buChar char="•"/>
            </a:pPr>
            <a:endParaRPr lang="tr-TR" sz="16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Bilgi</a:t>
            </a:r>
          </a:p>
          <a:p>
            <a:pPr marL="285750" indent="-285750" algn="just">
              <a:buFont typeface="Arial" panose="020B0604020202020204" pitchFamily="34" charset="0"/>
              <a:buChar char="•"/>
            </a:pPr>
            <a:endParaRPr lang="tr-TR" sz="16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Müşteri</a:t>
            </a:r>
          </a:p>
          <a:p>
            <a:pPr algn="just"/>
            <a:endParaRPr lang="tr-TR" sz="1600" dirty="0">
              <a:latin typeface="Times New Roman" panose="02020603050405020304" pitchFamily="18" charset="0"/>
              <a:cs typeface="Times New Roman" panose="02020603050405020304" pitchFamily="18" charset="0"/>
            </a:endParaRPr>
          </a:p>
          <a:p>
            <a:pPr algn="just"/>
            <a:endParaRPr lang="tr-TR" sz="1600" b="1"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797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Karar Verme ve Projelerin Üretilmesi</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2709" y="1863432"/>
            <a:ext cx="8517467" cy="2554545"/>
          </a:xfrm>
          <a:prstGeom prst="rect">
            <a:avLst/>
          </a:prstGeom>
        </p:spPr>
        <p:txBody>
          <a:bodyPr wrap="square">
            <a:spAutoFit/>
          </a:bodyPr>
          <a:lstStyle/>
          <a:p>
            <a:pPr algn="just"/>
            <a:r>
              <a:rPr lang="tr-TR" sz="1600" dirty="0">
                <a:latin typeface="Times New Roman" panose="02020603050405020304" pitchFamily="18" charset="0"/>
                <a:cs typeface="Times New Roman" panose="02020603050405020304" pitchFamily="18" charset="0"/>
              </a:rPr>
              <a:t>Geliştirme </a:t>
            </a:r>
            <a:r>
              <a:rPr lang="tr-TR" sz="1600" dirty="0" smtClean="0">
                <a:latin typeface="Times New Roman" panose="02020603050405020304" pitchFamily="18" charset="0"/>
                <a:cs typeface="Times New Roman" panose="02020603050405020304" pitchFamily="18" charset="0"/>
              </a:rPr>
              <a:t>sürecinde bir ürünün ortaya çıkması için farklı sektörlerde birçok aktörün birlikte çalışması gerekmektedir. </a:t>
            </a:r>
          </a:p>
          <a:p>
            <a:pPr algn="just"/>
            <a:endParaRPr lang="tr-TR" sz="1600" dirty="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Geliştirme süreci ekip çalışması gerektirmektedir ve </a:t>
            </a:r>
            <a:r>
              <a:rPr lang="tr-TR" sz="1600" dirty="0" err="1" smtClean="0">
                <a:latin typeface="Times New Roman" panose="02020603050405020304" pitchFamily="18" charset="0"/>
                <a:cs typeface="Times New Roman" panose="02020603050405020304" pitchFamily="18" charset="0"/>
              </a:rPr>
              <a:t>disiplinlerarası</a:t>
            </a:r>
            <a:r>
              <a:rPr lang="tr-TR" sz="1600" dirty="0" smtClean="0">
                <a:latin typeface="Times New Roman" panose="02020603050405020304" pitchFamily="18" charset="0"/>
                <a:cs typeface="Times New Roman" panose="02020603050405020304" pitchFamily="18" charset="0"/>
              </a:rPr>
              <a:t> koordinasyonu zorunlu kılan, interaktif ve dinamik süreci kapsamaktadır.</a:t>
            </a:r>
          </a:p>
          <a:p>
            <a:pPr algn="just"/>
            <a:endParaRPr lang="tr-TR" sz="1600" dirty="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Bu süreçlerde mekânsal alanın üretilmesi ve yeniden tasarlanması yönüyle geliştirme, kentsel yapıyı sürekli değişime </a:t>
            </a:r>
            <a:endParaRPr lang="tr-TR" sz="1600" dirty="0">
              <a:latin typeface="Times New Roman" panose="02020603050405020304" pitchFamily="18" charset="0"/>
              <a:cs typeface="Times New Roman" panose="02020603050405020304" pitchFamily="18" charset="0"/>
            </a:endParaRPr>
          </a:p>
          <a:p>
            <a:pPr algn="just"/>
            <a:endParaRPr lang="tr-TR" sz="1600" b="1"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3350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Karar Verme ve Projelerin Üretilmesi</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2010188"/>
            <a:ext cx="8517467" cy="3046988"/>
          </a:xfrm>
          <a:prstGeom prst="rect">
            <a:avLst/>
          </a:prstGeom>
        </p:spPr>
        <p:txBody>
          <a:bodyPr wrap="square">
            <a:spAutoFit/>
          </a:bodyPr>
          <a:lstStyle/>
          <a:p>
            <a:pPr algn="just"/>
            <a:r>
              <a:rPr lang="tr-TR" sz="1600" dirty="0" smtClean="0">
                <a:latin typeface="Times New Roman" panose="02020603050405020304" pitchFamily="18" charset="0"/>
                <a:cs typeface="Times New Roman" panose="02020603050405020304" pitchFamily="18" charset="0"/>
              </a:rPr>
              <a:t>Taşınmaz geliştirme;</a:t>
            </a:r>
          </a:p>
          <a:p>
            <a:pPr algn="just"/>
            <a:endParaRPr lang="tr-TR" sz="16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Mevcut taşınmazları yenileme</a:t>
            </a: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Boş olan taşınmazların yeniden kiralanması</a:t>
            </a: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Ham araziler için uygun/sürdürülebilir kullanım kararlarının geliştirilmesi</a:t>
            </a: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Ham arazilerim makro plana uygun olarak imar planlarının hazırlanması ve altyapı hizmetlerinin gelişmesine bağlı olarak alım-satımı</a:t>
            </a: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İmar planına göre yapılaşma hakkı verilen parsellerin satın alınması, inşaat yapılması ve kullanıma sunulması,</a:t>
            </a: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Koruma alanlarında proje geliştirme ve uygulama</a:t>
            </a:r>
          </a:p>
          <a:p>
            <a:pPr marL="285750" indent="-285750" algn="just">
              <a:buFont typeface="Arial" panose="020B0604020202020204" pitchFamily="34" charset="0"/>
              <a:buChar char="•"/>
            </a:pPr>
            <a:r>
              <a:rPr lang="tr-TR" sz="1600" dirty="0" smtClean="0">
                <a:latin typeface="Times New Roman" panose="02020603050405020304" pitchFamily="18" charset="0"/>
                <a:cs typeface="Times New Roman" panose="02020603050405020304" pitchFamily="18" charset="0"/>
              </a:rPr>
              <a:t>Kamu hizmetlerinin geliştirilmesi ve bölgesel/kentsel çekim merkezlerinin oluşturulması </a:t>
            </a:r>
          </a:p>
          <a:p>
            <a:pPr algn="just"/>
            <a:r>
              <a:rPr lang="tr-TR" sz="1600" dirty="0">
                <a:latin typeface="Times New Roman" panose="02020603050405020304" pitchFamily="18" charset="0"/>
                <a:cs typeface="Times New Roman" panose="02020603050405020304" pitchFamily="18" charset="0"/>
              </a:rPr>
              <a:t>g</a:t>
            </a:r>
            <a:r>
              <a:rPr lang="tr-TR" sz="1600" dirty="0" smtClean="0">
                <a:latin typeface="Times New Roman" panose="02020603050405020304" pitchFamily="18" charset="0"/>
                <a:cs typeface="Times New Roman" panose="02020603050405020304" pitchFamily="18" charset="0"/>
              </a:rPr>
              <a:t>ibi birçok işi kapsamaktadır</a:t>
            </a:r>
          </a:p>
        </p:txBody>
      </p:sp>
    </p:spTree>
    <p:extLst>
      <p:ext uri="{BB962C8B-B14F-4D97-AF65-F5344CB8AC3E}">
        <p14:creationId xmlns:p14="http://schemas.microsoft.com/office/powerpoint/2010/main" val="787356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Karar Verme ve Projelerin Üretilmesi</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2494223"/>
            <a:ext cx="8517467" cy="3046988"/>
          </a:xfrm>
          <a:prstGeom prst="rect">
            <a:avLst/>
          </a:prstGeom>
        </p:spPr>
        <p:txBody>
          <a:bodyPr wrap="square">
            <a:spAutoFit/>
          </a:bodyPr>
          <a:lstStyle/>
          <a:p>
            <a:pPr algn="just"/>
            <a:r>
              <a:rPr lang="tr-TR" sz="1600" dirty="0" smtClean="0">
                <a:latin typeface="Times New Roman" panose="02020603050405020304" pitchFamily="18" charset="0"/>
                <a:cs typeface="Times New Roman" panose="02020603050405020304" pitchFamily="18" charset="0"/>
              </a:rPr>
              <a:t>Geliştirme uzmanı birçok faaliyetleri koordine eden kağıt üzerindeki fikirleri taşınmaz üzerinde uygulamaya geçiren kişidir.</a:t>
            </a:r>
          </a:p>
          <a:p>
            <a:pPr algn="just"/>
            <a:endParaRPr lang="tr-TR" sz="1600" dirty="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Geliştiriciler beş farklı tip geliştirme üstlenebilir;</a:t>
            </a:r>
          </a:p>
          <a:p>
            <a:pPr algn="just"/>
            <a:endParaRPr lang="tr-TR" sz="1600" dirty="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Arsa </a:t>
            </a:r>
          </a:p>
          <a:p>
            <a:pPr algn="just"/>
            <a:endParaRPr lang="tr-TR" sz="1600" dirty="0" smtClean="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Konut </a:t>
            </a:r>
          </a:p>
          <a:p>
            <a:pPr algn="just"/>
            <a:endParaRPr lang="tr-TR" sz="1600" dirty="0" smtClean="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İşyeri</a:t>
            </a:r>
          </a:p>
          <a:p>
            <a:pPr algn="just"/>
            <a:endParaRPr lang="tr-TR" sz="1600" dirty="0" smtClean="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Endüstriyel ve küçük ticaret yerleri olmaktadır</a:t>
            </a:r>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2742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Karar Verme ve Projelerin Üretilmesi</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449" y="1342756"/>
            <a:ext cx="8517467" cy="4185761"/>
          </a:xfrm>
          <a:prstGeom prst="rect">
            <a:avLst/>
          </a:prstGeom>
        </p:spPr>
        <p:txBody>
          <a:bodyPr wrap="square">
            <a:spAutoFit/>
          </a:bodyPr>
          <a:lstStyle/>
          <a:p>
            <a:pPr algn="just"/>
            <a:r>
              <a:rPr lang="tr-TR" sz="1400" dirty="0" smtClean="0">
                <a:latin typeface="Times New Roman" panose="02020603050405020304" pitchFamily="18" charset="0"/>
                <a:cs typeface="Times New Roman" panose="02020603050405020304" pitchFamily="18" charset="0"/>
              </a:rPr>
              <a:t>Gayrimenkul geliştirme </a:t>
            </a:r>
            <a:r>
              <a:rPr lang="tr-TR" sz="1400" dirty="0" smtClean="0">
                <a:latin typeface="Times New Roman" panose="02020603050405020304" pitchFamily="18" charset="0"/>
                <a:cs typeface="Times New Roman" panose="02020603050405020304" pitchFamily="18" charset="0"/>
              </a:rPr>
              <a:t>süreci; başlama aşamasından bitme aşamasına kadar;</a:t>
            </a:r>
          </a:p>
          <a:p>
            <a:pPr algn="just"/>
            <a:endParaRPr lang="tr-TR" sz="1400" dirty="0" smtClean="0">
              <a:latin typeface="Times New Roman" panose="02020603050405020304" pitchFamily="18" charset="0"/>
              <a:cs typeface="Times New Roman" panose="02020603050405020304" pitchFamily="18" charset="0"/>
            </a:endParaRPr>
          </a:p>
          <a:p>
            <a:pPr algn="just"/>
            <a:endParaRPr lang="tr-TR" sz="1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Geliştirilecek arazi/yapının bulunması</a:t>
            </a:r>
          </a:p>
          <a:p>
            <a:pPr marL="285750" indent="-285750" algn="just">
              <a:buFont typeface="Arial" panose="020B0604020202020204" pitchFamily="34" charset="0"/>
              <a:buChar char="•"/>
            </a:pPr>
            <a:endParaRPr lang="tr-TR" sz="14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Fizibilite çalışmaları</a:t>
            </a:r>
          </a:p>
          <a:p>
            <a:pPr marL="285750" indent="-285750" algn="just">
              <a:buFont typeface="Arial" panose="020B0604020202020204" pitchFamily="34" charset="0"/>
              <a:buChar char="•"/>
            </a:pPr>
            <a:endParaRPr lang="tr-TR" sz="14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Gerekli kişi veya kuruluşlarla bağlantıların yapılması ve izinlerin alınması</a:t>
            </a:r>
          </a:p>
          <a:p>
            <a:pPr marL="285750" indent="-285750" algn="just">
              <a:buFont typeface="Arial" panose="020B0604020202020204" pitchFamily="34" charset="0"/>
              <a:buChar char="•"/>
            </a:pPr>
            <a:endParaRPr lang="tr-TR" sz="1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Alternatif projelerin geliştirilmesi ve tasarımı</a:t>
            </a:r>
          </a:p>
          <a:p>
            <a:pPr marL="285750" indent="-285750" algn="just">
              <a:buFont typeface="Arial" panose="020B0604020202020204" pitchFamily="34" charset="0"/>
              <a:buChar char="•"/>
            </a:pPr>
            <a:endParaRPr lang="tr-TR" sz="1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Pazar araştırmaları</a:t>
            </a:r>
          </a:p>
          <a:p>
            <a:pPr marL="285750" indent="-285750" algn="just">
              <a:buFont typeface="Arial" panose="020B0604020202020204" pitchFamily="34" charset="0"/>
              <a:buChar char="•"/>
            </a:pPr>
            <a:endParaRPr lang="tr-TR" sz="1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Projenin finansmanı</a:t>
            </a:r>
          </a:p>
          <a:p>
            <a:pPr marL="285750" indent="-285750" algn="just">
              <a:buFont typeface="Arial" panose="020B0604020202020204" pitchFamily="34" charset="0"/>
              <a:buChar char="•"/>
            </a:pPr>
            <a:endParaRPr lang="tr-TR" sz="1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Yüklenicilerle çalışılması</a:t>
            </a:r>
          </a:p>
          <a:p>
            <a:pPr marL="285750" indent="-285750" algn="just">
              <a:buFont typeface="Arial" panose="020B0604020202020204" pitchFamily="34" charset="0"/>
              <a:buChar char="•"/>
            </a:pPr>
            <a:endParaRPr lang="tr-TR" sz="1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İmar hakkı verilen parsellerin durumu ve varsa kısıtlarının analizi, tadilat gerekliliği ve maliyetleri,</a:t>
            </a:r>
          </a:p>
          <a:p>
            <a:pPr marL="285750" indent="-285750" algn="just">
              <a:buFont typeface="Arial" panose="020B0604020202020204" pitchFamily="34" charset="0"/>
              <a:buChar char="•"/>
            </a:pPr>
            <a:r>
              <a:rPr lang="tr-TR" sz="1400" dirty="0" smtClean="0">
                <a:latin typeface="Times New Roman" panose="02020603050405020304" pitchFamily="18" charset="0"/>
                <a:cs typeface="Times New Roman" panose="02020603050405020304" pitchFamily="18" charset="0"/>
              </a:rPr>
              <a:t>Taşınmaz yönetimi ve ürünlerin satışından oluşur</a:t>
            </a:r>
            <a:endParaRPr lang="tr-TR" sz="1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25733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26051</TotalTime>
  <Words>368</Words>
  <Application>Microsoft Office PowerPoint</Application>
  <PresentationFormat>Ekran Gösterisi (4:3)</PresentationFormat>
  <Paragraphs>105</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993</cp:revision>
  <cp:lastPrinted>2016-10-24T07:53:35Z</cp:lastPrinted>
  <dcterms:created xsi:type="dcterms:W3CDTF">2016-09-18T09:35:24Z</dcterms:created>
  <dcterms:modified xsi:type="dcterms:W3CDTF">2020-02-26T14:57:33Z</dcterms:modified>
</cp:coreProperties>
</file>