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447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7273925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b="1" smtClean="0"/>
              <a:t>Fertility </a:t>
            </a:r>
            <a:r>
              <a:rPr lang="tr-TR" altLang="tr-TR" smtClean="0"/>
              <a:t>is the most important economic yield property in breeding.</a:t>
            </a:r>
          </a:p>
          <a:p>
            <a:pPr algn="just"/>
            <a:r>
              <a:rPr lang="tr-TR" altLang="tr-TR" smtClean="0"/>
              <a:t>Reproductive performance deficiencies result in the most important factor decreasing production and profitability. </a:t>
            </a:r>
          </a:p>
          <a:p>
            <a:pPr algn="just"/>
            <a:r>
              <a:rPr lang="tr-TR" altLang="tr-TR" b="1" smtClean="0"/>
              <a:t>Decrease in fertility </a:t>
            </a:r>
            <a:r>
              <a:rPr lang="tr-TR" altLang="tr-TR" smtClean="0"/>
              <a:t>and </a:t>
            </a:r>
            <a:r>
              <a:rPr lang="tr-TR" altLang="tr-TR" b="1" smtClean="0"/>
              <a:t>reproductive inefficiency </a:t>
            </a:r>
            <a:r>
              <a:rPr lang="tr-TR" altLang="tr-TR" smtClean="0"/>
              <a:t>problems can only be overcome by a successful </a:t>
            </a:r>
            <a:r>
              <a:rPr lang="tr-TR" altLang="tr-TR" b="1" smtClean="0"/>
              <a:t>reproductive management.</a:t>
            </a:r>
            <a:endParaRPr lang="tr-TR" altLang="tr-T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35342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Reproductive Performance Aims in Heifers</a:t>
            </a:r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468313" y="2565400"/>
          <a:ext cx="8208962" cy="36718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8310">
                  <a:extLst>
                    <a:ext uri="{9D8B030D-6E8A-4147-A177-3AD203B41FA5}"/>
                  </a:extLst>
                </a:gridCol>
                <a:gridCol w="4170652">
                  <a:extLst>
                    <a:ext uri="{9D8B030D-6E8A-4147-A177-3AD203B41FA5}"/>
                  </a:extLst>
                </a:gridCol>
              </a:tblGrid>
              <a:tr h="712172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Reproductive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Aims</a:t>
                      </a:r>
                      <a:endParaRPr lang="tr-TR" sz="180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Aim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Conditions</a:t>
                      </a:r>
                      <a:endParaRPr lang="tr-TR" sz="1800" dirty="0"/>
                    </a:p>
                  </a:txBody>
                  <a:tcPr marL="91441" marR="91441" marT="45714" marB="45714"/>
                </a:tc>
                <a:extLst>
                  <a:ext uri="{0D108BD9-81ED-4DB2-BD59-A6C34878D82A}"/>
                </a:extLst>
              </a:tr>
              <a:tr h="1096191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Cyclic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ovarian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activity</a:t>
                      </a:r>
                      <a:r>
                        <a:rPr lang="tr-TR" sz="1800" dirty="0" smtClean="0"/>
                        <a:t> rate in 15 </a:t>
                      </a:r>
                      <a:r>
                        <a:rPr lang="tr-TR" sz="1800" dirty="0" err="1" smtClean="0"/>
                        <a:t>months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old</a:t>
                      </a:r>
                      <a:endParaRPr lang="tr-TR" sz="1800" dirty="0"/>
                    </a:p>
                    <a:p>
                      <a:r>
                        <a:rPr lang="tr-TR" sz="1800" b="1" dirty="0"/>
                        <a:t>                   %95</a:t>
                      </a:r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Live </a:t>
                      </a:r>
                      <a:r>
                        <a:rPr lang="tr-TR" sz="1800" dirty="0" err="1" smtClean="0"/>
                        <a:t>weight</a:t>
                      </a:r>
                      <a:r>
                        <a:rPr lang="tr-TR" sz="1800" dirty="0" smtClean="0"/>
                        <a:t> in 15 </a:t>
                      </a:r>
                      <a:r>
                        <a:rPr lang="tr-TR" sz="1800" dirty="0" err="1" smtClean="0"/>
                        <a:t>months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old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dirty="0" smtClean="0"/>
                        <a:t>(60%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adolt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live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weight</a:t>
                      </a:r>
                      <a:r>
                        <a:rPr lang="tr-TR" sz="1800" baseline="0" dirty="0" smtClean="0"/>
                        <a:t>)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/>
                        <a:t>400 kg</a:t>
                      </a:r>
                      <a:endParaRPr lang="tr-TR" sz="1800" b="1" dirty="0"/>
                    </a:p>
                  </a:txBody>
                  <a:tcPr marL="91441" marR="91441" marT="45714" marB="45714"/>
                </a:tc>
                <a:extLst>
                  <a:ext uri="{0D108BD9-81ED-4DB2-BD59-A6C34878D82A}"/>
                </a:extLst>
              </a:tr>
              <a:tr h="76733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First </a:t>
                      </a:r>
                      <a:r>
                        <a:rPr lang="tr-TR" sz="1800" dirty="0" err="1" smtClean="0"/>
                        <a:t>parturition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age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/>
                        <a:t>24-25 </a:t>
                      </a:r>
                      <a:r>
                        <a:rPr lang="tr-TR" sz="1800" b="1" baseline="0" dirty="0" err="1" smtClean="0"/>
                        <a:t>months</a:t>
                      </a:r>
                      <a:endParaRPr lang="tr-TR" sz="1800" b="1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Live </a:t>
                      </a:r>
                      <a:r>
                        <a:rPr lang="tr-TR" sz="1800" dirty="0" err="1" smtClean="0"/>
                        <a:t>weight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gain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/>
                        <a:t>700-800 </a:t>
                      </a:r>
                      <a:r>
                        <a:rPr lang="tr-TR" sz="1800" b="1" baseline="0" dirty="0" smtClean="0"/>
                        <a:t>g/</a:t>
                      </a:r>
                      <a:r>
                        <a:rPr lang="tr-TR" sz="1800" b="1" baseline="0" dirty="0" err="1" smtClean="0"/>
                        <a:t>day</a:t>
                      </a:r>
                      <a:endParaRPr lang="tr-TR" sz="1800" b="1" dirty="0"/>
                    </a:p>
                  </a:txBody>
                  <a:tcPr marL="91441" marR="91441" marT="45714" marB="45714"/>
                </a:tc>
                <a:extLst>
                  <a:ext uri="{0D108BD9-81ED-4DB2-BD59-A6C34878D82A}"/>
                </a:extLst>
              </a:tr>
              <a:tr h="1096191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Pregnancy</a:t>
                      </a:r>
                      <a:r>
                        <a:rPr lang="tr-TR" sz="1800" baseline="0" dirty="0" smtClean="0"/>
                        <a:t> rate in </a:t>
                      </a:r>
                      <a:r>
                        <a:rPr lang="tr-TR" sz="1800" baseline="0" dirty="0" err="1" smtClean="0"/>
                        <a:t>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smtClean="0"/>
                        <a:t>60-65%</a:t>
                      </a:r>
                      <a:endParaRPr lang="tr-TR" sz="1800" b="1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Body </a:t>
                      </a:r>
                      <a:r>
                        <a:rPr lang="tr-TR" sz="1800" dirty="0" err="1" smtClean="0"/>
                        <a:t>condition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score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/>
                        <a:t>2.5</a:t>
                      </a:r>
                    </a:p>
                  </a:txBody>
                  <a:tcPr marL="91441" marR="91441" marT="45714" marB="45714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5397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1 Başlık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76263"/>
          </a:xfrm>
        </p:spPr>
        <p:txBody>
          <a:bodyPr/>
          <a:lstStyle/>
          <a:p>
            <a:r>
              <a:rPr lang="tr-TR" altLang="tr-TR" sz="2400" b="1" smtClean="0"/>
              <a:t>Reproductive performance aims in dairy cows and heifers</a:t>
            </a:r>
          </a:p>
        </p:txBody>
      </p:sp>
      <p:sp>
        <p:nvSpPr>
          <p:cNvPr id="25497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196975"/>
            <a:ext cx="78486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</a:t>
            </a:r>
            <a:r>
              <a:rPr lang="tr-TR" altLang="tr-TR" b="1" smtClean="0"/>
              <a:t>Sütçü İnek ve Düvelerde Reprodüktif Performans Hedefleri</a:t>
            </a:r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0" y="476250"/>
          <a:ext cx="9144000" cy="61626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89817">
                  <a:extLst>
                    <a:ext uri="{9D8B030D-6E8A-4147-A177-3AD203B41FA5}"/>
                  </a:extLst>
                </a:gridCol>
                <a:gridCol w="4554183">
                  <a:extLst>
                    <a:ext uri="{9D8B030D-6E8A-4147-A177-3AD203B41FA5}"/>
                  </a:extLst>
                </a:gridCol>
              </a:tblGrid>
              <a:tr h="52889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Reproductive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Aims</a:t>
                      </a:r>
                      <a:endParaRPr lang="tr-TR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Aim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Conditions</a:t>
                      </a:r>
                      <a:endParaRPr lang="tr-TR" sz="1800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69562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Calving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interval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/>
                        <a:t>12-13 </a:t>
                      </a:r>
                      <a:r>
                        <a:rPr lang="tr-TR" sz="1800" b="1" dirty="0" err="1" smtClean="0"/>
                        <a:t>months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Calving</a:t>
                      </a:r>
                      <a:r>
                        <a:rPr lang="tr-TR" sz="1800" dirty="0" smtClean="0"/>
                        <a:t>-First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interval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 err="1" smtClean="0"/>
                        <a:t>Less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than</a:t>
                      </a:r>
                      <a:r>
                        <a:rPr lang="tr-TR" sz="1800" b="1" baseline="0" dirty="0" smtClean="0"/>
                        <a:t> 70-80 </a:t>
                      </a:r>
                      <a:r>
                        <a:rPr lang="tr-TR" sz="1800" b="1" baseline="0" dirty="0" err="1" smtClean="0"/>
                        <a:t>days</a:t>
                      </a:r>
                      <a:endParaRPr lang="tr-TR" sz="1800" b="1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91447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Pregnancy</a:t>
                      </a:r>
                      <a:r>
                        <a:rPr lang="tr-TR" sz="1800" dirty="0" smtClean="0"/>
                        <a:t> rate in </a:t>
                      </a:r>
                      <a:r>
                        <a:rPr lang="tr-TR" sz="1800" dirty="0" err="1" smtClean="0"/>
                        <a:t>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</a:t>
                      </a:r>
                      <a:endParaRPr lang="tr-TR" sz="1800" dirty="0"/>
                    </a:p>
                    <a:p>
                      <a:pPr algn="ctr"/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More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60%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estrus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parturition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dirty="0" smtClean="0"/>
                        <a:t>(</a:t>
                      </a:r>
                      <a:r>
                        <a:rPr lang="tr-TR" sz="1800" dirty="0" err="1" smtClean="0"/>
                        <a:t>postpartum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60th </a:t>
                      </a:r>
                      <a:r>
                        <a:rPr lang="tr-TR" sz="1800" dirty="0" err="1" smtClean="0"/>
                        <a:t>day</a:t>
                      </a:r>
                      <a:r>
                        <a:rPr lang="tr-TR" sz="1800" dirty="0" smtClean="0"/>
                        <a:t>)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smtClean="0"/>
                        <a:t>85-90%</a:t>
                      </a:r>
                      <a:endParaRPr lang="tr-TR" sz="1800" b="1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64013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Pregnancy</a:t>
                      </a:r>
                      <a:r>
                        <a:rPr lang="tr-TR" sz="1800" dirty="0" smtClean="0"/>
                        <a:t> rate in </a:t>
                      </a:r>
                      <a:r>
                        <a:rPr lang="tr-TR" sz="1800" dirty="0" err="1" smtClean="0"/>
                        <a:t>two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inseminations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smtClean="0"/>
                        <a:t>80%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Heat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detection</a:t>
                      </a:r>
                      <a:r>
                        <a:rPr lang="tr-TR" sz="1800" dirty="0" smtClean="0"/>
                        <a:t> rate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smtClean="0"/>
                        <a:t>At </a:t>
                      </a:r>
                      <a:r>
                        <a:rPr lang="tr-TR" sz="1800" b="1" dirty="0" err="1" smtClean="0"/>
                        <a:t>least</a:t>
                      </a:r>
                      <a:r>
                        <a:rPr lang="tr-TR" sz="1800" b="1" dirty="0" smtClean="0"/>
                        <a:t> 60%</a:t>
                      </a:r>
                      <a:endParaRPr lang="tr-TR" sz="1800" b="1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91447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Calving-</a:t>
                      </a:r>
                      <a:r>
                        <a:rPr lang="tr-TR" sz="1800" baseline="0" dirty="0" err="1" smtClean="0"/>
                        <a:t>Pregnancy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interval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dirty="0" smtClean="0"/>
                        <a:t>(</a:t>
                      </a:r>
                      <a:r>
                        <a:rPr lang="tr-TR" sz="1800" dirty="0" err="1" smtClean="0"/>
                        <a:t>number</a:t>
                      </a:r>
                      <a:r>
                        <a:rPr lang="tr-TR" sz="1800" dirty="0" smtClean="0"/>
                        <a:t> of </a:t>
                      </a:r>
                      <a:r>
                        <a:rPr lang="tr-TR" sz="1800" dirty="0" err="1" smtClean="0"/>
                        <a:t>days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spent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non-pregnant</a:t>
                      </a:r>
                      <a:r>
                        <a:rPr lang="tr-TR" sz="1800" dirty="0" smtClean="0"/>
                        <a:t>)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90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days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Pregnancy</a:t>
                      </a:r>
                      <a:r>
                        <a:rPr lang="tr-TR" sz="1800" dirty="0" smtClean="0"/>
                        <a:t> rate in </a:t>
                      </a:r>
                      <a:r>
                        <a:rPr lang="tr-TR" sz="1800" dirty="0" err="1" smtClean="0"/>
                        <a:t>insemination</a:t>
                      </a:r>
                      <a:endParaRPr lang="tr-TR" sz="1800" dirty="0"/>
                    </a:p>
                    <a:p>
                      <a:pPr algn="ctr"/>
                      <a:endParaRPr lang="tr-TR" sz="1800" b="1" dirty="0" smtClean="0"/>
                    </a:p>
                    <a:p>
                      <a:pPr algn="ctr"/>
                      <a:r>
                        <a:rPr lang="tr-TR" sz="1800" b="1" dirty="0" smtClean="0"/>
                        <a:t>50-60%</a:t>
                      </a:r>
                      <a:endParaRPr lang="tr-TR" sz="1800" b="1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64013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Calving</a:t>
                      </a:r>
                      <a:r>
                        <a:rPr lang="tr-TR" sz="1800" dirty="0" smtClean="0"/>
                        <a:t>-First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interval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 err="1" smtClean="0"/>
                        <a:t>Less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than</a:t>
                      </a:r>
                      <a:r>
                        <a:rPr lang="tr-TR" sz="1800" b="1" baseline="0" dirty="0" smtClean="0"/>
                        <a:t> 70 </a:t>
                      </a:r>
                      <a:r>
                        <a:rPr lang="tr-TR" sz="1800" b="1" baseline="0" dirty="0" err="1" smtClean="0"/>
                        <a:t>days</a:t>
                      </a:r>
                      <a:endParaRPr lang="tr-TR" sz="1800" b="1" baseline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91447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Pregnancy</a:t>
                      </a:r>
                      <a:r>
                        <a:rPr lang="tr-TR" sz="1800" dirty="0" smtClean="0"/>
                        <a:t> rate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postpartum</a:t>
                      </a:r>
                      <a:r>
                        <a:rPr lang="tr-TR" sz="1800" baseline="0" dirty="0" smtClean="0"/>
                        <a:t> 120th </a:t>
                      </a:r>
                      <a:r>
                        <a:rPr lang="tr-TR" sz="1800" baseline="0" dirty="0" err="1" smtClean="0"/>
                        <a:t>day</a:t>
                      </a:r>
                      <a:r>
                        <a:rPr lang="tr-TR" sz="1800" dirty="0" smtClean="0"/>
                        <a:t> 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15%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  <a:tr h="914474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Pregnant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cow</a:t>
                      </a:r>
                      <a:r>
                        <a:rPr lang="tr-TR" sz="1800" baseline="0" dirty="0" smtClean="0"/>
                        <a:t> rate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3 </a:t>
                      </a:r>
                      <a:r>
                        <a:rPr lang="tr-TR" sz="1800" baseline="0" dirty="0" err="1" smtClean="0"/>
                        <a:t>or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more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inseminations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15%</a:t>
                      </a:r>
                      <a:endParaRPr lang="tr-TR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/>
                    </a:p>
                  </a:txBody>
                  <a:tcPr marT="45723" marB="45723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Reprodüksiyon Yönetimi</a:t>
            </a:r>
            <a:endParaRPr lang="tr-TR" altLang="tr-TR" smtClean="0"/>
          </a:p>
        </p:txBody>
      </p:sp>
      <p:graphicFrame>
        <p:nvGraphicFramePr>
          <p:cNvPr id="4" name="3 İçerik Yer Tutucusu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88913"/>
          <a:ext cx="9144000" cy="639135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72000">
                  <a:extLst>
                    <a:ext uri="{9D8B030D-6E8A-4147-A177-3AD203B41FA5}"/>
                  </a:extLst>
                </a:gridCol>
                <a:gridCol w="4572000">
                  <a:extLst>
                    <a:ext uri="{9D8B030D-6E8A-4147-A177-3AD203B41FA5}"/>
                  </a:extLst>
                </a:gridCol>
              </a:tblGrid>
              <a:tr h="501672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Reproductive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Aims</a:t>
                      </a:r>
                      <a:endParaRPr lang="tr-TR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Aim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Conditions</a:t>
                      </a:r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76700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Insemination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per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pregnancy</a:t>
                      </a:r>
                      <a:endParaRPr lang="tr-TR" sz="1800" baseline="0" dirty="0"/>
                    </a:p>
                    <a:p>
                      <a:pPr algn="ctr"/>
                      <a:r>
                        <a:rPr lang="tr-TR" sz="1800" b="1" baseline="0" dirty="0"/>
                        <a:t>1.5-1.6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1188638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Non-pregnant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ones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after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first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insemination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reaching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within</a:t>
                      </a:r>
                      <a:r>
                        <a:rPr lang="tr-TR" sz="1800" baseline="0" dirty="0" smtClean="0"/>
                        <a:t> 19-23 </a:t>
                      </a:r>
                      <a:r>
                        <a:rPr lang="tr-TR" sz="1800" baseline="0" dirty="0" err="1" smtClean="0"/>
                        <a:t>days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More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50%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5149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Abortion</a:t>
                      </a:r>
                      <a:r>
                        <a:rPr lang="tr-TR" sz="1800" dirty="0" smtClean="0"/>
                        <a:t> rate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3%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5149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Losses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related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to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infertility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5%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76515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Cut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out</a:t>
                      </a:r>
                      <a:r>
                        <a:rPr lang="tr-TR" sz="1800" dirty="0" smtClean="0"/>
                        <a:t> rate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no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pregnancy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6%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5149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Retentio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Secundinarium</a:t>
                      </a:r>
                      <a:r>
                        <a:rPr lang="tr-TR" sz="1800" dirty="0" smtClean="0"/>
                        <a:t> rate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than</a:t>
                      </a:r>
                      <a:r>
                        <a:rPr lang="tr-TR" sz="1800" b="1" dirty="0" smtClean="0"/>
                        <a:t> 8%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5149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Uterine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infection</a:t>
                      </a:r>
                      <a:endParaRPr lang="tr-TR" sz="1800" dirty="0"/>
                    </a:p>
                    <a:p>
                      <a:pPr algn="ctr"/>
                      <a:r>
                        <a:rPr lang="tr-TR" sz="1800" b="1" dirty="0" err="1" smtClean="0"/>
                        <a:t>Less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than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dirty="0" smtClean="0"/>
                        <a:t>10%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  <a:tr h="651490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First </a:t>
                      </a:r>
                      <a:r>
                        <a:rPr lang="tr-TR" sz="1800" dirty="0" err="1" smtClean="0"/>
                        <a:t>calving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age</a:t>
                      </a:r>
                      <a:endParaRPr lang="tr-TR" sz="1800" dirty="0" smtClean="0"/>
                    </a:p>
                    <a:p>
                      <a:pPr algn="ctr"/>
                      <a:r>
                        <a:rPr lang="tr-TR" sz="1800" b="1" dirty="0" smtClean="0"/>
                        <a:t>24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months</a:t>
                      </a:r>
                      <a:endParaRPr lang="tr-TR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7" marB="45717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5702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59261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Causes of Infertility</a:t>
            </a:r>
          </a:p>
          <a:p>
            <a:r>
              <a:rPr lang="tr-TR" altLang="tr-TR" sz="2000" smtClean="0"/>
              <a:t>Nutrition effect</a:t>
            </a:r>
          </a:p>
          <a:p>
            <a:r>
              <a:rPr lang="tr-TR" altLang="tr-TR" sz="2000" smtClean="0"/>
              <a:t>Flushing</a:t>
            </a:r>
          </a:p>
          <a:p>
            <a:r>
              <a:rPr lang="tr-TR" altLang="tr-TR" sz="2000" smtClean="0"/>
              <a:t>Environmental effect</a:t>
            </a:r>
          </a:p>
          <a:p>
            <a:r>
              <a:rPr lang="tr-TR" altLang="tr-TR" sz="2000" smtClean="0"/>
              <a:t>Anatomic and hereditary factors</a:t>
            </a:r>
          </a:p>
          <a:p>
            <a:r>
              <a:rPr lang="tr-TR" altLang="tr-TR" sz="2000" smtClean="0"/>
              <a:t>Physiological factors</a:t>
            </a:r>
          </a:p>
          <a:p>
            <a:r>
              <a:rPr lang="tr-TR" altLang="tr-TR" sz="2000" b="1" smtClean="0"/>
              <a:t>Cystic ovarian diseases</a:t>
            </a:r>
          </a:p>
          <a:p>
            <a:r>
              <a:rPr lang="tr-TR" altLang="tr-TR" sz="2000" b="1" smtClean="0"/>
              <a:t>Follicular and luteal cysts</a:t>
            </a:r>
          </a:p>
          <a:p>
            <a:r>
              <a:rPr lang="tr-TR" altLang="tr-TR" sz="2000" b="1" smtClean="0"/>
              <a:t>Persistant Corpus Luteum</a:t>
            </a:r>
          </a:p>
          <a:p>
            <a:r>
              <a:rPr lang="tr-TR" altLang="tr-TR" sz="2000" smtClean="0"/>
              <a:t>Anestrus</a:t>
            </a:r>
          </a:p>
          <a:p>
            <a:r>
              <a:rPr lang="tr-TR" altLang="tr-TR" sz="2000" b="1" smtClean="0"/>
              <a:t>Silent heats</a:t>
            </a:r>
          </a:p>
          <a:p>
            <a:r>
              <a:rPr lang="tr-TR" altLang="tr-TR" sz="2000" smtClean="0"/>
              <a:t>Age</a:t>
            </a:r>
          </a:p>
          <a:p>
            <a:r>
              <a:rPr lang="tr-TR" altLang="tr-TR" sz="2000" smtClean="0"/>
              <a:t>Psychological imbalances</a:t>
            </a:r>
          </a:p>
          <a:p>
            <a:r>
              <a:rPr lang="tr-TR" altLang="tr-TR" sz="2000" smtClean="0"/>
              <a:t>Management and environmental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5805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Cystic Ovarian Diseases (COD)</a:t>
            </a:r>
          </a:p>
          <a:p>
            <a:pPr algn="just"/>
            <a:r>
              <a:rPr lang="tr-TR" altLang="tr-TR" sz="2400" smtClean="0"/>
              <a:t>are one of the most important causes of reproductive insufficiencies and related economic losses in dairy breeding.</a:t>
            </a:r>
          </a:p>
          <a:p>
            <a:pPr algn="just"/>
            <a:r>
              <a:rPr lang="tr-TR" altLang="tr-TR" sz="2400" smtClean="0"/>
              <a:t>are defined as ‘</a:t>
            </a:r>
            <a:r>
              <a:rPr lang="tr-TR" altLang="tr-TR" sz="2400" b="1" smtClean="0"/>
              <a:t>follicular</a:t>
            </a:r>
            <a:r>
              <a:rPr lang="tr-TR" altLang="tr-TR" sz="2400" smtClean="0"/>
              <a:t>’ or ‘</a:t>
            </a:r>
            <a:r>
              <a:rPr lang="tr-TR" altLang="tr-TR" sz="2400" b="1" smtClean="0"/>
              <a:t>luteal’ </a:t>
            </a:r>
            <a:r>
              <a:rPr lang="tr-TR" altLang="tr-TR" sz="2400" smtClean="0"/>
              <a:t>depending on luteinization degree.</a:t>
            </a:r>
          </a:p>
          <a:p>
            <a:pPr algn="just"/>
            <a:r>
              <a:rPr lang="tr-TR" altLang="tr-TR" sz="2400" smtClean="0"/>
              <a:t>The effects of COD on fertility are; prolonging </a:t>
            </a:r>
            <a:r>
              <a:rPr lang="tr-TR" altLang="tr-TR" sz="2400" b="1" smtClean="0"/>
              <a:t>calving-first insemination interval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calving-pregnancy interval.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5907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600200"/>
            <a:ext cx="6335713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Persistent Corpus Luteum</a:t>
            </a:r>
          </a:p>
          <a:p>
            <a:pPr algn="just"/>
            <a:r>
              <a:rPr lang="tr-TR" altLang="tr-TR" sz="2400" smtClean="0"/>
              <a:t>can be defined as; corpus luteum continuing its function and not regressing related to pathological reasons such as </a:t>
            </a:r>
            <a:r>
              <a:rPr lang="tr-TR" altLang="tr-TR" sz="2400" b="1" smtClean="0"/>
              <a:t>pyometra</a:t>
            </a:r>
            <a:r>
              <a:rPr lang="tr-TR" altLang="tr-TR" sz="2400" smtClean="0"/>
              <a:t>, </a:t>
            </a:r>
            <a:r>
              <a:rPr lang="tr-TR" altLang="tr-TR" sz="2400" b="1" smtClean="0"/>
              <a:t>mumified foetus </a:t>
            </a:r>
            <a:r>
              <a:rPr lang="tr-TR" altLang="tr-TR" sz="2400" smtClean="0"/>
              <a:t>resulting in uterus to act like it is pregnant.</a:t>
            </a:r>
          </a:p>
          <a:p>
            <a:pPr algn="just"/>
            <a:r>
              <a:rPr lang="tr-TR" altLang="tr-TR" sz="2400" smtClean="0"/>
              <a:t>As a result of this malfunction in the </a:t>
            </a:r>
            <a:r>
              <a:rPr lang="tr-TR" altLang="tr-TR" sz="2400" b="1" smtClean="0"/>
              <a:t>luteolytic </a:t>
            </a:r>
            <a:r>
              <a:rPr lang="tr-TR" altLang="tr-TR" sz="2400" smtClean="0"/>
              <a:t>effect expected from </a:t>
            </a:r>
            <a:r>
              <a:rPr lang="tr-TR" altLang="tr-TR" sz="2400" b="1" smtClean="0"/>
              <a:t>uterus, </a:t>
            </a:r>
            <a:r>
              <a:rPr lang="tr-TR" altLang="tr-TR" sz="2400" smtClean="0"/>
              <a:t>the estrus cycle is suppressed due to lasting corpus luteum.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6009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9388" y="1628775"/>
            <a:ext cx="680402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 Cystic Corpus Luteum</a:t>
            </a:r>
          </a:p>
          <a:p>
            <a:pPr algn="just"/>
            <a:r>
              <a:rPr lang="tr-TR" altLang="tr-TR" sz="2400" smtClean="0"/>
              <a:t>Even though cystic corpus luteum can display normal estrus signs in non pregnant animals, they mostly cause </a:t>
            </a:r>
            <a:r>
              <a:rPr lang="tr-TR" altLang="tr-TR" sz="2400" b="1" smtClean="0"/>
              <a:t>abnormal estrus periods </a:t>
            </a:r>
            <a:r>
              <a:rPr lang="tr-TR" altLang="tr-TR" sz="2400" smtClean="0"/>
              <a:t>and may cause </a:t>
            </a:r>
            <a:r>
              <a:rPr lang="tr-TR" altLang="tr-TR" sz="2400" b="1" smtClean="0"/>
              <a:t>early embrionic deaths.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It is suggested that cystic corpus luteum results from different degrees of </a:t>
            </a:r>
            <a:r>
              <a:rPr lang="tr-TR" altLang="tr-TR" sz="2400" b="1" smtClean="0"/>
              <a:t>LH </a:t>
            </a:r>
            <a:r>
              <a:rPr lang="tr-TR" altLang="tr-TR" sz="2400" smtClean="0"/>
              <a:t>deficiencies.</a:t>
            </a:r>
            <a:endParaRPr lang="tr-TR" altLang="tr-T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6112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412875"/>
            <a:ext cx="72009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Treatment of Cystic Ovarian Diseases</a:t>
            </a:r>
          </a:p>
          <a:p>
            <a:pPr algn="just"/>
            <a:r>
              <a:rPr lang="tr-TR" altLang="tr-TR" sz="1800" smtClean="0"/>
              <a:t>Early diagnosis and treatment of cysts in cows carries economic value due to its reducing effect on non-pregnant spent days. </a:t>
            </a:r>
          </a:p>
          <a:p>
            <a:pPr algn="just"/>
            <a:r>
              <a:rPr lang="tr-TR" altLang="tr-TR" sz="1800" smtClean="0"/>
              <a:t>Mechanical removal of cysts with hand manipulation is a deserted treatment method due to the </a:t>
            </a:r>
            <a:r>
              <a:rPr lang="tr-TR" altLang="tr-TR" sz="1800" b="1" smtClean="0"/>
              <a:t>bleeding </a:t>
            </a:r>
            <a:r>
              <a:rPr lang="tr-TR" altLang="tr-TR" sz="1800" smtClean="0"/>
              <a:t>and </a:t>
            </a:r>
            <a:r>
              <a:rPr lang="tr-TR" altLang="tr-TR" sz="1800" b="1" smtClean="0"/>
              <a:t>adhesion complications </a:t>
            </a:r>
            <a:r>
              <a:rPr lang="tr-TR" altLang="tr-TR" sz="1800" smtClean="0"/>
              <a:t>causing probable infertility. </a:t>
            </a:r>
          </a:p>
          <a:p>
            <a:pPr algn="just"/>
            <a:r>
              <a:rPr lang="tr-TR" altLang="tr-TR" sz="1800" smtClean="0"/>
              <a:t>For treatment, </a:t>
            </a:r>
            <a:r>
              <a:rPr lang="tr-TR" altLang="tr-TR" sz="1800" b="1" smtClean="0"/>
              <a:t>GnRH </a:t>
            </a:r>
            <a:r>
              <a:rPr lang="tr-TR" altLang="tr-TR" sz="1800" smtClean="0"/>
              <a:t>and </a:t>
            </a:r>
            <a:r>
              <a:rPr lang="tr-TR" altLang="tr-TR" sz="1800" b="1" smtClean="0"/>
              <a:t>prostaglandin F2a combinations </a:t>
            </a:r>
            <a:r>
              <a:rPr lang="tr-TR" altLang="tr-TR" sz="1800" smtClean="0"/>
              <a:t>which reduce the ‘treatment-first estrus interval’ are preferred.</a:t>
            </a:r>
          </a:p>
          <a:p>
            <a:pPr algn="just"/>
            <a:r>
              <a:rPr lang="tr-TR" altLang="tr-TR" sz="1800" smtClean="0"/>
              <a:t>Because of differential diagnosis of ovarian cysts, GnRH administration is used in both follicular and luteal cyst treatments.</a:t>
            </a:r>
          </a:p>
          <a:p>
            <a:pPr algn="just"/>
            <a:r>
              <a:rPr lang="tr-TR" altLang="tr-TR" sz="1800" smtClean="0"/>
              <a:t>Also, these combined treatment protocols are important because they give way to </a:t>
            </a:r>
            <a:r>
              <a:rPr lang="tr-TR" altLang="tr-TR" sz="1800" b="1" smtClean="0"/>
              <a:t>planned artificial insemination practices.</a:t>
            </a:r>
            <a:endParaRPr lang="tr-TR" altLang="tr-TR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6214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   </a:t>
            </a:r>
            <a:r>
              <a:rPr lang="tr-TR" altLang="tr-TR" b="1" smtClean="0"/>
              <a:t>Silent Heat (Subestrus)</a:t>
            </a:r>
          </a:p>
          <a:p>
            <a:pPr algn="just"/>
            <a:r>
              <a:rPr lang="tr-TR" altLang="tr-TR" sz="2400" smtClean="0"/>
              <a:t>Ovulations occurring without heat signs are called ‘</a:t>
            </a:r>
            <a:r>
              <a:rPr lang="tr-TR" altLang="tr-TR" sz="2400" b="1" smtClean="0"/>
              <a:t>silent heat’ </a:t>
            </a:r>
            <a:r>
              <a:rPr lang="tr-TR" altLang="tr-TR" sz="2400" smtClean="0"/>
              <a:t>or </a:t>
            </a:r>
            <a:r>
              <a:rPr lang="tr-TR" altLang="tr-TR" sz="2400" b="1" smtClean="0"/>
              <a:t>‘silent ovulation’. 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Silent heats, which are causes of infertility, are usually seen in </a:t>
            </a:r>
            <a:r>
              <a:rPr lang="tr-TR" altLang="tr-TR" sz="2400" b="1" smtClean="0"/>
              <a:t>post-partum </a:t>
            </a:r>
            <a:r>
              <a:rPr lang="tr-TR" altLang="tr-TR" sz="2400" smtClean="0"/>
              <a:t>first estrus and prevalance rates are approximately 10%.</a:t>
            </a:r>
          </a:p>
          <a:p>
            <a:pPr algn="just"/>
            <a:r>
              <a:rPr lang="tr-TR" altLang="tr-TR" sz="2400" smtClean="0"/>
              <a:t>The only sign that may be observed in silent heat is </a:t>
            </a:r>
            <a:r>
              <a:rPr lang="tr-TR" altLang="tr-TR" sz="2400" b="1" smtClean="0"/>
              <a:t>vaginal discharge. </a:t>
            </a:r>
            <a:r>
              <a:rPr lang="tr-TR" altLang="tr-TR" sz="2400" smtClean="0"/>
              <a:t>But it may not be observed in all the cases.</a:t>
            </a:r>
            <a:endParaRPr lang="tr-TR" altLang="tr-T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6317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341438"/>
            <a:ext cx="6337300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Causes of Infertility-II</a:t>
            </a:r>
          </a:p>
          <a:p>
            <a:pPr>
              <a:buFontTx/>
              <a:buNone/>
            </a:pPr>
            <a:r>
              <a:rPr lang="tr-TR" altLang="tr-TR" sz="2000" b="1" smtClean="0"/>
              <a:t>     Reproductive Diseases Transmitted with Semen</a:t>
            </a:r>
          </a:p>
          <a:p>
            <a:r>
              <a:rPr lang="tr-TR" altLang="tr-TR" sz="2000" smtClean="0"/>
              <a:t>Campylobacteriosis</a:t>
            </a:r>
          </a:p>
          <a:p>
            <a:r>
              <a:rPr lang="tr-TR" altLang="tr-TR" sz="2000" smtClean="0"/>
              <a:t>Leptospirosis</a:t>
            </a:r>
          </a:p>
          <a:p>
            <a:r>
              <a:rPr lang="tr-TR" altLang="tr-TR" sz="2000" smtClean="0"/>
              <a:t>Brucellosis</a:t>
            </a:r>
          </a:p>
          <a:p>
            <a:r>
              <a:rPr lang="tr-TR" altLang="tr-TR" sz="2000" smtClean="0"/>
              <a:t>Trichomoniasis</a:t>
            </a:r>
          </a:p>
          <a:p>
            <a:r>
              <a:rPr lang="tr-TR" altLang="tr-TR" sz="2000" smtClean="0"/>
              <a:t>BVD</a:t>
            </a:r>
          </a:p>
          <a:p>
            <a:r>
              <a:rPr lang="tr-TR" altLang="tr-TR" sz="2000" smtClean="0"/>
              <a:t>IBR-IPV</a:t>
            </a:r>
          </a:p>
          <a:p>
            <a:r>
              <a:rPr lang="tr-TR" altLang="tr-TR" sz="2000" smtClean="0"/>
              <a:t>Blue tongue</a:t>
            </a:r>
          </a:p>
          <a:p>
            <a:pPr>
              <a:buFontTx/>
              <a:buNone/>
            </a:pPr>
            <a:r>
              <a:rPr lang="tr-TR" altLang="tr-TR" sz="2000" b="1" smtClean="0"/>
              <a:t>     Other Reproductive Diseases</a:t>
            </a:r>
          </a:p>
          <a:p>
            <a:r>
              <a:rPr lang="tr-TR" altLang="tr-TR" sz="2000" smtClean="0"/>
              <a:t>Neosporosis</a:t>
            </a:r>
          </a:p>
          <a:p>
            <a:r>
              <a:rPr lang="tr-TR" altLang="tr-TR" sz="2000" smtClean="0"/>
              <a:t>Listeriosis</a:t>
            </a:r>
          </a:p>
          <a:p>
            <a:r>
              <a:rPr lang="tr-TR" altLang="tr-TR" sz="2000" smtClean="0"/>
              <a:t>Fungal Infections</a:t>
            </a:r>
          </a:p>
          <a:p>
            <a:r>
              <a:rPr lang="tr-TR" altLang="tr-TR" sz="2000" smtClean="0"/>
              <a:t>Non-spesific Uterine infections </a:t>
            </a:r>
          </a:p>
          <a:p>
            <a:pPr>
              <a:buFontTx/>
              <a:buNone/>
            </a:pPr>
            <a:endParaRPr lang="tr-TR" altLang="tr-TR" b="1" smtClean="0"/>
          </a:p>
          <a:p>
            <a:pPr>
              <a:buFontTx/>
              <a:buNone/>
            </a:pPr>
            <a:endParaRPr lang="tr-TR" altLang="tr-T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341438"/>
            <a:ext cx="6337300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Heat Signs</a:t>
            </a:r>
          </a:p>
          <a:p>
            <a:pPr algn="just">
              <a:buFontTx/>
              <a:buNone/>
            </a:pPr>
            <a:r>
              <a:rPr lang="tr-TR" altLang="tr-TR" sz="2000" smtClean="0"/>
              <a:t>     In artificial insemination practices, for determination of ‘</a:t>
            </a:r>
            <a:r>
              <a:rPr lang="tr-TR" altLang="tr-TR" sz="2000" b="1" smtClean="0"/>
              <a:t>the best time for </a:t>
            </a:r>
            <a:r>
              <a:rPr lang="tr-TR" altLang="tr-TR" sz="2000" smtClean="0"/>
              <a:t>insemination’ recognition and determination of heat signs carries the utmost importance. </a:t>
            </a:r>
          </a:p>
          <a:p>
            <a:pPr algn="just"/>
            <a:r>
              <a:rPr lang="tr-TR" altLang="tr-TR" sz="2000" smtClean="0"/>
              <a:t>Mounting and standing</a:t>
            </a:r>
          </a:p>
          <a:p>
            <a:pPr algn="just"/>
            <a:r>
              <a:rPr lang="tr-TR" altLang="tr-TR" sz="2000" smtClean="0"/>
              <a:t>Heat signs in the tail</a:t>
            </a:r>
          </a:p>
          <a:p>
            <a:pPr algn="just"/>
            <a:r>
              <a:rPr lang="tr-TR" altLang="tr-TR" sz="2000" smtClean="0"/>
              <a:t>Approaching</a:t>
            </a:r>
          </a:p>
          <a:p>
            <a:pPr algn="just"/>
            <a:r>
              <a:rPr lang="tr-TR" altLang="tr-TR" sz="2000" smtClean="0"/>
              <a:t>Irritability and aggression</a:t>
            </a:r>
          </a:p>
          <a:p>
            <a:pPr algn="just"/>
            <a:r>
              <a:rPr lang="tr-TR" altLang="tr-TR" sz="2000" smtClean="0"/>
              <a:t>Vaginal discharge</a:t>
            </a:r>
          </a:p>
          <a:p>
            <a:pPr algn="just"/>
            <a:r>
              <a:rPr lang="tr-TR" altLang="tr-TR" sz="2000" smtClean="0"/>
              <a:t>Swallen vulva</a:t>
            </a:r>
          </a:p>
          <a:p>
            <a:pPr algn="just"/>
            <a:r>
              <a:rPr lang="tr-TR" altLang="tr-TR" sz="2000" smtClean="0"/>
              <a:t>Vocalisation</a:t>
            </a:r>
          </a:p>
          <a:p>
            <a:pPr algn="just"/>
            <a:r>
              <a:rPr lang="tr-TR" altLang="tr-TR" sz="2000" smtClean="0"/>
              <a:t>Reduction in milk yield</a:t>
            </a:r>
          </a:p>
          <a:p>
            <a:pPr algn="just"/>
            <a:r>
              <a:rPr lang="tr-TR" altLang="tr-TR" sz="2000" smtClean="0"/>
              <a:t>Bloody vaginal discharge</a:t>
            </a:r>
          </a:p>
        </p:txBody>
      </p:sp>
      <p:sp>
        <p:nvSpPr>
          <p:cNvPr id="24576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</a:t>
            </a:r>
            <a:r>
              <a:rPr lang="tr-TR" altLang="tr-TR" b="1" smtClean="0"/>
              <a:t>Heat Detection Methods and Assisted Techniques</a:t>
            </a:r>
          </a:p>
          <a:p>
            <a:pPr algn="just"/>
            <a:r>
              <a:rPr lang="tr-TR" altLang="tr-TR" sz="2000" smtClean="0"/>
              <a:t>Observation</a:t>
            </a:r>
          </a:p>
          <a:p>
            <a:pPr algn="just"/>
            <a:r>
              <a:rPr lang="tr-TR" altLang="tr-TR" sz="2000" smtClean="0"/>
              <a:t>Heat detectors</a:t>
            </a:r>
          </a:p>
          <a:p>
            <a:pPr algn="just"/>
            <a:r>
              <a:rPr lang="tr-TR" altLang="tr-TR" sz="2000" smtClean="0"/>
              <a:t>Tail painting method</a:t>
            </a:r>
          </a:p>
          <a:p>
            <a:pPr algn="just"/>
            <a:r>
              <a:rPr lang="tr-TR" altLang="tr-TR" sz="2000" smtClean="0"/>
              <a:t>Teaser bull and Chin-ball methods</a:t>
            </a:r>
          </a:p>
          <a:p>
            <a:pPr algn="just"/>
            <a:r>
              <a:rPr lang="tr-TR" altLang="tr-TR" sz="2000" smtClean="0"/>
              <a:t>Vaginal Probe</a:t>
            </a:r>
          </a:p>
          <a:p>
            <a:pPr algn="just"/>
            <a:r>
              <a:rPr lang="tr-TR" altLang="tr-TR" sz="2000" smtClean="0"/>
              <a:t>Recording method</a:t>
            </a:r>
          </a:p>
          <a:p>
            <a:pPr algn="just"/>
            <a:r>
              <a:rPr lang="tr-TR" altLang="tr-TR" sz="2000" smtClean="0"/>
              <a:t>Pedometer, Vaginal pH and mild yield changes</a:t>
            </a:r>
          </a:p>
          <a:p>
            <a:pPr algn="just"/>
            <a:r>
              <a:rPr lang="tr-TR" altLang="tr-TR" sz="2000" smtClean="0"/>
              <a:t>Body temperature changes</a:t>
            </a:r>
          </a:p>
          <a:p>
            <a:pPr algn="just"/>
            <a:r>
              <a:rPr lang="tr-TR" altLang="tr-TR" sz="2000" smtClean="0"/>
              <a:t>Progesterone tests</a:t>
            </a:r>
          </a:p>
          <a:p>
            <a:pPr algn="just"/>
            <a:endParaRPr lang="tr-TR" altLang="tr-TR" sz="2000" smtClean="0"/>
          </a:p>
        </p:txBody>
      </p:sp>
      <p:sp>
        <p:nvSpPr>
          <p:cNvPr id="24678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561262" cy="731838"/>
          </a:xfrm>
        </p:spPr>
        <p:txBody>
          <a:bodyPr/>
          <a:lstStyle/>
          <a:p>
            <a:r>
              <a:rPr lang="tr-TR" altLang="tr-TR" b="1" smtClean="0"/>
              <a:t>Artificial Insemination for Reproduction</a:t>
            </a:r>
            <a:endParaRPr lang="tr-TR" altLang="tr-TR" smtClean="0"/>
          </a:p>
        </p:txBody>
      </p:sp>
      <p:sp>
        <p:nvSpPr>
          <p:cNvPr id="25088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844675"/>
            <a:ext cx="6696075" cy="4238625"/>
          </a:xfrm>
        </p:spPr>
        <p:txBody>
          <a:bodyPr/>
          <a:lstStyle/>
          <a:p>
            <a:pPr algn="just">
              <a:defRPr/>
            </a:pP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Heat</a:t>
            </a:r>
            <a:r>
              <a:rPr lang="tr-TR" altLang="tr-TR" sz="2000" b="1" dirty="0" smtClean="0"/>
              <a:t> in </a:t>
            </a:r>
            <a:r>
              <a:rPr lang="tr-TR" altLang="tr-TR" sz="2000" b="1" dirty="0" err="1" smtClean="0"/>
              <a:t>Pregnancy</a:t>
            </a:r>
            <a:r>
              <a:rPr lang="tr-TR" altLang="tr-TR" sz="2000" b="1" dirty="0" smtClean="0"/>
              <a:t> (</a:t>
            </a:r>
            <a:r>
              <a:rPr lang="tr-TR" altLang="tr-TR" sz="2000" b="1" dirty="0" err="1" smtClean="0"/>
              <a:t>Insemination</a:t>
            </a:r>
            <a:r>
              <a:rPr lang="tr-TR" altLang="tr-TR" sz="2000" b="1" dirty="0" smtClean="0"/>
              <a:t> in </a:t>
            </a:r>
            <a:r>
              <a:rPr lang="tr-TR" altLang="tr-TR" sz="2000" b="1" dirty="0" err="1" smtClean="0"/>
              <a:t>Pregnancy</a:t>
            </a:r>
            <a:r>
              <a:rPr lang="tr-TR" altLang="tr-TR" sz="2000" b="1" dirty="0" smtClean="0"/>
              <a:t>) </a:t>
            </a:r>
          </a:p>
          <a:p>
            <a:pPr marL="0" indent="0" algn="just">
              <a:buFontTx/>
              <a:buNone/>
              <a:defRPr/>
            </a:pPr>
            <a:r>
              <a:rPr lang="tr-TR" altLang="tr-TR" sz="2000" dirty="0" err="1" smtClean="0"/>
              <a:t>In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cows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heat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during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pregnancy</a:t>
            </a:r>
            <a:r>
              <a:rPr lang="tr-TR" altLang="tr-TR" sz="2000" dirty="0" smtClean="0"/>
              <a:t> can be </a:t>
            </a:r>
            <a:r>
              <a:rPr lang="tr-TR" altLang="tr-TR" sz="2000" dirty="0" err="1" smtClean="0"/>
              <a:t>observed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a </a:t>
            </a:r>
            <a:r>
              <a:rPr lang="tr-TR" altLang="tr-TR" sz="2000" b="1" dirty="0" smtClean="0"/>
              <a:t>1-10% </a:t>
            </a:r>
            <a:r>
              <a:rPr lang="tr-TR" altLang="tr-TR" sz="2000" dirty="0" err="1" smtClean="0"/>
              <a:t>frequency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These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estruses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usually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seen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between</a:t>
            </a:r>
            <a:r>
              <a:rPr lang="tr-TR" altLang="tr-TR" sz="2000" dirty="0" smtClean="0"/>
              <a:t> </a:t>
            </a:r>
            <a:r>
              <a:rPr lang="tr-TR" altLang="tr-TR" sz="2000" b="1" dirty="0" smtClean="0"/>
              <a:t>120-140th </a:t>
            </a:r>
            <a:r>
              <a:rPr lang="tr-TR" altLang="tr-TR" sz="2000" dirty="0" err="1" smtClean="0"/>
              <a:t>days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pregnancy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shorter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than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usual</a:t>
            </a:r>
            <a:r>
              <a:rPr lang="tr-TR" altLang="tr-TR" sz="2000" dirty="0" smtClean="0"/>
              <a:t> (5-6 </a:t>
            </a:r>
            <a:r>
              <a:rPr lang="tr-TR" altLang="tr-TR" sz="2000" dirty="0" err="1" smtClean="0"/>
              <a:t>hours</a:t>
            </a:r>
            <a:r>
              <a:rPr lang="tr-TR" altLang="tr-TR" sz="2000" dirty="0" smtClean="0"/>
              <a:t>). </a:t>
            </a:r>
            <a:r>
              <a:rPr lang="tr-TR" altLang="tr-TR" sz="2000" dirty="0" err="1" smtClean="0"/>
              <a:t>In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these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cases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intrauterine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inseminations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cause</a:t>
            </a:r>
            <a:r>
              <a:rPr lang="tr-TR" altLang="tr-TR" sz="2000" dirty="0" smtClean="0"/>
              <a:t> </a:t>
            </a:r>
            <a:r>
              <a:rPr lang="tr-TR" altLang="tr-TR" sz="2000" b="1" dirty="0" err="1" smtClean="0"/>
              <a:t>abortion</a:t>
            </a:r>
            <a:r>
              <a:rPr lang="tr-TR" altLang="tr-TR" sz="2000" b="1" dirty="0" smtClean="0"/>
              <a:t>.</a:t>
            </a:r>
            <a:r>
              <a:rPr lang="tr-TR" altLang="tr-TR" sz="2000" dirty="0" smtClean="0"/>
              <a:t> </a:t>
            </a:r>
            <a:endParaRPr lang="tr-TR" altLang="tr-TR" sz="2000" b="1" dirty="0" smtClean="0"/>
          </a:p>
          <a:p>
            <a:pPr algn="just">
              <a:defRPr/>
            </a:pPr>
            <a:r>
              <a:rPr lang="tr-TR" altLang="tr-TR" sz="2000" b="1" dirty="0" err="1" smtClean="0"/>
              <a:t>Insemination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more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than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once</a:t>
            </a:r>
            <a:endParaRPr lang="tr-TR" altLang="tr-TR" sz="2000" dirty="0"/>
          </a:p>
          <a:p>
            <a:pPr marL="0" indent="0" algn="just">
              <a:buFontTx/>
              <a:buNone/>
              <a:defRPr/>
            </a:pPr>
            <a:r>
              <a:rPr lang="tr-TR" altLang="tr-TR" sz="2000" dirty="0" err="1" smtClean="0"/>
              <a:t>Even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though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inseminating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more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than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once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short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intervals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increases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pregnancy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possibility</a:t>
            </a:r>
            <a:r>
              <a:rPr lang="tr-TR" altLang="tr-TR" sz="2000" dirty="0" smtClean="0"/>
              <a:t>, it </a:t>
            </a:r>
            <a:r>
              <a:rPr lang="tr-TR" altLang="tr-TR" sz="2000" dirty="0" err="1" smtClean="0"/>
              <a:t>does</a:t>
            </a:r>
            <a:r>
              <a:rPr lang="tr-TR" altLang="tr-TR" sz="2000" dirty="0" smtClean="0"/>
              <a:t> not </a:t>
            </a:r>
            <a:r>
              <a:rPr lang="tr-TR" altLang="tr-TR" sz="2000" dirty="0" err="1" smtClean="0"/>
              <a:t>suit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logic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artificial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insemination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practice</a:t>
            </a:r>
            <a:r>
              <a:rPr lang="tr-TR" altLang="tr-TR" sz="20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341438"/>
            <a:ext cx="6264275" cy="4525962"/>
          </a:xfrm>
        </p:spPr>
        <p:txBody>
          <a:bodyPr/>
          <a:lstStyle/>
          <a:p>
            <a:pPr algn="just">
              <a:defRPr/>
            </a:pPr>
            <a:endParaRPr lang="tr-TR" altLang="tr-TR" sz="2000" b="1" dirty="0" smtClean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Non-return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Rate</a:t>
            </a:r>
            <a:endParaRPr lang="tr-TR" altLang="tr-TR" sz="2200" dirty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tr-TR" altLang="tr-TR" sz="2000" dirty="0">
                <a:solidFill>
                  <a:srgbClr val="000000"/>
                </a:solidFill>
              </a:rPr>
              <a:t>i</a:t>
            </a:r>
            <a:r>
              <a:rPr lang="tr-TR" altLang="tr-TR" sz="2000" dirty="0" smtClean="0">
                <a:solidFill>
                  <a:srgbClr val="000000"/>
                </a:solidFill>
              </a:rPr>
              <a:t>s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ratio</a:t>
            </a:r>
            <a:r>
              <a:rPr lang="tr-TR" altLang="tr-TR" sz="2000" dirty="0" smtClean="0">
                <a:solidFill>
                  <a:srgbClr val="000000"/>
                </a:solidFill>
              </a:rPr>
              <a:t> of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animals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ones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that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are</a:t>
            </a:r>
            <a:r>
              <a:rPr lang="tr-TR" altLang="tr-TR" sz="2000" dirty="0" smtClean="0">
                <a:solidFill>
                  <a:srgbClr val="000000"/>
                </a:solidFill>
              </a:rPr>
              <a:t> not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after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</a:rPr>
              <a:t>artificial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</a:rPr>
              <a:t>insemination</a:t>
            </a:r>
            <a:r>
              <a:rPr lang="tr-TR" altLang="tr-TR" sz="2000" dirty="0" smtClean="0">
                <a:solidFill>
                  <a:srgbClr val="000000"/>
                </a:solidFill>
              </a:rPr>
              <a:t>.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Most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important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factors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affecting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this</a:t>
            </a:r>
            <a:r>
              <a:rPr lang="tr-TR" altLang="tr-TR" sz="2000" dirty="0" smtClean="0">
                <a:solidFill>
                  <a:srgbClr val="000000"/>
                </a:solidFill>
              </a:rPr>
              <a:t> rate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are</a:t>
            </a:r>
            <a:r>
              <a:rPr lang="tr-TR" altLang="tr-TR" sz="2000" dirty="0" smtClean="0">
                <a:solidFill>
                  <a:srgbClr val="000000"/>
                </a:solidFill>
              </a:rPr>
              <a:t>;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bull’s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fertility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capacity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and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insemination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ability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of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practitioner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.</a:t>
            </a:r>
            <a:endParaRPr lang="tr-TR" altLang="tr-TR" sz="2000" dirty="0" smtClean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Artificial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insemination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and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stress</a:t>
            </a:r>
            <a:endParaRPr lang="tr-TR" altLang="tr-TR" sz="2200" b="1" dirty="0" smtClean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tr-TR" altLang="tr-TR" sz="2000" dirty="0" err="1" smtClean="0">
                <a:solidFill>
                  <a:srgbClr val="000000"/>
                </a:solidFill>
              </a:rPr>
              <a:t>Artificial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insemination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practice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does</a:t>
            </a:r>
            <a:r>
              <a:rPr lang="tr-TR" altLang="tr-TR" sz="2000" dirty="0" smtClean="0">
                <a:solidFill>
                  <a:srgbClr val="000000"/>
                </a:solidFill>
              </a:rPr>
              <a:t> not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cause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any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stress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affect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pregnancy</a:t>
            </a:r>
            <a:r>
              <a:rPr lang="tr-TR" altLang="tr-TR" sz="2000" dirty="0" smtClean="0">
                <a:solidFill>
                  <a:srgbClr val="000000"/>
                </a:solidFill>
              </a:rPr>
              <a:t> rate.</a:t>
            </a:r>
            <a:endParaRPr lang="tr-TR" altLang="tr-TR" sz="2000" b="1" dirty="0" smtClean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Clitoris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stimulation</a:t>
            </a:r>
            <a:endParaRPr lang="tr-TR" altLang="tr-TR" sz="2200" b="1" dirty="0" smtClean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tr-TR" altLang="tr-TR" sz="2000" dirty="0" err="1" smtClean="0">
                <a:solidFill>
                  <a:srgbClr val="000000"/>
                </a:solidFill>
              </a:rPr>
              <a:t>It</a:t>
            </a:r>
            <a:r>
              <a:rPr lang="tr-TR" altLang="tr-TR" sz="2000" dirty="0" smtClean="0">
                <a:solidFill>
                  <a:srgbClr val="000000"/>
                </a:solidFill>
              </a:rPr>
              <a:t> is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known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that</a:t>
            </a:r>
            <a:r>
              <a:rPr lang="tr-TR" altLang="tr-TR" sz="2000" dirty="0" smtClean="0">
                <a:solidFill>
                  <a:srgbClr val="000000"/>
                </a:solidFill>
              </a:rPr>
              <a:t> a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short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massage</a:t>
            </a:r>
            <a:r>
              <a:rPr lang="tr-TR" altLang="tr-TR" sz="2000" dirty="0" smtClean="0">
                <a:solidFill>
                  <a:srgbClr val="000000"/>
                </a:solidFill>
              </a:rPr>
              <a:t> done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clitoris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after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artificial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insemination</a:t>
            </a:r>
            <a:r>
              <a:rPr lang="tr-TR" altLang="tr-TR" sz="2000" dirty="0" smtClean="0">
                <a:solidFill>
                  <a:srgbClr val="000000"/>
                </a:solidFill>
              </a:rPr>
              <a:t> has a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positive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effect</a:t>
            </a:r>
            <a:r>
              <a:rPr lang="tr-TR" altLang="tr-TR" sz="2000" dirty="0" smtClean="0">
                <a:solidFill>
                  <a:srgbClr val="000000"/>
                </a:solidFill>
              </a:rPr>
              <a:t> on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pregnancy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rates</a:t>
            </a:r>
            <a:r>
              <a:rPr lang="tr-TR" altLang="tr-TR" sz="2000" dirty="0" smtClean="0">
                <a:solidFill>
                  <a:srgbClr val="000000"/>
                </a:solidFill>
              </a:rPr>
              <a:t>.</a:t>
            </a:r>
            <a:endParaRPr lang="tr-TR" altLang="tr-TR" sz="2000" dirty="0" smtClean="0"/>
          </a:p>
        </p:txBody>
      </p:sp>
      <p:sp>
        <p:nvSpPr>
          <p:cNvPr id="248835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561262" cy="731838"/>
          </a:xfrm>
        </p:spPr>
        <p:txBody>
          <a:bodyPr/>
          <a:lstStyle/>
          <a:p>
            <a:r>
              <a:rPr lang="tr-TR" altLang="tr-TR" b="1" smtClean="0"/>
              <a:t>Artificial Insemination for Reproduction</a:t>
            </a:r>
            <a:endParaRPr lang="tr-TR" alt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844675"/>
            <a:ext cx="6192837" cy="4022725"/>
          </a:xfrm>
        </p:spPr>
        <p:txBody>
          <a:bodyPr/>
          <a:lstStyle/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GnRH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use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in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artificial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insemination</a:t>
            </a:r>
            <a:endParaRPr lang="tr-TR" altLang="tr-TR" sz="2200" b="1" dirty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tr-TR" altLang="tr-TR" sz="2000" b="1" dirty="0" err="1" smtClean="0">
                <a:solidFill>
                  <a:srgbClr val="000000"/>
                </a:solidFill>
              </a:rPr>
              <a:t>Delayed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ovulation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and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atrezic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follicles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seen</a:t>
            </a:r>
            <a:r>
              <a:rPr lang="tr-TR" altLang="tr-TR" sz="2000" dirty="0" smtClean="0">
                <a:solidFill>
                  <a:srgbClr val="000000"/>
                </a:solidFill>
              </a:rPr>
              <a:t> in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cows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are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factors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preventing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pregnancy</a:t>
            </a:r>
            <a:r>
              <a:rPr lang="tr-TR" altLang="tr-TR" sz="2000" dirty="0" smtClean="0">
                <a:solidFill>
                  <a:srgbClr val="000000"/>
                </a:solidFill>
              </a:rPr>
              <a:t>.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fertilization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insufficiencies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related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these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problems</a:t>
            </a:r>
            <a:r>
              <a:rPr lang="tr-TR" altLang="tr-TR" sz="2000" dirty="0" smtClean="0">
                <a:solidFill>
                  <a:srgbClr val="000000"/>
                </a:solidFill>
              </a:rPr>
              <a:t> can be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bettered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with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GnRH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administration</a:t>
            </a:r>
            <a:r>
              <a:rPr lang="tr-TR" altLang="tr-TR" sz="2000" dirty="0" smtClean="0">
                <a:solidFill>
                  <a:srgbClr val="000000"/>
                </a:solidFill>
              </a:rPr>
              <a:t>.</a:t>
            </a:r>
            <a:endParaRPr lang="tr-TR" altLang="tr-TR" sz="2000" b="1" dirty="0" smtClean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Hygiene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in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insemination</a:t>
            </a:r>
            <a:endParaRPr lang="tr-TR" altLang="tr-TR" sz="2200" b="1" dirty="0" smtClean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tr-TR" altLang="tr-TR" sz="2200" b="1" dirty="0" err="1" smtClean="0">
                <a:solidFill>
                  <a:srgbClr val="000000"/>
                </a:solidFill>
              </a:rPr>
              <a:t>Insemination</a:t>
            </a:r>
            <a:r>
              <a:rPr lang="tr-TR" altLang="tr-TR" sz="22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200" b="1" dirty="0" err="1" smtClean="0">
                <a:solidFill>
                  <a:srgbClr val="000000"/>
                </a:solidFill>
              </a:rPr>
              <a:t>index</a:t>
            </a:r>
            <a:endParaRPr lang="tr-TR" altLang="tr-TR" sz="2200" b="1" dirty="0" smtClean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tr-TR" altLang="tr-TR" sz="2000" dirty="0">
                <a:solidFill>
                  <a:srgbClr val="000000"/>
                </a:solidFill>
              </a:rPr>
              <a:t>i</a:t>
            </a:r>
            <a:r>
              <a:rPr lang="tr-TR" altLang="tr-TR" sz="2000" dirty="0" smtClean="0">
                <a:solidFill>
                  <a:srgbClr val="000000"/>
                </a:solidFill>
              </a:rPr>
              <a:t>s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number</a:t>
            </a:r>
            <a:r>
              <a:rPr lang="tr-TR" altLang="tr-TR" sz="2000" dirty="0" smtClean="0">
                <a:solidFill>
                  <a:srgbClr val="000000"/>
                </a:solidFill>
              </a:rPr>
              <a:t> of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inseminations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needed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for</a:t>
            </a:r>
            <a:r>
              <a:rPr lang="tr-TR" altLang="tr-TR" sz="2000" dirty="0" smtClean="0">
                <a:solidFill>
                  <a:srgbClr val="000000"/>
                </a:solidFill>
              </a:rPr>
              <a:t> a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cow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become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pregnant</a:t>
            </a:r>
            <a:r>
              <a:rPr lang="tr-TR" altLang="tr-TR" sz="2000" dirty="0" smtClean="0">
                <a:solidFill>
                  <a:srgbClr val="000000"/>
                </a:solidFill>
              </a:rPr>
              <a:t>.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aim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for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this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index</a:t>
            </a:r>
            <a:r>
              <a:rPr lang="tr-TR" altLang="tr-TR" sz="2000" dirty="0" smtClean="0">
                <a:solidFill>
                  <a:srgbClr val="000000"/>
                </a:solidFill>
              </a:rPr>
              <a:t>,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which</a:t>
            </a:r>
            <a:r>
              <a:rPr lang="tr-TR" altLang="tr-TR" sz="2000" dirty="0" smtClean="0">
                <a:solidFill>
                  <a:srgbClr val="000000"/>
                </a:solidFill>
              </a:rPr>
              <a:t> is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also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known</a:t>
            </a:r>
            <a:r>
              <a:rPr lang="tr-TR" altLang="tr-TR" sz="2000" dirty="0" smtClean="0">
                <a:solidFill>
                  <a:srgbClr val="000000"/>
                </a:solidFill>
              </a:rPr>
              <a:t> as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fertility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000000"/>
                </a:solidFill>
              </a:rPr>
              <a:t>index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, </a:t>
            </a:r>
            <a:r>
              <a:rPr lang="tr-TR" altLang="tr-TR" sz="2000" dirty="0" smtClean="0">
                <a:solidFill>
                  <a:srgbClr val="000000"/>
                </a:solidFill>
              </a:rPr>
              <a:t>is 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1,6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inseminations</a:t>
            </a:r>
            <a:r>
              <a:rPr lang="tr-TR" altLang="tr-TR" sz="2000" dirty="0" smtClean="0">
                <a:solidFill>
                  <a:srgbClr val="000000"/>
                </a:solidFill>
              </a:rPr>
              <a:t>.</a:t>
            </a:r>
            <a:endParaRPr lang="tr-TR" altLang="tr-TR" sz="2000" b="1" dirty="0" smtClean="0">
              <a:solidFill>
                <a:srgbClr val="000000"/>
              </a:solidFill>
            </a:endParaRPr>
          </a:p>
        </p:txBody>
      </p:sp>
      <p:sp>
        <p:nvSpPr>
          <p:cNvPr id="249859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561262" cy="731838"/>
          </a:xfrm>
        </p:spPr>
        <p:txBody>
          <a:bodyPr/>
          <a:lstStyle/>
          <a:p>
            <a:r>
              <a:rPr lang="tr-TR" altLang="tr-TR" b="1" smtClean="0"/>
              <a:t>Artificial Insemination for Reproduction</a:t>
            </a:r>
            <a:endParaRPr lang="tr-TR" altLang="tr-T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  <p:sp>
        <p:nvSpPr>
          <p:cNvPr id="25088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989138"/>
            <a:ext cx="6408737" cy="4525962"/>
          </a:xfrm>
        </p:spPr>
        <p:txBody>
          <a:bodyPr/>
          <a:lstStyle/>
          <a:p>
            <a:pPr algn="just"/>
            <a:r>
              <a:rPr lang="tr-TR" altLang="tr-TR" smtClean="0"/>
              <a:t>The most important factor of obtaining ideal milk, meat and offspring from cows is a good management of reproduction and the </a:t>
            </a:r>
            <a:r>
              <a:rPr lang="tr-TR" altLang="tr-TR" b="1" smtClean="0"/>
              <a:t>aim </a:t>
            </a:r>
            <a:r>
              <a:rPr lang="tr-TR" altLang="tr-TR" smtClean="0"/>
              <a:t>is, obtaining one live and healthy calf each year.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Calving interval</a:t>
            </a:r>
            <a:endParaRPr lang="tr-TR" altLang="tr-TR" smtClean="0"/>
          </a:p>
          <a:p>
            <a:pPr algn="just"/>
            <a:r>
              <a:rPr lang="tr-TR" altLang="tr-TR" smtClean="0"/>
              <a:t>includes the required amount of involution of the uterus for another pregnancy after parturition and the restart of cyclic activity.</a:t>
            </a:r>
          </a:p>
          <a:p>
            <a:pPr algn="just"/>
            <a:r>
              <a:rPr lang="tr-TR" altLang="tr-TR" smtClean="0"/>
              <a:t>This interval is still the most valid fertility determiner for most dairy enterprices and the aim is </a:t>
            </a:r>
            <a:r>
              <a:rPr lang="tr-TR" altLang="tr-TR" b="1" smtClean="0"/>
              <a:t>1 year.</a:t>
            </a:r>
          </a:p>
        </p:txBody>
      </p:sp>
      <p:sp>
        <p:nvSpPr>
          <p:cNvPr id="25190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69850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</a:t>
            </a:r>
            <a:r>
              <a:rPr lang="tr-TR" altLang="tr-TR" sz="2000" b="1" smtClean="0"/>
              <a:t>Insemination-Pregnancy interval</a:t>
            </a:r>
          </a:p>
          <a:p>
            <a:pPr algn="just"/>
            <a:r>
              <a:rPr lang="tr-TR" altLang="tr-TR" sz="2000" smtClean="0"/>
              <a:t>This interval, defined as the time passed from reaching insemination age to formation of pregnancy, is affected by heat detection, ovulation and pregnancy rate in first insemination.</a:t>
            </a:r>
          </a:p>
          <a:p>
            <a:pPr algn="just">
              <a:buFontTx/>
              <a:buNone/>
            </a:pPr>
            <a:r>
              <a:rPr lang="tr-TR" altLang="tr-TR" sz="2000" smtClean="0"/>
              <a:t>     </a:t>
            </a:r>
            <a:r>
              <a:rPr lang="tr-TR" altLang="tr-TR" sz="2000" b="1" smtClean="0"/>
              <a:t>Calving-Fisrt insemination interval</a:t>
            </a:r>
          </a:p>
          <a:p>
            <a:pPr algn="just"/>
            <a:r>
              <a:rPr lang="tr-TR" altLang="tr-TR" sz="2000" smtClean="0"/>
              <a:t>Cows that are fed with appropriate energy balance, do not have any disease before pregnancy and give birth easily, display estrus within 2-3 weeks after parturition. However, the signs in this first estrus are usually weak or non-existent.</a:t>
            </a:r>
          </a:p>
          <a:p>
            <a:pPr algn="just"/>
            <a:r>
              <a:rPr lang="tr-TR" altLang="tr-TR" sz="2000" smtClean="0"/>
              <a:t>To achieve the goal of one offspring per year, the cows need to be pregnant </a:t>
            </a:r>
            <a:r>
              <a:rPr lang="tr-TR" altLang="tr-TR" sz="2000" b="1" smtClean="0"/>
              <a:t>60-90 </a:t>
            </a:r>
            <a:r>
              <a:rPr lang="tr-TR" altLang="tr-TR" sz="2000" smtClean="0"/>
              <a:t>days after parturition.</a:t>
            </a:r>
            <a:endParaRPr lang="tr-TR" altLang="tr-TR" b="1" smtClean="0"/>
          </a:p>
        </p:txBody>
      </p:sp>
      <p:sp>
        <p:nvSpPr>
          <p:cNvPr id="25293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Reproduction Management</a:t>
            </a:r>
            <a:endParaRPr lang="tr-TR" altLang="tr-T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1218</Words>
  <Application>Microsoft Office PowerPoint</Application>
  <PresentationFormat>Ekran Gösterisi (4:3)</PresentationFormat>
  <Paragraphs>179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Reproduction Management</vt:lpstr>
      <vt:lpstr>Reproduction Management</vt:lpstr>
      <vt:lpstr>Reproduction Management</vt:lpstr>
      <vt:lpstr>Artificial Insemination for Reproduction</vt:lpstr>
      <vt:lpstr>Artificial Insemination for Reproduction</vt:lpstr>
      <vt:lpstr>Artificial Insemination for Reproduction</vt:lpstr>
      <vt:lpstr>Reproduction Management</vt:lpstr>
      <vt:lpstr>Reproduction Management</vt:lpstr>
      <vt:lpstr>Reproduction Management</vt:lpstr>
      <vt:lpstr>Reproduction Management</vt:lpstr>
      <vt:lpstr>Reproductive performance aims in dairy cows and heifers</vt:lpstr>
      <vt:lpstr>Reprodüksiyon Yönetimi</vt:lpstr>
      <vt:lpstr>Reproduction Management</vt:lpstr>
      <vt:lpstr>Reproduction Management</vt:lpstr>
      <vt:lpstr>Reproduction Management</vt:lpstr>
      <vt:lpstr>Reproduction Management</vt:lpstr>
      <vt:lpstr>Reproduction Management</vt:lpstr>
      <vt:lpstr>Reproduction Management</vt:lpstr>
      <vt:lpstr>Reproduction Management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Reproduction Management</dc:title>
  <dc:creator>Borga TIRPAN</dc:creator>
  <cp:lastModifiedBy>masa üstü</cp:lastModifiedBy>
  <cp:revision>1</cp:revision>
  <dcterms:created xsi:type="dcterms:W3CDTF">2019-10-01T12:56:30Z</dcterms:created>
  <dcterms:modified xsi:type="dcterms:W3CDTF">2019-10-01T12:56:57Z</dcterms:modified>
</cp:coreProperties>
</file>