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206BF53-E138-4DEB-B9BE-19739D540AFF}"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046366-8765-4A19-B096-DC3157245432}" type="slidenum">
              <a:rPr lang="tr-TR" smtClean="0"/>
              <a:t>‹#›</a:t>
            </a:fld>
            <a:endParaRPr lang="tr-TR"/>
          </a:p>
        </p:txBody>
      </p:sp>
    </p:spTree>
    <p:extLst>
      <p:ext uri="{BB962C8B-B14F-4D97-AF65-F5344CB8AC3E}">
        <p14:creationId xmlns:p14="http://schemas.microsoft.com/office/powerpoint/2010/main" val="2360935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206BF53-E138-4DEB-B9BE-19739D540AFF}"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046366-8765-4A19-B096-DC3157245432}" type="slidenum">
              <a:rPr lang="tr-TR" smtClean="0"/>
              <a:t>‹#›</a:t>
            </a:fld>
            <a:endParaRPr lang="tr-TR"/>
          </a:p>
        </p:txBody>
      </p:sp>
    </p:spTree>
    <p:extLst>
      <p:ext uri="{BB962C8B-B14F-4D97-AF65-F5344CB8AC3E}">
        <p14:creationId xmlns:p14="http://schemas.microsoft.com/office/powerpoint/2010/main" val="2329581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206BF53-E138-4DEB-B9BE-19739D540AFF}"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046366-8765-4A19-B096-DC3157245432}" type="slidenum">
              <a:rPr lang="tr-TR" smtClean="0"/>
              <a:t>‹#›</a:t>
            </a:fld>
            <a:endParaRPr lang="tr-TR"/>
          </a:p>
        </p:txBody>
      </p:sp>
    </p:spTree>
    <p:extLst>
      <p:ext uri="{BB962C8B-B14F-4D97-AF65-F5344CB8AC3E}">
        <p14:creationId xmlns:p14="http://schemas.microsoft.com/office/powerpoint/2010/main" val="2393594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206BF53-E138-4DEB-B9BE-19739D540AFF}"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046366-8765-4A19-B096-DC3157245432}" type="slidenum">
              <a:rPr lang="tr-TR" smtClean="0"/>
              <a:t>‹#›</a:t>
            </a:fld>
            <a:endParaRPr lang="tr-TR"/>
          </a:p>
        </p:txBody>
      </p:sp>
    </p:spTree>
    <p:extLst>
      <p:ext uri="{BB962C8B-B14F-4D97-AF65-F5344CB8AC3E}">
        <p14:creationId xmlns:p14="http://schemas.microsoft.com/office/powerpoint/2010/main" val="3350970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206BF53-E138-4DEB-B9BE-19739D540AFF}"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D046366-8765-4A19-B096-DC3157245432}" type="slidenum">
              <a:rPr lang="tr-TR" smtClean="0"/>
              <a:t>‹#›</a:t>
            </a:fld>
            <a:endParaRPr lang="tr-TR"/>
          </a:p>
        </p:txBody>
      </p:sp>
    </p:spTree>
    <p:extLst>
      <p:ext uri="{BB962C8B-B14F-4D97-AF65-F5344CB8AC3E}">
        <p14:creationId xmlns:p14="http://schemas.microsoft.com/office/powerpoint/2010/main" val="2105743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206BF53-E138-4DEB-B9BE-19739D540AFF}" type="datetimeFigureOut">
              <a:rPr lang="tr-TR" smtClean="0"/>
              <a:t>6.2.2020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D046366-8765-4A19-B096-DC3157245432}" type="slidenum">
              <a:rPr lang="tr-TR" smtClean="0"/>
              <a:t>‹#›</a:t>
            </a:fld>
            <a:endParaRPr lang="tr-TR"/>
          </a:p>
        </p:txBody>
      </p:sp>
    </p:spTree>
    <p:extLst>
      <p:ext uri="{BB962C8B-B14F-4D97-AF65-F5344CB8AC3E}">
        <p14:creationId xmlns:p14="http://schemas.microsoft.com/office/powerpoint/2010/main" val="876106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206BF53-E138-4DEB-B9BE-19739D540AFF}" type="datetimeFigureOut">
              <a:rPr lang="tr-TR" smtClean="0"/>
              <a:t>6.2.2020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D046366-8765-4A19-B096-DC3157245432}" type="slidenum">
              <a:rPr lang="tr-TR" smtClean="0"/>
              <a:t>‹#›</a:t>
            </a:fld>
            <a:endParaRPr lang="tr-TR"/>
          </a:p>
        </p:txBody>
      </p:sp>
    </p:spTree>
    <p:extLst>
      <p:ext uri="{BB962C8B-B14F-4D97-AF65-F5344CB8AC3E}">
        <p14:creationId xmlns:p14="http://schemas.microsoft.com/office/powerpoint/2010/main" val="3847910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206BF53-E138-4DEB-B9BE-19739D540AFF}" type="datetimeFigureOut">
              <a:rPr lang="tr-TR" smtClean="0"/>
              <a:t>6.2.2020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D046366-8765-4A19-B096-DC3157245432}" type="slidenum">
              <a:rPr lang="tr-TR" smtClean="0"/>
              <a:t>‹#›</a:t>
            </a:fld>
            <a:endParaRPr lang="tr-TR"/>
          </a:p>
        </p:txBody>
      </p:sp>
    </p:spTree>
    <p:extLst>
      <p:ext uri="{BB962C8B-B14F-4D97-AF65-F5344CB8AC3E}">
        <p14:creationId xmlns:p14="http://schemas.microsoft.com/office/powerpoint/2010/main" val="9387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206BF53-E138-4DEB-B9BE-19739D540AFF}" type="datetimeFigureOut">
              <a:rPr lang="tr-TR" smtClean="0"/>
              <a:t>6.2.2020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D046366-8765-4A19-B096-DC3157245432}" type="slidenum">
              <a:rPr lang="tr-TR" smtClean="0"/>
              <a:t>‹#›</a:t>
            </a:fld>
            <a:endParaRPr lang="tr-TR"/>
          </a:p>
        </p:txBody>
      </p:sp>
    </p:spTree>
    <p:extLst>
      <p:ext uri="{BB962C8B-B14F-4D97-AF65-F5344CB8AC3E}">
        <p14:creationId xmlns:p14="http://schemas.microsoft.com/office/powerpoint/2010/main" val="762684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206BF53-E138-4DEB-B9BE-19739D540AFF}" type="datetimeFigureOut">
              <a:rPr lang="tr-TR" smtClean="0"/>
              <a:t>6.2.2020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D046366-8765-4A19-B096-DC3157245432}" type="slidenum">
              <a:rPr lang="tr-TR" smtClean="0"/>
              <a:t>‹#›</a:t>
            </a:fld>
            <a:endParaRPr lang="tr-TR"/>
          </a:p>
        </p:txBody>
      </p:sp>
    </p:spTree>
    <p:extLst>
      <p:ext uri="{BB962C8B-B14F-4D97-AF65-F5344CB8AC3E}">
        <p14:creationId xmlns:p14="http://schemas.microsoft.com/office/powerpoint/2010/main" val="1954076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206BF53-E138-4DEB-B9BE-19739D540AFF}" type="datetimeFigureOut">
              <a:rPr lang="tr-TR" smtClean="0"/>
              <a:t>6.2.2020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D046366-8765-4A19-B096-DC3157245432}" type="slidenum">
              <a:rPr lang="tr-TR" smtClean="0"/>
              <a:t>‹#›</a:t>
            </a:fld>
            <a:endParaRPr lang="tr-TR"/>
          </a:p>
        </p:txBody>
      </p:sp>
    </p:spTree>
    <p:extLst>
      <p:ext uri="{BB962C8B-B14F-4D97-AF65-F5344CB8AC3E}">
        <p14:creationId xmlns:p14="http://schemas.microsoft.com/office/powerpoint/2010/main" val="50648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06BF53-E138-4DEB-B9BE-19739D540AFF}" type="datetimeFigureOut">
              <a:rPr lang="tr-TR" smtClean="0"/>
              <a:t>6.2.2020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046366-8765-4A19-B096-DC3157245432}" type="slidenum">
              <a:rPr lang="tr-TR" smtClean="0"/>
              <a:t>‹#›</a:t>
            </a:fld>
            <a:endParaRPr lang="tr-TR"/>
          </a:p>
        </p:txBody>
      </p:sp>
    </p:spTree>
    <p:extLst>
      <p:ext uri="{BB962C8B-B14F-4D97-AF65-F5344CB8AC3E}">
        <p14:creationId xmlns:p14="http://schemas.microsoft.com/office/powerpoint/2010/main" val="1729276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taaltelefoon.be/werkwoordspelling-4-gebiedende-wijs" TargetMode="External"/><Relationship Id="rId2" Type="http://schemas.openxmlformats.org/officeDocument/2006/relationships/hyperlink" Target="https://taaladvies.net/taal/advies/term/33/gebiedende_wijs/" TargetMode="External"/><Relationship Id="rId1" Type="http://schemas.openxmlformats.org/officeDocument/2006/relationships/slideLayout" Target="../slideLayouts/slideLayout2.xml"/><Relationship Id="rId5" Type="http://schemas.openxmlformats.org/officeDocument/2006/relationships/hyperlink" Target="https://www.slimleren.nl/onderwerpen/taal/12.522/gebiedende-wijs-persoonsvorm-tt" TargetMode="External"/><Relationship Id="rId4" Type="http://schemas.openxmlformats.org/officeDocument/2006/relationships/hyperlink" Target="https://niow.nl/blog/schrijfvaardigheid/lees-dit-regels-voor-de-gebiedende-wij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C00000"/>
                </a:solidFill>
              </a:rPr>
              <a:t>De </a:t>
            </a:r>
            <a:r>
              <a:rPr lang="tr-TR" b="1" dirty="0" err="1" smtClean="0">
                <a:solidFill>
                  <a:srgbClr val="C00000"/>
                </a:solidFill>
              </a:rPr>
              <a:t>imperatief</a:t>
            </a:r>
            <a:r>
              <a:rPr lang="tr-TR" b="1" dirty="0" smtClean="0">
                <a:solidFill>
                  <a:srgbClr val="C00000"/>
                </a:solidFill>
              </a:rPr>
              <a:t> (</a:t>
            </a:r>
            <a:r>
              <a:rPr lang="tr-TR" b="1" dirty="0" err="1" smtClean="0">
                <a:solidFill>
                  <a:srgbClr val="C00000"/>
                </a:solidFill>
              </a:rPr>
              <a:t>Gebiedende</a:t>
            </a:r>
            <a:r>
              <a:rPr lang="tr-TR" b="1" dirty="0" smtClean="0">
                <a:solidFill>
                  <a:srgbClr val="C00000"/>
                </a:solidFill>
              </a:rPr>
              <a:t> </a:t>
            </a:r>
            <a:r>
              <a:rPr lang="tr-TR" b="1" dirty="0" err="1" smtClean="0">
                <a:solidFill>
                  <a:srgbClr val="C00000"/>
                </a:solidFill>
              </a:rPr>
              <a:t>wijs</a:t>
            </a:r>
            <a:r>
              <a:rPr lang="tr-TR" b="1" dirty="0" smtClean="0">
                <a:solidFill>
                  <a:srgbClr val="C00000"/>
                </a:solidFill>
              </a:rPr>
              <a:t>) </a:t>
            </a:r>
            <a:endParaRPr lang="tr-TR" b="1" dirty="0">
              <a:solidFill>
                <a:srgbClr val="C00000"/>
              </a:solidFill>
            </a:endParaRPr>
          </a:p>
        </p:txBody>
      </p:sp>
      <p:sp>
        <p:nvSpPr>
          <p:cNvPr id="3" name="İçerik Yer Tutucusu 2"/>
          <p:cNvSpPr>
            <a:spLocks noGrp="1"/>
          </p:cNvSpPr>
          <p:nvPr>
            <p:ph idx="1"/>
          </p:nvPr>
        </p:nvSpPr>
        <p:spPr/>
        <p:txBody>
          <a:bodyPr/>
          <a:lstStyle/>
          <a:p>
            <a:r>
              <a:rPr lang="nl-NL" dirty="0"/>
              <a:t>De gebiedende wijs (of: imperatief) is een werkwoordsvorm die wordt gebruikt in zinnen die een gebod of bevel uitdrukken. In dergelijke zinnen ontbreekt het onderwerp en staat de gebiedende wijs altijd op de eerste plaats:</a:t>
            </a:r>
          </a:p>
          <a:p>
            <a:endParaRPr lang="nl-NL" dirty="0"/>
          </a:p>
          <a:p>
            <a:r>
              <a:rPr lang="nl-NL" dirty="0"/>
              <a:t>(1) Verroer je niet!</a:t>
            </a:r>
          </a:p>
          <a:p>
            <a:endParaRPr lang="nl-NL" dirty="0"/>
          </a:p>
          <a:p>
            <a:r>
              <a:rPr lang="nl-NL" dirty="0"/>
              <a:t>(2) Blijf er toch ook met je vingers van af!</a:t>
            </a:r>
            <a:endParaRPr lang="tr-TR" dirty="0"/>
          </a:p>
        </p:txBody>
      </p:sp>
    </p:spTree>
    <p:extLst>
      <p:ext uri="{BB962C8B-B14F-4D97-AF65-F5344CB8AC3E}">
        <p14:creationId xmlns:p14="http://schemas.microsoft.com/office/powerpoint/2010/main" val="10030005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C00000"/>
                </a:solidFill>
              </a:rPr>
              <a:t>De </a:t>
            </a:r>
            <a:r>
              <a:rPr lang="tr-TR" b="1" dirty="0" err="1">
                <a:solidFill>
                  <a:srgbClr val="C00000"/>
                </a:solidFill>
              </a:rPr>
              <a:t>imperatief</a:t>
            </a:r>
            <a:r>
              <a:rPr lang="tr-TR" b="1" dirty="0">
                <a:solidFill>
                  <a:srgbClr val="C00000"/>
                </a:solidFill>
              </a:rPr>
              <a:t> (</a:t>
            </a:r>
            <a:r>
              <a:rPr lang="tr-TR" b="1" dirty="0" err="1">
                <a:solidFill>
                  <a:srgbClr val="C00000"/>
                </a:solidFill>
              </a:rPr>
              <a:t>Gebiedende</a:t>
            </a:r>
            <a:r>
              <a:rPr lang="tr-TR" b="1" dirty="0">
                <a:solidFill>
                  <a:srgbClr val="C00000"/>
                </a:solidFill>
              </a:rPr>
              <a:t> </a:t>
            </a:r>
            <a:r>
              <a:rPr lang="tr-TR" b="1" dirty="0" err="1">
                <a:solidFill>
                  <a:srgbClr val="C00000"/>
                </a:solidFill>
              </a:rPr>
              <a:t>wijs</a:t>
            </a:r>
            <a:r>
              <a:rPr lang="tr-TR" b="1" dirty="0">
                <a:solidFill>
                  <a:srgbClr val="C00000"/>
                </a:solidFill>
              </a:rPr>
              <a:t>) </a:t>
            </a:r>
            <a:endParaRPr lang="tr-TR" dirty="0"/>
          </a:p>
        </p:txBody>
      </p:sp>
      <p:sp>
        <p:nvSpPr>
          <p:cNvPr id="3" name="İçerik Yer Tutucusu 2"/>
          <p:cNvSpPr>
            <a:spLocks noGrp="1"/>
          </p:cNvSpPr>
          <p:nvPr>
            <p:ph idx="1"/>
          </p:nvPr>
        </p:nvSpPr>
        <p:spPr/>
        <p:txBody>
          <a:bodyPr>
            <a:normAutofit fontScale="85000" lnSpcReduction="20000"/>
          </a:bodyPr>
          <a:lstStyle/>
          <a:p>
            <a:pPr marL="0" indent="0">
              <a:buNone/>
            </a:pPr>
            <a:r>
              <a:rPr lang="nl-NL" dirty="0"/>
              <a:t>Wat is </a:t>
            </a:r>
            <a:r>
              <a:rPr lang="nl-NL" b="1" dirty="0"/>
              <a:t>gebiedende wijs</a:t>
            </a:r>
            <a:r>
              <a:rPr lang="nl-NL" dirty="0"/>
              <a:t> en in welke vorm schrijf je het werkwoord bij gebiedende wijs</a:t>
            </a:r>
            <a:r>
              <a:rPr lang="nl-NL" dirty="0" smtClean="0"/>
              <a:t>?</a:t>
            </a:r>
            <a:endParaRPr lang="tr-TR" dirty="0" smtClean="0"/>
          </a:p>
          <a:p>
            <a:pPr marL="0" indent="0">
              <a:buNone/>
            </a:pPr>
            <a:r>
              <a:rPr lang="nl-NL" dirty="0"/>
              <a:t>Een zin staat in de "</a:t>
            </a:r>
            <a:r>
              <a:rPr lang="nl-NL" b="1" dirty="0"/>
              <a:t>gebiedende wijs</a:t>
            </a:r>
            <a:r>
              <a:rPr lang="nl-NL" dirty="0"/>
              <a:t>" als er </a:t>
            </a:r>
            <a:r>
              <a:rPr lang="nl-NL" b="1" dirty="0"/>
              <a:t>een bevel</a:t>
            </a:r>
            <a:r>
              <a:rPr lang="nl-NL" dirty="0"/>
              <a:t> (= een opdracht/boodschap) in de zin staat en er </a:t>
            </a:r>
            <a:r>
              <a:rPr lang="nl-NL" b="1" dirty="0"/>
              <a:t>geen onderwerp</a:t>
            </a:r>
            <a:r>
              <a:rPr lang="nl-NL" dirty="0"/>
              <a:t> in die zin staat. Bijvoorbeeld zoals in de volgende zinnen:</a:t>
            </a:r>
          </a:p>
          <a:p>
            <a:pPr marL="0" indent="0">
              <a:buNone/>
            </a:pPr>
            <a:r>
              <a:rPr lang="nl-NL" i="1" dirty="0"/>
              <a:t>Schiet</a:t>
            </a:r>
            <a:r>
              <a:rPr lang="nl-NL" dirty="0"/>
              <a:t> die voetbal weg!</a:t>
            </a:r>
            <a:br>
              <a:rPr lang="nl-NL" dirty="0"/>
            </a:br>
            <a:r>
              <a:rPr lang="nl-NL" i="1" dirty="0"/>
              <a:t>Leg</a:t>
            </a:r>
            <a:r>
              <a:rPr lang="nl-NL" dirty="0"/>
              <a:t> die sleutels even neer.</a:t>
            </a:r>
            <a:br>
              <a:rPr lang="nl-NL" dirty="0"/>
            </a:br>
            <a:r>
              <a:rPr lang="nl-NL" i="1" dirty="0"/>
              <a:t>Haal</a:t>
            </a:r>
            <a:r>
              <a:rPr lang="nl-NL" dirty="0"/>
              <a:t> die poster van de muur!</a:t>
            </a:r>
            <a:br>
              <a:rPr lang="nl-NL" dirty="0"/>
            </a:br>
            <a:r>
              <a:rPr lang="nl-NL" i="1" dirty="0"/>
              <a:t>Word</a:t>
            </a:r>
            <a:r>
              <a:rPr lang="nl-NL" dirty="0"/>
              <a:t> eens volwassen!</a:t>
            </a:r>
          </a:p>
          <a:p>
            <a:pPr marL="0" indent="0">
              <a:buNone/>
            </a:pPr>
            <a:r>
              <a:rPr lang="nl-NL" dirty="0"/>
              <a:t>Zoals je ziet schrijf je het werkwoord in de </a:t>
            </a:r>
            <a:r>
              <a:rPr lang="nl-NL" b="1" dirty="0"/>
              <a:t>ik-vorm (= de stam)</a:t>
            </a:r>
            <a:r>
              <a:rPr lang="nl-NL" dirty="0"/>
              <a:t> als de zin in gebiedende wijs staat.</a:t>
            </a:r>
          </a:p>
          <a:p>
            <a:pPr marL="0" indent="0">
              <a:buNone/>
            </a:pPr>
            <a:r>
              <a:rPr lang="nl-NL" dirty="0"/>
              <a:t> </a:t>
            </a:r>
          </a:p>
          <a:p>
            <a:pPr marL="0" indent="0">
              <a:buNone/>
            </a:pPr>
            <a:r>
              <a:rPr lang="nl-NL" dirty="0"/>
              <a:t>Indien het woord "</a:t>
            </a:r>
            <a:r>
              <a:rPr lang="nl-NL" b="1" dirty="0"/>
              <a:t>u</a:t>
            </a:r>
            <a:r>
              <a:rPr lang="nl-NL" dirty="0"/>
              <a:t>" achter de persoonsvorm (= het werkwoord) staat, dan zijn er twee regels belangrijk om te </a:t>
            </a:r>
            <a:r>
              <a:rPr lang="nl-NL" dirty="0" smtClean="0"/>
              <a:t>weten</a:t>
            </a:r>
            <a:r>
              <a:rPr lang="tr-TR" dirty="0" smtClean="0"/>
              <a:t> (</a:t>
            </a:r>
            <a:r>
              <a:rPr lang="tr-TR" dirty="0" err="1" smtClean="0"/>
              <a:t>kijk</a:t>
            </a:r>
            <a:r>
              <a:rPr lang="tr-TR" dirty="0" smtClean="0"/>
              <a:t> </a:t>
            </a:r>
            <a:r>
              <a:rPr lang="tr-TR" dirty="0" err="1" smtClean="0"/>
              <a:t>naar</a:t>
            </a:r>
            <a:r>
              <a:rPr lang="tr-TR" dirty="0" smtClean="0"/>
              <a:t> de </a:t>
            </a:r>
            <a:r>
              <a:rPr lang="tr-TR" dirty="0" err="1" smtClean="0"/>
              <a:t>volgende</a:t>
            </a:r>
            <a:r>
              <a:rPr lang="tr-TR" dirty="0" smtClean="0"/>
              <a:t> </a:t>
            </a:r>
            <a:r>
              <a:rPr lang="tr-TR" dirty="0" err="1" smtClean="0"/>
              <a:t>pagina</a:t>
            </a:r>
            <a:r>
              <a:rPr lang="tr-TR" smtClean="0"/>
              <a:t>)</a:t>
            </a:r>
            <a:r>
              <a:rPr lang="nl-NL" smtClean="0"/>
              <a:t>:</a:t>
            </a:r>
            <a:endParaRPr lang="nl-NL" dirty="0"/>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3414550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C00000"/>
                </a:solidFill>
              </a:rPr>
              <a:t>De </a:t>
            </a:r>
            <a:r>
              <a:rPr lang="tr-TR" b="1" dirty="0" err="1">
                <a:solidFill>
                  <a:srgbClr val="C00000"/>
                </a:solidFill>
              </a:rPr>
              <a:t>imperatief</a:t>
            </a:r>
            <a:r>
              <a:rPr lang="tr-TR" b="1" dirty="0">
                <a:solidFill>
                  <a:srgbClr val="C00000"/>
                </a:solidFill>
              </a:rPr>
              <a:t> (</a:t>
            </a:r>
            <a:r>
              <a:rPr lang="tr-TR" b="1" dirty="0" err="1">
                <a:solidFill>
                  <a:srgbClr val="C00000"/>
                </a:solidFill>
              </a:rPr>
              <a:t>Gebiedende</a:t>
            </a:r>
            <a:r>
              <a:rPr lang="tr-TR" b="1" dirty="0">
                <a:solidFill>
                  <a:srgbClr val="C00000"/>
                </a:solidFill>
              </a:rPr>
              <a:t> </a:t>
            </a:r>
            <a:r>
              <a:rPr lang="tr-TR" b="1" dirty="0" err="1">
                <a:solidFill>
                  <a:srgbClr val="C00000"/>
                </a:solidFill>
              </a:rPr>
              <a:t>wijs</a:t>
            </a:r>
            <a:r>
              <a:rPr lang="tr-TR" b="1" dirty="0">
                <a:solidFill>
                  <a:srgbClr val="C00000"/>
                </a:solidFill>
              </a:rPr>
              <a:t>) </a:t>
            </a:r>
            <a:endParaRPr lang="tr-TR" dirty="0"/>
          </a:p>
        </p:txBody>
      </p:sp>
      <p:sp>
        <p:nvSpPr>
          <p:cNvPr id="3" name="İçerik Yer Tutucusu 2"/>
          <p:cNvSpPr>
            <a:spLocks noGrp="1"/>
          </p:cNvSpPr>
          <p:nvPr>
            <p:ph idx="1"/>
          </p:nvPr>
        </p:nvSpPr>
        <p:spPr>
          <a:xfrm>
            <a:off x="238991" y="1485900"/>
            <a:ext cx="11114809" cy="4691063"/>
          </a:xfrm>
        </p:spPr>
        <p:txBody>
          <a:bodyPr>
            <a:normAutofit fontScale="47500" lnSpcReduction="20000"/>
          </a:bodyPr>
          <a:lstStyle/>
          <a:p>
            <a:pPr marL="0" indent="0">
              <a:buNone/>
            </a:pPr>
            <a:r>
              <a:rPr lang="nl-NL" dirty="0"/>
              <a:t>1 - 'u' is een lijdend voorwerp --&gt; gebiedende wijs</a:t>
            </a:r>
          </a:p>
          <a:p>
            <a:pPr marL="0" indent="0">
              <a:buNone/>
            </a:pPr>
            <a:r>
              <a:rPr lang="nl-NL" dirty="0" smtClean="0"/>
              <a:t>Als </a:t>
            </a:r>
            <a:r>
              <a:rPr lang="nl-NL" dirty="0"/>
              <a:t>'u' een lijdend voorwerp is, staat de zin in de gebiedende wijs en kan je de regels van gebiedende wijs toepassen. Om te checken of 'u' een lijdend voorwerp is kun je het vervangen met 'uzelf', als de zin dan nog steeds klopt is 'u' een lijdend voorwerp en komt er geen 't' achter de stam te staan. </a:t>
            </a:r>
            <a:endParaRPr lang="tr-TR" dirty="0" smtClean="0"/>
          </a:p>
          <a:p>
            <a:pPr marL="0" indent="0">
              <a:buNone/>
            </a:pPr>
            <a:r>
              <a:rPr lang="nl-NL" dirty="0" smtClean="0"/>
              <a:t>Meld </a:t>
            </a:r>
            <a:r>
              <a:rPr lang="nl-NL" dirty="0"/>
              <a:t>u aan! </a:t>
            </a:r>
          </a:p>
          <a:p>
            <a:pPr marL="0" indent="0">
              <a:buNone/>
            </a:pPr>
            <a:r>
              <a:rPr lang="nl-NL" dirty="0"/>
              <a:t>Meld uzelf aan! </a:t>
            </a:r>
          </a:p>
          <a:p>
            <a:pPr marL="0" indent="0">
              <a:buNone/>
            </a:pPr>
            <a:r>
              <a:rPr lang="nl-NL" dirty="0" smtClean="0"/>
              <a:t>Kleed </a:t>
            </a:r>
            <a:r>
              <a:rPr lang="nl-NL" dirty="0"/>
              <a:t>u aan! </a:t>
            </a:r>
          </a:p>
          <a:p>
            <a:pPr marL="0" indent="0">
              <a:buNone/>
            </a:pPr>
            <a:r>
              <a:rPr lang="nl-NL" dirty="0"/>
              <a:t>Kleed uzelf aan!</a:t>
            </a:r>
          </a:p>
          <a:p>
            <a:pPr marL="0" indent="0">
              <a:buNone/>
            </a:pPr>
            <a:r>
              <a:rPr lang="nl-NL" dirty="0" smtClean="0"/>
              <a:t>In </a:t>
            </a:r>
            <a:r>
              <a:rPr lang="nl-NL" dirty="0"/>
              <a:t>beide gevallen klopt de zin als je 'u' vervangt door 'uzelf'. Dit betekent dat de zinnen in de gebiedende wijs staan. </a:t>
            </a:r>
          </a:p>
          <a:p>
            <a:pPr marL="0" indent="0">
              <a:buNone/>
            </a:pPr>
            <a:r>
              <a:rPr lang="nl-NL" dirty="0" smtClean="0"/>
              <a:t>2 </a:t>
            </a:r>
            <a:r>
              <a:rPr lang="nl-NL" dirty="0"/>
              <a:t>- 'u' is het onderwerp --&gt; geen gebiedende wijs</a:t>
            </a:r>
          </a:p>
          <a:p>
            <a:pPr marL="0" indent="0">
              <a:buNone/>
            </a:pPr>
            <a:r>
              <a:rPr lang="nl-NL" dirty="0" smtClean="0"/>
              <a:t>Als </a:t>
            </a:r>
            <a:r>
              <a:rPr lang="nl-NL" dirty="0"/>
              <a:t>'u' het onderwerp is in de zin, staat de zin niet in de gebiedende wijs. Om te checken of 'u' het onderwerp in de zin is kun je deze vervangen met 'jij', als de zin nog steeds klopt komt er een 't' achter de stam te staan, en schrijf je dus stam+t.</a:t>
            </a:r>
          </a:p>
          <a:p>
            <a:pPr marL="0" indent="0">
              <a:buNone/>
            </a:pPr>
            <a:r>
              <a:rPr lang="nl-NL" dirty="0" smtClean="0"/>
              <a:t>Denkt </a:t>
            </a:r>
            <a:r>
              <a:rPr lang="nl-NL" dirty="0"/>
              <a:t>u eens na!</a:t>
            </a:r>
          </a:p>
          <a:p>
            <a:pPr marL="0" indent="0">
              <a:buNone/>
            </a:pPr>
            <a:r>
              <a:rPr lang="nl-NL" dirty="0"/>
              <a:t>Denk jij eens na! </a:t>
            </a:r>
          </a:p>
          <a:p>
            <a:pPr marL="0" indent="0">
              <a:buNone/>
            </a:pPr>
            <a:r>
              <a:rPr lang="nl-NL" dirty="0" smtClean="0"/>
              <a:t>Luistert </a:t>
            </a:r>
            <a:r>
              <a:rPr lang="nl-NL" dirty="0"/>
              <a:t>u goed!</a:t>
            </a:r>
          </a:p>
          <a:p>
            <a:pPr marL="0" indent="0">
              <a:buNone/>
            </a:pPr>
            <a:r>
              <a:rPr lang="nl-NL" dirty="0"/>
              <a:t>Luister jij goed! </a:t>
            </a:r>
          </a:p>
          <a:p>
            <a:pPr marL="0" indent="0">
              <a:buNone/>
            </a:pPr>
            <a:r>
              <a:rPr lang="nl-NL" dirty="0" smtClean="0"/>
              <a:t>In </a:t>
            </a:r>
            <a:r>
              <a:rPr lang="nl-NL" dirty="0"/>
              <a:t>beide gevallen klopt de zin als je 'u' vervangt door 'jij'. Dit betekent dat de zinnen niet in de gebiedende wijs staan.</a:t>
            </a:r>
          </a:p>
          <a:p>
            <a:pPr marL="0" indent="0">
              <a:buNone/>
            </a:pPr>
            <a:r>
              <a:rPr lang="nl-NL" dirty="0" smtClean="0"/>
              <a:t>Let </a:t>
            </a:r>
            <a:r>
              <a:rPr lang="nl-NL" dirty="0"/>
              <a:t>op: verwar 'uzelf' niet met 'u zelf'. 'u zelf' past natuurlijk ook in de zinnen waar 'u' het onderwerp is, maar dit is niet hetzelfde als het lijdend voorwerp 'uzelf'. </a:t>
            </a:r>
            <a:endParaRPr lang="tr-TR" dirty="0"/>
          </a:p>
        </p:txBody>
      </p:sp>
    </p:spTree>
    <p:extLst>
      <p:ext uri="{BB962C8B-B14F-4D97-AF65-F5344CB8AC3E}">
        <p14:creationId xmlns:p14="http://schemas.microsoft.com/office/powerpoint/2010/main" val="35814694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C00000"/>
                </a:solidFill>
              </a:rPr>
              <a:t>Kaynakça </a:t>
            </a:r>
            <a:endParaRPr lang="tr-TR" dirty="0"/>
          </a:p>
        </p:txBody>
      </p:sp>
      <p:sp>
        <p:nvSpPr>
          <p:cNvPr id="3" name="İçerik Yer Tutucusu 2"/>
          <p:cNvSpPr>
            <a:spLocks noGrp="1"/>
          </p:cNvSpPr>
          <p:nvPr>
            <p:ph idx="1"/>
          </p:nvPr>
        </p:nvSpPr>
        <p:spPr/>
        <p:txBody>
          <a:bodyPr/>
          <a:lstStyle/>
          <a:p>
            <a:r>
              <a:rPr lang="tr-TR" dirty="0">
                <a:hlinkClick r:id="rId2"/>
              </a:rPr>
              <a:t>https://taaladvies.net/taal/advies/term/33/gebiedende_wijs</a:t>
            </a:r>
            <a:r>
              <a:rPr lang="tr-TR" dirty="0" smtClean="0">
                <a:hlinkClick r:id="rId2"/>
              </a:rPr>
              <a:t>/</a:t>
            </a:r>
            <a:endParaRPr lang="tr-TR" dirty="0" smtClean="0"/>
          </a:p>
          <a:p>
            <a:r>
              <a:rPr lang="tr-TR" dirty="0">
                <a:hlinkClick r:id="rId3"/>
              </a:rPr>
              <a:t>https://</a:t>
            </a:r>
            <a:r>
              <a:rPr lang="tr-TR" dirty="0" smtClean="0">
                <a:hlinkClick r:id="rId3"/>
              </a:rPr>
              <a:t>www.taaltelefoon.be/werkwoordspelling-4-gebiedende-wijs</a:t>
            </a:r>
            <a:endParaRPr lang="tr-TR" dirty="0" smtClean="0"/>
          </a:p>
          <a:p>
            <a:r>
              <a:rPr lang="tr-TR" dirty="0">
                <a:hlinkClick r:id="rId4"/>
              </a:rPr>
              <a:t>https://</a:t>
            </a:r>
            <a:r>
              <a:rPr lang="tr-TR" dirty="0" smtClean="0">
                <a:hlinkClick r:id="rId4"/>
              </a:rPr>
              <a:t>niow.nl/blog/schrijfvaardigheid/lees-dit-regels-voor-de-gebiedende-wijs</a:t>
            </a:r>
            <a:endParaRPr lang="tr-TR" dirty="0" smtClean="0"/>
          </a:p>
          <a:p>
            <a:r>
              <a:rPr lang="tr-TR" dirty="0">
                <a:hlinkClick r:id="rId5"/>
              </a:rPr>
              <a:t>https://</a:t>
            </a:r>
            <a:r>
              <a:rPr lang="tr-TR" dirty="0" smtClean="0">
                <a:hlinkClick r:id="rId5"/>
              </a:rPr>
              <a:t>www.slimleren.nl/onderwerpen/taal/12.522/gebiedende-wijs-persoonsvorm-tt</a:t>
            </a:r>
            <a:endParaRPr lang="tr-TR" dirty="0" smtClean="0"/>
          </a:p>
          <a:p>
            <a:endParaRPr lang="tr-TR" dirty="0"/>
          </a:p>
        </p:txBody>
      </p:sp>
    </p:spTree>
    <p:extLst>
      <p:ext uri="{BB962C8B-B14F-4D97-AF65-F5344CB8AC3E}">
        <p14:creationId xmlns:p14="http://schemas.microsoft.com/office/powerpoint/2010/main" val="10984993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C00000"/>
                </a:solidFill>
              </a:rPr>
              <a:t>De </a:t>
            </a:r>
            <a:r>
              <a:rPr lang="tr-TR" b="1" dirty="0" err="1">
                <a:solidFill>
                  <a:srgbClr val="C00000"/>
                </a:solidFill>
              </a:rPr>
              <a:t>imperatief</a:t>
            </a:r>
            <a:r>
              <a:rPr lang="tr-TR" b="1" dirty="0">
                <a:solidFill>
                  <a:srgbClr val="C00000"/>
                </a:solidFill>
              </a:rPr>
              <a:t> (</a:t>
            </a:r>
            <a:r>
              <a:rPr lang="tr-TR" b="1" dirty="0" err="1">
                <a:solidFill>
                  <a:srgbClr val="C00000"/>
                </a:solidFill>
              </a:rPr>
              <a:t>Gebiedende</a:t>
            </a:r>
            <a:r>
              <a:rPr lang="tr-TR" b="1" dirty="0">
                <a:solidFill>
                  <a:srgbClr val="C00000"/>
                </a:solidFill>
              </a:rPr>
              <a:t> </a:t>
            </a:r>
            <a:r>
              <a:rPr lang="tr-TR" b="1" dirty="0" err="1">
                <a:solidFill>
                  <a:srgbClr val="C00000"/>
                </a:solidFill>
              </a:rPr>
              <a:t>wijs</a:t>
            </a:r>
            <a:r>
              <a:rPr lang="tr-TR" b="1" dirty="0">
                <a:solidFill>
                  <a:srgbClr val="C00000"/>
                </a:solidFill>
              </a:rPr>
              <a:t>) </a:t>
            </a:r>
            <a:endParaRPr lang="tr-TR" dirty="0"/>
          </a:p>
        </p:txBody>
      </p:sp>
      <p:sp>
        <p:nvSpPr>
          <p:cNvPr id="3" name="İçerik Yer Tutucusu 2"/>
          <p:cNvSpPr>
            <a:spLocks noGrp="1"/>
          </p:cNvSpPr>
          <p:nvPr>
            <p:ph idx="1"/>
          </p:nvPr>
        </p:nvSpPr>
        <p:spPr/>
        <p:txBody>
          <a:bodyPr>
            <a:normAutofit fontScale="55000" lnSpcReduction="20000"/>
          </a:bodyPr>
          <a:lstStyle/>
          <a:p>
            <a:pPr marL="0" indent="0">
              <a:buNone/>
            </a:pPr>
            <a:r>
              <a:rPr lang="nl-NL" dirty="0"/>
              <a:t>De gebiedende wijs wordt uitgedrukt door de stam van het werkwoord</a:t>
            </a:r>
            <a:r>
              <a:rPr lang="nl-NL" dirty="0" smtClean="0"/>
              <a:t>.</a:t>
            </a:r>
            <a:endParaRPr lang="nl-NL" dirty="0"/>
          </a:p>
          <a:p>
            <a:pPr marL="0" indent="0">
              <a:buNone/>
            </a:pPr>
            <a:r>
              <a:rPr lang="nl-NL" dirty="0"/>
              <a:t>Kom hier</a:t>
            </a:r>
            <a:r>
              <a:rPr lang="nl-NL" dirty="0" smtClean="0"/>
              <a:t>.</a:t>
            </a:r>
            <a:endParaRPr lang="nl-NL" dirty="0"/>
          </a:p>
          <a:p>
            <a:pPr marL="0" indent="0">
              <a:buNone/>
            </a:pPr>
            <a:r>
              <a:rPr lang="nl-NL" dirty="0"/>
              <a:t>Ga weg</a:t>
            </a:r>
            <a:r>
              <a:rPr lang="nl-NL" dirty="0" smtClean="0"/>
              <a:t>.</a:t>
            </a:r>
            <a:endParaRPr lang="nl-NL" dirty="0"/>
          </a:p>
          <a:p>
            <a:pPr marL="0" indent="0">
              <a:buNone/>
            </a:pPr>
            <a:r>
              <a:rPr lang="nl-NL" dirty="0"/>
              <a:t>Wees niet bang</a:t>
            </a:r>
            <a:r>
              <a:rPr lang="nl-NL" dirty="0" smtClean="0"/>
              <a:t>.</a:t>
            </a:r>
            <a:endParaRPr lang="nl-NL" dirty="0"/>
          </a:p>
          <a:p>
            <a:pPr marL="0" indent="0">
              <a:buNone/>
            </a:pPr>
            <a:r>
              <a:rPr lang="nl-NL" dirty="0"/>
              <a:t>Word niet boos</a:t>
            </a:r>
            <a:r>
              <a:rPr lang="nl-NL" dirty="0" smtClean="0"/>
              <a:t>.</a:t>
            </a:r>
            <a:endParaRPr lang="nl-NL" dirty="0"/>
          </a:p>
          <a:p>
            <a:pPr marL="0" indent="0">
              <a:buNone/>
            </a:pPr>
            <a:r>
              <a:rPr lang="nl-NL" dirty="0" smtClean="0"/>
              <a:t>Had </a:t>
            </a:r>
            <a:r>
              <a:rPr lang="nl-NL" dirty="0"/>
              <a:t>dan gezwegen</a:t>
            </a:r>
            <a:r>
              <a:rPr lang="nl-NL" dirty="0" smtClean="0"/>
              <a:t>.</a:t>
            </a:r>
            <a:endParaRPr lang="nl-NL" dirty="0"/>
          </a:p>
          <a:p>
            <a:pPr marL="0" indent="0">
              <a:buNone/>
            </a:pPr>
            <a:r>
              <a:rPr lang="nl-NL" dirty="0"/>
              <a:t>Wend u tot de conciërge</a:t>
            </a:r>
            <a:r>
              <a:rPr lang="nl-NL" dirty="0" smtClean="0"/>
              <a:t>.</a:t>
            </a:r>
            <a:endParaRPr lang="nl-NL" dirty="0"/>
          </a:p>
          <a:p>
            <a:pPr marL="0" indent="0">
              <a:buNone/>
            </a:pPr>
            <a:r>
              <a:rPr lang="nl-NL" dirty="0"/>
              <a:t>De meervoudsvorm stam+t komt nog weinig voor. We vinden deze vorm</a:t>
            </a:r>
            <a:r>
              <a:rPr lang="nl-NL" dirty="0" smtClean="0"/>
              <a:t>:</a:t>
            </a:r>
            <a:endParaRPr lang="nl-NL" dirty="0"/>
          </a:p>
          <a:p>
            <a:pPr marL="0" indent="0">
              <a:buNone/>
            </a:pPr>
            <a:r>
              <a:rPr lang="nl-NL" dirty="0"/>
              <a:t>- in formele en oudere vormen van het Nederlands: Neemt en eet, dit is Mijn Lichaam; proletariërs aller landen, verenigt u</a:t>
            </a:r>
            <a:r>
              <a:rPr lang="nl-NL" dirty="0" smtClean="0"/>
              <a:t>;</a:t>
            </a:r>
            <a:endParaRPr lang="nl-NL" dirty="0"/>
          </a:p>
          <a:p>
            <a:pPr marL="0" indent="0">
              <a:buNone/>
            </a:pPr>
            <a:r>
              <a:rPr lang="nl-NL" dirty="0"/>
              <a:t>- in enkele vaste verbindingen: bezint eer gij begint</a:t>
            </a:r>
            <a:r>
              <a:rPr lang="nl-NL" dirty="0" smtClean="0"/>
              <a:t>.</a:t>
            </a:r>
            <a:endParaRPr lang="nl-NL" dirty="0"/>
          </a:p>
          <a:p>
            <a:pPr marL="0" indent="0">
              <a:buNone/>
            </a:pPr>
            <a:r>
              <a:rPr lang="nl-NL" dirty="0"/>
              <a:t>Als we het onderwerp van de gebiedende wijs willen uitdrukken, gebruiken we de onvoltooid tegenwoordige tijd</a:t>
            </a:r>
            <a:r>
              <a:rPr lang="nl-NL" dirty="0" smtClean="0"/>
              <a:t>.</a:t>
            </a:r>
            <a:endParaRPr lang="nl-NL" dirty="0"/>
          </a:p>
          <a:p>
            <a:pPr marL="0" indent="0">
              <a:buNone/>
            </a:pPr>
            <a:r>
              <a:rPr lang="nl-NL" dirty="0"/>
              <a:t>Word jij maar niet boos</a:t>
            </a:r>
            <a:r>
              <a:rPr lang="nl-NL" dirty="0" smtClean="0"/>
              <a:t>.</a:t>
            </a:r>
            <a:endParaRPr lang="nl-NL" dirty="0"/>
          </a:p>
          <a:p>
            <a:pPr marL="0" indent="0">
              <a:buNone/>
            </a:pPr>
            <a:r>
              <a:rPr lang="nl-NL" dirty="0"/>
              <a:t>Houdt u goed afstand</a:t>
            </a:r>
            <a:r>
              <a:rPr lang="nl-NL" dirty="0" smtClean="0"/>
              <a:t>.</a:t>
            </a:r>
            <a:endParaRPr lang="nl-NL" dirty="0"/>
          </a:p>
          <a:p>
            <a:pPr marL="0" indent="0">
              <a:buNone/>
            </a:pPr>
            <a:r>
              <a:rPr lang="nl-NL" dirty="0"/>
              <a:t>Wendt u zich tot de conciërge</a:t>
            </a:r>
            <a:r>
              <a:rPr lang="nl-NL" dirty="0" smtClean="0"/>
              <a:t>.</a:t>
            </a:r>
            <a:endParaRPr lang="nl-NL" dirty="0"/>
          </a:p>
          <a:p>
            <a:pPr marL="0" indent="0">
              <a:buNone/>
            </a:pPr>
            <a:r>
              <a:rPr lang="nl-NL" dirty="0"/>
              <a:t>Komen jullie maar even mee.</a:t>
            </a:r>
            <a:endParaRPr lang="tr-TR" dirty="0"/>
          </a:p>
        </p:txBody>
      </p:sp>
    </p:spTree>
    <p:extLst>
      <p:ext uri="{BB962C8B-B14F-4D97-AF65-F5344CB8AC3E}">
        <p14:creationId xmlns:p14="http://schemas.microsoft.com/office/powerpoint/2010/main" val="29733287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C00000"/>
                </a:solidFill>
              </a:rPr>
              <a:t>De </a:t>
            </a:r>
            <a:r>
              <a:rPr lang="tr-TR" b="1" dirty="0" err="1">
                <a:solidFill>
                  <a:srgbClr val="C00000"/>
                </a:solidFill>
              </a:rPr>
              <a:t>imperatief</a:t>
            </a:r>
            <a:r>
              <a:rPr lang="tr-TR" b="1" dirty="0">
                <a:solidFill>
                  <a:srgbClr val="C00000"/>
                </a:solidFill>
              </a:rPr>
              <a:t> (</a:t>
            </a:r>
            <a:r>
              <a:rPr lang="tr-TR" b="1" dirty="0" err="1">
                <a:solidFill>
                  <a:srgbClr val="C00000"/>
                </a:solidFill>
              </a:rPr>
              <a:t>Gebiedende</a:t>
            </a:r>
            <a:r>
              <a:rPr lang="tr-TR" b="1" dirty="0">
                <a:solidFill>
                  <a:srgbClr val="C00000"/>
                </a:solidFill>
              </a:rPr>
              <a:t> </a:t>
            </a:r>
            <a:r>
              <a:rPr lang="tr-TR" b="1" dirty="0" err="1">
                <a:solidFill>
                  <a:srgbClr val="C00000"/>
                </a:solidFill>
              </a:rPr>
              <a:t>wijs</a:t>
            </a:r>
            <a:r>
              <a:rPr lang="tr-TR" b="1" dirty="0">
                <a:solidFill>
                  <a:srgbClr val="C00000"/>
                </a:solidFill>
              </a:rPr>
              <a:t>) </a:t>
            </a:r>
            <a:endParaRPr lang="tr-TR" dirty="0"/>
          </a:p>
        </p:txBody>
      </p:sp>
      <p:sp>
        <p:nvSpPr>
          <p:cNvPr id="3" name="İçerik Yer Tutucusu 2"/>
          <p:cNvSpPr>
            <a:spLocks noGrp="1"/>
          </p:cNvSpPr>
          <p:nvPr>
            <p:ph idx="1"/>
          </p:nvPr>
        </p:nvSpPr>
        <p:spPr>
          <a:xfrm>
            <a:off x="426027" y="1298864"/>
            <a:ext cx="10927773" cy="5392881"/>
          </a:xfrm>
        </p:spPr>
        <p:txBody>
          <a:bodyPr>
            <a:noAutofit/>
          </a:bodyPr>
          <a:lstStyle/>
          <a:p>
            <a:pPr marL="0" indent="0">
              <a:buNone/>
            </a:pPr>
            <a:r>
              <a:rPr lang="nl-NL" sz="1600" dirty="0"/>
              <a:t>De gebiedende wijs is een werkwoordsvorm die we gebruiken om een gebod of een bevel uit te drukken. In zinnen met een gebiedende wijs ontbreekt het onderwerp en staat de werkwoordsvorm op de eerste </a:t>
            </a:r>
            <a:r>
              <a:rPr lang="nl-NL" sz="1600" dirty="0" smtClean="0"/>
              <a:t>plaats.</a:t>
            </a:r>
            <a:r>
              <a:rPr lang="tr-TR" sz="1600" dirty="0" smtClean="0"/>
              <a:t> </a:t>
            </a:r>
            <a:r>
              <a:rPr lang="nl-NL" sz="1600" b="1" dirty="0" smtClean="0"/>
              <a:t>1</a:t>
            </a:r>
            <a:r>
              <a:rPr lang="nl-NL" sz="1600" b="1" dirty="0"/>
              <a:t>. Gebruik voor de gebiedende wijs de vorm van de eerste persoon enkelvoud in de tegenwoordige tijd.</a:t>
            </a:r>
            <a:r>
              <a:rPr lang="nl-NL" sz="1600" dirty="0"/>
              <a:t> Bij de werkwoorden </a:t>
            </a:r>
            <a:r>
              <a:rPr lang="nl-NL" sz="1600" i="1" dirty="0"/>
              <a:t>glijden</a:t>
            </a:r>
            <a:r>
              <a:rPr lang="nl-NL" sz="1600" dirty="0"/>
              <a:t>, </a:t>
            </a:r>
            <a:r>
              <a:rPr lang="nl-NL" sz="1600" i="1" dirty="0"/>
              <a:t>houden</a:t>
            </a:r>
            <a:r>
              <a:rPr lang="nl-NL" sz="1600" dirty="0"/>
              <a:t>, </a:t>
            </a:r>
            <a:r>
              <a:rPr lang="nl-NL" sz="1600" i="1" dirty="0"/>
              <a:t>rijden</a:t>
            </a:r>
            <a:r>
              <a:rPr lang="nl-NL" sz="1600" dirty="0"/>
              <a:t> en </a:t>
            </a:r>
            <a:r>
              <a:rPr lang="nl-NL" sz="1600" i="1" dirty="0"/>
              <a:t>snijden</a:t>
            </a:r>
            <a:r>
              <a:rPr lang="nl-NL" sz="1600" dirty="0"/>
              <a:t> kan de -</a:t>
            </a:r>
            <a:r>
              <a:rPr lang="nl-NL" sz="1600" i="1" dirty="0"/>
              <a:t>d</a:t>
            </a:r>
            <a:r>
              <a:rPr lang="nl-NL" sz="1600" dirty="0"/>
              <a:t> in de gebiedende wijs weggelaten worden, zoals in de uitspraak. De gebiedende wijs van </a:t>
            </a:r>
            <a:r>
              <a:rPr lang="nl-NL" sz="1600" i="1" dirty="0"/>
              <a:t>zijn</a:t>
            </a:r>
            <a:r>
              <a:rPr lang="nl-NL" sz="1600" dirty="0"/>
              <a:t> is </a:t>
            </a:r>
            <a:r>
              <a:rPr lang="nl-NL" sz="1600" i="1" dirty="0"/>
              <a:t>wees</a:t>
            </a:r>
            <a:r>
              <a:rPr lang="nl-NL" sz="1600" dirty="0"/>
              <a:t>.</a:t>
            </a:r>
            <a:br>
              <a:rPr lang="nl-NL" sz="1600" dirty="0"/>
            </a:br>
            <a:r>
              <a:rPr lang="nl-NL" sz="1600" dirty="0"/>
              <a:t>De gebiedende wijs met de uitgang -</a:t>
            </a:r>
            <a:r>
              <a:rPr lang="nl-NL" sz="1600" i="1" dirty="0"/>
              <a:t>t</a:t>
            </a:r>
            <a:r>
              <a:rPr lang="nl-NL" sz="1600" dirty="0"/>
              <a:t> komt alleen nog voor in vaste verbindingen, bijvoorbeeld </a:t>
            </a:r>
            <a:r>
              <a:rPr lang="nl-NL" sz="1600" i="1" dirty="0"/>
              <a:t>komt allen tezamen</a:t>
            </a:r>
            <a:r>
              <a:rPr lang="nl-NL" sz="1600" dirty="0"/>
              <a:t>, </a:t>
            </a:r>
            <a:r>
              <a:rPr lang="nl-NL" sz="1600" i="1" dirty="0"/>
              <a:t>bezint eer ge begint</a:t>
            </a:r>
            <a:r>
              <a:rPr lang="nl-NL" sz="1600" dirty="0"/>
              <a:t>.</a:t>
            </a:r>
          </a:p>
          <a:p>
            <a:pPr marL="0" indent="0">
              <a:buNone/>
            </a:pPr>
            <a:r>
              <a:rPr lang="nl-NL" sz="1600" dirty="0"/>
              <a:t>Duid aan of uw kind meekomt.</a:t>
            </a:r>
          </a:p>
          <a:p>
            <a:pPr marL="0" indent="0">
              <a:buNone/>
            </a:pPr>
            <a:r>
              <a:rPr lang="nl-NL" sz="1600" dirty="0"/>
              <a:t>- Ga naar huis.</a:t>
            </a:r>
          </a:p>
          <a:p>
            <a:pPr marL="0" indent="0">
              <a:buNone/>
            </a:pPr>
            <a:r>
              <a:rPr lang="nl-NL" sz="1600" dirty="0"/>
              <a:t>- Houd/hou je aan de regels.</a:t>
            </a:r>
          </a:p>
          <a:p>
            <a:pPr marL="0" indent="0">
              <a:buNone/>
            </a:pPr>
            <a:r>
              <a:rPr lang="nl-NL" sz="1600" dirty="0"/>
              <a:t>- Leid je ploeg naar het veld.</a:t>
            </a:r>
          </a:p>
          <a:p>
            <a:pPr marL="0" indent="0">
              <a:buNone/>
            </a:pPr>
            <a:r>
              <a:rPr lang="nl-NL" sz="1600" dirty="0"/>
              <a:t>- Meld u aan bij de balie.</a:t>
            </a:r>
          </a:p>
          <a:p>
            <a:pPr marL="0" indent="0">
              <a:buNone/>
            </a:pPr>
            <a:r>
              <a:rPr lang="nl-NL" sz="1600" dirty="0"/>
              <a:t>- Snijd/snij het vlees.</a:t>
            </a:r>
          </a:p>
          <a:p>
            <a:pPr marL="0" indent="0">
              <a:buNone/>
            </a:pPr>
            <a:r>
              <a:rPr lang="nl-NL" sz="1600" dirty="0"/>
              <a:t>- Verhuis uw inboedel.</a:t>
            </a:r>
          </a:p>
          <a:p>
            <a:pPr marL="0" indent="0">
              <a:buNone/>
            </a:pPr>
            <a:r>
              <a:rPr lang="nl-NL" sz="1600" dirty="0"/>
              <a:t>- Wees voorzichtig.</a:t>
            </a:r>
          </a:p>
          <a:p>
            <a:pPr marL="0" indent="0">
              <a:buNone/>
            </a:pPr>
            <a:r>
              <a:rPr lang="nl-NL" sz="1600" dirty="0"/>
              <a:t>- Wend u tot het secretariaat.</a:t>
            </a:r>
          </a:p>
          <a:p>
            <a:pPr marL="0" indent="0">
              <a:buNone/>
            </a:pPr>
            <a:r>
              <a:rPr lang="nl-NL" sz="1600" dirty="0"/>
              <a:t>- Word vandaag nog lid.</a:t>
            </a:r>
          </a:p>
          <a:p>
            <a:pPr marL="0" indent="0">
              <a:buNone/>
            </a:pPr>
            <a:r>
              <a:rPr lang="nl-NL" sz="1600" dirty="0"/>
              <a:t>- Zeef de bloem.</a:t>
            </a:r>
            <a:endParaRPr lang="tr-TR" sz="1600" dirty="0"/>
          </a:p>
        </p:txBody>
      </p:sp>
    </p:spTree>
    <p:extLst>
      <p:ext uri="{BB962C8B-B14F-4D97-AF65-F5344CB8AC3E}">
        <p14:creationId xmlns:p14="http://schemas.microsoft.com/office/powerpoint/2010/main" val="37937508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C00000"/>
                </a:solidFill>
              </a:rPr>
              <a:t>De </a:t>
            </a:r>
            <a:r>
              <a:rPr lang="tr-TR" b="1" dirty="0" err="1">
                <a:solidFill>
                  <a:srgbClr val="C00000"/>
                </a:solidFill>
              </a:rPr>
              <a:t>imperatief</a:t>
            </a:r>
            <a:r>
              <a:rPr lang="tr-TR" b="1" dirty="0">
                <a:solidFill>
                  <a:srgbClr val="C00000"/>
                </a:solidFill>
              </a:rPr>
              <a:t> (</a:t>
            </a:r>
            <a:r>
              <a:rPr lang="tr-TR" b="1" dirty="0" err="1">
                <a:solidFill>
                  <a:srgbClr val="C00000"/>
                </a:solidFill>
              </a:rPr>
              <a:t>Gebiedende</a:t>
            </a:r>
            <a:r>
              <a:rPr lang="tr-TR" b="1" dirty="0">
                <a:solidFill>
                  <a:srgbClr val="C00000"/>
                </a:solidFill>
              </a:rPr>
              <a:t> </a:t>
            </a:r>
            <a:r>
              <a:rPr lang="tr-TR" b="1" dirty="0" err="1">
                <a:solidFill>
                  <a:srgbClr val="C00000"/>
                </a:solidFill>
              </a:rPr>
              <a:t>wijs</a:t>
            </a:r>
            <a:r>
              <a:rPr lang="tr-TR" b="1" dirty="0">
                <a:solidFill>
                  <a:srgbClr val="C00000"/>
                </a:solidFill>
              </a:rPr>
              <a:t>) </a:t>
            </a:r>
            <a:endParaRPr lang="tr-TR" dirty="0"/>
          </a:p>
        </p:txBody>
      </p:sp>
      <p:sp>
        <p:nvSpPr>
          <p:cNvPr id="3" name="İçerik Yer Tutucusu 2"/>
          <p:cNvSpPr>
            <a:spLocks noGrp="1"/>
          </p:cNvSpPr>
          <p:nvPr>
            <p:ph idx="1"/>
          </p:nvPr>
        </p:nvSpPr>
        <p:spPr/>
        <p:txBody>
          <a:bodyPr/>
          <a:lstStyle/>
          <a:p>
            <a:pPr marL="0" indent="0">
              <a:buNone/>
            </a:pPr>
            <a:r>
              <a:rPr lang="nl-NL" dirty="0" smtClean="0"/>
              <a:t>Gebruik </a:t>
            </a:r>
            <a:r>
              <a:rPr lang="nl-NL" dirty="0"/>
              <a:t>in zinnen met een gebiedende of aansporende functie waarin het onderwerp jij of u is uitgedrukt, de vorm van de tegenwoordige tijd die bij het onderwerp hoort</a:t>
            </a:r>
            <a:r>
              <a:rPr lang="nl-NL" dirty="0" smtClean="0"/>
              <a:t>.</a:t>
            </a:r>
            <a:endParaRPr lang="tr-TR" dirty="0" smtClean="0"/>
          </a:p>
          <a:p>
            <a:pPr marL="0" indent="0">
              <a:buNone/>
            </a:pPr>
            <a:r>
              <a:rPr lang="nl-NL" i="1" dirty="0"/>
              <a:t>Begeeft u zich naar de balie.</a:t>
            </a:r>
            <a:r>
              <a:rPr lang="nl-NL" dirty="0"/>
              <a:t/>
            </a:r>
            <a:br>
              <a:rPr lang="nl-NL" dirty="0"/>
            </a:br>
            <a:r>
              <a:rPr lang="nl-NL" dirty="0"/>
              <a:t>- </a:t>
            </a:r>
            <a:r>
              <a:rPr lang="nl-NL" i="1" dirty="0"/>
              <a:t>Duidt u maar aan of uw kind meekomt.</a:t>
            </a:r>
            <a:r>
              <a:rPr lang="nl-NL" dirty="0"/>
              <a:t/>
            </a:r>
            <a:br>
              <a:rPr lang="nl-NL" dirty="0"/>
            </a:br>
            <a:r>
              <a:rPr lang="nl-NL" dirty="0"/>
              <a:t>- </a:t>
            </a:r>
            <a:r>
              <a:rPr lang="nl-NL" i="1" dirty="0"/>
              <a:t>Ga jij maar naar huis.</a:t>
            </a:r>
            <a:r>
              <a:rPr lang="nl-NL" dirty="0"/>
              <a:t/>
            </a:r>
            <a:br>
              <a:rPr lang="nl-NL" dirty="0"/>
            </a:br>
            <a:r>
              <a:rPr lang="nl-NL" dirty="0"/>
              <a:t>- </a:t>
            </a:r>
            <a:r>
              <a:rPr lang="nl-NL" i="1" dirty="0"/>
              <a:t>Kom jij eens hier.</a:t>
            </a:r>
            <a:r>
              <a:rPr lang="nl-NL" dirty="0"/>
              <a:t/>
            </a:r>
            <a:br>
              <a:rPr lang="nl-NL" dirty="0"/>
            </a:br>
            <a:r>
              <a:rPr lang="nl-NL" dirty="0"/>
              <a:t>- </a:t>
            </a:r>
            <a:r>
              <a:rPr lang="nl-NL" i="1" dirty="0"/>
              <a:t>Houdt u zich maar aan de regels.</a:t>
            </a:r>
            <a:r>
              <a:rPr lang="nl-NL" dirty="0"/>
              <a:t/>
            </a:r>
            <a:br>
              <a:rPr lang="nl-NL" dirty="0"/>
            </a:br>
            <a:r>
              <a:rPr lang="nl-NL" dirty="0"/>
              <a:t>- </a:t>
            </a:r>
            <a:r>
              <a:rPr lang="nl-NL" i="1" dirty="0"/>
              <a:t>Meldt u zich aan bij de balie.</a:t>
            </a:r>
            <a:r>
              <a:rPr lang="nl-NL" dirty="0"/>
              <a:t/>
            </a:r>
            <a:br>
              <a:rPr lang="nl-NL" dirty="0"/>
            </a:br>
            <a:r>
              <a:rPr lang="nl-NL" dirty="0"/>
              <a:t>- </a:t>
            </a:r>
            <a:r>
              <a:rPr lang="nl-NL" i="1" dirty="0"/>
              <a:t>Wendt u zich tot het secretariaat.</a:t>
            </a:r>
            <a:endParaRPr lang="tr-TR" dirty="0"/>
          </a:p>
        </p:txBody>
      </p:sp>
    </p:spTree>
    <p:extLst>
      <p:ext uri="{BB962C8B-B14F-4D97-AF65-F5344CB8AC3E}">
        <p14:creationId xmlns:p14="http://schemas.microsoft.com/office/powerpoint/2010/main" val="11271094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C00000"/>
                </a:solidFill>
              </a:rPr>
              <a:t>De </a:t>
            </a:r>
            <a:r>
              <a:rPr lang="tr-TR" b="1" dirty="0" err="1">
                <a:solidFill>
                  <a:srgbClr val="C00000"/>
                </a:solidFill>
              </a:rPr>
              <a:t>imperatief</a:t>
            </a:r>
            <a:r>
              <a:rPr lang="tr-TR" b="1" dirty="0">
                <a:solidFill>
                  <a:srgbClr val="C00000"/>
                </a:solidFill>
              </a:rPr>
              <a:t> (</a:t>
            </a:r>
            <a:r>
              <a:rPr lang="tr-TR" b="1" dirty="0" err="1">
                <a:solidFill>
                  <a:srgbClr val="C00000"/>
                </a:solidFill>
              </a:rPr>
              <a:t>Gebiedende</a:t>
            </a:r>
            <a:r>
              <a:rPr lang="tr-TR" b="1" dirty="0">
                <a:solidFill>
                  <a:srgbClr val="C00000"/>
                </a:solidFill>
              </a:rPr>
              <a:t> </a:t>
            </a:r>
            <a:r>
              <a:rPr lang="tr-TR" b="1" dirty="0" err="1">
                <a:solidFill>
                  <a:srgbClr val="C00000"/>
                </a:solidFill>
              </a:rPr>
              <a:t>wijs</a:t>
            </a:r>
            <a:r>
              <a:rPr lang="tr-TR" b="1" dirty="0">
                <a:solidFill>
                  <a:srgbClr val="C00000"/>
                </a:solidFill>
              </a:rPr>
              <a:t>) </a:t>
            </a:r>
            <a:endParaRPr lang="tr-TR" dirty="0"/>
          </a:p>
        </p:txBody>
      </p:sp>
      <p:sp>
        <p:nvSpPr>
          <p:cNvPr id="3" name="İçerik Yer Tutucusu 2"/>
          <p:cNvSpPr>
            <a:spLocks noGrp="1"/>
          </p:cNvSpPr>
          <p:nvPr>
            <p:ph idx="1"/>
          </p:nvPr>
        </p:nvSpPr>
        <p:spPr>
          <a:xfrm>
            <a:off x="249382" y="1569027"/>
            <a:ext cx="11104418" cy="5029200"/>
          </a:xfrm>
        </p:spPr>
        <p:txBody>
          <a:bodyPr>
            <a:normAutofit lnSpcReduction="10000"/>
          </a:bodyPr>
          <a:lstStyle/>
          <a:p>
            <a:pPr marL="0" indent="0" fontAlgn="base">
              <a:buNone/>
            </a:pPr>
            <a:r>
              <a:rPr lang="nl-NL" b="1" dirty="0" smtClean="0"/>
              <a:t>Als </a:t>
            </a:r>
            <a:r>
              <a:rPr lang="nl-NL" b="1" dirty="0"/>
              <a:t>in een zin een bevel of opdracht staat en die zin heeft geen onderwerp, dan staat de zin in de gebiedende wijs. De zin begint met een persoonsvorm die bestaat uit de stam van het werkwoord</a:t>
            </a:r>
            <a:r>
              <a:rPr lang="nl-NL" b="1" dirty="0" smtClean="0"/>
              <a:t>.</a:t>
            </a:r>
            <a:endParaRPr lang="tr-TR" b="1" dirty="0" smtClean="0"/>
          </a:p>
          <a:p>
            <a:pPr fontAlgn="base"/>
            <a:r>
              <a:rPr lang="nl-NL" b="1" dirty="0"/>
              <a:t>Voorbeelden:</a:t>
            </a:r>
            <a:endParaRPr lang="nl-NL" dirty="0"/>
          </a:p>
          <a:p>
            <a:pPr fontAlgn="base"/>
            <a:r>
              <a:rPr lang="nl-NL" dirty="0"/>
              <a:t>Leg neer die bal!</a:t>
            </a:r>
            <a:br>
              <a:rPr lang="nl-NL" dirty="0"/>
            </a:br>
            <a:r>
              <a:rPr lang="nl-NL" dirty="0"/>
              <a:t>Doe je mond open!</a:t>
            </a:r>
            <a:br>
              <a:rPr lang="nl-NL" dirty="0"/>
            </a:br>
            <a:r>
              <a:rPr lang="nl-NL" dirty="0"/>
              <a:t>Pak je boek!</a:t>
            </a:r>
            <a:br>
              <a:rPr lang="nl-NL" dirty="0"/>
            </a:br>
            <a:r>
              <a:rPr lang="nl-NL" dirty="0"/>
              <a:t>Ga de klas uit!</a:t>
            </a:r>
          </a:p>
          <a:p>
            <a:pPr fontAlgn="base"/>
            <a:r>
              <a:rPr lang="nl-NL" b="1" dirty="0"/>
              <a:t>Opmerking</a:t>
            </a:r>
            <a:endParaRPr lang="nl-NL" dirty="0"/>
          </a:p>
          <a:p>
            <a:pPr fontAlgn="base"/>
            <a:r>
              <a:rPr lang="nl-NL" dirty="0"/>
              <a:t>Als na het werkwoord het persoonlijk voornaamwoord u wordt gebruikt, dan komt er wel een -t na de stam:</a:t>
            </a:r>
            <a:br>
              <a:rPr lang="nl-NL" dirty="0"/>
            </a:br>
            <a:r>
              <a:rPr lang="nl-NL" i="1" dirty="0"/>
              <a:t>Gaat u maar voor, Noteert u dat even.</a:t>
            </a:r>
            <a:endParaRPr lang="nl-NL" dirty="0"/>
          </a:p>
          <a:p>
            <a:pPr marL="0" indent="0" fontAlgn="base">
              <a:buNone/>
            </a:pPr>
            <a:endParaRPr lang="nl-NL" b="1" dirty="0"/>
          </a:p>
          <a:p>
            <a:endParaRPr lang="tr-TR" dirty="0"/>
          </a:p>
        </p:txBody>
      </p:sp>
    </p:spTree>
    <p:extLst>
      <p:ext uri="{BB962C8B-B14F-4D97-AF65-F5344CB8AC3E}">
        <p14:creationId xmlns:p14="http://schemas.microsoft.com/office/powerpoint/2010/main" val="40458101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C00000"/>
                </a:solidFill>
              </a:rPr>
              <a:t>De </a:t>
            </a:r>
            <a:r>
              <a:rPr lang="tr-TR" b="1" dirty="0" err="1">
                <a:solidFill>
                  <a:srgbClr val="C00000"/>
                </a:solidFill>
              </a:rPr>
              <a:t>imperatief</a:t>
            </a:r>
            <a:r>
              <a:rPr lang="tr-TR" b="1" dirty="0">
                <a:solidFill>
                  <a:srgbClr val="C00000"/>
                </a:solidFill>
              </a:rPr>
              <a:t> (</a:t>
            </a:r>
            <a:r>
              <a:rPr lang="tr-TR" b="1" dirty="0" err="1">
                <a:solidFill>
                  <a:srgbClr val="C00000"/>
                </a:solidFill>
              </a:rPr>
              <a:t>Gebiedende</a:t>
            </a:r>
            <a:r>
              <a:rPr lang="tr-TR" b="1" dirty="0">
                <a:solidFill>
                  <a:srgbClr val="C00000"/>
                </a:solidFill>
              </a:rPr>
              <a:t> </a:t>
            </a:r>
            <a:r>
              <a:rPr lang="tr-TR" b="1" dirty="0" err="1">
                <a:solidFill>
                  <a:srgbClr val="C00000"/>
                </a:solidFill>
              </a:rPr>
              <a:t>wijs</a:t>
            </a:r>
            <a:r>
              <a:rPr lang="tr-TR" b="1" dirty="0">
                <a:solidFill>
                  <a:srgbClr val="C00000"/>
                </a:solidFill>
              </a:rPr>
              <a:t>) </a:t>
            </a:r>
            <a:endParaRPr lang="tr-TR" dirty="0"/>
          </a:p>
        </p:txBody>
      </p:sp>
      <p:sp>
        <p:nvSpPr>
          <p:cNvPr id="3" name="İçerik Yer Tutucusu 2"/>
          <p:cNvSpPr>
            <a:spLocks noGrp="1"/>
          </p:cNvSpPr>
          <p:nvPr>
            <p:ph idx="1"/>
          </p:nvPr>
        </p:nvSpPr>
        <p:spPr>
          <a:xfrm>
            <a:off x="550717" y="1506682"/>
            <a:ext cx="11076709" cy="4670281"/>
          </a:xfrm>
        </p:spPr>
        <p:txBody>
          <a:bodyPr>
            <a:normAutofit fontScale="85000" lnSpcReduction="20000"/>
          </a:bodyPr>
          <a:lstStyle/>
          <a:p>
            <a:r>
              <a:rPr lang="nl-NL" dirty="0"/>
              <a:t>Onlangs werd ons de vraag gesteld of de zin "Wordt nu brandweervrijwilliger" juist geschreven was. Deze tekst stond namelijk op een spandoek en een voorbijganger had daar een opmerking over gemaakt. Helaas is deze zin niet juist. Er wordt hier gebruik gemaakt van de gebiedende wijs. Bij het gebruik van de gebiedende wijs spoor je iemand aan om iets te gaan doen of te laten. Bij toepassing van de gebiedende wijs gelden onderstaande regels</a:t>
            </a:r>
            <a:r>
              <a:rPr lang="nl-NL" dirty="0" smtClean="0"/>
              <a:t>. </a:t>
            </a:r>
            <a:endParaRPr lang="nl-NL" dirty="0"/>
          </a:p>
          <a:p>
            <a:r>
              <a:rPr lang="nl-NL" dirty="0"/>
              <a:t>Regels van de gebiedende wijs</a:t>
            </a:r>
          </a:p>
          <a:p>
            <a:r>
              <a:rPr lang="nl-NL" dirty="0"/>
              <a:t>Gebruik (behalve in een paar oude uitdrukkingen zoals 'Bezint eer gij begint') nooit een -t- in de gebiedende wijs, ook niet als je je tot meer personen tegelijk richt.</a:t>
            </a:r>
          </a:p>
          <a:p>
            <a:r>
              <a:rPr lang="nl-NL" dirty="0"/>
              <a:t>Bijvoorbeeld: Ga weg, loop niet in de weg, schrijf dit even op.Werkwoorden die een -d- bevatten krijgen ook hier geen -t-.</a:t>
            </a:r>
          </a:p>
          <a:p>
            <a:r>
              <a:rPr lang="nl-NL" dirty="0"/>
              <a:t>Bijvoorbeeld: Antwoord nu, word lid.</a:t>
            </a:r>
          </a:p>
          <a:p>
            <a:r>
              <a:rPr lang="nl-NL" dirty="0"/>
              <a:t>Schrijf wel een -t- als op de gebiedende wijs het onderwerp 'u' volgt: Komt u hier, meldt u zich, loopt u eens door.</a:t>
            </a:r>
            <a:endParaRPr lang="tr-TR" dirty="0"/>
          </a:p>
        </p:txBody>
      </p:sp>
    </p:spTree>
    <p:extLst>
      <p:ext uri="{BB962C8B-B14F-4D97-AF65-F5344CB8AC3E}">
        <p14:creationId xmlns:p14="http://schemas.microsoft.com/office/powerpoint/2010/main" val="20756170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C00000"/>
                </a:solidFill>
              </a:rPr>
              <a:t>De </a:t>
            </a:r>
            <a:r>
              <a:rPr lang="tr-TR" b="1" dirty="0" err="1">
                <a:solidFill>
                  <a:srgbClr val="C00000"/>
                </a:solidFill>
              </a:rPr>
              <a:t>imperatief</a:t>
            </a:r>
            <a:r>
              <a:rPr lang="tr-TR" b="1" dirty="0">
                <a:solidFill>
                  <a:srgbClr val="C00000"/>
                </a:solidFill>
              </a:rPr>
              <a:t> (</a:t>
            </a:r>
            <a:r>
              <a:rPr lang="tr-TR" b="1" dirty="0" err="1">
                <a:solidFill>
                  <a:srgbClr val="C00000"/>
                </a:solidFill>
              </a:rPr>
              <a:t>Gebiedende</a:t>
            </a:r>
            <a:r>
              <a:rPr lang="tr-TR" b="1" dirty="0">
                <a:solidFill>
                  <a:srgbClr val="C00000"/>
                </a:solidFill>
              </a:rPr>
              <a:t> </a:t>
            </a:r>
            <a:r>
              <a:rPr lang="tr-TR" b="1" dirty="0" err="1">
                <a:solidFill>
                  <a:srgbClr val="C00000"/>
                </a:solidFill>
              </a:rPr>
              <a:t>wijs</a:t>
            </a:r>
            <a:r>
              <a:rPr lang="tr-TR" b="1" dirty="0">
                <a:solidFill>
                  <a:srgbClr val="C00000"/>
                </a:solidFill>
              </a:rPr>
              <a:t>) </a:t>
            </a:r>
            <a:endParaRPr lang="tr-TR" dirty="0"/>
          </a:p>
        </p:txBody>
      </p:sp>
      <p:sp>
        <p:nvSpPr>
          <p:cNvPr id="3" name="İçerik Yer Tutucusu 2"/>
          <p:cNvSpPr>
            <a:spLocks noGrp="1"/>
          </p:cNvSpPr>
          <p:nvPr>
            <p:ph idx="1"/>
          </p:nvPr>
        </p:nvSpPr>
        <p:spPr>
          <a:xfrm>
            <a:off x="374073" y="1506682"/>
            <a:ext cx="10979727" cy="5091545"/>
          </a:xfrm>
        </p:spPr>
        <p:txBody>
          <a:bodyPr>
            <a:normAutofit fontScale="92500" lnSpcReduction="10000"/>
          </a:bodyPr>
          <a:lstStyle/>
          <a:p>
            <a:pPr marL="0" indent="0">
              <a:buNone/>
            </a:pPr>
            <a:r>
              <a:rPr lang="nl-NL" dirty="0"/>
              <a:t>De probleemgevallen zitten meestal in categorie 2: het is soms moeilijk te bepalen of 'u' een onderwerp is of een wederkerend voornaamwoord. Om dat onderscheid te verduidelijken is er het volgende ezelsbruggetje</a:t>
            </a:r>
            <a:r>
              <a:rPr lang="nl-NL" dirty="0" smtClean="0"/>
              <a:t>:</a:t>
            </a:r>
            <a:endParaRPr lang="tr-TR" dirty="0" smtClean="0"/>
          </a:p>
          <a:p>
            <a:pPr marL="0" indent="0">
              <a:buNone/>
            </a:pPr>
            <a:endParaRPr lang="nl-NL" dirty="0"/>
          </a:p>
          <a:p>
            <a:pPr marL="0" indent="0">
              <a:buNone/>
            </a:pPr>
            <a:r>
              <a:rPr lang="nl-NL" dirty="0"/>
              <a:t>als 'u' onderwerp is, kan het vooraan in de zin staan (meldt u zich =&gt;u meldt zich...). Je schrijft dan een -t-.</a:t>
            </a:r>
          </a:p>
          <a:p>
            <a:pPr marL="0" indent="0">
              <a:buNone/>
            </a:pPr>
            <a:r>
              <a:rPr lang="nl-NL" dirty="0"/>
              <a:t>als 'u' wederkerend voornaamwoord is, kun je het vervangen door 'uzelf'. Je schrijft dan geen -t-.</a:t>
            </a:r>
          </a:p>
          <a:p>
            <a:pPr marL="0" indent="0">
              <a:buNone/>
            </a:pPr>
            <a:r>
              <a:rPr lang="nl-NL" dirty="0"/>
              <a:t>Bijvoorbeeld:</a:t>
            </a:r>
          </a:p>
          <a:p>
            <a:pPr marL="0" indent="0">
              <a:buNone/>
            </a:pPr>
            <a:r>
              <a:rPr lang="nl-NL" dirty="0"/>
              <a:t>Meld u op het bureau. Deze zin kan niet veranderd worden in u meld op het bureau. Die zin loopt namelijk niet. Dus: je schrijft geen -t-. Als je de tweede regel gebruikt zie je dat 'u' inderdaad vervangen kan worden door 'uzelf'. Hieruit blijkt dus dat je geen -t- in Meld u(zelf) op het bureau schrijft.</a:t>
            </a:r>
            <a:endParaRPr lang="tr-TR" dirty="0"/>
          </a:p>
        </p:txBody>
      </p:sp>
    </p:spTree>
    <p:extLst>
      <p:ext uri="{BB962C8B-B14F-4D97-AF65-F5344CB8AC3E}">
        <p14:creationId xmlns:p14="http://schemas.microsoft.com/office/powerpoint/2010/main" val="7926316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C00000"/>
                </a:solidFill>
              </a:rPr>
              <a:t>De </a:t>
            </a:r>
            <a:r>
              <a:rPr lang="tr-TR" b="1" dirty="0" err="1">
                <a:solidFill>
                  <a:srgbClr val="C00000"/>
                </a:solidFill>
              </a:rPr>
              <a:t>imperatief</a:t>
            </a:r>
            <a:r>
              <a:rPr lang="tr-TR" b="1" dirty="0">
                <a:solidFill>
                  <a:srgbClr val="C00000"/>
                </a:solidFill>
              </a:rPr>
              <a:t> (</a:t>
            </a:r>
            <a:r>
              <a:rPr lang="tr-TR" b="1" dirty="0" err="1">
                <a:solidFill>
                  <a:srgbClr val="C00000"/>
                </a:solidFill>
              </a:rPr>
              <a:t>Gebiedende</a:t>
            </a:r>
            <a:r>
              <a:rPr lang="tr-TR" b="1" dirty="0">
                <a:solidFill>
                  <a:srgbClr val="C00000"/>
                </a:solidFill>
              </a:rPr>
              <a:t> </a:t>
            </a:r>
            <a:r>
              <a:rPr lang="tr-TR" b="1" dirty="0" err="1">
                <a:solidFill>
                  <a:srgbClr val="C00000"/>
                </a:solidFill>
              </a:rPr>
              <a:t>wijs</a:t>
            </a:r>
            <a:r>
              <a:rPr lang="tr-TR" b="1" dirty="0">
                <a:solidFill>
                  <a:srgbClr val="C00000"/>
                </a:solidFill>
              </a:rPr>
              <a:t>) </a:t>
            </a:r>
            <a:endParaRPr lang="tr-TR" dirty="0"/>
          </a:p>
        </p:txBody>
      </p:sp>
      <p:sp>
        <p:nvSpPr>
          <p:cNvPr id="3" name="İçerik Yer Tutucusu 2"/>
          <p:cNvSpPr>
            <a:spLocks noGrp="1"/>
          </p:cNvSpPr>
          <p:nvPr>
            <p:ph idx="1"/>
          </p:nvPr>
        </p:nvSpPr>
        <p:spPr/>
        <p:txBody>
          <a:bodyPr>
            <a:normAutofit fontScale="92500"/>
          </a:bodyPr>
          <a:lstStyle/>
          <a:p>
            <a:pPr marL="0" indent="0">
              <a:buNone/>
            </a:pPr>
            <a:r>
              <a:rPr lang="tr-TR" dirty="0" smtClean="0"/>
              <a:t>Met </a:t>
            </a:r>
            <a:r>
              <a:rPr lang="nl-NL" dirty="0" smtClean="0"/>
              <a:t>Wederkerend </a:t>
            </a:r>
            <a:r>
              <a:rPr lang="nl-NL" dirty="0"/>
              <a:t>voornaamwoord</a:t>
            </a:r>
          </a:p>
          <a:p>
            <a:pPr marL="0" indent="0">
              <a:buNone/>
            </a:pPr>
            <a:r>
              <a:rPr lang="nl-NL" dirty="0"/>
              <a:t>Als in de zin het wederkerend voornaamwoord zich voorkomt in combinatie met het persoonlijk voornaamwoord u, komt er wel een -t- bij de stam, bijvoorbeeld Draait u zich eens even om (vergelijk met: Gaat u maar zitten).</a:t>
            </a:r>
          </a:p>
          <a:p>
            <a:pPr marL="0" indent="0">
              <a:buNone/>
            </a:pPr>
            <a:r>
              <a:rPr lang="nl-NL" dirty="0"/>
              <a:t>Bij twijfel is vervanging door het werkwoord zich vergissen een handige tip: vergis u niet en vergist u zich niet. Je hoort dan de -t-.</a:t>
            </a:r>
          </a:p>
          <a:p>
            <a:pPr marL="0" indent="0">
              <a:buNone/>
            </a:pPr>
            <a:endParaRPr lang="nl-NL" dirty="0"/>
          </a:p>
          <a:p>
            <a:pPr marL="0" indent="0">
              <a:buNone/>
            </a:pPr>
            <a:r>
              <a:rPr lang="nl-NL" dirty="0"/>
              <a:t>Samenvattend: de gebiedende wijs krijgt vrijwel nooit een -t-; in twijfelgevallen met 'u' controleer je met het ezelsbruggetje of 'u' onderwerp is, en alleen als dat zo is schrijf je een -t-.</a:t>
            </a:r>
            <a:endParaRPr lang="tr-TR" dirty="0"/>
          </a:p>
        </p:txBody>
      </p:sp>
    </p:spTree>
    <p:extLst>
      <p:ext uri="{BB962C8B-B14F-4D97-AF65-F5344CB8AC3E}">
        <p14:creationId xmlns:p14="http://schemas.microsoft.com/office/powerpoint/2010/main" val="874355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C00000"/>
                </a:solidFill>
              </a:rPr>
              <a:t>De </a:t>
            </a:r>
            <a:r>
              <a:rPr lang="tr-TR" b="1" dirty="0" err="1">
                <a:solidFill>
                  <a:srgbClr val="C00000"/>
                </a:solidFill>
              </a:rPr>
              <a:t>imperatief</a:t>
            </a:r>
            <a:r>
              <a:rPr lang="tr-TR" b="1" dirty="0">
                <a:solidFill>
                  <a:srgbClr val="C00000"/>
                </a:solidFill>
              </a:rPr>
              <a:t> (</a:t>
            </a:r>
            <a:r>
              <a:rPr lang="tr-TR" b="1" dirty="0" err="1">
                <a:solidFill>
                  <a:srgbClr val="C00000"/>
                </a:solidFill>
              </a:rPr>
              <a:t>Gebiedende</a:t>
            </a:r>
            <a:r>
              <a:rPr lang="tr-TR" b="1" dirty="0">
                <a:solidFill>
                  <a:srgbClr val="C00000"/>
                </a:solidFill>
              </a:rPr>
              <a:t> </a:t>
            </a:r>
            <a:r>
              <a:rPr lang="tr-TR" b="1" dirty="0" err="1">
                <a:solidFill>
                  <a:srgbClr val="C00000"/>
                </a:solidFill>
              </a:rPr>
              <a:t>wijs</a:t>
            </a:r>
            <a:r>
              <a:rPr lang="tr-TR" b="1" dirty="0">
                <a:solidFill>
                  <a:srgbClr val="C00000"/>
                </a:solidFill>
              </a:rPr>
              <a:t>) </a:t>
            </a:r>
            <a:endParaRPr lang="tr-TR" dirty="0"/>
          </a:p>
        </p:txBody>
      </p:sp>
      <p:sp>
        <p:nvSpPr>
          <p:cNvPr id="3" name="İçerik Yer Tutucusu 2"/>
          <p:cNvSpPr>
            <a:spLocks noGrp="1"/>
          </p:cNvSpPr>
          <p:nvPr>
            <p:ph idx="1"/>
          </p:nvPr>
        </p:nvSpPr>
        <p:spPr>
          <a:xfrm>
            <a:off x="838200" y="1444336"/>
            <a:ext cx="10515600" cy="4732627"/>
          </a:xfrm>
        </p:spPr>
        <p:txBody>
          <a:bodyPr>
            <a:normAutofit fontScale="92500" lnSpcReduction="20000"/>
          </a:bodyPr>
          <a:lstStyle/>
          <a:p>
            <a:pPr marL="0" indent="0">
              <a:buNone/>
            </a:pPr>
            <a:r>
              <a:rPr lang="tr-TR" dirty="0" err="1"/>
              <a:t>werkwoordspelling</a:t>
            </a:r>
            <a:r>
              <a:rPr lang="tr-TR" dirty="0"/>
              <a:t>: </a:t>
            </a:r>
            <a:r>
              <a:rPr lang="tr-TR" dirty="0" err="1"/>
              <a:t>gebiedende</a:t>
            </a:r>
            <a:r>
              <a:rPr lang="tr-TR" dirty="0"/>
              <a:t> </a:t>
            </a:r>
            <a:r>
              <a:rPr lang="tr-TR" dirty="0" err="1" smtClean="0"/>
              <a:t>wijs</a:t>
            </a:r>
            <a:endParaRPr lang="tr-TR" dirty="0" smtClean="0"/>
          </a:p>
          <a:p>
            <a:pPr marL="0" indent="0">
              <a:buNone/>
            </a:pPr>
            <a:r>
              <a:rPr lang="nl-NL" dirty="0"/>
              <a:t>1: </a:t>
            </a:r>
            <a:r>
              <a:rPr lang="nl-NL" dirty="0" smtClean="0"/>
              <a:t>(</a:t>
            </a:r>
            <a:r>
              <a:rPr lang="nl-NL" dirty="0"/>
              <a:t>komen) </a:t>
            </a:r>
            <a:r>
              <a:rPr lang="nl-NL" dirty="0" smtClean="0"/>
              <a:t>hier!</a:t>
            </a:r>
            <a:endParaRPr lang="tr-TR" dirty="0" smtClean="0"/>
          </a:p>
          <a:p>
            <a:pPr marL="0" indent="0">
              <a:buNone/>
            </a:pPr>
            <a:r>
              <a:rPr lang="nl-NL" dirty="0" smtClean="0"/>
              <a:t>2</a:t>
            </a:r>
            <a:r>
              <a:rPr lang="nl-NL" dirty="0"/>
              <a:t>: </a:t>
            </a:r>
            <a:r>
              <a:rPr lang="nl-NL" dirty="0" smtClean="0"/>
              <a:t>(</a:t>
            </a:r>
            <a:r>
              <a:rPr lang="nl-NL" dirty="0"/>
              <a:t>wassen) je handen!</a:t>
            </a:r>
          </a:p>
          <a:p>
            <a:pPr marL="0" indent="0">
              <a:buNone/>
            </a:pPr>
            <a:r>
              <a:rPr lang="nl-NL" dirty="0" smtClean="0"/>
              <a:t>3</a:t>
            </a:r>
            <a:r>
              <a:rPr lang="nl-NL" dirty="0"/>
              <a:t>: </a:t>
            </a:r>
            <a:r>
              <a:rPr lang="nl-NL" dirty="0" smtClean="0"/>
              <a:t>(</a:t>
            </a:r>
            <a:r>
              <a:rPr lang="nl-NL" dirty="0"/>
              <a:t>luisteren) naar je moeder!</a:t>
            </a:r>
          </a:p>
          <a:p>
            <a:pPr marL="0" indent="0">
              <a:buNone/>
            </a:pPr>
            <a:r>
              <a:rPr lang="nl-NL" dirty="0" smtClean="0"/>
              <a:t>4</a:t>
            </a:r>
            <a:r>
              <a:rPr lang="nl-NL" dirty="0"/>
              <a:t>: </a:t>
            </a:r>
            <a:r>
              <a:rPr lang="nl-NL" dirty="0" smtClean="0"/>
              <a:t>(</a:t>
            </a:r>
            <a:r>
              <a:rPr lang="nl-NL" dirty="0"/>
              <a:t>worden) wakker!</a:t>
            </a:r>
          </a:p>
          <a:p>
            <a:pPr marL="0" indent="0">
              <a:buNone/>
            </a:pPr>
            <a:r>
              <a:rPr lang="nl-NL" dirty="0" smtClean="0"/>
              <a:t>5</a:t>
            </a:r>
            <a:r>
              <a:rPr lang="nl-NL" dirty="0"/>
              <a:t>: </a:t>
            </a:r>
            <a:r>
              <a:rPr lang="nl-NL" dirty="0" smtClean="0"/>
              <a:t>(</a:t>
            </a:r>
            <a:r>
              <a:rPr lang="nl-NL" dirty="0"/>
              <a:t>zitten) stil!</a:t>
            </a:r>
          </a:p>
          <a:p>
            <a:pPr marL="0" indent="0">
              <a:buNone/>
            </a:pPr>
            <a:r>
              <a:rPr lang="nl-NL" dirty="0" smtClean="0"/>
              <a:t>6</a:t>
            </a:r>
            <a:r>
              <a:rPr lang="nl-NL" dirty="0"/>
              <a:t>: </a:t>
            </a:r>
            <a:r>
              <a:rPr lang="nl-NL" dirty="0" smtClean="0"/>
              <a:t>(</a:t>
            </a:r>
            <a:r>
              <a:rPr lang="nl-NL" dirty="0"/>
              <a:t>kopen) nu!</a:t>
            </a:r>
          </a:p>
          <a:p>
            <a:pPr marL="0" indent="0">
              <a:buNone/>
            </a:pPr>
            <a:r>
              <a:rPr lang="nl-NL" dirty="0" smtClean="0"/>
              <a:t>7</a:t>
            </a:r>
            <a:r>
              <a:rPr lang="nl-NL" dirty="0"/>
              <a:t>: </a:t>
            </a:r>
            <a:r>
              <a:rPr lang="nl-NL" dirty="0" smtClean="0"/>
              <a:t>(</a:t>
            </a:r>
            <a:r>
              <a:rPr lang="nl-NL" dirty="0"/>
              <a:t>verwennen) jezelf!</a:t>
            </a:r>
          </a:p>
          <a:p>
            <a:pPr marL="0" indent="0">
              <a:buNone/>
            </a:pPr>
            <a:r>
              <a:rPr lang="nl-NL" dirty="0" smtClean="0"/>
              <a:t>8</a:t>
            </a:r>
            <a:r>
              <a:rPr lang="nl-NL" dirty="0"/>
              <a:t>: </a:t>
            </a:r>
            <a:r>
              <a:rPr lang="nl-NL" dirty="0" smtClean="0"/>
              <a:t>(</a:t>
            </a:r>
            <a:r>
              <a:rPr lang="nl-NL" dirty="0"/>
              <a:t>bekijken) het maar!</a:t>
            </a:r>
          </a:p>
          <a:p>
            <a:pPr marL="0" indent="0">
              <a:buNone/>
            </a:pPr>
            <a:r>
              <a:rPr lang="nl-NL" dirty="0" smtClean="0"/>
              <a:t>9</a:t>
            </a:r>
            <a:r>
              <a:rPr lang="nl-NL" dirty="0"/>
              <a:t>: </a:t>
            </a:r>
            <a:r>
              <a:rPr lang="nl-NL" dirty="0" smtClean="0"/>
              <a:t>(</a:t>
            </a:r>
            <a:r>
              <a:rPr lang="nl-NL" dirty="0"/>
              <a:t>gaan) liggen!</a:t>
            </a:r>
          </a:p>
          <a:p>
            <a:pPr marL="0" indent="0">
              <a:buNone/>
            </a:pPr>
            <a:r>
              <a:rPr lang="nl-NL" dirty="0" smtClean="0"/>
              <a:t>10</a:t>
            </a:r>
            <a:r>
              <a:rPr lang="nl-NL" dirty="0"/>
              <a:t>: </a:t>
            </a:r>
            <a:r>
              <a:rPr lang="nl-NL" dirty="0" smtClean="0"/>
              <a:t>(</a:t>
            </a:r>
            <a:r>
              <a:rPr lang="nl-NL" dirty="0"/>
              <a:t>sluiten) je mond!</a:t>
            </a:r>
            <a:endParaRPr lang="tr-TR" dirty="0"/>
          </a:p>
        </p:txBody>
      </p:sp>
    </p:spTree>
    <p:extLst>
      <p:ext uri="{BB962C8B-B14F-4D97-AF65-F5344CB8AC3E}">
        <p14:creationId xmlns:p14="http://schemas.microsoft.com/office/powerpoint/2010/main" val="26535448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TotalTime>
  <Words>1196</Words>
  <Application>Microsoft Office PowerPoint</Application>
  <PresentationFormat>Geniş ekran</PresentationFormat>
  <Paragraphs>104</Paragraphs>
  <Slides>12</Slides>
  <Notes>0</Notes>
  <HiddenSlides>1</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De imperatief (Gebiedende wijs) </vt:lpstr>
      <vt:lpstr>De imperatief (Gebiedende wijs) </vt:lpstr>
      <vt:lpstr>De imperatief (Gebiedende wijs) </vt:lpstr>
      <vt:lpstr>De imperatief (Gebiedende wijs) </vt:lpstr>
      <vt:lpstr>De imperatief (Gebiedende wijs) </vt:lpstr>
      <vt:lpstr>De imperatief (Gebiedende wijs) </vt:lpstr>
      <vt:lpstr>De imperatief (Gebiedende wijs) </vt:lpstr>
      <vt:lpstr>De imperatief (Gebiedende wijs) </vt:lpstr>
      <vt:lpstr>De imperatief (Gebiedende wijs) </vt:lpstr>
      <vt:lpstr>De imperatief (Gebiedende wijs) </vt:lpstr>
      <vt:lpstr>De imperatief (Gebiedende wijs) </vt:lpstr>
      <vt:lpstr>Kaynakça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Hafta10</dc:title>
  <dc:creator>MUSTAFA GÜLEÇ</dc:creator>
  <cp:lastModifiedBy>Mustafa Güleç</cp:lastModifiedBy>
  <cp:revision>18</cp:revision>
  <dcterms:created xsi:type="dcterms:W3CDTF">2018-02-22T10:34:11Z</dcterms:created>
  <dcterms:modified xsi:type="dcterms:W3CDTF">2020-02-06T18:17:24Z</dcterms:modified>
</cp:coreProperties>
</file>