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24130" y="1196975"/>
            <a:ext cx="12129135" cy="2450465"/>
          </a:xfrm>
        </p:spPr>
        <p:txBody>
          <a:bodyPr/>
          <a:p>
            <a:br>
              <a:rPr lang="tr-TR" altLang="en-US" sz="4400" b="1">
                <a:solidFill>
                  <a:schemeClr val="tx1"/>
                </a:solidFill>
                <a:sym typeface="+mn-ea"/>
              </a:rPr>
            </a:br>
            <a:br>
              <a:rPr lang="tr-TR" altLang="en-US" sz="4400" b="1">
                <a:solidFill>
                  <a:schemeClr val="tx1"/>
                </a:solidFill>
                <a:sym typeface="+mn-ea"/>
              </a:rPr>
            </a:br>
            <a:r>
              <a:rPr lang="tr-TR" altLang="en-US" sz="4400" b="1">
                <a:solidFill>
                  <a:schemeClr val="tx1"/>
                </a:solidFill>
                <a:sym typeface="+mn-ea"/>
              </a:rPr>
              <a:t>KONAKLAMA İŞLETMELERİNDE MALİYET ANALİZİ</a:t>
            </a:r>
            <a:br>
              <a:rPr lang="tr-TR" altLang="en-US" sz="4400" b="1">
                <a:solidFill>
                  <a:schemeClr val="tx1"/>
                </a:solidFill>
                <a:sym typeface="+mn-ea"/>
              </a:rPr>
            </a:br>
            <a:br>
              <a:rPr lang="en-US">
                <a:sym typeface="+mn-ea"/>
              </a:rPr>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78740" y="85090"/>
            <a:ext cx="12089765" cy="6726555"/>
          </a:xfrm>
        </p:spPr>
        <p:txBody>
          <a:bodyPr/>
          <a:p>
            <a:pPr marL="0" indent="0">
              <a:buNone/>
            </a:pPr>
            <a:r>
              <a:rPr lang="en-US" sz="2800" b="1">
                <a:latin typeface="Times New Roman" panose="02020603050405020304" charset="0"/>
              </a:rPr>
              <a:t>2. Hosteller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Hostel, gençlik turizmine cevap verebilecek en az on odalı konaklama ve yeme içme hizmeti veren veya müşterinin kendi yemeklerini bizzat hazırlayabilme olanağı sunan tesislerdir.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3. Dağ Evi, Spor ve Avcılık Tesisleri </a:t>
            </a:r>
            <a:endParaRPr lang="en-US" sz="2800" b="1">
              <a:latin typeface="Times New Roman" panose="02020603050405020304" charset="0"/>
            </a:endParaRPr>
          </a:p>
          <a:p>
            <a:pPr marL="0" indent="0">
              <a:buNone/>
            </a:pPr>
            <a:r>
              <a:rPr lang="en-US" sz="2400">
                <a:latin typeface="Times New Roman" panose="02020603050405020304" charset="0"/>
              </a:rPr>
              <a:t>Dağ evi, spor ve avcılık tesisleri, spor ve avcılık turizmine cevap verebilecek en az bir yıldızlı otel niteliklerini taşıyan tesislerdir. </a:t>
            </a: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2860" y="57150"/>
            <a:ext cx="12158345" cy="6684645"/>
          </a:xfrm>
        </p:spPr>
        <p:txBody>
          <a:bodyPr/>
          <a:p>
            <a:pPr marL="0" indent="0">
              <a:buNone/>
            </a:pPr>
            <a:r>
              <a:rPr lang="en-US" sz="2800" b="1">
                <a:latin typeface="Times New Roman" panose="02020603050405020304" charset="0"/>
              </a:rPr>
              <a:t>4. Yüzer Tesisler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Yüzer tesisler, Türk karasularında veya limanlarında turizm amaçlı olarak konaklama, yeme-içme, ve/veya eğlence hizmeti verebilecek nitelikteki kendiliğinden hareket etme kabiliyetine sahip yada  bir römorkör vasıtasıyla çekilen, kullanım amacı belirtilmiş denize elverişlilik belgesi ve bu belgeleri ilgili mevzuat çerçevesinde yenilenen deniz araçlarıdır.  </a:t>
            </a: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852295" y="2864485"/>
            <a:ext cx="7593330" cy="373824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51435" y="252730"/>
            <a:ext cx="12116435" cy="6614160"/>
          </a:xfrm>
        </p:spPr>
        <p:txBody>
          <a:bodyPr/>
          <a:p>
            <a:pPr marL="0" indent="0">
              <a:buNone/>
            </a:pPr>
            <a:r>
              <a:rPr lang="en-US" sz="2800" b="1">
                <a:latin typeface="Times New Roman" panose="02020603050405020304" charset="0"/>
              </a:rPr>
              <a:t>5. Oto Karavanlar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Asıl işlevleri müşterilerin karayollarında seyahat ve geceleme ihtiyaçlarını karşılamak olan; bu hizmetin yanında yeme-içme için yardımcı ve tamamlayıcı üniteleri de bünyesinde bulunduran en az iki yatak kapasiteli araçlardan oluşan geçici konaklama tesislerine “oto karavan“ denilmektedir.</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042795" y="2730500"/>
            <a:ext cx="6976745" cy="399669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4"/>
          <p:cNvSpPr>
            <a:spLocks noGrp="1"/>
          </p:cNvSpPr>
          <p:nvPr>
            <p:ph type="title"/>
          </p:nvPr>
        </p:nvSpPr>
        <p:spPr/>
        <p:txBody>
          <a:bodyPr/>
          <a:p>
            <a:r>
              <a:rPr lang="tr-TR" altLang="en-US" sz="3200">
                <a:latin typeface="Times New Roman" panose="02020603050405020304" charset="0"/>
              </a:rPr>
              <a:t>Kaynakça</a:t>
            </a:r>
            <a:endParaRPr lang="tr-TR" altLang="en-US" sz="3200">
              <a:latin typeface="Times New Roman" panose="02020603050405020304" charset="0"/>
            </a:endParaRPr>
          </a:p>
        </p:txBody>
      </p:sp>
      <p:sp>
        <p:nvSpPr>
          <p:cNvPr id="6" name="Content Placeholder 5"/>
          <p:cNvSpPr>
            <a:spLocks noGrp="1"/>
          </p:cNvSpPr>
          <p:nvPr>
            <p:ph idx="1"/>
          </p:nvPr>
        </p:nvSpPr>
        <p:spPr/>
        <p:txBody>
          <a:bodyPr/>
          <a:p>
            <a:pPr marL="0" indent="0">
              <a:buNone/>
            </a:pPr>
            <a:r>
              <a:rPr lang="tr-TR" altLang="en-US">
                <a:latin typeface="Times New Roman" panose="02020603050405020304" charset="0"/>
                <a:sym typeface="+mn-ea"/>
              </a:rPr>
              <a:t>Ankuzem, Turizm İşletmelerinde Maliyet Analizi , Ankara Üniversitesi , s.1-98</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1430" y="60960"/>
            <a:ext cx="12215495" cy="1113790"/>
          </a:xfrm>
        </p:spPr>
        <p:txBody>
          <a:bodyPr/>
          <a:p>
            <a:pPr algn="ctr"/>
            <a:r>
              <a:rPr lang="en-US" sz="3200" b="1">
                <a:solidFill>
                  <a:srgbClr val="FF0000"/>
                </a:solidFill>
                <a:latin typeface="Times New Roman" panose="02020603050405020304" charset="0"/>
              </a:rPr>
              <a:t> TURİZM MUHASEBESİ KAPSAMINDAKİ MALİYET UNSURLARI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12065" y="1174750"/>
            <a:ext cx="12216130" cy="5692140"/>
          </a:xfrm>
        </p:spPr>
        <p:txBody>
          <a:bodyPr/>
          <a:p>
            <a:pPr marL="0" indent="0">
              <a:buNone/>
            </a:pPr>
            <a:endParaRPr lang="en-US" sz="2800" b="1">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800">
                <a:latin typeface="Times New Roman" panose="02020603050405020304" charset="0"/>
              </a:rPr>
              <a:t>Bu üniteyi bitirdiğimizde;  </a:t>
            </a:r>
            <a:endParaRPr lang="en-US" sz="2800">
              <a:latin typeface="Times New Roman" panose="02020603050405020304" charset="0"/>
            </a:endParaRPr>
          </a:p>
          <a:p>
            <a:pPr marL="0" indent="0">
              <a:buNone/>
            </a:pPr>
            <a:endParaRPr lang="en-US" sz="2800">
              <a:latin typeface="Times New Roman" panose="02020603050405020304" charset="0"/>
            </a:endParaRPr>
          </a:p>
          <a:p>
            <a:r>
              <a:rPr lang="en-US" sz="2800">
                <a:latin typeface="Times New Roman" panose="02020603050405020304" charset="0"/>
              </a:rPr>
              <a:t>Konaklama işletmelerini sınıflandırmayı, </a:t>
            </a:r>
            <a:endParaRPr lang="en-US" sz="2800">
              <a:latin typeface="Times New Roman" panose="02020603050405020304" charset="0"/>
            </a:endParaRPr>
          </a:p>
          <a:p>
            <a:r>
              <a:rPr lang="en-US" sz="2800">
                <a:latin typeface="Times New Roman" panose="02020603050405020304" charset="0"/>
              </a:rPr>
              <a:t> Konaklama işletmelerinin tanımlarını yapabilmeyi, </a:t>
            </a:r>
            <a:endParaRPr lang="en-US" sz="2800">
              <a:latin typeface="Times New Roman" panose="02020603050405020304" charset="0"/>
            </a:endParaRPr>
          </a:p>
          <a:p>
            <a:r>
              <a:rPr lang="en-US" sz="2800">
                <a:latin typeface="Times New Roman" panose="02020603050405020304" charset="0"/>
              </a:rPr>
              <a:t> Otel işletmesinin maliyet unsurlarını sıralayabilmeyi, </a:t>
            </a:r>
            <a:endParaRPr lang="en-US" sz="2800">
              <a:latin typeface="Times New Roman" panose="02020603050405020304" charset="0"/>
            </a:endParaRPr>
          </a:p>
          <a:p>
            <a:r>
              <a:rPr lang="en-US" sz="2800">
                <a:latin typeface="Times New Roman" panose="02020603050405020304" charset="0"/>
              </a:rPr>
              <a:t> Ortalama bir paket turun maliyet unsurlarını sayabilmeyi, </a:t>
            </a:r>
            <a:endParaRPr lang="en-US" sz="2800">
              <a:latin typeface="Times New Roman" panose="02020603050405020304" charset="0"/>
            </a:endParaRPr>
          </a:p>
          <a:p>
            <a:pPr marL="0" indent="0">
              <a:buNone/>
            </a:pPr>
            <a:r>
              <a:rPr lang="en-US" sz="2800">
                <a:latin typeface="Times New Roman" panose="02020603050405020304" charset="0"/>
              </a:rPr>
              <a:t>öğrenmiş olacağız.</a:t>
            </a:r>
            <a:endParaRPr lang="en-US" sz="28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5405" y="270510"/>
            <a:ext cx="12061825" cy="582930"/>
          </a:xfrm>
        </p:spPr>
        <p:txBody>
          <a:bodyPr/>
          <a:p>
            <a:pPr algn="ctr"/>
            <a:r>
              <a:rPr lang="en-US" sz="3200" b="1">
                <a:solidFill>
                  <a:srgbClr val="FF0000"/>
                </a:solidFill>
                <a:latin typeface="Times New Roman" panose="02020603050405020304" charset="0"/>
              </a:rPr>
              <a:t>Konaklama Alanı </a:t>
            </a:r>
            <a:endParaRPr lang="en-US" sz="3200" b="1">
              <a:solidFill>
                <a:srgbClr val="FF0000"/>
              </a:solidFill>
              <a:latin typeface="Times New Roman" panose="02020603050405020304" charset="0"/>
            </a:endParaRPr>
          </a:p>
        </p:txBody>
      </p:sp>
      <p:sp>
        <p:nvSpPr>
          <p:cNvPr id="3" name="Content Placeholder 2"/>
          <p:cNvSpPr>
            <a:spLocks noGrp="1"/>
          </p:cNvSpPr>
          <p:nvPr>
            <p:ph idx="1"/>
          </p:nvPr>
        </p:nvSpPr>
        <p:spPr>
          <a:xfrm>
            <a:off x="-31750" y="853440"/>
            <a:ext cx="12270740" cy="5930265"/>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Konaklama işletmelerine yönelik hukuki düzenlemeler, 2634 sayılı Turizmi Teşvik Kanunu'nun 37.maddesi uyarınca 06.07.2001 tarih ve 24101 sayılı Resmi Gazetede yayımlanarak yürürlüğe giren Turizm Tesisleri Yönetmeliği'nde yer almaktadır. Konaklama işletmelerinin türleri, turizm yatırımı ve turizm işletmesi belgelerinin verilmesi, tesislerin yönetimi, personel ve işletme özellikleri ile uymak zorunda  oldukları fiziki şartları, uygulanacak fiyat tarifelerinin hazırlanmasına ve onaylanmasına ilişkin hükümleri kapsamaktadır.  Konaklama tesisleri turistlerin konaklama, yeme, içme, eğlenme, dinlenme ve benzeri ihtiyaçlarını karşılayan işletmelerdir. Konaklama tesislerini asli ve yardımcı konaklama tesisleri olarak sınıflandırabiliriz.</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51435" y="190500"/>
            <a:ext cx="12131040" cy="582930"/>
          </a:xfrm>
        </p:spPr>
        <p:txBody>
          <a:bodyPr/>
          <a:p>
            <a:pPr algn="ctr"/>
            <a:r>
              <a:rPr lang="en-US" sz="3200" b="1">
                <a:solidFill>
                  <a:srgbClr val="FF0000"/>
                </a:solidFill>
                <a:latin typeface="Times New Roman" panose="02020603050405020304" charset="0"/>
              </a:rPr>
              <a:t>Asli Konaklama Tesisleri</a:t>
            </a:r>
            <a:r>
              <a:rPr lang="en-US" sz="3200">
                <a:latin typeface="Times New Roman" panose="02020603050405020304" charset="0"/>
              </a:rPr>
              <a:t>  </a:t>
            </a:r>
            <a:endParaRPr lang="en-US" sz="3200">
              <a:latin typeface="Times New Roman" panose="02020603050405020304" charset="0"/>
            </a:endParaRPr>
          </a:p>
        </p:txBody>
      </p:sp>
      <p:sp>
        <p:nvSpPr>
          <p:cNvPr id="3" name="Content Placeholder 2"/>
          <p:cNvSpPr>
            <a:spLocks noGrp="1"/>
          </p:cNvSpPr>
          <p:nvPr>
            <p:ph idx="1"/>
          </p:nvPr>
        </p:nvSpPr>
        <p:spPr>
          <a:xfrm>
            <a:off x="51435" y="979170"/>
            <a:ext cx="12131040" cy="5817870"/>
          </a:xfrm>
        </p:spPr>
        <p:txBody>
          <a:bodyPr/>
          <a:p>
            <a:pPr marL="0" indent="0">
              <a:buNone/>
            </a:pPr>
            <a:r>
              <a:rPr lang="en-US" sz="2800" b="1">
                <a:latin typeface="Times New Roman" panose="02020603050405020304" charset="0"/>
              </a:rPr>
              <a:t>1. Oteller </a:t>
            </a:r>
            <a:endParaRPr lang="en-US" sz="2800" b="1">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Oteller, asıl işlevleri müşterilerin geceleme gereksinimlerini karşılamak olan, bu hizmetin yanında  yeme-içme, spor ve eğlence ihtiyaçları için yardımcı ve tamamlayıcı birimleri de bulundurulabilen tesislerdir.</a:t>
            </a:r>
            <a:endParaRPr lang="en-US" sz="2400">
              <a:latin typeface="Times New Roman" panose="02020603050405020304" charset="0"/>
            </a:endParaRPr>
          </a:p>
          <a:p>
            <a:pPr marL="0" indent="0">
              <a:buNone/>
            </a:pPr>
            <a:r>
              <a:rPr lang="en-US" sz="2400">
                <a:latin typeface="Times New Roman" panose="02020603050405020304" charset="0"/>
              </a:rPr>
              <a:t> Otellerin sınıfları belediyeden ya da Turizm Bakanlığından alınan belgeler ile belirlenmektedir. Turizm Bakanlığı sınıf belirlenmesini yıldız esasına göre yapmakta ve otelleri 1, 2, 3, 4 ve 5 yıldızlı oteller olarak sınıflandırmaktadır. </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64770" y="43815"/>
            <a:ext cx="12116435" cy="6614160"/>
          </a:xfrm>
        </p:spPr>
        <p:txBody>
          <a:bodyPr/>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2. Moteller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Moteller, yerleşim merkezleri dışında karayolları güzergahı veya yakın çevrelerinde inşa edilen, motorlu araçlarıyla yolculuk yapanların konaklama, yeme–içme ve araçlarının park ihtiyaçlarını karşılayan en az on odalı konaklama tesisleridir. Moteller yapı özellikleri ve hizmet türlerine göre birinci sınıf veya ikinci sınıfı motel olarak sınıflandırılmaktadır.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680335" y="3346450"/>
            <a:ext cx="5852795" cy="34861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5080" y="43815"/>
            <a:ext cx="12228830" cy="6768465"/>
          </a:xfrm>
        </p:spPr>
        <p:txBody>
          <a:bodyPr/>
          <a:p>
            <a:pPr marL="0" indent="0">
              <a:buNone/>
            </a:pPr>
            <a:endParaRPr lang="en-US" sz="2800" b="1">
              <a:latin typeface="Times New Roman" panose="02020603050405020304" charset="0"/>
            </a:endParaRPr>
          </a:p>
          <a:p>
            <a:pPr marL="0" indent="0">
              <a:buNone/>
            </a:pPr>
            <a:r>
              <a:rPr lang="en-US" sz="2800" b="1">
                <a:latin typeface="Times New Roman" panose="02020603050405020304" charset="0"/>
              </a:rPr>
              <a:t>3. Tatil Köyleri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Tatil köyleri, doğal güzellikler içerisinde rahat bir konaklama yanında çeşitli spor, eğlence ve satış hizmetlerinin de sağlandığı yaygın yerleşim düzenindeki en fazla iki katlı yapılardan oluşan en az altmış altmış odalı konaklama tesisleridir. Tatil köylerinde doğal varlıklar ile yöresel değerlerin korunmasına özen gösterilerek çevre düzenlemesi yapılır. Tatil köyleri birinci ve sınıf tatil köyleri olarak sınıflandırılır.  </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394585" y="3586480"/>
            <a:ext cx="6927850" cy="32258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6510" y="643890"/>
            <a:ext cx="12159615" cy="6195695"/>
          </a:xfrm>
        </p:spPr>
        <p:txBody>
          <a:bodyPr/>
          <a:p>
            <a:pPr marL="0" indent="0">
              <a:buNone/>
            </a:pPr>
            <a:r>
              <a:rPr lang="en-US" sz="2800" b="1">
                <a:latin typeface="Times New Roman" panose="02020603050405020304" charset="0"/>
              </a:rPr>
              <a:t>4. Pansiyonlar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Pansiyonlar, konaklama tesisi olarak planlanıp inşa edilen, yönetimi basit, müşterilerin kendi yemeklerini bizzat hazırlayabilme olanağı bulunan, en az beş odalı tesislerdir.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rPr>
              <a:t>5. Kampingler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Kampingler, karayolları güzergahları ve yakın çevrelerinde kent girişlerinde, deniz göl, dağ gibi doğal güzelliği olan yerlerde ve genellikle turistlerin kendi imkânlarıyla geceleme, yeme-içme, dinlenme , eğlence ve spor ihtiyaçlarını karşıladıkları en az yetmiş ünitelik tesislerdir.  </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4770" y="169545"/>
            <a:ext cx="12145645" cy="6627495"/>
          </a:xfrm>
        </p:spPr>
        <p:txBody>
          <a:bodyPr/>
          <a:p>
            <a:pPr marL="0" indent="0" algn="l">
              <a:buNone/>
            </a:pPr>
            <a:r>
              <a:rPr lang="en-US" sz="2800" b="1">
                <a:latin typeface="Times New Roman" panose="02020603050405020304" charset="0"/>
              </a:rPr>
              <a:t>6. Turizm Tesisleri </a:t>
            </a:r>
            <a:endParaRPr lang="en-US" sz="2800" b="1">
              <a:latin typeface="Times New Roman" panose="02020603050405020304" charset="0"/>
            </a:endParaRPr>
          </a:p>
          <a:p>
            <a:pPr marL="0" indent="0" algn="l">
              <a:buNone/>
            </a:pPr>
            <a:endParaRPr lang="en-US" sz="2800" b="1">
              <a:latin typeface="Times New Roman" panose="02020603050405020304" charset="0"/>
            </a:endParaRPr>
          </a:p>
          <a:p>
            <a:pPr marL="0" indent="0" algn="l">
              <a:buNone/>
            </a:pPr>
            <a:r>
              <a:rPr lang="en-US" sz="2400">
                <a:latin typeface="Times New Roman" panose="02020603050405020304" charset="0"/>
              </a:rPr>
              <a:t>Turizm tesisleri (kompleksleri) imar planıyla turizm tesis alanı kararı getirilen yerlerde bünyesinde konaklama tesisi olarak en az beş yüz yatak kapasiteli beş yıldızlı otel veya en az beş yüz yatak kapasiteli birinci sınıf tatil köyü ile yine bünyesinde kongre ve sergi merkezi veya eğlence merkezi bulunan tesislerdir.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rPr>
              <a:t>Turizm tesisleri (kompleksleri) bünyesinde en az iki yüz elli adet yatın barınabileceği, Yat Turizm Yönetmeliği şartlarına uygun yeni yapılacak yat limanı, veya marina yer alması halinde ilave olarak müstakil apart otel yapılabilir ve kompleks bünyesinde yaptırım kapsamında değerlendirilir.  </a:t>
            </a:r>
            <a:endParaRPr lang="en-US" sz="2400">
              <a:latin typeface="Times New Roman" panose="02020603050405020304" charset="0"/>
            </a:endParaRPr>
          </a:p>
          <a:p>
            <a:pPr marL="0" indent="0" algn="l">
              <a:buNone/>
            </a:pPr>
            <a:endParaRPr lang="en-US" sz="2400">
              <a:latin typeface="Times New Roman" panose="02020603050405020304" charset="0"/>
            </a:endParaRPr>
          </a:p>
          <a:p>
            <a:pPr marL="0" indent="0" algn="l">
              <a:buNone/>
            </a:pPr>
            <a:r>
              <a:rPr lang="en-US" sz="2400">
                <a:latin typeface="Times New Roman" panose="02020603050405020304" charset="0"/>
              </a:rPr>
              <a:t>Turizm Bakanlığınca tahsis edilen arazilerde  yapılacak turizm komplekslerindeki bu apart üniteler üzerinde mülkiyet irtifak, ihtifa şerhe konu şahsi haklar ile benzeri haklar kurulabilir. Hak sahipleri bu haklara dayalı olarak her bir apart üniteyi kısmen veya  tamamen kiraya verebilecekleri gibi mülkiyet ve diğer taşınmaza bağlı haklarını, bağımsız tasarruf  işlemlerine  konu edilebilirler. </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3200" b="1">
                <a:solidFill>
                  <a:srgbClr val="FF0000"/>
                </a:solidFill>
                <a:latin typeface="Times New Roman" panose="02020603050405020304" charset="0"/>
              </a:rPr>
              <a:t>Yardımcı Konaklama Tesisleri </a:t>
            </a:r>
            <a:endParaRPr lang="en-US" sz="3200" b="1">
              <a:solidFill>
                <a:srgbClr val="FF0000"/>
              </a:solidFill>
              <a:latin typeface="Times New Roman" panose="02020603050405020304" charset="0"/>
            </a:endParaRPr>
          </a:p>
        </p:txBody>
      </p:sp>
      <p:sp>
        <p:nvSpPr>
          <p:cNvPr id="3" name="Content Placeholder 2"/>
          <p:cNvSpPr>
            <a:spLocks noGrp="1"/>
          </p:cNvSpPr>
          <p:nvPr>
            <p:ph sz="half" idx="1"/>
          </p:nvPr>
        </p:nvSpPr>
        <p:spPr>
          <a:xfrm>
            <a:off x="50800" y="773430"/>
            <a:ext cx="7353935" cy="5888355"/>
          </a:xfrm>
        </p:spPr>
        <p:txBody>
          <a:bodyPr/>
          <a:p>
            <a:pPr marL="0" indent="0">
              <a:buNone/>
            </a:pPr>
            <a:r>
              <a:rPr lang="en-US" sz="2800" b="1">
                <a:latin typeface="Times New Roman" panose="02020603050405020304" charset="0"/>
              </a:rPr>
              <a:t>1. Apart Oteller </a:t>
            </a:r>
            <a:endParaRPr lang="en-US" sz="2800" b="1">
              <a:latin typeface="Times New Roman" panose="02020603050405020304" charset="0"/>
            </a:endParaRPr>
          </a:p>
          <a:p>
            <a:pPr marL="0" indent="0">
              <a:buNone/>
            </a:pPr>
            <a:endParaRPr lang="en-US" sz="2800" b="1">
              <a:latin typeface="Times New Roman" panose="02020603050405020304" charset="0"/>
            </a:endParaRPr>
          </a:p>
          <a:p>
            <a:pPr marL="0" indent="0">
              <a:buNone/>
            </a:pPr>
            <a:r>
              <a:rPr lang="en-US" sz="2400">
                <a:latin typeface="Times New Roman" panose="02020603050405020304" charset="0"/>
              </a:rPr>
              <a:t>Apart oteller mesken olarak kullanılmaya elverişli bağımsız apartman ya da villa tipinde inşa ve tefriş edilen müşterinin kendi yeme-içme, ihtiyacını karşılayabilmesi için gerekli teçhizat ile donatılan ve otel olarak işletilen konaklama tesisleridir. Apart oteller; belgeli bir otel, tatil köyü veya turizm kompleksi yatırım ve/veya işletmesi bütünü içinde yer alabildiği gibi imar planlarında konut ya da ticaret kullanımına ayrılmış yerlerde imar planı ve plan hükümlerine uygun olarak inşaatı tamamlanmış, en az 10 üniteden oluşacak şekilde bir tesis bünyesinde bulunma zorunluluğu olmadan “ müstakil apart otel” adı altında müstakilen de düzenlenebilir. </a:t>
            </a: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7556500" y="1228090"/>
            <a:ext cx="4607560" cy="5055235"/>
          </a:xfrm>
          <a:prstGeom prst="rect">
            <a:avLst/>
          </a:prstGeom>
        </p:spPr>
      </p:pic>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5802</Words>
  <Application>WPS Presentation</Application>
  <PresentationFormat>Widescreen</PresentationFormat>
  <Paragraphs>82</Paragraphs>
  <Slides>13</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13</vt:i4>
      </vt:variant>
    </vt:vector>
  </HeadingPairs>
  <TitlesOfParts>
    <vt:vector size="22" baseType="lpstr">
      <vt:lpstr>Arial</vt:lpstr>
      <vt:lpstr>SimSun</vt:lpstr>
      <vt:lpstr>Wingdings</vt:lpstr>
      <vt:lpstr>Times New Roman</vt:lpstr>
      <vt:lpstr>Microsoft YaHei</vt:lpstr>
      <vt:lpstr/>
      <vt:lpstr>Arial Unicode MS</vt:lpstr>
      <vt:lpstr>Calibri</vt:lpstr>
      <vt:lpstr>Blue Waves</vt:lpstr>
      <vt:lpstr>  KONAKLAMA İŞLETMELERİNDE MALİYET ANALİZİ  </vt:lpstr>
      <vt:lpstr> TURİZM MUHASEBESİ KAPSAMINDAKİ MALİYET UNSURLARI </vt:lpstr>
      <vt:lpstr>Konaklama Alanı </vt:lpstr>
      <vt:lpstr>Asli Konaklama Tesisleri  </vt:lpstr>
      <vt:lpstr>PowerPoint 演示文稿</vt:lpstr>
      <vt:lpstr>PowerPoint 演示文稿</vt:lpstr>
      <vt:lpstr>PowerPoint 演示文稿</vt:lpstr>
      <vt:lpstr>PowerPoint 演示文稿</vt:lpstr>
      <vt:lpstr>Yardımcı Konaklama Tesisleri </vt:lpstr>
      <vt:lpstr>PowerPoint 演示文稿</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_x000B_ KONAKLAMA İŞLETMELERİNDE MALİYET ANALİZİ  </dc:title>
  <dc:creator>ali</dc:creator>
  <cp:lastModifiedBy>ali</cp:lastModifiedBy>
  <cp:revision>3</cp:revision>
  <dcterms:created xsi:type="dcterms:W3CDTF">2018-02-13T21:14:00Z</dcterms:created>
  <dcterms:modified xsi:type="dcterms:W3CDTF">2018-02-16T11:58:40Z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