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517" r:id="rId2"/>
    <p:sldId id="562" r:id="rId3"/>
    <p:sldId id="52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152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496944" cy="172819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Endüstriyel skala ile mikroorganizmalar tarafından üretilen: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709160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Vitaminler</a:t>
            </a:r>
            <a:r>
              <a:rPr lang="tr-TR" dirty="0" smtClean="0"/>
              <a:t>: B12, Riboflavin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Steroidler</a:t>
            </a:r>
            <a:r>
              <a:rPr lang="tr-TR" dirty="0" smtClean="0"/>
              <a:t>: </a:t>
            </a:r>
            <a:r>
              <a:rPr lang="tr-TR" i="1" dirty="0" smtClean="0"/>
              <a:t>Rhizopus nigricans</a:t>
            </a:r>
            <a:r>
              <a:rPr lang="tr-TR" dirty="0" smtClean="0"/>
              <a:t>’dan kortizon üretimi</a:t>
            </a:r>
          </a:p>
          <a:p>
            <a:r>
              <a:rPr lang="tr-TR" dirty="0" smtClean="0"/>
              <a:t>Gıda endüstrisinde kullanılan </a:t>
            </a:r>
            <a:r>
              <a:rPr lang="tr-TR" dirty="0" smtClean="0">
                <a:solidFill>
                  <a:srgbClr val="FFFF00"/>
                </a:solidFill>
              </a:rPr>
              <a:t>amino asitler</a:t>
            </a:r>
            <a:r>
              <a:rPr lang="tr-TR" dirty="0" smtClean="0"/>
              <a:t>: L-Glutamat (monosodyum glutamat, Glisin, L-Sistein, L-Triptofan+L-Histidin, Aspartam (L-fenilalanin+L-aspartik Asit), L-Lizin, DL-Metiyonin</a:t>
            </a:r>
          </a:p>
          <a:p>
            <a:pPr>
              <a:buNone/>
            </a:pPr>
            <a:r>
              <a:rPr lang="tr-TR" u="sng" dirty="0" smtClean="0"/>
              <a:t>Örn</a:t>
            </a:r>
            <a:r>
              <a:rPr lang="tr-TR" i="1" dirty="0" smtClean="0"/>
              <a:t>: Corynebacterium glutanicum </a:t>
            </a:r>
            <a:r>
              <a:rPr lang="tr-TR" dirty="0" smtClean="0"/>
              <a:t>kullaılarak endüstriyel lizin üretimi 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 smtClean="0"/>
              <a:t>Endüstriyel olarak üretilen mikrobiyal enzimler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600" dirty="0" smtClean="0">
                <a:latin typeface="PalatinoTR"/>
              </a:rPr>
              <a:t>Amilaz (nişasta-yıkımı) </a:t>
            </a:r>
          </a:p>
          <a:p>
            <a:r>
              <a:rPr lang="tr-TR" sz="2600" dirty="0" smtClean="0">
                <a:latin typeface="PalatinoTR"/>
              </a:rPr>
              <a:t>Proteaz</a:t>
            </a:r>
          </a:p>
          <a:p>
            <a:r>
              <a:rPr lang="tr-TR" sz="2600" dirty="0" smtClean="0"/>
              <a:t>İnvertaz (sukroz-yıkımı)</a:t>
            </a:r>
          </a:p>
          <a:p>
            <a:r>
              <a:rPr lang="tr-TR" sz="2600" dirty="0" smtClean="0"/>
              <a:t>Glukoz oksidaz</a:t>
            </a:r>
          </a:p>
          <a:p>
            <a:r>
              <a:rPr lang="tr-TR" sz="2600" dirty="0" smtClean="0"/>
              <a:t>Glukoz izomeraz</a:t>
            </a:r>
          </a:p>
          <a:p>
            <a:r>
              <a:rPr lang="tr-TR" sz="2600" dirty="0" smtClean="0"/>
              <a:t>Pektinaz</a:t>
            </a:r>
          </a:p>
          <a:p>
            <a:r>
              <a:rPr lang="tr-TR" sz="2600" dirty="0" smtClean="0"/>
              <a:t>Rennin</a:t>
            </a:r>
          </a:p>
          <a:p>
            <a:r>
              <a:rPr lang="tr-TR" sz="2600" dirty="0" smtClean="0"/>
              <a:t>Sellülaz</a:t>
            </a:r>
          </a:p>
          <a:p>
            <a:r>
              <a:rPr lang="tr-TR" sz="2600" dirty="0" smtClean="0"/>
              <a:t>Lipaz</a:t>
            </a:r>
          </a:p>
          <a:p>
            <a:r>
              <a:rPr lang="tr-TR" sz="2600" dirty="0" smtClean="0"/>
              <a:t>Laktaz</a:t>
            </a:r>
          </a:p>
          <a:p>
            <a:r>
              <a:rPr lang="tr-TR" sz="2600" dirty="0" smtClean="0"/>
              <a:t>DNA polimeraz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46646"/>
            <a:ext cx="8136904" cy="1714202"/>
          </a:xfrm>
        </p:spPr>
        <p:txBody>
          <a:bodyPr>
            <a:noAutofit/>
          </a:bodyPr>
          <a:lstStyle/>
          <a:p>
            <a:r>
              <a:rPr lang="tr-TR" sz="3200" dirty="0" smtClean="0"/>
              <a:t>Ekstrem çevre koşulları altında işlev gösteren enzimler olan Ekstremozimlere örnekler</a:t>
            </a:r>
            <a:endParaRPr lang="tr-TR" sz="3200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95536" y="2564904"/>
            <a:ext cx="84249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rgbClr val="FFFF00"/>
                </a:solidFill>
              </a:rPr>
              <a:t>Kümes hayvanlarının midesindeki yemin fibröz kısmını sindirmek için </a:t>
            </a:r>
            <a:r>
              <a:rPr lang="tr-TR" sz="2400" b="1" dirty="0">
                <a:solidFill>
                  <a:srgbClr val="FFFF00"/>
                </a:solidFill>
              </a:rPr>
              <a:t>aside dirençli avizim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536" y="3717032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rgbClr val="FFFF00"/>
                </a:solidFill>
              </a:rPr>
              <a:t>Nişasta sindiriminde ısıya dirençli </a:t>
            </a:r>
            <a:r>
              <a:rPr lang="tr-TR" sz="2400" i="1" dirty="0">
                <a:solidFill>
                  <a:srgbClr val="FFFF00"/>
                </a:solidFill>
              </a:rPr>
              <a:t>Pyrococcus</a:t>
            </a:r>
            <a:r>
              <a:rPr lang="tr-TR" sz="2400" dirty="0">
                <a:solidFill>
                  <a:srgbClr val="FFFF00"/>
                </a:solidFill>
              </a:rPr>
              <a:t> </a:t>
            </a:r>
            <a:r>
              <a:rPr lang="tr-TR" sz="2400" i="1" dirty="0">
                <a:solidFill>
                  <a:srgbClr val="FFFF00"/>
                </a:solidFill>
              </a:rPr>
              <a:t>woesei</a:t>
            </a:r>
            <a:r>
              <a:rPr lang="tr-TR" sz="2400" dirty="0">
                <a:solidFill>
                  <a:srgbClr val="FFFF00"/>
                </a:solidFill>
              </a:rPr>
              <a:t> </a:t>
            </a:r>
            <a:r>
              <a:rPr lang="tr-TR" sz="2400" b="1" dirty="0" smtClean="0">
                <a:solidFill>
                  <a:srgbClr val="FFFF00"/>
                </a:solidFill>
              </a:rPr>
              <a:t>amilazı</a:t>
            </a:r>
          </a:p>
          <a:p>
            <a:pPr>
              <a:buFont typeface="Arial" pitchFamily="34" charset="0"/>
              <a:buChar char="•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FFFF00"/>
                </a:solidFill>
              </a:rPr>
              <a:t>Enzim immobilizasyon prosedürleri</a:t>
            </a:r>
            <a:endParaRPr lang="tr-TR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1060</TotalTime>
  <Words>107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Endüstriyel skala ile mikroorganizmalar tarafından üretilen:</vt:lpstr>
      <vt:lpstr>Endüstriyel olarak üretilen mikrobiyal enzimler</vt:lpstr>
      <vt:lpstr>Ekstrem çevre koşulları altında işlev gösteren enzimler olan Ekstremozimlere örnekler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2017-01-31T21:22:03Z</dcterms:modified>
</cp:coreProperties>
</file>