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5" r:id="rId5"/>
    <p:sldId id="259" r:id="rId6"/>
    <p:sldId id="260" r:id="rId7"/>
    <p:sldId id="266" r:id="rId8"/>
    <p:sldId id="261"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Bilişsel Davranışların Ölçülmesi: </a:t>
            </a:r>
            <a:r>
              <a:rPr lang="tr-TR" dirty="0" err="1"/>
              <a:t>Bloom</a:t>
            </a:r>
            <a:r>
              <a:rPr lang="tr-TR" dirty="0"/>
              <a:t> Taksonomisi</a:t>
            </a:r>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100" b="1" i="1" dirty="0"/>
              <a:t>Benjamin </a:t>
            </a:r>
            <a:r>
              <a:rPr lang="tr-TR" sz="3100" b="1" i="1" dirty="0" err="1"/>
              <a:t>Bloom</a:t>
            </a:r>
            <a:r>
              <a:rPr lang="tr-TR" sz="3100" b="1" i="1" dirty="0"/>
              <a:t> </a:t>
            </a:r>
            <a:r>
              <a:rPr lang="tr-TR" sz="3100" b="1" i="1" dirty="0" smtClean="0"/>
              <a:t>Bilişsel </a:t>
            </a:r>
            <a:r>
              <a:rPr lang="tr-TR" sz="3100" b="1" i="1" dirty="0" smtClean="0"/>
              <a:t>Düzey </a:t>
            </a:r>
            <a:r>
              <a:rPr lang="tr-TR" sz="3100" b="1" i="1" dirty="0" smtClean="0"/>
              <a:t>Sınıflaması</a:t>
            </a:r>
            <a:r>
              <a:rPr lang="tr-TR" dirty="0"/>
              <a:t/>
            </a:r>
            <a:br>
              <a:rPr lang="tr-TR" dirty="0"/>
            </a:br>
            <a:endParaRPr lang="tr-TR" dirty="0"/>
          </a:p>
        </p:txBody>
      </p:sp>
      <p:sp>
        <p:nvSpPr>
          <p:cNvPr id="3" name="İçerik Yer Tutucusu 2"/>
          <p:cNvSpPr>
            <a:spLocks noGrp="1"/>
          </p:cNvSpPr>
          <p:nvPr>
            <p:ph idx="1"/>
          </p:nvPr>
        </p:nvSpPr>
        <p:spPr/>
        <p:txBody>
          <a:bodyPr>
            <a:normAutofit fontScale="85000" lnSpcReduction="20000"/>
          </a:bodyPr>
          <a:lstStyle/>
          <a:p>
            <a:pPr marL="0" indent="0" algn="just">
              <a:buNone/>
            </a:pPr>
            <a:r>
              <a:rPr lang="tr-TR" dirty="0" smtClean="0"/>
              <a:t>Bilişsel </a:t>
            </a:r>
            <a:r>
              <a:rPr lang="tr-TR" dirty="0"/>
              <a:t>süreçlerin aşamalı sınıflaması, </a:t>
            </a:r>
            <a:r>
              <a:rPr lang="tr-TR" dirty="0" smtClean="0"/>
              <a:t>altı </a:t>
            </a:r>
            <a:r>
              <a:rPr lang="tr-TR" dirty="0"/>
              <a:t>temel boyutta ve basitten karmaşığa doğru bir yapı oluşturacak biçimde </a:t>
            </a:r>
            <a:r>
              <a:rPr lang="tr-TR" dirty="0" smtClean="0"/>
              <a:t>düzenlenmiştir.</a:t>
            </a:r>
          </a:p>
          <a:p>
            <a:pPr marL="0" indent="0" algn="just">
              <a:buNone/>
            </a:pPr>
            <a:endParaRPr lang="tr-TR" dirty="0"/>
          </a:p>
          <a:p>
            <a:pPr marL="0" indent="0" algn="just">
              <a:buNone/>
            </a:pPr>
            <a:r>
              <a:rPr lang="tr-TR" b="1" dirty="0"/>
              <a:t>Hatırlamak</a:t>
            </a:r>
            <a:endParaRPr lang="tr-TR" dirty="0"/>
          </a:p>
          <a:p>
            <a:pPr marL="0" indent="0" algn="just">
              <a:buNone/>
            </a:pPr>
            <a:r>
              <a:rPr lang="tr-TR" dirty="0" smtClean="0"/>
              <a:t>Uzun </a:t>
            </a:r>
            <a:r>
              <a:rPr lang="tr-TR" dirty="0"/>
              <a:t>süreli bellekten ilgili bilgileri almaktır. (Kavramları, terimleri, kuramları, kuramcıları, özellikleri, ilkeleri, yöntemleri, ölçütleri vb. hatırlama) İki temel alt boyuttan oluşur.</a:t>
            </a:r>
          </a:p>
          <a:p>
            <a:pPr marL="0" indent="0" algn="just">
              <a:buNone/>
            </a:pPr>
            <a:r>
              <a:rPr lang="tr-TR" b="1" i="1" dirty="0"/>
              <a:t>Tanıma</a:t>
            </a:r>
            <a:r>
              <a:rPr lang="tr-TR" i="1" dirty="0"/>
              <a:t>:</a:t>
            </a:r>
            <a:r>
              <a:rPr lang="tr-TR" dirty="0"/>
              <a:t>	Öğrencinin verilen bilgiyi görünce tanımasıdır.</a:t>
            </a:r>
          </a:p>
          <a:p>
            <a:pPr marL="0" indent="0" algn="just">
              <a:buNone/>
            </a:pPr>
            <a:r>
              <a:rPr lang="tr-TR" b="1" i="1" dirty="0"/>
              <a:t>Anımsama:</a:t>
            </a:r>
            <a:r>
              <a:rPr lang="tr-TR" dirty="0"/>
              <a:t>	Öğrencinin verilen bilgiyi sorulduğunda anımsamasıdır. </a:t>
            </a:r>
          </a:p>
          <a:p>
            <a:pPr marL="0" indent="0" algn="just">
              <a:buNone/>
            </a:pPr>
            <a:r>
              <a:rPr lang="tr-TR" dirty="0"/>
              <a:t> </a:t>
            </a:r>
          </a:p>
          <a:p>
            <a:pPr marL="0" indent="0" algn="just">
              <a:buNone/>
            </a:pPr>
            <a:r>
              <a:rPr lang="tr-TR" b="1" dirty="0"/>
              <a:t> </a:t>
            </a:r>
            <a:endParaRPr lang="tr-TR" dirty="0"/>
          </a:p>
          <a:p>
            <a:pPr marL="0" indent="0">
              <a:buNone/>
            </a:pPr>
            <a:r>
              <a:rPr lang="tr-TR" i="1" dirty="0" err="1" smtClean="0"/>
              <a:t>Bloom</a:t>
            </a:r>
            <a:r>
              <a:rPr lang="tr-TR" i="1" dirty="0" smtClean="0"/>
              <a:t> ve diğerleri (1956)</a:t>
            </a:r>
            <a:endParaRPr lang="tr-TR" i="1" dirty="0"/>
          </a:p>
        </p:txBody>
      </p:sp>
    </p:spTree>
    <p:extLst>
      <p:ext uri="{BB962C8B-B14F-4D97-AF65-F5344CB8AC3E}">
        <p14:creationId xmlns:p14="http://schemas.microsoft.com/office/powerpoint/2010/main" val="3894384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lgn="just">
              <a:buNone/>
            </a:pPr>
            <a:r>
              <a:rPr lang="tr-TR" b="1" dirty="0" smtClean="0"/>
              <a:t>Kavrama</a:t>
            </a:r>
            <a:endParaRPr lang="tr-TR" dirty="0"/>
          </a:p>
          <a:p>
            <a:pPr marL="0" indent="0" algn="just">
              <a:buNone/>
            </a:pPr>
            <a:r>
              <a:rPr lang="tr-TR" dirty="0" smtClean="0"/>
              <a:t>Öğrencinin </a:t>
            </a:r>
            <a:r>
              <a:rPr lang="tr-TR" dirty="0"/>
              <a:t>sözlü, yazılı, grafik iletişimi içeren ögelerden anlam çıkarması, kendilerine verilen eğitsel iletilerin anlamlarını yapılandırmasıdır.</a:t>
            </a:r>
          </a:p>
          <a:p>
            <a:pPr marL="0" indent="0" algn="just">
              <a:buNone/>
            </a:pPr>
            <a:r>
              <a:rPr lang="tr-TR" b="1" i="1" dirty="0"/>
              <a:t>Yorumlama:</a:t>
            </a:r>
            <a:r>
              <a:rPr lang="tr-TR" dirty="0"/>
              <a:t>	Öğrencinin bir bilgiyi diğerine çevirmesi; öğretim sırasında açıkça anlaşılmayan söz, düşünce ve görüşlere (kimi durumlarda kişisel kanılara da yer verilerek) açıklık kazandırılması; bir yazının ya da bir sözün, anlaşılması güç yönlerinin aydınlığa kavuşturulması; gizli veya hayali olan bir şeyden anlam çıkarılmasıdır.</a:t>
            </a:r>
          </a:p>
          <a:p>
            <a:pPr marL="0" indent="0" algn="just">
              <a:buNone/>
            </a:pPr>
            <a:r>
              <a:rPr lang="tr-TR" b="1" i="1" dirty="0"/>
              <a:t>Örnek </a:t>
            </a:r>
            <a:r>
              <a:rPr lang="tr-TR" b="1" i="1" dirty="0" smtClean="0"/>
              <a:t>Verme: </a:t>
            </a:r>
            <a:r>
              <a:rPr lang="tr-TR" dirty="0" smtClean="0"/>
              <a:t>Öğrencilerin </a:t>
            </a:r>
            <a:r>
              <a:rPr lang="tr-TR" dirty="0"/>
              <a:t>genel bir konu içerisinde, özel bir örnek bulmasıdır</a:t>
            </a:r>
          </a:p>
          <a:p>
            <a:pPr marL="0" indent="0" algn="just">
              <a:buNone/>
            </a:pPr>
            <a:r>
              <a:rPr lang="tr-TR" b="1" i="1" dirty="0" smtClean="0"/>
              <a:t>Sınıflama: </a:t>
            </a:r>
            <a:r>
              <a:rPr lang="tr-TR" dirty="0" smtClean="0"/>
              <a:t>Öğrencinin</a:t>
            </a:r>
            <a:r>
              <a:rPr lang="tr-TR" dirty="0"/>
              <a:t>, bir bilginin hangi gruba ait olduğunu kesin olarak belirlemesidir</a:t>
            </a:r>
            <a:r>
              <a:rPr lang="tr-TR" dirty="0" smtClean="0"/>
              <a:t>.</a:t>
            </a:r>
          </a:p>
          <a:p>
            <a:pPr marL="0" indent="0" algn="just">
              <a:buNone/>
            </a:pPr>
            <a:endParaRPr lang="tr-TR" dirty="0"/>
          </a:p>
          <a:p>
            <a:pPr marL="0" indent="0" algn="just">
              <a:buNone/>
            </a:pPr>
            <a:r>
              <a:rPr lang="tr-TR" i="1" dirty="0" err="1"/>
              <a:t>Bloom</a:t>
            </a:r>
            <a:r>
              <a:rPr lang="tr-TR" i="1" dirty="0"/>
              <a:t> ve diğerleri (1956)</a:t>
            </a:r>
          </a:p>
          <a:p>
            <a:pPr marL="0" indent="0" algn="just">
              <a:buNone/>
            </a:pPr>
            <a:endParaRPr lang="tr-TR" dirty="0"/>
          </a:p>
          <a:p>
            <a:endParaRPr lang="tr-TR" dirty="0"/>
          </a:p>
        </p:txBody>
      </p:sp>
    </p:spTree>
    <p:extLst>
      <p:ext uri="{BB962C8B-B14F-4D97-AF65-F5344CB8AC3E}">
        <p14:creationId xmlns:p14="http://schemas.microsoft.com/office/powerpoint/2010/main" val="1183688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marL="0" indent="0" algn="just">
              <a:buNone/>
            </a:pPr>
            <a:r>
              <a:rPr lang="tr-TR" b="1" i="1" dirty="0"/>
              <a:t>Özetleme:</a:t>
            </a:r>
            <a:r>
              <a:rPr lang="tr-TR" dirty="0"/>
              <a:t>	Öğrencinin, bilginin genel temasını temsil eden bilgiyi kısa açıklamalarla vermesidir.</a:t>
            </a:r>
          </a:p>
          <a:p>
            <a:pPr marL="0" indent="0" algn="just">
              <a:buNone/>
            </a:pPr>
            <a:r>
              <a:rPr lang="tr-TR" b="1" i="1" dirty="0"/>
              <a:t>Sonuç çıkarma:</a:t>
            </a:r>
            <a:r>
              <a:rPr lang="tr-TR" dirty="0"/>
              <a:t> 	Öğrencinin verilen bir bilgiden mantıklı sonuçlar elde etmesidir.</a:t>
            </a:r>
          </a:p>
          <a:p>
            <a:pPr marL="0" indent="0" algn="just">
              <a:buNone/>
            </a:pPr>
            <a:r>
              <a:rPr lang="tr-TR" b="1" i="1" dirty="0"/>
              <a:t>Karşılaştırma:	</a:t>
            </a:r>
            <a:r>
              <a:rPr lang="tr-TR" dirty="0"/>
              <a:t>Öğrencilerin iki ya da daha fazla olayın, fikrin, problemin ya da düşüncenin farklılıklarını ve benzerliklerini tespit etmesidir.</a:t>
            </a:r>
          </a:p>
          <a:p>
            <a:pPr marL="0" indent="0" algn="just">
              <a:buNone/>
            </a:pPr>
            <a:r>
              <a:rPr lang="tr-TR" b="1" i="1" dirty="0"/>
              <a:t>Açıklama:</a:t>
            </a:r>
            <a:r>
              <a:rPr lang="tr-TR" dirty="0"/>
              <a:t>	Öğrencinin zihinsel yapıları oluşturması ve bu yapıları kullanarak olguları neden-sonuç ilişkisi çerçevesinde açıklamasıdır</a:t>
            </a:r>
            <a:r>
              <a:rPr lang="tr-TR" dirty="0" smtClean="0"/>
              <a:t>.</a:t>
            </a:r>
          </a:p>
          <a:p>
            <a:pPr marL="0" indent="0">
              <a:buNone/>
            </a:pPr>
            <a:endParaRPr lang="tr-TR" dirty="0"/>
          </a:p>
          <a:p>
            <a:pPr marL="0" indent="0">
              <a:buNone/>
            </a:pPr>
            <a:r>
              <a:rPr lang="tr-TR" i="1" dirty="0" err="1"/>
              <a:t>Bloom</a:t>
            </a:r>
            <a:r>
              <a:rPr lang="tr-TR" i="1" dirty="0"/>
              <a:t> ve diğerleri (1956)</a:t>
            </a:r>
          </a:p>
          <a:p>
            <a:pPr marL="0" indent="0">
              <a:buNone/>
            </a:pPr>
            <a:endParaRPr lang="tr-TR" dirty="0"/>
          </a:p>
        </p:txBody>
      </p:sp>
    </p:spTree>
    <p:extLst>
      <p:ext uri="{BB962C8B-B14F-4D97-AF65-F5344CB8AC3E}">
        <p14:creationId xmlns:p14="http://schemas.microsoft.com/office/powerpoint/2010/main" val="1694945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lgn="just">
              <a:buNone/>
            </a:pPr>
            <a:r>
              <a:rPr lang="tr-TR" b="1" dirty="0" smtClean="0"/>
              <a:t>Uygulama</a:t>
            </a:r>
            <a:endParaRPr lang="tr-TR" dirty="0"/>
          </a:p>
          <a:p>
            <a:pPr marL="0" indent="0" algn="just">
              <a:buNone/>
            </a:pPr>
            <a:r>
              <a:rPr lang="tr-TR" dirty="0"/>
              <a:t> </a:t>
            </a:r>
            <a:r>
              <a:rPr lang="tr-TR" dirty="0" smtClean="0"/>
              <a:t>Bir </a:t>
            </a:r>
            <a:r>
              <a:rPr lang="tr-TR" dirty="0"/>
              <a:t>yöntemi, edinilen bilgileri verilen bir durumda kullanmadır. Öğrencinin, alıştırma yaparken ya da problem çözerken öğrendiği işlemleri uygulamasıdır</a:t>
            </a:r>
            <a:r>
              <a:rPr lang="tr-TR" dirty="0" smtClean="0"/>
              <a:t>.</a:t>
            </a:r>
          </a:p>
          <a:p>
            <a:pPr marL="0" indent="0" algn="just">
              <a:buNone/>
            </a:pPr>
            <a:endParaRPr lang="tr-TR" dirty="0"/>
          </a:p>
          <a:p>
            <a:pPr marL="0" indent="0" algn="just">
              <a:buNone/>
            </a:pPr>
            <a:r>
              <a:rPr lang="tr-TR" b="1" i="1" dirty="0"/>
              <a:t>Yapma:</a:t>
            </a:r>
            <a:r>
              <a:rPr lang="tr-TR" dirty="0"/>
              <a:t> </a:t>
            </a:r>
            <a:r>
              <a:rPr lang="tr-TR" dirty="0" smtClean="0"/>
              <a:t>Öğrencinin </a:t>
            </a:r>
            <a:r>
              <a:rPr lang="tr-TR" dirty="0"/>
              <a:t>daha önce gördüğü benzer işlemleri tekrar uygulamasıdır</a:t>
            </a:r>
            <a:r>
              <a:rPr lang="tr-TR" dirty="0" smtClean="0"/>
              <a:t>.</a:t>
            </a:r>
          </a:p>
          <a:p>
            <a:pPr marL="0" indent="0" algn="just">
              <a:buNone/>
            </a:pPr>
            <a:endParaRPr lang="tr-TR" dirty="0"/>
          </a:p>
          <a:p>
            <a:pPr marL="0" indent="0" algn="just">
              <a:buNone/>
            </a:pPr>
            <a:r>
              <a:rPr lang="tr-TR" b="1" i="1" dirty="0"/>
              <a:t>Tamamlama:</a:t>
            </a:r>
            <a:r>
              <a:rPr lang="tr-TR" dirty="0"/>
              <a:t> 	Öğrencinin daha önceden görüp alışık olmadığı bir görevde, birden çok farklı işlemi uygulamasıdır</a:t>
            </a:r>
            <a:r>
              <a:rPr lang="tr-TR" dirty="0" smtClean="0"/>
              <a:t>.</a:t>
            </a:r>
          </a:p>
          <a:p>
            <a:pPr marL="0" indent="0" algn="just">
              <a:buNone/>
            </a:pPr>
            <a:endParaRPr lang="tr-TR" dirty="0"/>
          </a:p>
          <a:p>
            <a:pPr marL="0" indent="0" algn="just">
              <a:buNone/>
            </a:pPr>
            <a:r>
              <a:rPr lang="tr-TR" i="1" dirty="0" err="1"/>
              <a:t>Bloom</a:t>
            </a:r>
            <a:r>
              <a:rPr lang="tr-TR" i="1" dirty="0"/>
              <a:t> ve diğerleri (1956</a:t>
            </a:r>
            <a:r>
              <a:rPr lang="tr-TR" i="1" dirty="0" smtClean="0"/>
              <a:t>)</a:t>
            </a:r>
            <a:endParaRPr lang="tr-TR" dirty="0"/>
          </a:p>
          <a:p>
            <a:pPr marL="0" indent="0">
              <a:buNone/>
            </a:pPr>
            <a:r>
              <a:rPr lang="tr-TR" b="1" dirty="0"/>
              <a:t> </a:t>
            </a:r>
            <a:endParaRPr lang="tr-TR" dirty="0"/>
          </a:p>
          <a:p>
            <a:pPr marL="0" indent="0">
              <a:buNone/>
            </a:pPr>
            <a:r>
              <a:rPr lang="tr-TR" b="1" dirty="0"/>
              <a:t> </a:t>
            </a:r>
            <a:endParaRPr lang="tr-TR" dirty="0"/>
          </a:p>
          <a:p>
            <a:endParaRPr lang="tr-TR" dirty="0"/>
          </a:p>
        </p:txBody>
      </p:sp>
    </p:spTree>
    <p:extLst>
      <p:ext uri="{BB962C8B-B14F-4D97-AF65-F5344CB8AC3E}">
        <p14:creationId xmlns:p14="http://schemas.microsoft.com/office/powerpoint/2010/main" val="50874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marL="0" indent="0" algn="just">
              <a:buNone/>
            </a:pPr>
            <a:r>
              <a:rPr lang="tr-TR" b="1" dirty="0" smtClean="0"/>
              <a:t>Analiz</a:t>
            </a:r>
            <a:endParaRPr lang="tr-TR" dirty="0"/>
          </a:p>
          <a:p>
            <a:pPr marL="0" indent="0" algn="just">
              <a:buNone/>
            </a:pPr>
            <a:r>
              <a:rPr lang="tr-TR" dirty="0"/>
              <a:t> </a:t>
            </a:r>
            <a:r>
              <a:rPr lang="tr-TR" dirty="0" smtClean="0"/>
              <a:t>Materyali </a:t>
            </a:r>
            <a:r>
              <a:rPr lang="tr-TR" dirty="0"/>
              <a:t>bileşenlerine ayırma ve parçaların birbiriyle ve materyalin genel yapısı ya da amacıyla nasıl bir ilişkisi olduğunu belirlemesidir</a:t>
            </a:r>
            <a:r>
              <a:rPr lang="tr-TR" dirty="0" smtClean="0"/>
              <a:t>.</a:t>
            </a:r>
          </a:p>
          <a:p>
            <a:pPr marL="0" indent="0" algn="just">
              <a:buNone/>
            </a:pPr>
            <a:endParaRPr lang="tr-TR" dirty="0"/>
          </a:p>
          <a:p>
            <a:pPr marL="0" indent="0" algn="just">
              <a:buNone/>
            </a:pPr>
            <a:r>
              <a:rPr lang="tr-TR" b="1" i="1" dirty="0"/>
              <a:t>Ayırt Etme:</a:t>
            </a:r>
            <a:r>
              <a:rPr lang="tr-TR" dirty="0"/>
              <a:t> 	Öğrencinin, materyalle ilgili ya da ilgisiz, önemli ya da önemsiz kısımların ayrımını yapabilmesidir</a:t>
            </a:r>
            <a:r>
              <a:rPr lang="tr-TR" dirty="0" smtClean="0"/>
              <a:t>.</a:t>
            </a:r>
          </a:p>
          <a:p>
            <a:pPr marL="0" indent="0" algn="just">
              <a:buNone/>
            </a:pPr>
            <a:endParaRPr lang="tr-TR" dirty="0"/>
          </a:p>
          <a:p>
            <a:pPr marL="0" indent="0" algn="just">
              <a:buNone/>
            </a:pPr>
            <a:r>
              <a:rPr lang="tr-TR" b="1" i="1" dirty="0"/>
              <a:t>Organize Etme:</a:t>
            </a:r>
            <a:r>
              <a:rPr lang="tr-TR" dirty="0"/>
              <a:t> 	Öğrencinin, bir öğenin bir yapı içine nasıl oturduğunu ya da yapı içinde nasıl işlev kazandığını belirlemesidir</a:t>
            </a:r>
            <a:r>
              <a:rPr lang="tr-TR" dirty="0" smtClean="0"/>
              <a:t>.</a:t>
            </a:r>
          </a:p>
          <a:p>
            <a:pPr marL="0" indent="0" algn="just">
              <a:buNone/>
            </a:pPr>
            <a:endParaRPr lang="tr-TR" dirty="0"/>
          </a:p>
          <a:p>
            <a:pPr marL="0" indent="0" algn="just">
              <a:buNone/>
            </a:pPr>
            <a:r>
              <a:rPr lang="tr-TR" b="1" i="1" dirty="0"/>
              <a:t>İlişkilendirmek</a:t>
            </a:r>
            <a:r>
              <a:rPr lang="tr-TR" b="1" dirty="0"/>
              <a:t>/</a:t>
            </a:r>
            <a:r>
              <a:rPr lang="tr-TR" b="1" i="1" dirty="0"/>
              <a:t>Dayandırma:</a:t>
            </a:r>
            <a:r>
              <a:rPr lang="tr-TR" dirty="0"/>
              <a:t> Öğrencinin, verilen bir materyaldeki önyargıları, değerleri ve bakış açılarını belirleyebilmesidir.</a:t>
            </a:r>
          </a:p>
          <a:p>
            <a:pPr marL="0" indent="0" algn="just">
              <a:buNone/>
            </a:pPr>
            <a:r>
              <a:rPr lang="tr-TR" dirty="0"/>
              <a:t> </a:t>
            </a:r>
          </a:p>
          <a:p>
            <a:pPr marL="0" indent="0" algn="just">
              <a:buNone/>
            </a:pPr>
            <a:r>
              <a:rPr lang="tr-TR" b="1" dirty="0"/>
              <a:t> </a:t>
            </a:r>
            <a:r>
              <a:rPr lang="tr-TR" i="1" dirty="0" err="1"/>
              <a:t>Bloom</a:t>
            </a:r>
            <a:r>
              <a:rPr lang="tr-TR" i="1" dirty="0"/>
              <a:t> ve diğerleri (1956)</a:t>
            </a:r>
          </a:p>
          <a:p>
            <a:pPr marL="0" indent="0" algn="just">
              <a:buNone/>
            </a:pPr>
            <a:endParaRPr lang="tr-TR" dirty="0"/>
          </a:p>
          <a:p>
            <a:endParaRPr lang="tr-TR" dirty="0"/>
          </a:p>
        </p:txBody>
      </p:sp>
    </p:spTree>
    <p:extLst>
      <p:ext uri="{BB962C8B-B14F-4D97-AF65-F5344CB8AC3E}">
        <p14:creationId xmlns:p14="http://schemas.microsoft.com/office/powerpoint/2010/main" val="2320063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Sentez</a:t>
            </a:r>
          </a:p>
          <a:p>
            <a:pPr marL="0" indent="0" algn="just">
              <a:buNone/>
            </a:pPr>
            <a:r>
              <a:rPr lang="tr-TR" dirty="0"/>
              <a:t>Sentez, öğeleri, belli ilişki ve kurallara göre birleştirip bir bütün oluşturma işidir. Fakat her bütün oluşturma işi sentez olamaz. Sentezde yenilik, özgünlük, buluş, icat, yaratıcılık gibi özellikler söz konusudur. Bu niteliklerinden dolayı sentez bir bakıma bilimsel, felsefi, sanatsal yöntemlerle yaratma işidir. Taklidini, benzerini, bir örnekten yararlanarak özdeşini yapma, yapılanın aynısını oluşturma sentez değildir</a:t>
            </a:r>
            <a:r>
              <a:rPr lang="tr-TR" dirty="0" smtClean="0"/>
              <a:t>.</a:t>
            </a:r>
          </a:p>
          <a:p>
            <a:pPr marL="0" indent="0" algn="just">
              <a:buNone/>
            </a:pPr>
            <a:endParaRPr lang="tr-TR" dirty="0"/>
          </a:p>
          <a:p>
            <a:pPr marL="0" indent="0" algn="just">
              <a:buNone/>
            </a:pPr>
            <a:r>
              <a:rPr lang="tr-TR" i="1" dirty="0" err="1"/>
              <a:t>Bloom</a:t>
            </a:r>
            <a:r>
              <a:rPr lang="tr-TR" i="1" dirty="0"/>
              <a:t> ve diğerleri (1956)</a:t>
            </a:r>
          </a:p>
          <a:p>
            <a:pPr marL="0" indent="0" algn="just">
              <a:buNone/>
            </a:pPr>
            <a:endParaRPr lang="tr-TR" dirty="0"/>
          </a:p>
        </p:txBody>
      </p:sp>
    </p:spTree>
    <p:extLst>
      <p:ext uri="{BB962C8B-B14F-4D97-AF65-F5344CB8AC3E}">
        <p14:creationId xmlns:p14="http://schemas.microsoft.com/office/powerpoint/2010/main" val="1006809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marL="0" indent="0" algn="just">
              <a:buNone/>
            </a:pPr>
            <a:r>
              <a:rPr lang="tr-TR" b="1" dirty="0"/>
              <a:t>Değerlendirmek</a:t>
            </a:r>
            <a:endParaRPr lang="tr-TR" dirty="0"/>
          </a:p>
          <a:p>
            <a:pPr marL="0" indent="0" algn="just">
              <a:buNone/>
            </a:pPr>
            <a:r>
              <a:rPr lang="tr-TR" dirty="0" smtClean="0"/>
              <a:t>Ölçüt </a:t>
            </a:r>
            <a:r>
              <a:rPr lang="tr-TR" dirty="0"/>
              <a:t>ve standartlara dayalı olarak karar vermedir. Öğrencilerin, ölçütler ve standartlar üzerinden yargılaması sürecidir. Bu ölçütler genellikle kalite, etkinlik ve tutarlılık olarak kullanılır.  </a:t>
            </a:r>
            <a:endParaRPr lang="tr-TR" dirty="0" smtClean="0"/>
          </a:p>
          <a:p>
            <a:pPr marL="0" indent="0" algn="just">
              <a:buNone/>
            </a:pPr>
            <a:endParaRPr lang="tr-TR" dirty="0"/>
          </a:p>
          <a:p>
            <a:pPr marL="0" indent="0" algn="just">
              <a:buNone/>
            </a:pPr>
            <a:r>
              <a:rPr lang="tr-TR" b="1" i="1" dirty="0"/>
              <a:t>Kontrol Etme</a:t>
            </a:r>
            <a:r>
              <a:rPr lang="tr-TR" i="1" dirty="0"/>
              <a:t>:</a:t>
            </a:r>
            <a:r>
              <a:rPr lang="tr-TR" dirty="0"/>
              <a:t> 	Öğrencilerin sonuçta ya da süreçteki tutarsızlıkları ve mantık hatalarını algılamasıdır</a:t>
            </a:r>
            <a:r>
              <a:rPr lang="tr-TR" dirty="0" smtClean="0"/>
              <a:t>.</a:t>
            </a:r>
          </a:p>
          <a:p>
            <a:pPr marL="0" indent="0" algn="just">
              <a:buNone/>
            </a:pPr>
            <a:endParaRPr lang="tr-TR" dirty="0"/>
          </a:p>
          <a:p>
            <a:pPr marL="0" indent="0" algn="just">
              <a:buNone/>
            </a:pPr>
            <a:r>
              <a:rPr lang="tr-TR" b="1" i="1" dirty="0"/>
              <a:t>Eleştirme:</a:t>
            </a:r>
            <a:r>
              <a:rPr lang="tr-TR" dirty="0"/>
              <a:t> 	Öğrencinin, işlemle ürün arasındaki tutarsızlıkları belirlemesidir. Bir görüş, kanı ya da verinin yargılanarak çözümlenmesidir. Bu süreçte ölçüt kullanma ve gerekçe sunma önemlidir</a:t>
            </a:r>
            <a:r>
              <a:rPr lang="tr-TR" dirty="0" smtClean="0"/>
              <a:t>.</a:t>
            </a:r>
          </a:p>
          <a:p>
            <a:pPr marL="0" indent="0" algn="just">
              <a:buNone/>
            </a:pPr>
            <a:endParaRPr lang="tr-TR" dirty="0" smtClean="0"/>
          </a:p>
          <a:p>
            <a:pPr marL="0" indent="0" algn="just">
              <a:buNone/>
            </a:pPr>
            <a:endParaRPr lang="tr-TR" dirty="0"/>
          </a:p>
          <a:p>
            <a:pPr marL="0" indent="0" algn="just">
              <a:buNone/>
            </a:pPr>
            <a:endParaRPr lang="tr-TR" dirty="0"/>
          </a:p>
          <a:p>
            <a:pPr marL="0" indent="0" algn="just">
              <a:buNone/>
            </a:pPr>
            <a:r>
              <a:rPr lang="tr-TR" i="1" dirty="0" err="1"/>
              <a:t>Bloom</a:t>
            </a:r>
            <a:r>
              <a:rPr lang="tr-TR" i="1" dirty="0"/>
              <a:t> ve diğerleri (1956</a:t>
            </a:r>
            <a:r>
              <a:rPr lang="tr-TR" i="1" dirty="0" smtClean="0"/>
              <a:t>)</a:t>
            </a:r>
            <a:r>
              <a:rPr lang="tr-TR" dirty="0"/>
              <a:t> </a:t>
            </a:r>
          </a:p>
        </p:txBody>
      </p:sp>
    </p:spTree>
    <p:extLst>
      <p:ext uri="{BB962C8B-B14F-4D97-AF65-F5344CB8AC3E}">
        <p14:creationId xmlns:p14="http://schemas.microsoft.com/office/powerpoint/2010/main" val="156948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lgn="just">
              <a:buNone/>
            </a:pPr>
            <a:r>
              <a:rPr lang="tr-TR" sz="2200" dirty="0" err="1" smtClean="0"/>
              <a:t>Bloom</a:t>
            </a:r>
            <a:r>
              <a:rPr lang="tr-TR" sz="2200" dirty="0" smtClean="0"/>
              <a:t>, B. S., </a:t>
            </a:r>
            <a:r>
              <a:rPr lang="tr-TR" sz="2200" dirty="0" err="1" smtClean="0"/>
              <a:t>Engelhart</a:t>
            </a:r>
            <a:r>
              <a:rPr lang="tr-TR" sz="2200" dirty="0" smtClean="0"/>
              <a:t>, M.D., </a:t>
            </a:r>
            <a:r>
              <a:rPr lang="tr-TR" sz="2200" dirty="0" err="1" smtClean="0"/>
              <a:t>Furst</a:t>
            </a:r>
            <a:r>
              <a:rPr lang="tr-TR" sz="2200" dirty="0" smtClean="0"/>
              <a:t>, E. J., </a:t>
            </a:r>
            <a:r>
              <a:rPr lang="tr-TR" sz="2200" dirty="0" err="1" smtClean="0"/>
              <a:t>Hill</a:t>
            </a:r>
            <a:r>
              <a:rPr lang="tr-TR" sz="2200" dirty="0" smtClean="0"/>
              <a:t>, W. H. Ve </a:t>
            </a:r>
            <a:r>
              <a:rPr lang="tr-TR" sz="2200" dirty="0" err="1" smtClean="0"/>
              <a:t>Krathwohl</a:t>
            </a:r>
            <a:r>
              <a:rPr lang="tr-TR" sz="2200" dirty="0" smtClean="0"/>
              <a:t>, D. R. (1956). </a:t>
            </a:r>
            <a:r>
              <a:rPr lang="en-US" sz="2200" i="1" dirty="0"/>
              <a:t>Taxonomy of </a:t>
            </a:r>
            <a:r>
              <a:rPr lang="tr-TR" sz="2200" i="1" dirty="0" smtClean="0"/>
              <a:t>	</a:t>
            </a:r>
            <a:r>
              <a:rPr lang="en-US" sz="2200" i="1" dirty="0" smtClean="0"/>
              <a:t>educational </a:t>
            </a:r>
            <a:r>
              <a:rPr lang="en-US" sz="2200" i="1" dirty="0"/>
              <a:t>objectives: The classification of educational goals</a:t>
            </a:r>
            <a:r>
              <a:rPr lang="en-US" sz="2200" dirty="0"/>
              <a:t>. Handbook I: </a:t>
            </a:r>
            <a:r>
              <a:rPr lang="tr-TR" sz="2200" dirty="0" smtClean="0"/>
              <a:t>	</a:t>
            </a:r>
            <a:r>
              <a:rPr lang="en-US" sz="2200" dirty="0" smtClean="0"/>
              <a:t>Cognitive </a:t>
            </a:r>
            <a:r>
              <a:rPr lang="en-US" sz="2200" dirty="0"/>
              <a:t>domain. New York: David McKay Company.</a:t>
            </a:r>
            <a:endParaRPr lang="tr-TR" sz="2200" dirty="0"/>
          </a:p>
          <a:p>
            <a:pPr marL="0" indent="0">
              <a:buNone/>
            </a:pPr>
            <a:endParaRPr lang="tr-TR" dirty="0"/>
          </a:p>
        </p:txBody>
      </p:sp>
    </p:spTree>
    <p:extLst>
      <p:ext uri="{BB962C8B-B14F-4D97-AF65-F5344CB8AC3E}">
        <p14:creationId xmlns:p14="http://schemas.microsoft.com/office/powerpoint/2010/main" val="406153718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234</Words>
  <Application>Microsoft Office PowerPoint</Application>
  <PresentationFormat>Geniş ekran</PresentationFormat>
  <Paragraphs>60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Bilişsel Davranışların Ölçülmesi: Bloom Taksonomisi</vt:lpstr>
      <vt:lpstr>Benjamin Bloom Bilişsel Düzey Sınıflaması </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TUGCE</cp:lastModifiedBy>
  <cp:revision>20</cp:revision>
  <dcterms:created xsi:type="dcterms:W3CDTF">2017-05-16T13:19:38Z</dcterms:created>
  <dcterms:modified xsi:type="dcterms:W3CDTF">2018-01-30T11:14:13Z</dcterms:modified>
</cp:coreProperties>
</file>