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6" r:id="rId1"/>
  </p:sldMasterIdLst>
  <p:notesMasterIdLst>
    <p:notesMasterId r:id="rId16"/>
  </p:notesMasterIdLst>
  <p:handoutMasterIdLst>
    <p:handoutMasterId r:id="rId17"/>
  </p:handoutMasterIdLst>
  <p:sldIdLst>
    <p:sldId id="281" r:id="rId2"/>
    <p:sldId id="256" r:id="rId3"/>
    <p:sldId id="280" r:id="rId4"/>
    <p:sldId id="262" r:id="rId5"/>
    <p:sldId id="278" r:id="rId6"/>
    <p:sldId id="279" r:id="rId7"/>
    <p:sldId id="263" r:id="rId8"/>
    <p:sldId id="257" r:id="rId9"/>
    <p:sldId id="258" r:id="rId10"/>
    <p:sldId id="276" r:id="rId11"/>
    <p:sldId id="266" r:id="rId12"/>
    <p:sldId id="268" r:id="rId13"/>
    <p:sldId id="275" r:id="rId14"/>
    <p:sldId id="284" r:id="rId15"/>
  </p:sldIdLst>
  <p:sldSz cx="9144000" cy="6858000" type="screen4x3"/>
  <p:notesSz cx="6761163" cy="99425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1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32BAE1-57D6-498D-8825-ADA7D52F6F99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A0239-CCF1-450C-BD12-D58A8194D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453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722DEF-840A-45A9-A7E0-037C3E79D81F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1243013"/>
            <a:ext cx="44751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6275" y="4784725"/>
            <a:ext cx="5408613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C21436-40C9-4430-BC89-DDC0409A32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3624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D77C7-FE31-42D9-92BE-CB6D459BE14E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09D56F1C-5715-4CE5-BD0B-8B4E3544DDF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0864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812E8-72CF-43FF-990F-1DCAFA7EFA4A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9D56F1C-5715-4CE5-BD0B-8B4E3544DDF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6515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05D56-9C99-4347-86C4-CFC679A3354C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9D56F1C-5715-4CE5-BD0B-8B4E3544DDF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8457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735B-C8FD-4209-B2C5-23A6C4FC24FB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9D56F1C-5715-4CE5-BD0B-8B4E3544DDF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72903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4C68B-91BB-42DB-9D83-832D9215490F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9D56F1C-5715-4CE5-BD0B-8B4E3544DDF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4001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EEE1-B160-4AB4-8A05-BF15C6BD733A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9D56F1C-5715-4CE5-BD0B-8B4E3544DDF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8731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ECFF1-64B0-4FCB-B228-0E655BC93147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6F1C-5715-4CE5-BD0B-8B4E3544DDF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7139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41319-34AD-4E63-8785-AABA4D21220B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6F1C-5715-4CE5-BD0B-8B4E3544DDF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400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04D0-ED18-402E-98E7-E8EC5083D81B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6F1C-5715-4CE5-BD0B-8B4E3544DDF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1884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D5837-95AC-4230-A143-D4BC0E1DB764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9D56F1C-5715-4CE5-BD0B-8B4E3544DDF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20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EA41-55E8-4DFC-ABE8-813FACDE012A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9D56F1C-5715-4CE5-BD0B-8B4E3544DDF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076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C244-1B19-40DE-BD8A-35A4FCDE2AD4}" type="datetime1">
              <a:rPr lang="tr-TR" smtClean="0"/>
              <a:t>20.10.2017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9D56F1C-5715-4CE5-BD0B-8B4E3544DDF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5950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3A268-9A65-4CBC-B801-635B5DFC2D51}" type="datetime1">
              <a:rPr lang="tr-TR" smtClean="0"/>
              <a:t>20.10.2017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6F1C-5715-4CE5-BD0B-8B4E3544DDF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276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43F3D-AEE8-444B-B3CA-7296405403B0}" type="datetime1">
              <a:rPr lang="tr-TR" smtClean="0"/>
              <a:t>20.10.2017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6F1C-5715-4CE5-BD0B-8B4E3544DDF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9888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BF40-9D37-49C3-900A-07453A317DCA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6F1C-5715-4CE5-BD0B-8B4E3544DDF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191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DDCE-2154-41C0-AADE-E4178A85A5D0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9D56F1C-5715-4CE5-BD0B-8B4E3544DDF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2684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65BC8-AD25-47FE-94EE-15ABB9B73D5C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9D56F1C-5715-4CE5-BD0B-8B4E3544DDF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950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  <p:sldLayoutId id="2147483958" r:id="rId12"/>
    <p:sldLayoutId id="2147483959" r:id="rId13"/>
    <p:sldLayoutId id="2147483960" r:id="rId14"/>
    <p:sldLayoutId id="2147483961" r:id="rId15"/>
    <p:sldLayoutId id="2147483962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\Desktop\imagesQ7GUZT4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764704"/>
            <a:ext cx="6912767" cy="2952328"/>
          </a:xfrm>
          <a:prstGeom prst="rect">
            <a:avLst/>
          </a:prstGeom>
          <a:noFill/>
        </p:spPr>
      </p:pic>
      <p:pic>
        <p:nvPicPr>
          <p:cNvPr id="1027" name="Picture 3" descr="C:\Users\N\Desktop\images276IAE1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3861048"/>
            <a:ext cx="2952328" cy="2376264"/>
          </a:xfrm>
          <a:prstGeom prst="rect">
            <a:avLst/>
          </a:prstGeom>
          <a:noFill/>
        </p:spPr>
      </p:pic>
      <p:sp>
        <p:nvSpPr>
          <p:cNvPr id="4" name="Başlık 1"/>
          <p:cNvSpPr txBox="1">
            <a:spLocks/>
          </p:cNvSpPr>
          <p:nvPr/>
        </p:nvSpPr>
        <p:spPr>
          <a:xfrm>
            <a:off x="4211960" y="4221088"/>
            <a:ext cx="4392488" cy="1946647"/>
          </a:xfrm>
          <a:prstGeom prst="rect">
            <a:avLst/>
          </a:prstGeom>
        </p:spPr>
        <p:txBody>
          <a:bodyPr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 Psikolojisi</a:t>
            </a:r>
            <a:br>
              <a:rPr kumimoji="0" lang="tr-TR" sz="8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Dersin yapısı ve Giriş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000" noProof="0" dirty="0" smtClean="0">
                <a:latin typeface="+mj-lt"/>
                <a:ea typeface="+mj-ea"/>
                <a:cs typeface="+mj-cs"/>
              </a:rPr>
              <a:t>A.Ü.İ.F/</a:t>
            </a:r>
            <a:r>
              <a:rPr lang="en-US" sz="4000" noProof="0" dirty="0" err="1" smtClean="0">
                <a:latin typeface="+mj-lt"/>
                <a:ea typeface="+mj-ea"/>
                <a:cs typeface="+mj-cs"/>
              </a:rPr>
              <a:t>Güz</a:t>
            </a:r>
            <a:r>
              <a:rPr lang="en-US" sz="4000" noProof="0" dirty="0" smtClean="0">
                <a:latin typeface="+mj-lt"/>
                <a:ea typeface="+mj-ea"/>
                <a:cs typeface="+mj-cs"/>
              </a:rPr>
              <a:t> </a:t>
            </a:r>
            <a:r>
              <a:rPr lang="tr-TR" sz="4000" dirty="0">
                <a:latin typeface="+mj-lt"/>
                <a:ea typeface="+mj-ea"/>
                <a:cs typeface="+mj-cs"/>
              </a:rPr>
              <a:t>D</a:t>
            </a:r>
            <a:r>
              <a:rPr lang="en-US" sz="4000" noProof="0" dirty="0" err="1" smtClean="0">
                <a:latin typeface="+mj-lt"/>
                <a:ea typeface="+mj-ea"/>
                <a:cs typeface="+mj-cs"/>
              </a:rPr>
              <a:t>önemi</a:t>
            </a:r>
            <a:r>
              <a:rPr lang="tr-TR" sz="4000" noProof="0" dirty="0" smtClean="0">
                <a:latin typeface="+mj-lt"/>
                <a:ea typeface="+mj-ea"/>
                <a:cs typeface="+mj-cs"/>
              </a:rPr>
              <a:t> 1. Hafta</a:t>
            </a:r>
            <a:endParaRPr kumimoji="0" lang="tr-T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 txBox="1">
            <a:spLocks/>
          </p:cNvSpPr>
          <p:nvPr/>
        </p:nvSpPr>
        <p:spPr>
          <a:xfrm>
            <a:off x="546841" y="2636912"/>
            <a:ext cx="8157592" cy="1070992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smtClean="0"/>
              <a:t>Gerçekte neyi araştırıyoruz?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914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tr-TR" dirty="0"/>
              <a:t>hayata bağlı ve onun vazgeçilmez bir unsurudur.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049" y="1484785"/>
            <a:ext cx="2798040" cy="4559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67540"/>
            <a:ext cx="5040559" cy="5753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Dikdörtgen 4"/>
          <p:cNvSpPr/>
          <p:nvPr/>
        </p:nvSpPr>
        <p:spPr>
          <a:xfrm>
            <a:off x="179512" y="548680"/>
            <a:ext cx="3240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‘insanın hayat üzerine bütünsel bir reaksiyonudur’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230177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187248" cy="1260689"/>
          </a:xfrm>
        </p:spPr>
        <p:txBody>
          <a:bodyPr>
            <a:normAutofit/>
          </a:bodyPr>
          <a:lstStyle/>
          <a:p>
            <a:r>
              <a:rPr lang="tr-TR" dirty="0" smtClean="0"/>
              <a:t>Dini tecrübenin Çeşitliliği/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Variety</a:t>
            </a:r>
            <a:r>
              <a:rPr lang="tr-TR" dirty="0" smtClean="0"/>
              <a:t> of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Experince</a:t>
            </a:r>
            <a:r>
              <a:rPr lang="tr-TR" dirty="0" smtClean="0"/>
              <a:t>(1902)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916832"/>
            <a:ext cx="8568951" cy="3952262"/>
          </a:xfrm>
        </p:spPr>
        <p:txBody>
          <a:bodyPr/>
          <a:lstStyle/>
          <a:p>
            <a:endParaRPr lang="tr-TR" dirty="0" smtClean="0"/>
          </a:p>
          <a:p>
            <a:r>
              <a:rPr lang="tr-TR" sz="2800" dirty="0" smtClean="0"/>
              <a:t>Din» insanın kutsal olanla ilişkilendirdiği bireysel bir tecrübesidir.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sz="2800" dirty="0" smtClean="0"/>
              <a:t>Hayata </a:t>
            </a:r>
            <a:r>
              <a:rPr lang="tr-TR" sz="2800" dirty="0"/>
              <a:t>bağlı ve onun vazgeçilmez bir unsurudur.</a:t>
            </a:r>
            <a:endParaRPr lang="tr-TR" sz="2800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67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b="1" dirty="0" smtClean="0"/>
              <a:t>Dini tecrübenin psikolojisini araştırıyoruz.</a:t>
            </a:r>
          </a:p>
          <a:p>
            <a:endParaRPr lang="tr-TR" dirty="0"/>
          </a:p>
          <a:p>
            <a:r>
              <a:rPr lang="tr-TR" b="1" dirty="0" smtClean="0"/>
              <a:t>NOT: </a:t>
            </a:r>
            <a:r>
              <a:rPr lang="tr-TR" dirty="0" smtClean="0"/>
              <a:t>Din psikolojisi herhangi bir dinin iddialarına yada gerçeklerine yanıt vermez, bilakis dini inanç ve davranışların bireysel, sosyal, kültürel anlamda araştırır.   </a:t>
            </a:r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394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smtClean="0"/>
              <a:t>JAMES</a:t>
            </a:r>
            <a:r>
              <a:rPr lang="tr-TR" dirty="0" smtClean="0"/>
              <a:t>, </a:t>
            </a:r>
            <a:r>
              <a:rPr lang="tr-TR" dirty="0"/>
              <a:t>W.  (1950).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Principle</a:t>
            </a:r>
            <a:r>
              <a:rPr lang="tr-TR" i="1" dirty="0"/>
              <a:t> of </a:t>
            </a:r>
            <a:r>
              <a:rPr lang="tr-TR" i="1" dirty="0" err="1"/>
              <a:t>Psychology</a:t>
            </a:r>
            <a:r>
              <a:rPr lang="tr-TR" dirty="0"/>
              <a:t>, I, New York: </a:t>
            </a:r>
            <a:r>
              <a:rPr lang="tr-TR" dirty="0" err="1"/>
              <a:t>Dower</a:t>
            </a:r>
            <a:r>
              <a:rPr lang="tr-TR" dirty="0"/>
              <a:t> </a:t>
            </a:r>
            <a:r>
              <a:rPr lang="tr-TR" dirty="0" err="1"/>
              <a:t>Pub</a:t>
            </a:r>
            <a:r>
              <a:rPr lang="tr-TR" dirty="0"/>
              <a:t>. </a:t>
            </a:r>
          </a:p>
          <a:p>
            <a:r>
              <a:rPr lang="tr-TR" dirty="0" smtClean="0"/>
              <a:t>JUNG, </a:t>
            </a:r>
            <a:r>
              <a:rPr lang="tr-TR" dirty="0"/>
              <a:t>C. G., (1999). </a:t>
            </a:r>
            <a:r>
              <a:rPr lang="tr-TR" i="1" dirty="0"/>
              <a:t>Keşfedilmemiş Benlik</a:t>
            </a:r>
            <a:r>
              <a:rPr lang="tr-TR" dirty="0"/>
              <a:t>, </a:t>
            </a:r>
            <a:r>
              <a:rPr lang="tr-TR" dirty="0" err="1"/>
              <a:t>çev</a:t>
            </a:r>
            <a:r>
              <a:rPr lang="tr-TR" dirty="0"/>
              <a:t>: Barış İlhan, İstanbul: İlhan Yay. </a:t>
            </a:r>
          </a:p>
          <a:p>
            <a:r>
              <a:rPr lang="tr-TR" dirty="0" smtClean="0"/>
              <a:t>AYTEN, </a:t>
            </a:r>
            <a:r>
              <a:rPr lang="tr-TR" dirty="0"/>
              <a:t>Ali (2006). William James(1842-1910) ve Din Psikolojisinde Tercüme Merkezli Bir Yaklaşım, </a:t>
            </a:r>
            <a:r>
              <a:rPr lang="tr-TR" i="1" dirty="0"/>
              <a:t>İslami Araştırmalar Dergisi </a:t>
            </a:r>
            <a:r>
              <a:rPr lang="tr-TR" dirty="0"/>
              <a:t>19/3:457-464.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9426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7990656" cy="1946647"/>
          </a:xfrm>
        </p:spPr>
        <p:txBody>
          <a:bodyPr>
            <a:normAutofit fontScale="90000"/>
          </a:bodyPr>
          <a:lstStyle/>
          <a:p>
            <a:r>
              <a:rPr lang="tr-TR" sz="8900" dirty="0" smtClean="0"/>
              <a:t>Din Psikolojisi</a:t>
            </a:r>
            <a:br>
              <a:rPr lang="tr-TR" sz="8900" dirty="0" smtClean="0"/>
            </a:br>
            <a:r>
              <a:rPr lang="tr-TR" sz="5400" dirty="0"/>
              <a:t> </a:t>
            </a:r>
            <a:r>
              <a:rPr lang="tr-TR" sz="4000" dirty="0" smtClean="0"/>
              <a:t>Dersin yapısı ve Giriş 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59632" y="4581128"/>
            <a:ext cx="6400800" cy="1752600"/>
          </a:xfrm>
        </p:spPr>
        <p:txBody>
          <a:bodyPr/>
          <a:lstStyle/>
          <a:p>
            <a:r>
              <a:rPr lang="tr-TR" dirty="0" smtClean="0"/>
              <a:t>Nuran E. KORKMAZ</a:t>
            </a:r>
          </a:p>
          <a:p>
            <a:r>
              <a:rPr lang="tr-TR" dirty="0" smtClean="0"/>
              <a:t>A.Ü.İ.F (2016-17)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64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043608" y="2636912"/>
            <a:ext cx="2736304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DİN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4716016" y="2636912"/>
            <a:ext cx="2880320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PSİKOLOJİ</a:t>
            </a:r>
            <a:endParaRPr lang="en-US" dirty="0"/>
          </a:p>
        </p:txBody>
      </p:sp>
      <p:sp>
        <p:nvSpPr>
          <p:cNvPr id="1026" name="AutoShape 2" descr="Image result for picture hope"/>
          <p:cNvSpPr>
            <a:spLocks noChangeAspect="1" noChangeArrowheads="1"/>
          </p:cNvSpPr>
          <p:nvPr/>
        </p:nvSpPr>
        <p:spPr bwMode="auto">
          <a:xfrm>
            <a:off x="0" y="-136525"/>
            <a:ext cx="1704975" cy="11334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Image result for picture hope"/>
          <p:cNvSpPr>
            <a:spLocks noChangeAspect="1" noChangeArrowheads="1"/>
          </p:cNvSpPr>
          <p:nvPr/>
        </p:nvSpPr>
        <p:spPr bwMode="auto">
          <a:xfrm>
            <a:off x="0" y="-136525"/>
            <a:ext cx="1704975" cy="11334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Image result for picture hope"/>
          <p:cNvSpPr>
            <a:spLocks noChangeAspect="1" noChangeArrowheads="1"/>
          </p:cNvSpPr>
          <p:nvPr/>
        </p:nvSpPr>
        <p:spPr bwMode="auto">
          <a:xfrm>
            <a:off x="0" y="-136525"/>
            <a:ext cx="1704975" cy="11334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49066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tr-TR" dirty="0" smtClean="0"/>
              <a:t>Dersin kapsamı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184575"/>
          </a:xfrm>
        </p:spPr>
        <p:txBody>
          <a:bodyPr>
            <a:normAutofit/>
          </a:bodyPr>
          <a:lstStyle/>
          <a:p>
            <a:pPr lvl="1"/>
            <a:r>
              <a:rPr lang="tr-TR" sz="2400" dirty="0" smtClean="0"/>
              <a:t>Müfredat/ öğretim programı/içerik</a:t>
            </a:r>
            <a:endParaRPr lang="en-US" sz="2400" dirty="0" smtClean="0"/>
          </a:p>
          <a:p>
            <a:pPr lvl="1"/>
            <a:r>
              <a:rPr lang="en-US" sz="2400" dirty="0" smtClean="0"/>
              <a:t>D</a:t>
            </a:r>
            <a:r>
              <a:rPr lang="tr-TR" sz="2400" dirty="0" smtClean="0"/>
              <a:t>ers </a:t>
            </a:r>
            <a:r>
              <a:rPr lang="en-US" sz="2400" dirty="0" err="1" smtClean="0"/>
              <a:t>materyali</a:t>
            </a:r>
            <a:r>
              <a:rPr lang="tr-TR" sz="2400" dirty="0" smtClean="0"/>
              <a:t>;</a:t>
            </a:r>
            <a:endParaRPr lang="en-US" sz="2400" dirty="0" smtClean="0"/>
          </a:p>
          <a:p>
            <a:pPr lvl="1"/>
            <a:r>
              <a:rPr lang="tr-TR" sz="2400" dirty="0" err="1" smtClean="0"/>
              <a:t>K</a:t>
            </a:r>
            <a:r>
              <a:rPr lang="en-US" sz="2400" dirty="0" err="1" smtClean="0"/>
              <a:t>onferans</a:t>
            </a:r>
            <a:r>
              <a:rPr lang="en-US" sz="2400" dirty="0" smtClean="0"/>
              <a:t>/</a:t>
            </a:r>
            <a:r>
              <a:rPr lang="en-US" sz="2400" dirty="0" err="1" smtClean="0"/>
              <a:t>ders</a:t>
            </a:r>
            <a:r>
              <a:rPr lang="en-US" sz="2400" dirty="0" smtClean="0"/>
              <a:t> </a:t>
            </a:r>
            <a:r>
              <a:rPr lang="en-US" sz="2400" dirty="0" err="1" smtClean="0"/>
              <a:t>anlatimi</a:t>
            </a:r>
            <a:endParaRPr lang="en-US" sz="2400" dirty="0" smtClean="0"/>
          </a:p>
          <a:p>
            <a:pPr lvl="1"/>
            <a:r>
              <a:rPr lang="en-US" sz="2400" dirty="0" err="1" smtClean="0"/>
              <a:t>Akademik</a:t>
            </a:r>
            <a:r>
              <a:rPr lang="en-US" sz="2400" dirty="0" smtClean="0"/>
              <a:t> –</a:t>
            </a:r>
            <a:r>
              <a:rPr lang="en-US" sz="2400" dirty="0" err="1" smtClean="0"/>
              <a:t>hayatin</a:t>
            </a:r>
            <a:r>
              <a:rPr lang="en-US" sz="2400" dirty="0" smtClean="0"/>
              <a:t> </a:t>
            </a:r>
            <a:r>
              <a:rPr lang="en-US" sz="2400" dirty="0" err="1" smtClean="0"/>
              <a:t>icinden</a:t>
            </a:r>
            <a:endParaRPr lang="en-US" sz="2400" dirty="0" smtClean="0"/>
          </a:p>
          <a:p>
            <a:pPr lvl="1"/>
            <a:r>
              <a:rPr lang="tr-TR" sz="2400" dirty="0" smtClean="0"/>
              <a:t>Seminer-lecture(ders anlatımı)</a:t>
            </a:r>
            <a:endParaRPr lang="en-US" sz="2400" dirty="0" smtClean="0"/>
          </a:p>
          <a:p>
            <a:pPr lvl="1"/>
            <a:r>
              <a:rPr lang="tr-TR" sz="2400" dirty="0" smtClean="0"/>
              <a:t>Aktif </a:t>
            </a:r>
            <a:r>
              <a:rPr lang="en-US" sz="2400" dirty="0" err="1" smtClean="0"/>
              <a:t>dinleme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tr-TR" sz="2400" dirty="0" err="1" smtClean="0"/>
              <a:t>note</a:t>
            </a:r>
            <a:r>
              <a:rPr lang="tr-TR" sz="2400" dirty="0" smtClean="0"/>
              <a:t> alma</a:t>
            </a:r>
          </a:p>
          <a:p>
            <a:pPr lvl="1"/>
            <a:r>
              <a:rPr lang="tr-TR" sz="2400" dirty="0" smtClean="0"/>
              <a:t>Doğru soruyu sormak(soru ve sorgulama)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err="1" smtClean="0"/>
              <a:t>proje</a:t>
            </a:r>
            <a:r>
              <a:rPr lang="en-US" sz="2400" dirty="0" smtClean="0"/>
              <a:t>/final </a:t>
            </a:r>
            <a:r>
              <a:rPr lang="en-US" sz="2400" dirty="0" err="1" smtClean="0"/>
              <a:t>odevi</a:t>
            </a:r>
            <a:r>
              <a:rPr lang="en-US" sz="2400" dirty="0" smtClean="0"/>
              <a:t>(max 10 </a:t>
            </a:r>
            <a:r>
              <a:rPr lang="en-US" sz="2400" dirty="0" err="1" smtClean="0"/>
              <a:t>ss</a:t>
            </a:r>
            <a:r>
              <a:rPr lang="en-US" sz="2400" dirty="0" smtClean="0"/>
              <a:t>)</a:t>
            </a:r>
            <a:endParaRPr lang="tr-TR" sz="2400" dirty="0" smtClean="0"/>
          </a:p>
          <a:p>
            <a:pPr lvl="1"/>
            <a:r>
              <a:rPr lang="tr-TR" sz="2400" dirty="0"/>
              <a:t> </a:t>
            </a:r>
            <a:r>
              <a:rPr lang="tr-TR" sz="2400" dirty="0" smtClean="0"/>
              <a:t>Sorular</a:t>
            </a:r>
            <a:r>
              <a:rPr lang="en-US" sz="2400" dirty="0" smtClean="0"/>
              <a:t>: </a:t>
            </a:r>
            <a:r>
              <a:rPr lang="tr-TR" sz="2400" dirty="0" smtClean="0"/>
              <a:t>?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50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Amaçlar: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Psikoloji </a:t>
            </a:r>
            <a:r>
              <a:rPr lang="tr-TR" dirty="0" smtClean="0"/>
              <a:t> ve din psikolojisi bilimine </a:t>
            </a:r>
            <a:r>
              <a:rPr lang="tr-TR" dirty="0"/>
              <a:t>ilişkin bilimsel bir bakış açısı geliştirmek</a:t>
            </a:r>
            <a:endParaRPr lang="en-US" dirty="0"/>
          </a:p>
          <a:p>
            <a:pPr>
              <a:defRPr/>
            </a:pPr>
            <a:r>
              <a:rPr lang="tr-TR" dirty="0" smtClean="0"/>
              <a:t>Din psikolojisi bilimi hakkında bilgi sahibi olma</a:t>
            </a:r>
            <a:endParaRPr lang="en-US" dirty="0"/>
          </a:p>
          <a:p>
            <a:pPr>
              <a:defRPr/>
            </a:pPr>
            <a:r>
              <a:rPr lang="tr-TR" dirty="0" smtClean="0"/>
              <a:t>Bilimsel değer yargısı geliştirme</a:t>
            </a:r>
            <a:endParaRPr lang="en-US" dirty="0"/>
          </a:p>
          <a:p>
            <a:pPr>
              <a:defRPr/>
            </a:pPr>
            <a:r>
              <a:rPr lang="tr-TR" dirty="0" smtClean="0"/>
              <a:t>Kişisel gelişim</a:t>
            </a:r>
            <a:endParaRPr lang="en-US" dirty="0"/>
          </a:p>
          <a:p>
            <a:pPr>
              <a:defRPr/>
            </a:pPr>
            <a:r>
              <a:rPr lang="tr-TR" dirty="0" smtClean="0"/>
              <a:t>Sorgulayıcı  bakış açısı geliştirme</a:t>
            </a:r>
            <a:endParaRPr lang="en-US" dirty="0"/>
          </a:p>
          <a:p>
            <a:pPr>
              <a:defRPr/>
            </a:pPr>
            <a:r>
              <a:rPr lang="tr-TR" dirty="0" smtClean="0"/>
              <a:t>Bilim ve yaşamı entegre edip hayattan zevk alma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65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Sınav &amp; Ekstra puan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Açık uçlu &amp; çoktan seçmeli</a:t>
            </a:r>
          </a:p>
          <a:p>
            <a:r>
              <a:rPr lang="tr-TR" dirty="0" smtClean="0"/>
              <a:t>Haftalık okumalar</a:t>
            </a:r>
          </a:p>
          <a:p>
            <a:r>
              <a:rPr lang="tr-TR" dirty="0" smtClean="0"/>
              <a:t>Proje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965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Neden din psikolojisi? yada Neden dini tecrübeyi araştırıyoruz?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Dinin bireysel, toplumsal, kültürel fonksiyonunun yadsınamaması </a:t>
            </a:r>
          </a:p>
          <a:p>
            <a:r>
              <a:rPr lang="tr-TR" dirty="0" smtClean="0"/>
              <a:t>Dini </a:t>
            </a:r>
            <a:r>
              <a:rPr lang="tr-TR" dirty="0"/>
              <a:t>inanç insan davranışının güçlü bir motivasyon aracıdır.   </a:t>
            </a:r>
          </a:p>
          <a:p>
            <a:pPr lvl="1"/>
            <a:endParaRPr lang="tr-TR" dirty="0" smtClean="0"/>
          </a:p>
          <a:p>
            <a:pPr lvl="1">
              <a:buFont typeface="Wingdings" pitchFamily="2" charset="2"/>
              <a:buChar char="§"/>
            </a:pPr>
            <a:endParaRPr lang="tr-TR" dirty="0"/>
          </a:p>
          <a:p>
            <a:pPr lvl="1">
              <a:buFont typeface="Wingdings" pitchFamily="2" charset="2"/>
              <a:buChar char="§"/>
            </a:pPr>
            <a:endParaRPr lang="tr-TR" dirty="0" smtClean="0"/>
          </a:p>
          <a:p>
            <a:pPr marL="342900" lvl="1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955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52736"/>
            <a:ext cx="8192274" cy="4935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370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96301"/>
            <a:ext cx="6984776" cy="5768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286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5405</TotalTime>
  <Words>330</Words>
  <Application>Microsoft Office PowerPoint</Application>
  <PresentationFormat>Ekran Gösterisi (4:3)</PresentationFormat>
  <Paragraphs>76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Wingdings</vt:lpstr>
      <vt:lpstr>Wingdings 3</vt:lpstr>
      <vt:lpstr>Duman</vt:lpstr>
      <vt:lpstr>PowerPoint Sunusu</vt:lpstr>
      <vt:lpstr>Din Psikolojisi  Dersin yapısı ve Giriş </vt:lpstr>
      <vt:lpstr>PowerPoint Sunusu</vt:lpstr>
      <vt:lpstr> Dersin kapsamı </vt:lpstr>
      <vt:lpstr>Amaçlar: </vt:lpstr>
      <vt:lpstr>Sınav &amp; Ekstra puan</vt:lpstr>
      <vt:lpstr>Neden din psikolojisi? yada Neden dini tecrübeyi araştırıyoruz?</vt:lpstr>
      <vt:lpstr>PowerPoint Sunusu</vt:lpstr>
      <vt:lpstr>PowerPoint Sunusu</vt:lpstr>
      <vt:lpstr>PowerPoint Sunusu</vt:lpstr>
      <vt:lpstr> </vt:lpstr>
      <vt:lpstr>Dini tecrübenin Çeşitliliği/The Variety of Religious Experince(1902)</vt:lpstr>
      <vt:lpstr>PowerPoint Sunusu</vt:lpstr>
      <vt:lpstr>Kaynakça: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 Psikolojisi</dc:title>
  <dc:creator>user</dc:creator>
  <cp:lastModifiedBy>nuran</cp:lastModifiedBy>
  <cp:revision>78</cp:revision>
  <cp:lastPrinted>2016-10-03T12:39:13Z</cp:lastPrinted>
  <dcterms:created xsi:type="dcterms:W3CDTF">2016-07-15T08:03:46Z</dcterms:created>
  <dcterms:modified xsi:type="dcterms:W3CDTF">2017-10-20T10:37:56Z</dcterms:modified>
</cp:coreProperties>
</file>