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93" r:id="rId2"/>
    <p:sldId id="257" r:id="rId3"/>
    <p:sldId id="258" r:id="rId4"/>
    <p:sldId id="259" r:id="rId5"/>
    <p:sldId id="268" r:id="rId6"/>
    <p:sldId id="260" r:id="rId7"/>
    <p:sldId id="261" r:id="rId8"/>
    <p:sldId id="264" r:id="rId9"/>
    <p:sldId id="266" r:id="rId10"/>
    <p:sldId id="267" r:id="rId11"/>
    <p:sldId id="262" r:id="rId12"/>
    <p:sldId id="265"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9" r:id="rId33"/>
    <p:sldId id="290" r:id="rId34"/>
    <p:sldId id="288" r:id="rId35"/>
    <p:sldId id="291" r:id="rId36"/>
    <p:sldId id="292"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014B5-8A3C-473A-993C-12153C04B9EF}" type="datetimeFigureOut">
              <a:rPr lang="tr-TR" smtClean="0"/>
              <a:t>13.2.2017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8F713-3B30-403A-8E92-77F18EC16F1E}" type="slidenum">
              <a:rPr lang="tr-TR" smtClean="0"/>
              <a:t>‹#›</a:t>
            </a:fld>
            <a:endParaRPr lang="tr-TR"/>
          </a:p>
        </p:txBody>
      </p:sp>
    </p:spTree>
    <p:extLst>
      <p:ext uri="{BB962C8B-B14F-4D97-AF65-F5344CB8AC3E}">
        <p14:creationId xmlns:p14="http://schemas.microsoft.com/office/powerpoint/2010/main" val="277493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B08F713-3B30-403A-8E92-77F18EC16F1E}" type="slidenum">
              <a:rPr lang="tr-TR" smtClean="0"/>
              <a:t>1</a:t>
            </a:fld>
            <a:endParaRPr lang="tr-TR"/>
          </a:p>
        </p:txBody>
      </p:sp>
    </p:spTree>
    <p:extLst>
      <p:ext uri="{BB962C8B-B14F-4D97-AF65-F5344CB8AC3E}">
        <p14:creationId xmlns:p14="http://schemas.microsoft.com/office/powerpoint/2010/main" val="331183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13.2.2017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62451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13.2.2017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2506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13.2.2017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25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13.2.2017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30712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13.2.2017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6852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13.2.2017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32782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13.2.2017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6775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13.2.2017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5102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13.2.2017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79043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13.2.2017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48786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F78A5-28D9-4CEB-9EE5-2FEB70488B79}" type="datetimeFigureOut">
              <a:rPr lang="tr-TR" smtClean="0"/>
              <a:t>13.2.2017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5014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F78A5-28D9-4CEB-9EE5-2FEB70488B79}" type="datetimeFigureOut">
              <a:rPr lang="tr-TR" smtClean="0"/>
              <a:t>13.2.2017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4304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79EF78A5-28D9-4CEB-9EE5-2FEB70488B79}" type="datetimeFigureOut">
              <a:rPr lang="tr-TR" smtClean="0"/>
              <a:t>13.2.2017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9387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F78A5-28D9-4CEB-9EE5-2FEB70488B79}" type="datetimeFigureOut">
              <a:rPr lang="tr-TR" smtClean="0"/>
              <a:t>13.2.2017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7524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13.2.2017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57063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13.2.2017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256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F78A5-28D9-4CEB-9EE5-2FEB70488B79}" type="datetimeFigureOut">
              <a:rPr lang="tr-TR" smtClean="0"/>
              <a:t>13.2.2017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EECDAB-CBE2-419E-A1A6-4D3B19594A07}" type="slidenum">
              <a:rPr lang="tr-TR" smtClean="0"/>
              <a:t>‹#›</a:t>
            </a:fld>
            <a:endParaRPr lang="tr-TR"/>
          </a:p>
        </p:txBody>
      </p:sp>
    </p:spTree>
    <p:extLst>
      <p:ext uri="{BB962C8B-B14F-4D97-AF65-F5344CB8AC3E}">
        <p14:creationId xmlns:p14="http://schemas.microsoft.com/office/powerpoint/2010/main" val="749461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ANKARA ÜNİVERSİTESİ HUKUK FAKÜLTESİ – KIYMETLİ EVRAK HUKUKU DERS NOTLARI</a:t>
            </a:r>
          </a:p>
        </p:txBody>
      </p:sp>
      <p:sp>
        <p:nvSpPr>
          <p:cNvPr id="3" name="İçerik Yer Tutucusu 2"/>
          <p:cNvSpPr>
            <a:spLocks noGrp="1"/>
          </p:cNvSpPr>
          <p:nvPr>
            <p:ph idx="1"/>
          </p:nvPr>
        </p:nvSpPr>
        <p:spPr/>
        <p:txBody>
          <a:bodyPr/>
          <a:lstStyle/>
          <a:p>
            <a:pPr marL="0" indent="0" algn="ctr">
              <a:buNone/>
            </a:pPr>
            <a:endParaRPr lang="tr-TR" dirty="0"/>
          </a:p>
          <a:p>
            <a:pPr marL="0" indent="0" algn="ctr">
              <a:buNone/>
            </a:pPr>
            <a:r>
              <a:rPr lang="tr-TR" dirty="0"/>
              <a:t>Bu notlar her hafta işlenecek ders planını detaylı olarak göstermesi için hazırlanmış kısa bilgiler içermektedir.</a:t>
            </a:r>
          </a:p>
        </p:txBody>
      </p:sp>
    </p:spTree>
    <p:extLst>
      <p:ext uri="{BB962C8B-B14F-4D97-AF65-F5344CB8AC3E}">
        <p14:creationId xmlns:p14="http://schemas.microsoft.com/office/powerpoint/2010/main" val="907786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evrakta</a:t>
            </a:r>
            <a:r>
              <a:rPr lang="en-GB" dirty="0"/>
              <a:t> </a:t>
            </a:r>
            <a:r>
              <a:rPr lang="en-GB" dirty="0" err="1"/>
              <a:t>def'iler</a:t>
            </a:r>
            <a:r>
              <a:rPr lang="en-GB" dirty="0"/>
              <a:t>-II</a:t>
            </a:r>
            <a:endParaRPr lang="tr-TR" dirty="0"/>
          </a:p>
        </p:txBody>
      </p:sp>
      <p:sp>
        <p:nvSpPr>
          <p:cNvPr id="3" name="İçerik Yer Tutucusu 2"/>
          <p:cNvSpPr>
            <a:spLocks noGrp="1"/>
          </p:cNvSpPr>
          <p:nvPr>
            <p:ph idx="1"/>
          </p:nvPr>
        </p:nvSpPr>
        <p:spPr/>
        <p:txBody>
          <a:bodyPr/>
          <a:lstStyle/>
          <a:p>
            <a:r>
              <a:rPr lang="tr-TR" b="1" dirty="0"/>
              <a:t>Bilerek Borçlunun Zararına Hareket Edilmesi Halinde</a:t>
            </a:r>
            <a:br>
              <a:rPr lang="tr-TR" b="1" dirty="0"/>
            </a:br>
            <a:r>
              <a:rPr lang="tr-TR" dirty="0"/>
              <a:t>Şahsi defilerin, sadece doğrudan doğruya ilişkide bulunan kişiler arasında ileri sürülebileceği, ilişkinin tarafı olmayan üçüncü kişilere ileri sürülemeyeceği kuralının istisnası, hamilin, senedi elde ederken, bilerek borçlunun zararına hareket etmiş olması halidir. Anılan durum</a:t>
            </a:r>
            <a:br>
              <a:rPr lang="tr-TR" dirty="0"/>
            </a:br>
            <a:r>
              <a:rPr lang="tr-TR" dirty="0"/>
              <a:t>gerçekleşirse borçlu, kendisiyle doğrudan doğruya ilişkide bulunmamış kişilere dahi şahsi defilerini ileri sürebilecektir. </a:t>
            </a:r>
            <a:br>
              <a:rPr lang="tr-TR" dirty="0"/>
            </a:br>
            <a:endParaRPr lang="tr-TR" dirty="0"/>
          </a:p>
        </p:txBody>
      </p:sp>
    </p:spTree>
    <p:extLst>
      <p:ext uri="{BB962C8B-B14F-4D97-AF65-F5344CB8AC3E}">
        <p14:creationId xmlns:p14="http://schemas.microsoft.com/office/powerpoint/2010/main" val="1692117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69442" y="616690"/>
            <a:ext cx="8047618" cy="5209952"/>
          </a:xfrm>
        </p:spPr>
      </p:pic>
      <p:sp>
        <p:nvSpPr>
          <p:cNvPr id="2" name="Dikdörtgen 1"/>
          <p:cNvSpPr/>
          <p:nvPr/>
        </p:nvSpPr>
        <p:spPr>
          <a:xfrm>
            <a:off x="2169442" y="5945302"/>
            <a:ext cx="8047618" cy="646331"/>
          </a:xfrm>
          <a:prstGeom prst="rect">
            <a:avLst/>
          </a:prstGeom>
        </p:spPr>
        <p:txBody>
          <a:bodyPr wrap="square">
            <a:spAutoFit/>
          </a:bodyPr>
          <a:lstStyle/>
          <a:p>
            <a:r>
              <a:rPr lang="tr-TR" dirty="0"/>
              <a:t>Tablo için bkz. Burçak Yıldız / Hikmet Bilgin: </a:t>
            </a:r>
            <a:r>
              <a:rPr lang="tr-TR" dirty="0" err="1"/>
              <a:t>Kıymetlli</a:t>
            </a:r>
            <a:r>
              <a:rPr lang="tr-TR" dirty="0"/>
              <a:t> Evrak ve Takip Hukuku Bilgisi, Ankara 2010.</a:t>
            </a:r>
          </a:p>
        </p:txBody>
      </p:sp>
    </p:spTree>
    <p:extLst>
      <p:ext uri="{BB962C8B-B14F-4D97-AF65-F5344CB8AC3E}">
        <p14:creationId xmlns:p14="http://schemas.microsoft.com/office/powerpoint/2010/main" val="877085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evrakın</a:t>
            </a:r>
            <a:r>
              <a:rPr lang="en-GB" dirty="0"/>
              <a:t> </a:t>
            </a:r>
            <a:r>
              <a:rPr lang="en-GB" dirty="0" err="1"/>
              <a:t>iptali</a:t>
            </a:r>
            <a:endParaRPr lang="tr-TR" dirty="0"/>
          </a:p>
        </p:txBody>
      </p:sp>
      <p:sp>
        <p:nvSpPr>
          <p:cNvPr id="3" name="İçerik Yer Tutucusu 2"/>
          <p:cNvSpPr>
            <a:spLocks noGrp="1"/>
          </p:cNvSpPr>
          <p:nvPr>
            <p:ph idx="1"/>
          </p:nvPr>
        </p:nvSpPr>
        <p:spPr/>
        <p:txBody>
          <a:bodyPr>
            <a:normAutofit/>
          </a:bodyPr>
          <a:lstStyle/>
          <a:p>
            <a:r>
              <a:rPr lang="tr-TR" b="1" dirty="0"/>
              <a:t>TTK</a:t>
            </a:r>
            <a:r>
              <a:rPr lang="tr-TR" dirty="0"/>
              <a:t> </a:t>
            </a:r>
            <a:r>
              <a:rPr lang="tr-TR" b="1" dirty="0"/>
              <a:t>MADDE 651</a:t>
            </a:r>
            <a:r>
              <a:rPr lang="tr-TR" dirty="0"/>
              <a:t>-</a:t>
            </a:r>
            <a:r>
              <a:rPr lang="tr-TR" b="1" dirty="0"/>
              <a:t> </a:t>
            </a:r>
            <a:r>
              <a:rPr lang="tr-TR" dirty="0"/>
              <a:t>(1) Kıymetli evrak zayi olduğu takdirde mahkeme tarafından iptaline karar verilebilir.</a:t>
            </a:r>
          </a:p>
          <a:p>
            <a:r>
              <a:rPr lang="tr-TR" dirty="0"/>
              <a:t>(2) Kıymetli evrakın zayi olduğu veya zıyaın ortaya çıktığı anda senet üzerinde hak sahibi olan kişi, senedin iptaline karar verilmesini isteyebilir.</a:t>
            </a:r>
          </a:p>
          <a:p>
            <a:r>
              <a:rPr lang="tr-TR" b="1" dirty="0"/>
              <a:t>MADDE 652</a:t>
            </a:r>
            <a:r>
              <a:rPr lang="tr-TR" dirty="0"/>
              <a:t>-</a:t>
            </a:r>
            <a:r>
              <a:rPr lang="tr-TR" b="1" dirty="0"/>
              <a:t> </a:t>
            </a:r>
            <a:r>
              <a:rPr lang="tr-TR" dirty="0"/>
              <a:t>(1) İptal kararı üzerine hak sahibi hakkını senetsiz olarak da ileri sürebilir veya yeni bir senet düzenlenmesini isteyebilir.</a:t>
            </a:r>
          </a:p>
          <a:p>
            <a:r>
              <a:rPr lang="tr-TR" dirty="0"/>
              <a:t>(2) Bunun dışında iptal usulü ve hükümleri hakkında, kıymetli evrakın çeşitli türlerine ilişkin özel hükümler uygulanır.</a:t>
            </a:r>
          </a:p>
          <a:p>
            <a:endParaRPr lang="tr-TR" dirty="0"/>
          </a:p>
        </p:txBody>
      </p:sp>
    </p:spTree>
    <p:extLst>
      <p:ext uri="{BB962C8B-B14F-4D97-AF65-F5344CB8AC3E}">
        <p14:creationId xmlns:p14="http://schemas.microsoft.com/office/powerpoint/2010/main" val="1265361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de-DE" dirty="0" err="1"/>
              <a:t>Kambiyo</a:t>
            </a:r>
            <a:r>
              <a:rPr lang="de-DE" dirty="0"/>
              <a:t> </a:t>
            </a:r>
            <a:r>
              <a:rPr lang="de-DE" dirty="0" err="1"/>
              <a:t>senetleri</a:t>
            </a:r>
            <a:r>
              <a:rPr lang="de-DE" dirty="0"/>
              <a:t> </a:t>
            </a:r>
            <a:r>
              <a:rPr lang="de-DE" dirty="0" err="1"/>
              <a:t>ve</a:t>
            </a:r>
            <a:r>
              <a:rPr lang="de-DE" dirty="0"/>
              <a:t> </a:t>
            </a:r>
            <a:r>
              <a:rPr lang="de-DE" dirty="0" err="1"/>
              <a:t>ortak</a:t>
            </a:r>
            <a:r>
              <a:rPr lang="de-DE" dirty="0"/>
              <a:t> </a:t>
            </a:r>
            <a:r>
              <a:rPr lang="de-DE" dirty="0" err="1"/>
              <a:t>özellikleri</a:t>
            </a:r>
            <a:endParaRPr lang="tr-TR" dirty="0"/>
          </a:p>
        </p:txBody>
      </p:sp>
      <p:sp>
        <p:nvSpPr>
          <p:cNvPr id="3" name="İçerik Yer Tutucusu 2"/>
          <p:cNvSpPr>
            <a:spLocks noGrp="1"/>
          </p:cNvSpPr>
          <p:nvPr>
            <p:ph idx="1"/>
          </p:nvPr>
        </p:nvSpPr>
        <p:spPr/>
        <p:txBody>
          <a:bodyPr/>
          <a:lstStyle/>
          <a:p>
            <a:r>
              <a:rPr lang="tr-TR" b="1" dirty="0"/>
              <a:t>Kambiyo Senedi Kavramı</a:t>
            </a:r>
            <a:br>
              <a:rPr lang="tr-TR" b="1" dirty="0"/>
            </a:br>
            <a:r>
              <a:rPr lang="tr-TR" dirty="0"/>
              <a:t>Poliçe, bono ve çekten oluşan kıymetli evrak grubu, kambiyo senetleri</a:t>
            </a:r>
            <a:br>
              <a:rPr lang="tr-TR" dirty="0"/>
            </a:br>
            <a:r>
              <a:rPr lang="tr-TR" dirty="0"/>
              <a:t>ya da ticari senetler olarak adlandırılmaktadır.</a:t>
            </a:r>
            <a:br>
              <a:rPr lang="tr-TR" dirty="0"/>
            </a:br>
            <a:r>
              <a:rPr lang="tr-TR" dirty="0"/>
              <a:t>Kambiyo senetleri kıymetli evrak niteliği taşımakta olduklarından,</a:t>
            </a:r>
            <a:br>
              <a:rPr lang="tr-TR" dirty="0"/>
            </a:br>
            <a:r>
              <a:rPr lang="tr-TR" dirty="0"/>
              <a:t>kıymetli evraka ilişkin genel esaslara tâbidirler. Bunun yanı sıra, ticari hayat açısından taşıdıkları büyük önem nedeniyle, kambiyo senetlerine ilişkin hükümler, Türk Ticaret Kanunu’nda özel olarak düzenlenmiştir. </a:t>
            </a:r>
            <a:br>
              <a:rPr lang="tr-TR" dirty="0"/>
            </a:br>
            <a:endParaRPr lang="tr-TR" dirty="0"/>
          </a:p>
        </p:txBody>
      </p:sp>
    </p:spTree>
    <p:extLst>
      <p:ext uri="{BB962C8B-B14F-4D97-AF65-F5344CB8AC3E}">
        <p14:creationId xmlns:p14="http://schemas.microsoft.com/office/powerpoint/2010/main" val="1939847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de-DE" dirty="0" err="1"/>
              <a:t>Kambiyo</a:t>
            </a:r>
            <a:r>
              <a:rPr lang="de-DE" dirty="0"/>
              <a:t> </a:t>
            </a:r>
            <a:r>
              <a:rPr lang="de-DE" dirty="0" err="1"/>
              <a:t>senetleri</a:t>
            </a:r>
            <a:r>
              <a:rPr lang="de-DE" dirty="0"/>
              <a:t> </a:t>
            </a:r>
            <a:r>
              <a:rPr lang="de-DE" dirty="0" err="1"/>
              <a:t>ve</a:t>
            </a:r>
            <a:r>
              <a:rPr lang="de-DE" dirty="0"/>
              <a:t> </a:t>
            </a:r>
            <a:r>
              <a:rPr lang="de-DE" dirty="0" err="1"/>
              <a:t>ortak</a:t>
            </a:r>
            <a:r>
              <a:rPr lang="de-DE" dirty="0"/>
              <a:t> </a:t>
            </a:r>
            <a:r>
              <a:rPr lang="de-DE" dirty="0" err="1"/>
              <a:t>özellikleri</a:t>
            </a:r>
            <a:endParaRPr lang="tr-TR" dirty="0"/>
          </a:p>
        </p:txBody>
      </p:sp>
      <p:sp>
        <p:nvSpPr>
          <p:cNvPr id="3" name="İçerik Yer Tutucusu 2"/>
          <p:cNvSpPr>
            <a:spLocks noGrp="1"/>
          </p:cNvSpPr>
          <p:nvPr>
            <p:ph idx="1"/>
          </p:nvPr>
        </p:nvSpPr>
        <p:spPr/>
        <p:txBody>
          <a:bodyPr>
            <a:normAutofit/>
          </a:bodyPr>
          <a:lstStyle/>
          <a:p>
            <a:r>
              <a:rPr lang="tr-TR" b="1" dirty="0"/>
              <a:t>Kanunen Emre Yazılı Senetlerdir</a:t>
            </a:r>
            <a:endParaRPr lang="tr-TR" dirty="0"/>
          </a:p>
          <a:p>
            <a:r>
              <a:rPr lang="tr-TR" b="1" dirty="0"/>
              <a:t>Alacak Senetleridir</a:t>
            </a:r>
            <a:endParaRPr lang="tr-TR" dirty="0"/>
          </a:p>
          <a:p>
            <a:r>
              <a:rPr lang="tr-TR" b="1" dirty="0"/>
              <a:t>Şekle Sıkı Sıkıya Bağlılık Esası Geçerlidir</a:t>
            </a:r>
            <a:r>
              <a:rPr lang="tr-TR" dirty="0"/>
              <a:t> </a:t>
            </a:r>
          </a:p>
          <a:p>
            <a:r>
              <a:rPr lang="tr-TR" b="1" dirty="0"/>
              <a:t>Müteselsil Sorumluluk İlkesi Geçerlidir</a:t>
            </a:r>
            <a:endParaRPr lang="tr-TR" dirty="0"/>
          </a:p>
          <a:p>
            <a:r>
              <a:rPr lang="tr-TR" b="1" dirty="0"/>
              <a:t>İmzaların Bağımsızlığı İlkesi Geçerlidir</a:t>
            </a:r>
            <a:endParaRPr lang="tr-TR" dirty="0"/>
          </a:p>
          <a:p>
            <a:r>
              <a:rPr lang="tr-TR" b="1" dirty="0"/>
              <a:t>Soyut (Mücerret) Kıymetli Evrak Niteliği Taşırlar</a:t>
            </a:r>
            <a:endParaRPr lang="tr-TR" dirty="0"/>
          </a:p>
          <a:p>
            <a:r>
              <a:rPr lang="tr-TR" b="1" dirty="0"/>
              <a:t>Emre ve Hamile Yazılı Kambiyo Senetleri, Kamu</a:t>
            </a:r>
            <a:br>
              <a:rPr lang="tr-TR" b="1" dirty="0"/>
            </a:br>
            <a:r>
              <a:rPr lang="tr-TR" b="1" dirty="0"/>
              <a:t>İtimadına Mazhar Nitelik Taşırlar</a:t>
            </a:r>
            <a:r>
              <a:rPr lang="tr-TR" dirty="0"/>
              <a:t> </a:t>
            </a:r>
            <a:br>
              <a:rPr lang="tr-TR" dirty="0"/>
            </a:br>
            <a:endParaRPr lang="tr-TR" dirty="0"/>
          </a:p>
        </p:txBody>
      </p:sp>
    </p:spTree>
    <p:extLst>
      <p:ext uri="{BB962C8B-B14F-4D97-AF65-F5344CB8AC3E}">
        <p14:creationId xmlns:p14="http://schemas.microsoft.com/office/powerpoint/2010/main" val="3819789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a:t>Bono </a:t>
            </a:r>
            <a:r>
              <a:rPr lang="en-GB" dirty="0" err="1"/>
              <a:t>ve</a:t>
            </a:r>
            <a:r>
              <a:rPr lang="en-GB" dirty="0"/>
              <a:t> </a:t>
            </a:r>
            <a:r>
              <a:rPr lang="en-GB" b="1" dirty="0" err="1"/>
              <a:t>poliçenin</a:t>
            </a:r>
            <a:r>
              <a:rPr lang="en-GB" dirty="0"/>
              <a:t> </a:t>
            </a:r>
            <a:r>
              <a:rPr lang="en-GB" dirty="0" err="1"/>
              <a:t>zorunlu</a:t>
            </a:r>
            <a:r>
              <a:rPr lang="en-GB" dirty="0"/>
              <a:t> </a:t>
            </a:r>
            <a:r>
              <a:rPr lang="en-GB" dirty="0" err="1"/>
              <a:t>unsurları</a:t>
            </a:r>
            <a:r>
              <a:rPr lang="en-GB" dirty="0"/>
              <a:t>-I</a:t>
            </a:r>
            <a:endParaRPr lang="tr-TR" dirty="0"/>
          </a:p>
        </p:txBody>
      </p:sp>
      <p:sp>
        <p:nvSpPr>
          <p:cNvPr id="3" name="İçerik Yer Tutucusu 2"/>
          <p:cNvSpPr>
            <a:spLocks noGrp="1"/>
          </p:cNvSpPr>
          <p:nvPr>
            <p:ph idx="1"/>
          </p:nvPr>
        </p:nvSpPr>
        <p:spPr/>
        <p:txBody>
          <a:bodyPr>
            <a:normAutofit fontScale="92500" lnSpcReduction="20000"/>
          </a:bodyPr>
          <a:lstStyle/>
          <a:p>
            <a:r>
              <a:rPr lang="tr-TR" b="1" dirty="0"/>
              <a:t>MADDE 671</a:t>
            </a:r>
            <a:r>
              <a:rPr lang="tr-TR" dirty="0"/>
              <a:t>-</a:t>
            </a:r>
            <a:r>
              <a:rPr lang="tr-TR" b="1" dirty="0"/>
              <a:t> </a:t>
            </a:r>
            <a:r>
              <a:rPr lang="tr-TR" dirty="0"/>
              <a:t>(1) </a:t>
            </a:r>
            <a:r>
              <a:rPr lang="tr-TR" b="1" u="sng" dirty="0"/>
              <a:t>Poliçe</a:t>
            </a:r>
            <a:r>
              <a:rPr lang="tr-TR" dirty="0"/>
              <a:t>;</a:t>
            </a:r>
          </a:p>
          <a:p>
            <a:r>
              <a:rPr lang="tr-TR" dirty="0"/>
              <a:t>a) Senet metninde “poliçe” kelimesini, senet </a:t>
            </a:r>
            <a:r>
              <a:rPr lang="tr-TR" dirty="0" err="1"/>
              <a:t>Türkçe’den</a:t>
            </a:r>
            <a:r>
              <a:rPr lang="tr-TR" dirty="0"/>
              <a:t> başka bir dille yazılmışsa, o dilde poliçe karşılığı olarak kullanılan kelimeyi,</a:t>
            </a:r>
          </a:p>
          <a:p>
            <a:r>
              <a:rPr lang="tr-TR" dirty="0"/>
              <a:t>b) Belirli bir bedelin ödenmesi hususunda kayıtsız ve şartsız havaleyi,</a:t>
            </a:r>
          </a:p>
          <a:p>
            <a:r>
              <a:rPr lang="tr-TR" dirty="0"/>
              <a:t>c) Ödeyecek olan kişinin, “muhatabın” adını,</a:t>
            </a:r>
          </a:p>
          <a:p>
            <a:r>
              <a:rPr lang="tr-TR" dirty="0"/>
              <a:t>d) Vadeyi,</a:t>
            </a:r>
          </a:p>
          <a:p>
            <a:r>
              <a:rPr lang="tr-TR" dirty="0"/>
              <a:t>e) Ödeme yerini,</a:t>
            </a:r>
          </a:p>
          <a:p>
            <a:r>
              <a:rPr lang="tr-TR" dirty="0"/>
              <a:t>f) Kime veya kimin emrine ödenecek ise onun adını,</a:t>
            </a:r>
          </a:p>
          <a:p>
            <a:r>
              <a:rPr lang="tr-TR" dirty="0"/>
              <a:t>g) Düzenlenme tarihini ve yerini,</a:t>
            </a:r>
          </a:p>
          <a:p>
            <a:r>
              <a:rPr lang="tr-TR" dirty="0"/>
              <a:t>h) Düzenleyenin imzasını,</a:t>
            </a:r>
          </a:p>
          <a:p>
            <a:r>
              <a:rPr lang="tr-TR" dirty="0"/>
              <a:t>içerir.</a:t>
            </a:r>
          </a:p>
          <a:p>
            <a:pPr marL="0" indent="0">
              <a:buNone/>
            </a:pPr>
            <a:endParaRPr lang="tr-TR" dirty="0"/>
          </a:p>
        </p:txBody>
      </p:sp>
    </p:spTree>
    <p:extLst>
      <p:ext uri="{BB962C8B-B14F-4D97-AF65-F5344CB8AC3E}">
        <p14:creationId xmlns:p14="http://schemas.microsoft.com/office/powerpoint/2010/main" val="2900216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a:t>Bono </a:t>
            </a:r>
            <a:r>
              <a:rPr lang="en-GB" dirty="0" err="1"/>
              <a:t>ve</a:t>
            </a:r>
            <a:r>
              <a:rPr lang="en-GB" dirty="0"/>
              <a:t> </a:t>
            </a:r>
            <a:r>
              <a:rPr lang="en-GB" b="1" dirty="0" err="1"/>
              <a:t>poliçenin</a:t>
            </a:r>
            <a:r>
              <a:rPr lang="en-GB" dirty="0"/>
              <a:t> </a:t>
            </a:r>
            <a:r>
              <a:rPr lang="en-GB" dirty="0" err="1"/>
              <a:t>zorunlu</a:t>
            </a:r>
            <a:r>
              <a:rPr lang="en-GB" dirty="0"/>
              <a:t> </a:t>
            </a:r>
            <a:r>
              <a:rPr lang="en-GB" dirty="0" err="1"/>
              <a:t>unsurları</a:t>
            </a:r>
            <a:r>
              <a:rPr lang="en-GB" dirty="0"/>
              <a:t>-I</a:t>
            </a:r>
            <a:endParaRPr lang="tr-TR" dirty="0"/>
          </a:p>
        </p:txBody>
      </p:sp>
      <p:sp>
        <p:nvSpPr>
          <p:cNvPr id="3" name="İçerik Yer Tutucusu 2"/>
          <p:cNvSpPr>
            <a:spLocks noGrp="1"/>
          </p:cNvSpPr>
          <p:nvPr>
            <p:ph idx="1"/>
          </p:nvPr>
        </p:nvSpPr>
        <p:spPr/>
        <p:txBody>
          <a:bodyPr/>
          <a:lstStyle/>
          <a:p>
            <a:r>
              <a:rPr lang="tr-TR" b="1" dirty="0"/>
              <a:t>2. Unsurların bulunmaması</a:t>
            </a:r>
            <a:endParaRPr lang="tr-TR" dirty="0"/>
          </a:p>
          <a:p>
            <a:r>
              <a:rPr lang="tr-TR" b="1" dirty="0"/>
              <a:t>MADDE 672</a:t>
            </a:r>
            <a:r>
              <a:rPr lang="tr-TR" dirty="0"/>
              <a:t>-</a:t>
            </a:r>
            <a:r>
              <a:rPr lang="tr-TR" b="1" dirty="0"/>
              <a:t> </a:t>
            </a:r>
            <a:r>
              <a:rPr lang="tr-TR" dirty="0"/>
              <a:t>(1) 671 inci maddede yazılı unsurlardan birini içermeyen senet ikinci ilâ dördüncü fıkralarda yazılı hâller dışında poliçe sayılmaz.</a:t>
            </a:r>
          </a:p>
          <a:p>
            <a:r>
              <a:rPr lang="tr-TR" dirty="0"/>
              <a:t>(2)</a:t>
            </a:r>
            <a:r>
              <a:rPr lang="tr-TR" b="1" dirty="0"/>
              <a:t> </a:t>
            </a:r>
            <a:r>
              <a:rPr lang="tr-TR" dirty="0"/>
              <a:t>Vadesi gösterilmeyen poliçenin görüldüğünde ödenmesi şart edilmiş sayılır.</a:t>
            </a:r>
          </a:p>
          <a:p>
            <a:r>
              <a:rPr lang="tr-TR" dirty="0"/>
              <a:t>(3) Ayrıca belirtilmiş olmadıkça muhatabın adı yanında gösterilen yer, ödeme yeri ve aynı zamanda da muhatabın yerleşim yeri sayılır.</a:t>
            </a:r>
          </a:p>
          <a:p>
            <a:r>
              <a:rPr lang="tr-TR" dirty="0"/>
              <a:t>(4) Düzenlenme yeri gösterilmeyen poliçe, düzenleyenin adı yanında gösterilen yerde düzenlenmiş sayılır.</a:t>
            </a:r>
          </a:p>
          <a:p>
            <a:endParaRPr lang="tr-TR" dirty="0"/>
          </a:p>
        </p:txBody>
      </p:sp>
    </p:spTree>
    <p:extLst>
      <p:ext uri="{BB962C8B-B14F-4D97-AF65-F5344CB8AC3E}">
        <p14:creationId xmlns:p14="http://schemas.microsoft.com/office/powerpoint/2010/main" val="3116528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b="1" dirty="0"/>
              <a:t>Bono</a:t>
            </a:r>
            <a:r>
              <a:rPr lang="en-GB" dirty="0"/>
              <a:t> </a:t>
            </a:r>
            <a:r>
              <a:rPr lang="en-GB" dirty="0" err="1"/>
              <a:t>ve</a:t>
            </a:r>
            <a:r>
              <a:rPr lang="en-GB" dirty="0"/>
              <a:t> </a:t>
            </a:r>
            <a:r>
              <a:rPr lang="en-GB" dirty="0" err="1"/>
              <a:t>poliçenin</a:t>
            </a:r>
            <a:r>
              <a:rPr lang="en-GB" dirty="0"/>
              <a:t> </a:t>
            </a:r>
            <a:r>
              <a:rPr lang="en-GB" dirty="0" err="1"/>
              <a:t>zorunlu</a:t>
            </a:r>
            <a:r>
              <a:rPr lang="en-GB" dirty="0"/>
              <a:t> </a:t>
            </a:r>
            <a:r>
              <a:rPr lang="en-GB" dirty="0" err="1"/>
              <a:t>unsurları</a:t>
            </a:r>
            <a:r>
              <a:rPr lang="en-GB" dirty="0"/>
              <a:t>-I</a:t>
            </a:r>
            <a:r>
              <a:rPr lang="tr-TR" dirty="0"/>
              <a:t>I</a:t>
            </a:r>
          </a:p>
        </p:txBody>
      </p:sp>
      <p:sp>
        <p:nvSpPr>
          <p:cNvPr id="3" name="İçerik Yer Tutucusu 2"/>
          <p:cNvSpPr>
            <a:spLocks noGrp="1"/>
          </p:cNvSpPr>
          <p:nvPr>
            <p:ph idx="1"/>
          </p:nvPr>
        </p:nvSpPr>
        <p:spPr/>
        <p:txBody>
          <a:bodyPr>
            <a:normAutofit fontScale="92500" lnSpcReduction="10000"/>
          </a:bodyPr>
          <a:lstStyle/>
          <a:p>
            <a:r>
              <a:rPr lang="tr-TR" b="1" dirty="0"/>
              <a:t>MADDE 776</a:t>
            </a:r>
            <a:r>
              <a:rPr lang="tr-TR" dirty="0"/>
              <a:t>-</a:t>
            </a:r>
            <a:r>
              <a:rPr lang="tr-TR" b="1" dirty="0"/>
              <a:t> </a:t>
            </a:r>
            <a:r>
              <a:rPr lang="tr-TR" dirty="0"/>
              <a:t>(1) Bono veya emre yazılı senet;</a:t>
            </a:r>
          </a:p>
          <a:p>
            <a:r>
              <a:rPr lang="tr-TR" dirty="0"/>
              <a:t>a) Senet metninde “bono” veya</a:t>
            </a:r>
            <a:r>
              <a:rPr lang="tr-TR" b="1" dirty="0"/>
              <a:t> </a:t>
            </a:r>
            <a:r>
              <a:rPr lang="tr-TR" dirty="0"/>
              <a:t>“emre yazılı senet” kelimesini ve senet </a:t>
            </a:r>
            <a:r>
              <a:rPr lang="tr-TR" dirty="0" err="1"/>
              <a:t>Türkçe’den</a:t>
            </a:r>
            <a:r>
              <a:rPr lang="tr-TR" dirty="0"/>
              <a:t> başka bir dille yazılmışsa, o dilde bono veya emre yazılı senet karşılığı olarak kullanılan kelimeyi,</a:t>
            </a:r>
          </a:p>
          <a:p>
            <a:r>
              <a:rPr lang="tr-TR" dirty="0"/>
              <a:t>b) Kayıtsız ve şartsız belirli bir bedeli ödemek vaadini,</a:t>
            </a:r>
          </a:p>
          <a:p>
            <a:r>
              <a:rPr lang="tr-TR" dirty="0"/>
              <a:t>c) Vadeyi,</a:t>
            </a:r>
          </a:p>
          <a:p>
            <a:r>
              <a:rPr lang="tr-TR" dirty="0"/>
              <a:t>d) Ödeme yerini,</a:t>
            </a:r>
          </a:p>
          <a:p>
            <a:r>
              <a:rPr lang="tr-TR" dirty="0"/>
              <a:t>e) Kime veya kimin emrine ödenecek ise onun adını,</a:t>
            </a:r>
          </a:p>
          <a:p>
            <a:r>
              <a:rPr lang="tr-TR" dirty="0"/>
              <a:t>f) Düzenlenme tarihini ve yerini,</a:t>
            </a:r>
          </a:p>
          <a:p>
            <a:r>
              <a:rPr lang="tr-TR" dirty="0"/>
              <a:t>g) Düzenleyenin imzasını,</a:t>
            </a:r>
          </a:p>
          <a:p>
            <a:r>
              <a:rPr lang="tr-TR" dirty="0"/>
              <a:t>içerir.</a:t>
            </a:r>
          </a:p>
          <a:p>
            <a:endParaRPr lang="tr-TR" dirty="0"/>
          </a:p>
        </p:txBody>
      </p:sp>
    </p:spTree>
    <p:extLst>
      <p:ext uri="{BB962C8B-B14F-4D97-AF65-F5344CB8AC3E}">
        <p14:creationId xmlns:p14="http://schemas.microsoft.com/office/powerpoint/2010/main" val="2548020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b="1" dirty="0"/>
              <a:t>Bono</a:t>
            </a:r>
            <a:r>
              <a:rPr lang="en-GB" dirty="0"/>
              <a:t> </a:t>
            </a:r>
            <a:r>
              <a:rPr lang="en-GB" dirty="0" err="1"/>
              <a:t>ve</a:t>
            </a:r>
            <a:r>
              <a:rPr lang="en-GB" dirty="0"/>
              <a:t> </a:t>
            </a:r>
            <a:r>
              <a:rPr lang="en-GB" dirty="0" err="1"/>
              <a:t>poliçenin</a:t>
            </a:r>
            <a:r>
              <a:rPr lang="en-GB" dirty="0"/>
              <a:t> </a:t>
            </a:r>
            <a:r>
              <a:rPr lang="en-GB" dirty="0" err="1"/>
              <a:t>zorunlu</a:t>
            </a:r>
            <a:r>
              <a:rPr lang="en-GB" dirty="0"/>
              <a:t> </a:t>
            </a:r>
            <a:r>
              <a:rPr lang="en-GB" dirty="0" err="1"/>
              <a:t>unsurları</a:t>
            </a:r>
            <a:r>
              <a:rPr lang="en-GB" dirty="0"/>
              <a:t>-</a:t>
            </a:r>
            <a:r>
              <a:rPr lang="tr-TR" dirty="0"/>
              <a:t>II</a:t>
            </a:r>
          </a:p>
        </p:txBody>
      </p:sp>
      <p:sp>
        <p:nvSpPr>
          <p:cNvPr id="3" name="İçerik Yer Tutucusu 2"/>
          <p:cNvSpPr>
            <a:spLocks noGrp="1"/>
          </p:cNvSpPr>
          <p:nvPr>
            <p:ph idx="1"/>
          </p:nvPr>
        </p:nvSpPr>
        <p:spPr/>
        <p:txBody>
          <a:bodyPr>
            <a:normAutofit/>
          </a:bodyPr>
          <a:lstStyle/>
          <a:p>
            <a:r>
              <a:rPr lang="tr-TR" b="1" dirty="0"/>
              <a:t>B) Unsurların bulunmaması </a:t>
            </a:r>
            <a:endParaRPr lang="tr-TR" dirty="0"/>
          </a:p>
          <a:p>
            <a:r>
              <a:rPr lang="tr-TR" b="1" dirty="0"/>
              <a:t>MADDE</a:t>
            </a:r>
            <a:r>
              <a:rPr lang="tr-TR" dirty="0"/>
              <a:t> </a:t>
            </a:r>
            <a:r>
              <a:rPr lang="tr-TR" b="1" dirty="0"/>
              <a:t>777</a:t>
            </a:r>
            <a:r>
              <a:rPr lang="tr-TR" dirty="0"/>
              <a:t>-</a:t>
            </a:r>
            <a:r>
              <a:rPr lang="tr-TR" b="1" dirty="0"/>
              <a:t> </a:t>
            </a:r>
            <a:r>
              <a:rPr lang="tr-TR" dirty="0"/>
              <a:t>(1) İkinci ilâ dördüncü fıkralarda yazılı hâller saklı kalmak üzere, 776 </a:t>
            </a:r>
            <a:r>
              <a:rPr lang="tr-TR" dirty="0" err="1"/>
              <a:t>ncı</a:t>
            </a:r>
            <a:r>
              <a:rPr lang="tr-TR" dirty="0"/>
              <a:t> maddede gösterilen unsurlardan birini içermeyen bir senet bono sayılmaz.</a:t>
            </a:r>
          </a:p>
          <a:p>
            <a:r>
              <a:rPr lang="tr-TR" dirty="0"/>
              <a:t>(2) Vadesi gösterilmemiş olan bono, görüldüğünde ödenmesi şart olan bir bono sayılır.</a:t>
            </a:r>
          </a:p>
          <a:p>
            <a:r>
              <a:rPr lang="tr-TR" dirty="0"/>
              <a:t>(3) Açıklık bulunmadığı takdirde senedin düzenlendiği yer, ödeme yeri ve aynı zamanda düzenleyenin yerleşim yeri sayılır.</a:t>
            </a:r>
          </a:p>
          <a:p>
            <a:r>
              <a:rPr lang="tr-TR" dirty="0"/>
              <a:t>(4) Düzenlendiği yer gösterilmeyen bir bono, düzenleyenin adının yanında yazılı olan yerde düzenlenmiş sayılır.</a:t>
            </a:r>
          </a:p>
          <a:p>
            <a:endParaRPr lang="tr-TR" dirty="0"/>
          </a:p>
        </p:txBody>
      </p:sp>
    </p:spTree>
    <p:extLst>
      <p:ext uri="{BB962C8B-B14F-4D97-AF65-F5344CB8AC3E}">
        <p14:creationId xmlns:p14="http://schemas.microsoft.com/office/powerpoint/2010/main" val="486594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a:t>Bono </a:t>
            </a:r>
            <a:r>
              <a:rPr lang="en-GB" dirty="0" err="1"/>
              <a:t>ve</a:t>
            </a:r>
            <a:r>
              <a:rPr lang="en-GB" dirty="0"/>
              <a:t> </a:t>
            </a:r>
            <a:r>
              <a:rPr lang="en-GB" dirty="0" err="1"/>
              <a:t>poliçenin</a:t>
            </a:r>
            <a:r>
              <a:rPr lang="en-GB" dirty="0"/>
              <a:t> </a:t>
            </a:r>
            <a:r>
              <a:rPr lang="en-GB" dirty="0" err="1"/>
              <a:t>ihtiyari</a:t>
            </a:r>
            <a:r>
              <a:rPr lang="en-GB" dirty="0"/>
              <a:t> </a:t>
            </a:r>
            <a:r>
              <a:rPr lang="en-GB" dirty="0" err="1"/>
              <a:t>unsurları</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b="1" dirty="0"/>
              <a:t>MADDE 672</a:t>
            </a:r>
            <a:r>
              <a:rPr lang="tr-TR" dirty="0"/>
              <a:t>-</a:t>
            </a:r>
            <a:r>
              <a:rPr lang="tr-TR" b="1" dirty="0"/>
              <a:t> </a:t>
            </a:r>
            <a:r>
              <a:rPr lang="tr-TR" dirty="0"/>
              <a:t>(1) 671 inci maddede yazılı unsurlardan birini içermeyen senet ikinci ilâ dördüncü fıkralarda yazılı hâller dışında poliçe sayılmaz.</a:t>
            </a:r>
          </a:p>
          <a:p>
            <a:r>
              <a:rPr lang="tr-TR" dirty="0"/>
              <a:t>(2)</a:t>
            </a:r>
            <a:r>
              <a:rPr lang="tr-TR" b="1" dirty="0"/>
              <a:t> </a:t>
            </a:r>
            <a:r>
              <a:rPr lang="tr-TR" b="1" dirty="0">
                <a:solidFill>
                  <a:srgbClr val="FF0000"/>
                </a:solidFill>
              </a:rPr>
              <a:t>Vadesi</a:t>
            </a:r>
            <a:r>
              <a:rPr lang="tr-TR" dirty="0"/>
              <a:t> gösterilmeyen poliçenin görüldüğünde ödenmesi şart edilmiş sayılır.</a:t>
            </a:r>
          </a:p>
          <a:p>
            <a:r>
              <a:rPr lang="tr-TR" dirty="0"/>
              <a:t>(3) Ayrıca belirtilmiş olmadıkça muhatabın adı yanında gösterilen yer, ödeme yeri ve aynı zamanda da muhatabın yerleşim yeri sayılır.</a:t>
            </a:r>
          </a:p>
          <a:p>
            <a:r>
              <a:rPr lang="tr-TR" dirty="0"/>
              <a:t>(4) Düzenlenme yeri gösterilmeyen poliçe, düzenleyenin adı yanında gösterilen yerde düzenlenmiş sayılır.</a:t>
            </a:r>
          </a:p>
          <a:p>
            <a:pPr marL="0" indent="0">
              <a:buNone/>
            </a:pPr>
            <a:r>
              <a:rPr lang="tr-TR" b="1" dirty="0"/>
              <a:t>MADDE 675</a:t>
            </a:r>
            <a:r>
              <a:rPr lang="tr-TR" dirty="0"/>
              <a:t>-</a:t>
            </a:r>
            <a:r>
              <a:rPr lang="tr-TR" b="1" dirty="0"/>
              <a:t> </a:t>
            </a:r>
            <a:r>
              <a:rPr lang="tr-TR" dirty="0"/>
              <a:t>(1) Görüldüğünde veya görüldüğünden belirli bir süre sonra ödenmesi şart kılınan bir poliçeye, düzenleyen tarafından </a:t>
            </a:r>
            <a:r>
              <a:rPr lang="tr-TR" b="1" dirty="0">
                <a:solidFill>
                  <a:srgbClr val="FF0000"/>
                </a:solidFill>
              </a:rPr>
              <a:t>faiz</a:t>
            </a:r>
            <a:r>
              <a:rPr lang="tr-TR" dirty="0"/>
              <a:t> şartı konulabilir. Diğer poliçelerde böyle bir faiz şartı yazılmamış sayılır.</a:t>
            </a:r>
          </a:p>
          <a:p>
            <a:r>
              <a:rPr lang="tr-TR" dirty="0"/>
              <a:t>(2) Faiz oranının poliçede gösterilmesi gerekir; gösterilmemiş ise faiz şartı yazılmamış sayılır.</a:t>
            </a:r>
          </a:p>
          <a:p>
            <a:r>
              <a:rPr lang="tr-TR" dirty="0"/>
              <a:t>(3) Başka bir gün belirtilmemişse, faiz, poliçenin düzenlenme gününden itibaren işler.</a:t>
            </a:r>
          </a:p>
          <a:p>
            <a:endParaRPr lang="tr-TR" dirty="0"/>
          </a:p>
        </p:txBody>
      </p:sp>
    </p:spTree>
    <p:extLst>
      <p:ext uri="{BB962C8B-B14F-4D97-AF65-F5344CB8AC3E}">
        <p14:creationId xmlns:p14="http://schemas.microsoft.com/office/powerpoint/2010/main" val="3238431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Kıymetli evrakın tarifi ve unsurları</a:t>
            </a:r>
          </a:p>
        </p:txBody>
      </p:sp>
      <p:sp>
        <p:nvSpPr>
          <p:cNvPr id="3" name="İçerik Yer Tutucusu 2"/>
          <p:cNvSpPr>
            <a:spLocks noGrp="1"/>
          </p:cNvSpPr>
          <p:nvPr>
            <p:ph idx="1"/>
          </p:nvPr>
        </p:nvSpPr>
        <p:spPr/>
        <p:txBody>
          <a:bodyPr/>
          <a:lstStyle/>
          <a:p>
            <a:r>
              <a:rPr lang="tr-TR" b="1" dirty="0"/>
              <a:t>TTK MADDE 645</a:t>
            </a:r>
            <a:r>
              <a:rPr lang="tr-TR" dirty="0"/>
              <a:t>-</a:t>
            </a:r>
            <a:r>
              <a:rPr lang="tr-TR" b="1" dirty="0"/>
              <a:t> </a:t>
            </a:r>
            <a:r>
              <a:rPr lang="tr-TR" dirty="0"/>
              <a:t>(1) Kıymetli evrak öyle senetlerdir ki, bunların içerdikleri hak, senetten ayrı olarak ileri sürülemediği gibi başkalarına da devredilemez.</a:t>
            </a:r>
          </a:p>
          <a:p>
            <a:endParaRPr lang="tr-TR" dirty="0"/>
          </a:p>
          <a:p>
            <a:r>
              <a:rPr lang="tr-TR" b="1" dirty="0"/>
              <a:t>Birinci Unsur: Kıymetli Evrak Bir Senettir</a:t>
            </a:r>
            <a:r>
              <a:rPr lang="tr-TR" dirty="0"/>
              <a:t> </a:t>
            </a:r>
            <a:br>
              <a:rPr lang="tr-TR" dirty="0"/>
            </a:br>
            <a:r>
              <a:rPr lang="tr-TR" b="1" dirty="0"/>
              <a:t>İkinci Unsur: Hak, Senede Sıkı Sıkıya Bağlanmıştır</a:t>
            </a:r>
            <a:r>
              <a:rPr lang="tr-TR" dirty="0"/>
              <a:t> </a:t>
            </a:r>
            <a:br>
              <a:rPr lang="tr-TR" dirty="0"/>
            </a:br>
            <a:endParaRPr lang="tr-TR" dirty="0"/>
          </a:p>
        </p:txBody>
      </p:sp>
    </p:spTree>
    <p:extLst>
      <p:ext uri="{BB962C8B-B14F-4D97-AF65-F5344CB8AC3E}">
        <p14:creationId xmlns:p14="http://schemas.microsoft.com/office/powerpoint/2010/main" val="7312135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Poliçenin Kabulü</a:t>
            </a:r>
          </a:p>
        </p:txBody>
      </p:sp>
      <p:sp>
        <p:nvSpPr>
          <p:cNvPr id="3" name="İçerik Yer Tutucusu 2"/>
          <p:cNvSpPr>
            <a:spLocks noGrp="1"/>
          </p:cNvSpPr>
          <p:nvPr>
            <p:ph idx="1"/>
          </p:nvPr>
        </p:nvSpPr>
        <p:spPr/>
        <p:txBody>
          <a:bodyPr>
            <a:normAutofit fontScale="92500" lnSpcReduction="10000"/>
          </a:bodyPr>
          <a:lstStyle/>
          <a:p>
            <a:r>
              <a:rPr lang="tr-TR" dirty="0"/>
              <a:t>Kabul kurumu, kambiyo senetlerinde sadece poliçe için öngörülmüştür. </a:t>
            </a:r>
          </a:p>
          <a:p>
            <a:r>
              <a:rPr lang="tr-TR" dirty="0"/>
              <a:t>Poliçenin hukuki niteliğinin havale oluşu ve keşidecinin poliçeyi</a:t>
            </a:r>
            <a:br>
              <a:rPr lang="tr-TR" dirty="0"/>
            </a:br>
            <a:r>
              <a:rPr lang="tr-TR" dirty="0"/>
              <a:t>düzenleyerek muhataba ödeme yapma konusunda sadece “yetki” vermesi nedeniyle, poliçede adının gösterilmiş olması, muhataba herhangi bir şekilde senedi ödeme yükümlülüğü yüklememektedir. Ancak</a:t>
            </a:r>
            <a:br>
              <a:rPr lang="tr-TR" dirty="0"/>
            </a:br>
            <a:r>
              <a:rPr lang="tr-TR" dirty="0"/>
              <a:t>bu durum, poliçenin hamilinde, senedin vadesinde muhatap tarafından ödenip ödenmeyeceği konusunda bir belirsizlik yaratabilmektedir. İşte, muhatabın, vade geldiğinde senedi ödeyip ödemeyeceği konusundaki yaklaşımını, hamilin vadeden önce öğrenmesini sağlamak üzere kabul kurumu öngörülmüştür.</a:t>
            </a:r>
            <a:br>
              <a:rPr lang="tr-TR" dirty="0"/>
            </a:br>
            <a:r>
              <a:rPr lang="tr-TR" dirty="0"/>
              <a:t>Kabul ile birlikte, muhatap, üzerine bir poliçe keşide edildiğini öğrenmektedir. Muhatabın kendisine arz edilmiş poliçeyi kabul etme</a:t>
            </a:r>
            <a:br>
              <a:rPr lang="tr-TR" dirty="0"/>
            </a:br>
            <a:r>
              <a:rPr lang="tr-TR" dirty="0"/>
              <a:t>yükümlülüğü kesinlikle yoktur. Ancak muhatap poliçeyi kabul etmeyi seçmişse bu takdirde, o ana kadar dışında bulunduğu kambiyo</a:t>
            </a:r>
            <a:br>
              <a:rPr lang="tr-TR" dirty="0"/>
            </a:br>
            <a:r>
              <a:rPr lang="tr-TR" dirty="0"/>
              <a:t>ilişkisine dahil olmakta, senedi ödeme borcu altına girmektedir </a:t>
            </a:r>
            <a:br>
              <a:rPr lang="tr-TR" dirty="0"/>
            </a:br>
            <a:endParaRPr lang="tr-TR" dirty="0"/>
          </a:p>
        </p:txBody>
      </p:sp>
    </p:spTree>
    <p:extLst>
      <p:ext uri="{BB962C8B-B14F-4D97-AF65-F5344CB8AC3E}">
        <p14:creationId xmlns:p14="http://schemas.microsoft.com/office/powerpoint/2010/main" val="3640268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Ciro</a:t>
            </a:r>
            <a:r>
              <a:rPr lang="en-GB" dirty="0"/>
              <a:t> </a:t>
            </a:r>
            <a:r>
              <a:rPr lang="en-GB" dirty="0" err="1"/>
              <a:t>kavramı</a:t>
            </a:r>
            <a:endParaRPr lang="tr-TR" dirty="0"/>
          </a:p>
        </p:txBody>
      </p:sp>
      <p:sp>
        <p:nvSpPr>
          <p:cNvPr id="3" name="İçerik Yer Tutucusu 2"/>
          <p:cNvSpPr>
            <a:spLocks noGrp="1"/>
          </p:cNvSpPr>
          <p:nvPr>
            <p:ph idx="1"/>
          </p:nvPr>
        </p:nvSpPr>
        <p:spPr/>
        <p:txBody>
          <a:bodyPr/>
          <a:lstStyle/>
          <a:p>
            <a:r>
              <a:rPr lang="tr-TR" dirty="0"/>
              <a:t>Ciro, emre yazılı kıymetli evrakta uygulanan, kendine has bir devir</a:t>
            </a:r>
            <a:br>
              <a:rPr lang="tr-TR" dirty="0"/>
            </a:br>
            <a:r>
              <a:rPr lang="tr-TR" dirty="0"/>
              <a:t>şeklidir. Alacağın temlikinden farklı olarak, ciro ve zilyetliğin devri ile</a:t>
            </a:r>
            <a:br>
              <a:rPr lang="tr-TR" dirty="0"/>
            </a:br>
            <a:r>
              <a:rPr lang="tr-TR" dirty="0"/>
              <a:t>birlikte, poliçeden doğan bütün haklar devredilmiş olmaktadır (Oysa nama yazılı bir poliçenin alacağın temliki yoluyla devrinde, sadece poliçeden doğan haklar değil, devredenin hakları</a:t>
            </a:r>
            <a:br>
              <a:rPr lang="tr-TR" dirty="0"/>
            </a:br>
            <a:r>
              <a:rPr lang="tr-TR" dirty="0"/>
              <a:t>geçmektedir). </a:t>
            </a:r>
            <a:br>
              <a:rPr lang="tr-TR" dirty="0"/>
            </a:br>
            <a:endParaRPr lang="tr-TR" dirty="0"/>
          </a:p>
        </p:txBody>
      </p:sp>
    </p:spTree>
    <p:extLst>
      <p:ext uri="{BB962C8B-B14F-4D97-AF65-F5344CB8AC3E}">
        <p14:creationId xmlns:p14="http://schemas.microsoft.com/office/powerpoint/2010/main" val="27940393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Cironun Türleri</a:t>
            </a:r>
          </a:p>
        </p:txBody>
      </p:sp>
      <p:sp>
        <p:nvSpPr>
          <p:cNvPr id="3" name="İçerik Yer Tutucusu 2"/>
          <p:cNvSpPr>
            <a:spLocks noGrp="1"/>
          </p:cNvSpPr>
          <p:nvPr>
            <p:ph idx="1"/>
          </p:nvPr>
        </p:nvSpPr>
        <p:spPr/>
        <p:txBody>
          <a:bodyPr/>
          <a:lstStyle/>
          <a:p>
            <a:r>
              <a:rPr lang="tr-TR" b="1" dirty="0"/>
              <a:t>Tam Ciro: </a:t>
            </a:r>
            <a:r>
              <a:rPr lang="tr-TR" dirty="0"/>
              <a:t>Ciranta, poliçeyi kimin lehine ciro ettiğini belirterek ciro</a:t>
            </a:r>
            <a:br>
              <a:rPr lang="tr-TR" dirty="0"/>
            </a:br>
            <a:r>
              <a:rPr lang="tr-TR" dirty="0"/>
              <a:t>yaparsa tam ciro söz konusu olur. Örneğin: “Can </a:t>
            </a:r>
            <a:r>
              <a:rPr lang="tr-TR" dirty="0" err="1"/>
              <a:t>Camcı’ya</a:t>
            </a:r>
            <a:r>
              <a:rPr lang="tr-TR" dirty="0"/>
              <a:t> ödeyiniz.</a:t>
            </a:r>
            <a:br>
              <a:rPr lang="tr-TR" dirty="0"/>
            </a:br>
            <a:r>
              <a:rPr lang="tr-TR" dirty="0"/>
              <a:t>İmza: Leyla Lüleburgaz”</a:t>
            </a:r>
            <a:br>
              <a:rPr lang="tr-TR" dirty="0"/>
            </a:br>
            <a:r>
              <a:rPr lang="tr-TR" b="1" dirty="0"/>
              <a:t>Beyaz Ciro: </a:t>
            </a:r>
            <a:r>
              <a:rPr lang="tr-TR" dirty="0"/>
              <a:t>Ciro yapılırken, poliçenin kimin lehine ciro edildiği yazılmak zorunda değildir. Örneğin ciro yapan sadece imza atarak dahi</a:t>
            </a:r>
            <a:br>
              <a:rPr lang="tr-TR" dirty="0"/>
            </a:br>
            <a:r>
              <a:rPr lang="tr-TR" dirty="0"/>
              <a:t>geçerli bir ciro yapabilmektedir. Eğer ciroda senedin kimin lehine ciro</a:t>
            </a:r>
            <a:br>
              <a:rPr lang="tr-TR" dirty="0"/>
            </a:br>
            <a:r>
              <a:rPr lang="tr-TR" dirty="0"/>
              <a:t>edildiği belirtilmemişse beyaz ciro söz konusu olmaktadır. Beyaz ciro</a:t>
            </a:r>
            <a:br>
              <a:rPr lang="tr-TR" dirty="0"/>
            </a:br>
            <a:r>
              <a:rPr lang="tr-TR" dirty="0"/>
              <a:t>geçerlidir </a:t>
            </a:r>
            <a:br>
              <a:rPr lang="tr-TR" dirty="0"/>
            </a:br>
            <a:endParaRPr lang="tr-TR" dirty="0"/>
          </a:p>
        </p:txBody>
      </p:sp>
    </p:spTree>
    <p:extLst>
      <p:ext uri="{BB962C8B-B14F-4D97-AF65-F5344CB8AC3E}">
        <p14:creationId xmlns:p14="http://schemas.microsoft.com/office/powerpoint/2010/main" val="16655261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Cironun Türleri II</a:t>
            </a:r>
          </a:p>
        </p:txBody>
      </p:sp>
      <p:sp>
        <p:nvSpPr>
          <p:cNvPr id="3" name="İçerik Yer Tutucusu 2"/>
          <p:cNvSpPr>
            <a:spLocks noGrp="1"/>
          </p:cNvSpPr>
          <p:nvPr>
            <p:ph idx="1"/>
          </p:nvPr>
        </p:nvSpPr>
        <p:spPr/>
        <p:txBody>
          <a:bodyPr>
            <a:normAutofit lnSpcReduction="10000"/>
          </a:bodyPr>
          <a:lstStyle/>
          <a:p>
            <a:r>
              <a:rPr lang="tr-TR" b="1" dirty="0"/>
              <a:t>Temlik Cirosu</a:t>
            </a:r>
            <a:r>
              <a:rPr lang="tr-TR" dirty="0"/>
              <a:t>: Temlik cirosu, senetten doğan tüm hakların devredildiği ciro türünü ifade etmektedir. Eğer cironun tahsil ya da rehin</a:t>
            </a:r>
            <a:br>
              <a:rPr lang="tr-TR" dirty="0"/>
            </a:br>
            <a:r>
              <a:rPr lang="tr-TR" dirty="0"/>
              <a:t>cirosu olduğu hususu açıkça belirtilmemişse, bu cironun kural olarak</a:t>
            </a:r>
            <a:br>
              <a:rPr lang="tr-TR" dirty="0"/>
            </a:br>
            <a:r>
              <a:rPr lang="tr-TR" dirty="0"/>
              <a:t>temlik cirosu olduğu kabul edilmektedir. Temlik cirosunun üç işlevi</a:t>
            </a:r>
            <a:br>
              <a:rPr lang="tr-TR" dirty="0"/>
            </a:br>
            <a:r>
              <a:rPr lang="tr-TR" dirty="0"/>
              <a:t>vardır: temlik işlevi, teşhis işlevi ve teminat işlevi </a:t>
            </a:r>
            <a:br>
              <a:rPr lang="tr-TR" dirty="0"/>
            </a:br>
            <a:r>
              <a:rPr lang="tr-TR" b="1" dirty="0"/>
              <a:t>Tahsil Cirosu</a:t>
            </a:r>
            <a:r>
              <a:rPr lang="tr-TR" dirty="0"/>
              <a:t>: Poliçeden doğan bütün haklarını devretme amacı</a:t>
            </a:r>
            <a:br>
              <a:rPr lang="tr-TR" dirty="0"/>
            </a:br>
            <a:r>
              <a:rPr lang="tr-TR" dirty="0"/>
              <a:t>bulunmayan, sadece senet bedelini kendisi adına tahsil etme yetkisini</a:t>
            </a:r>
            <a:br>
              <a:rPr lang="tr-TR" dirty="0"/>
            </a:br>
            <a:r>
              <a:rPr lang="tr-TR" dirty="0"/>
              <a:t>başkasına devretmeyi amaçlayan hamil, yapacağı tahsil cirosu ile bir</a:t>
            </a:r>
            <a:br>
              <a:rPr lang="tr-TR" dirty="0"/>
            </a:br>
            <a:r>
              <a:rPr lang="tr-TR" dirty="0"/>
              <a:t>başkasını senet bedelini tahsil etmesi konusunda yetkilendirebilmektedir. Bu durumda senedin mülkiyeti ciro edende kalmakta, ciro edilen sadece tahsile ilişkin hakları devralmaktadır </a:t>
            </a:r>
            <a:br>
              <a:rPr lang="tr-TR" dirty="0"/>
            </a:br>
            <a:r>
              <a:rPr lang="tr-TR" b="1" dirty="0"/>
              <a:t>Rehin Cirosu</a:t>
            </a:r>
            <a:r>
              <a:rPr lang="tr-TR" dirty="0"/>
              <a:t>: Hamilin elinde bulunan poliçeden doğan haklarını</a:t>
            </a:r>
            <a:br>
              <a:rPr lang="tr-TR" dirty="0"/>
            </a:br>
            <a:r>
              <a:rPr lang="tr-TR" dirty="0" err="1"/>
              <a:t>rehnetmek</a:t>
            </a:r>
            <a:r>
              <a:rPr lang="tr-TR" dirty="0"/>
              <a:t> amacıyla yaptığı ciroya rehin cirosu denmektedir </a:t>
            </a:r>
            <a:br>
              <a:rPr lang="tr-TR" dirty="0"/>
            </a:br>
            <a:endParaRPr lang="tr-TR" dirty="0"/>
          </a:p>
        </p:txBody>
      </p:sp>
    </p:spTree>
    <p:extLst>
      <p:ext uri="{BB962C8B-B14F-4D97-AF65-F5344CB8AC3E}">
        <p14:creationId xmlns:p14="http://schemas.microsoft.com/office/powerpoint/2010/main" val="5094335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Kambiyo senetlerinin ödenmesi</a:t>
            </a:r>
          </a:p>
        </p:txBody>
      </p:sp>
      <p:sp>
        <p:nvSpPr>
          <p:cNvPr id="3" name="İçerik Yer Tutucusu 2"/>
          <p:cNvSpPr>
            <a:spLocks noGrp="1"/>
          </p:cNvSpPr>
          <p:nvPr>
            <p:ph idx="1"/>
          </p:nvPr>
        </p:nvSpPr>
        <p:spPr/>
        <p:txBody>
          <a:bodyPr>
            <a:normAutofit fontScale="85000" lnSpcReduction="20000"/>
          </a:bodyPr>
          <a:lstStyle/>
          <a:p>
            <a:r>
              <a:rPr lang="tr-TR" b="1" dirty="0"/>
              <a:t>Poliçenin Ödenmesi</a:t>
            </a:r>
            <a:br>
              <a:rPr lang="tr-TR" b="1" dirty="0"/>
            </a:br>
            <a:r>
              <a:rPr lang="tr-TR" b="1" dirty="0"/>
              <a:t>Tam Ödeme</a:t>
            </a:r>
            <a:br>
              <a:rPr lang="tr-TR" b="1" dirty="0"/>
            </a:br>
            <a:r>
              <a:rPr lang="tr-TR" dirty="0"/>
              <a:t>Şeklen hak sahibi olarak görülen hamil tarafından ibraz edilmiş olan</a:t>
            </a:r>
            <a:br>
              <a:rPr lang="tr-TR" dirty="0"/>
            </a:br>
            <a:r>
              <a:rPr lang="tr-TR" dirty="0"/>
              <a:t>poliçeyi, hilesi veya ağır bir kusuru bulunmadan ödeyen borçlu, borcundan kurtulmuş olmaktadır </a:t>
            </a:r>
            <a:br>
              <a:rPr lang="tr-TR" dirty="0"/>
            </a:br>
            <a:r>
              <a:rPr lang="tr-TR" dirty="0"/>
              <a:t>Muhatap tarafından senet bedelinin tamamı ödendiğinde, borç sona</a:t>
            </a:r>
            <a:br>
              <a:rPr lang="tr-TR" dirty="0"/>
            </a:br>
            <a:r>
              <a:rPr lang="tr-TR" dirty="0"/>
              <a:t>ermekte, senet poliçe ve kıymetli evrak niteliğini kaybetmektedir.</a:t>
            </a:r>
            <a:br>
              <a:rPr lang="tr-TR" dirty="0"/>
            </a:br>
            <a:r>
              <a:rPr lang="tr-TR" dirty="0"/>
              <a:t>Ödeyen borçlu, hamilden senedi kendisine teslim etmesini ve senet</a:t>
            </a:r>
            <a:br>
              <a:rPr lang="tr-TR" dirty="0"/>
            </a:br>
            <a:r>
              <a:rPr lang="tr-TR" dirty="0"/>
              <a:t>üzerine ibra şerhi yazmasını talep edebilmektedir</a:t>
            </a:r>
            <a:br>
              <a:rPr lang="tr-TR" dirty="0"/>
            </a:br>
            <a:r>
              <a:rPr lang="tr-TR" dirty="0"/>
              <a:t>Ödemesine rağmen senedi geri almamış olan muhatap, poliçe iyi</a:t>
            </a:r>
            <a:br>
              <a:rPr lang="tr-TR" dirty="0"/>
            </a:br>
            <a:r>
              <a:rPr lang="tr-TR" dirty="0"/>
              <a:t>Poliçe 65</a:t>
            </a:r>
            <a:br>
              <a:rPr lang="tr-TR" dirty="0"/>
            </a:br>
            <a:r>
              <a:rPr lang="tr-TR" dirty="0"/>
              <a:t>“28 Nisan 2010’da ödeyiniz” şeklinde, belli bir günde ödenecek vade</a:t>
            </a:r>
            <a:br>
              <a:rPr lang="tr-TR" dirty="0"/>
            </a:br>
            <a:r>
              <a:rPr lang="tr-TR" dirty="0"/>
              <a:t>söz konusu ise: poliçenin 28 Nisan Çarşamba- 29 Nisan Perşembe - 30</a:t>
            </a:r>
            <a:br>
              <a:rPr lang="tr-TR" dirty="0"/>
            </a:br>
            <a:r>
              <a:rPr lang="tr-TR" dirty="0"/>
              <a:t>Nisan Cuma günleri mesai saatleri içinde ibraz edilmesi, vaktinde</a:t>
            </a:r>
            <a:br>
              <a:rPr lang="tr-TR" dirty="0"/>
            </a:br>
            <a:r>
              <a:rPr lang="tr-TR" dirty="0"/>
              <a:t>yapılmış bir ibraz sayılmaktadır.</a:t>
            </a:r>
            <a:br>
              <a:rPr lang="tr-TR" dirty="0"/>
            </a:br>
            <a:r>
              <a:rPr lang="tr-TR" dirty="0"/>
              <a:t>niyetli üçüncü kişinin eline geçer ve kendisine ödeme talebiyle tekrar</a:t>
            </a:r>
            <a:br>
              <a:rPr lang="tr-TR" dirty="0"/>
            </a:br>
            <a:r>
              <a:rPr lang="tr-TR" dirty="0"/>
              <a:t>ibraz edilirse senet bedelini mükerrer (tekrar) ödemek zorunda kalabilir. </a:t>
            </a:r>
            <a:br>
              <a:rPr lang="tr-TR" dirty="0"/>
            </a:br>
            <a:endParaRPr lang="tr-TR" dirty="0"/>
          </a:p>
        </p:txBody>
      </p:sp>
    </p:spTree>
    <p:extLst>
      <p:ext uri="{BB962C8B-B14F-4D97-AF65-F5344CB8AC3E}">
        <p14:creationId xmlns:p14="http://schemas.microsoft.com/office/powerpoint/2010/main" val="25687177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Kambiyo senetlerinin ödenmesi</a:t>
            </a:r>
          </a:p>
        </p:txBody>
      </p:sp>
      <p:sp>
        <p:nvSpPr>
          <p:cNvPr id="3" name="İçerik Yer Tutucusu 2"/>
          <p:cNvSpPr>
            <a:spLocks noGrp="1"/>
          </p:cNvSpPr>
          <p:nvPr>
            <p:ph idx="1"/>
          </p:nvPr>
        </p:nvSpPr>
        <p:spPr/>
        <p:txBody>
          <a:bodyPr/>
          <a:lstStyle/>
          <a:p>
            <a:r>
              <a:rPr lang="tr-TR" b="1" dirty="0"/>
              <a:t>Poliçenin Ödenmesi</a:t>
            </a:r>
          </a:p>
          <a:p>
            <a:r>
              <a:rPr lang="tr-TR" b="1" dirty="0"/>
              <a:t>Kısmi Ödeme</a:t>
            </a:r>
            <a:br>
              <a:rPr lang="tr-TR" b="1" dirty="0"/>
            </a:br>
            <a:r>
              <a:rPr lang="tr-TR" dirty="0"/>
              <a:t>Muhatap senet bedelinin tamamını değil, sadece bir kısmını ödemeyi</a:t>
            </a:r>
            <a:br>
              <a:rPr lang="tr-TR" dirty="0"/>
            </a:br>
            <a:r>
              <a:rPr lang="tr-TR" dirty="0"/>
              <a:t>teklif ederse hamil kısmi ödeme teklifini reddedemez. Aksi takdirde hamil, reddettiği kısma ilişkin müracaat haklarını</a:t>
            </a:r>
            <a:br>
              <a:rPr lang="tr-TR" dirty="0"/>
            </a:br>
            <a:r>
              <a:rPr lang="tr-TR" dirty="0"/>
              <a:t>kaybeder.</a:t>
            </a:r>
            <a:br>
              <a:rPr lang="tr-TR" dirty="0"/>
            </a:br>
            <a:r>
              <a:rPr lang="tr-TR" dirty="0"/>
              <a:t>Kısmi ödeme teklifini kabul eden hamil, ödenmemiş kısım için müracaat haklarını kullanabilmektedir. </a:t>
            </a:r>
          </a:p>
        </p:txBody>
      </p:sp>
    </p:spTree>
    <p:extLst>
      <p:ext uri="{BB962C8B-B14F-4D97-AF65-F5344CB8AC3E}">
        <p14:creationId xmlns:p14="http://schemas.microsoft.com/office/powerpoint/2010/main" val="41239242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Müracaat Hakkı (Poliçede)</a:t>
            </a:r>
          </a:p>
        </p:txBody>
      </p:sp>
      <p:sp>
        <p:nvSpPr>
          <p:cNvPr id="3" name="İçerik Yer Tutucusu 2"/>
          <p:cNvSpPr>
            <a:spLocks noGrp="1"/>
          </p:cNvSpPr>
          <p:nvPr>
            <p:ph idx="1"/>
          </p:nvPr>
        </p:nvSpPr>
        <p:spPr/>
        <p:txBody>
          <a:bodyPr>
            <a:normAutofit fontScale="85000" lnSpcReduction="20000"/>
          </a:bodyPr>
          <a:lstStyle/>
          <a:p>
            <a:r>
              <a:rPr lang="tr-TR" b="1" dirty="0"/>
              <a:t>Müracaat Hakkı Hakkında</a:t>
            </a:r>
            <a:br>
              <a:rPr lang="tr-TR" b="1" dirty="0"/>
            </a:br>
            <a:r>
              <a:rPr lang="tr-TR" dirty="0"/>
              <a:t>Müracaat borçluları, imzaladıkları senedin kabul edileceğini, ödeneceğini ve ödeneceğinin tehlikeye düşmeyeceğini taahhüt etmektedirler. Poliçenin kabul edilmemesi, ödenmemesi veya ödeneceğinin</a:t>
            </a:r>
            <a:br>
              <a:rPr lang="tr-TR" dirty="0"/>
            </a:br>
            <a:r>
              <a:rPr lang="tr-TR" dirty="0"/>
              <a:t>şüpheli hal alması durumlarında, hamil, müracaat borçlularına baş-</a:t>
            </a:r>
            <a:br>
              <a:rPr lang="tr-TR" dirty="0"/>
            </a:br>
            <a:r>
              <a:rPr lang="tr-TR" dirty="0"/>
              <a:t>vurabilmekte ve senet bedelini ödemesini onlardan talep edebilmektedir.</a:t>
            </a:r>
            <a:br>
              <a:rPr lang="tr-TR" dirty="0"/>
            </a:br>
            <a:r>
              <a:rPr lang="tr-TR" dirty="0"/>
              <a:t>Hamil, müracaat borçlularına başvururken, bu kişilerin borçlanmalarındaki sırayı gözetmek zorunda değildir; diğer bir deyişle hamil,</a:t>
            </a:r>
            <a:br>
              <a:rPr lang="tr-TR" dirty="0"/>
            </a:br>
            <a:r>
              <a:rPr lang="tr-TR" dirty="0"/>
              <a:t>dilerse ciro zincirinde bir sıra üstünde yer alan cirantaya dilerse</a:t>
            </a:r>
            <a:br>
              <a:rPr lang="tr-TR" dirty="0"/>
            </a:br>
            <a:r>
              <a:rPr lang="tr-TR" dirty="0"/>
              <a:t>ondan üst sıralarda yer alan herhangi bir cirantaya, sıra gözetmek</a:t>
            </a:r>
            <a:br>
              <a:rPr lang="tr-TR" dirty="0"/>
            </a:br>
            <a:r>
              <a:rPr lang="tr-TR" dirty="0"/>
              <a:t>zorunda olmaksızın müracaat edebilir.</a:t>
            </a:r>
            <a:br>
              <a:rPr lang="tr-TR" dirty="0"/>
            </a:br>
            <a:r>
              <a:rPr lang="tr-TR" dirty="0"/>
              <a:t>Benzer şekilde (hamile) ödeme yapan müracaat borçlusunun da kendisinden üstte yer alan diğer müracaat borçlularına sıra gözetmek</a:t>
            </a:r>
            <a:br>
              <a:rPr lang="tr-TR" dirty="0"/>
            </a:br>
            <a:r>
              <a:rPr lang="tr-TR" dirty="0"/>
              <a:t>zorunda olmaksızın müracaat etmek hakkı vardır. Ödeyen müracaat</a:t>
            </a:r>
            <a:br>
              <a:rPr lang="tr-TR" dirty="0"/>
            </a:br>
            <a:r>
              <a:rPr lang="tr-TR" dirty="0"/>
              <a:t>borçlusu da kendi üstündeki diğer müracaat borçlularına başvururken dilerse ciro zincirinde bir sıra üstünde yer alan cirantaya dilerse</a:t>
            </a:r>
            <a:br>
              <a:rPr lang="tr-TR" dirty="0"/>
            </a:br>
            <a:r>
              <a:rPr lang="tr-TR" dirty="0"/>
              <a:t>ondan üst sıralarda yer alan diğer cirantalara başvurabilmektedir. </a:t>
            </a:r>
            <a:br>
              <a:rPr lang="tr-TR" dirty="0"/>
            </a:br>
            <a:endParaRPr lang="tr-TR" dirty="0"/>
          </a:p>
        </p:txBody>
      </p:sp>
    </p:spTree>
    <p:extLst>
      <p:ext uri="{BB962C8B-B14F-4D97-AF65-F5344CB8AC3E}">
        <p14:creationId xmlns:p14="http://schemas.microsoft.com/office/powerpoint/2010/main" val="16787227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Aval</a:t>
            </a:r>
          </a:p>
        </p:txBody>
      </p:sp>
      <p:sp>
        <p:nvSpPr>
          <p:cNvPr id="3" name="İçerik Yer Tutucusu 2"/>
          <p:cNvSpPr>
            <a:spLocks noGrp="1"/>
          </p:cNvSpPr>
          <p:nvPr>
            <p:ph idx="1"/>
          </p:nvPr>
        </p:nvSpPr>
        <p:spPr/>
        <p:txBody>
          <a:bodyPr>
            <a:normAutofit fontScale="92500" lnSpcReduction="20000"/>
          </a:bodyPr>
          <a:lstStyle/>
          <a:p>
            <a:pPr marL="0" indent="0">
              <a:buNone/>
            </a:pPr>
            <a:r>
              <a:rPr lang="tr-TR" b="1" dirty="0"/>
              <a:t>Aval Kavramı</a:t>
            </a:r>
            <a:br>
              <a:rPr lang="tr-TR" b="1" dirty="0"/>
            </a:br>
            <a:r>
              <a:rPr lang="tr-TR" dirty="0"/>
              <a:t>Bir kişinin poliçe bedelinin ödeneceği hususunu temin etmesine ve</a:t>
            </a:r>
            <a:br>
              <a:rPr lang="tr-TR" dirty="0"/>
            </a:br>
            <a:r>
              <a:rPr lang="tr-TR" dirty="0"/>
              <a:t>gerektiğinde poliçe bedelini kendisinin ödeyeceğini taahhüt etmesine</a:t>
            </a:r>
            <a:br>
              <a:rPr lang="tr-TR" dirty="0"/>
            </a:br>
            <a:r>
              <a:rPr lang="tr-TR" dirty="0"/>
              <a:t>aval denmektedir.</a:t>
            </a:r>
            <a:br>
              <a:rPr lang="tr-TR" dirty="0"/>
            </a:br>
            <a:r>
              <a:rPr lang="tr-TR" dirty="0"/>
              <a:t>Aval, senede duyulan güveni artıracağından poliçenin tedavül gücü-</a:t>
            </a:r>
            <a:br>
              <a:rPr lang="tr-TR" dirty="0"/>
            </a:br>
            <a:r>
              <a:rPr lang="tr-TR" dirty="0"/>
              <a:t>nü de artırmaktadır.</a:t>
            </a:r>
            <a:br>
              <a:rPr lang="tr-TR" dirty="0"/>
            </a:br>
            <a:r>
              <a:rPr lang="tr-TR" b="1" dirty="0"/>
              <a:t>Aval Verebilecek Kişiler</a:t>
            </a:r>
            <a:br>
              <a:rPr lang="tr-TR" b="1" dirty="0"/>
            </a:br>
            <a:r>
              <a:rPr lang="tr-TR" dirty="0"/>
              <a:t>Sözleşme ile borçlanma ehliyeti bulunan herkes, poliçeye aval verebilir. Aval verebilecek kişiler, halihazırda senette imzası bulunan kişiler</a:t>
            </a:r>
            <a:br>
              <a:rPr lang="tr-TR" dirty="0"/>
            </a:br>
            <a:r>
              <a:rPr lang="tr-TR" dirty="0"/>
              <a:t>(örneğin lehtar, cirantalar) olabileceği gibi, üçüncü kişiler de olabilir</a:t>
            </a:r>
            <a:br>
              <a:rPr lang="tr-TR" dirty="0"/>
            </a:br>
            <a:r>
              <a:rPr lang="tr-TR" b="1" dirty="0"/>
              <a:t>Lehine Aval Verilebilecek Kişiler</a:t>
            </a:r>
            <a:br>
              <a:rPr lang="tr-TR" b="1" dirty="0"/>
            </a:br>
            <a:r>
              <a:rPr lang="tr-TR" dirty="0"/>
              <a:t>Poliçe ile borç altına girmiş herkes lehine (örneğin kabul etmiş muhatap, lehtar, cirantalar, diğer </a:t>
            </a:r>
            <a:r>
              <a:rPr lang="tr-TR" dirty="0" err="1"/>
              <a:t>avalistler</a:t>
            </a:r>
            <a:r>
              <a:rPr lang="tr-TR" dirty="0"/>
              <a:t> lehine) aval verilebilir.</a:t>
            </a:r>
            <a:br>
              <a:rPr lang="tr-TR" dirty="0"/>
            </a:br>
            <a:r>
              <a:rPr lang="tr-TR" dirty="0"/>
              <a:t>Aval verilirken kimin lehine aval verildiği hususu açıkça ifade edilmelidir. Aksi takdirde, (muhatap ve keşideci dışındakilerce) senedin ön</a:t>
            </a:r>
            <a:br>
              <a:rPr lang="tr-TR" dirty="0"/>
            </a:br>
            <a:r>
              <a:rPr lang="tr-TR" dirty="0"/>
              <a:t>yüzüne atılmış tüm imzalar keşideci lehine verilmiş aval hükmünde</a:t>
            </a:r>
            <a:br>
              <a:rPr lang="tr-TR" dirty="0"/>
            </a:br>
            <a:r>
              <a:rPr lang="tr-TR" dirty="0"/>
              <a:t>kabul edilmektedir</a:t>
            </a:r>
          </a:p>
        </p:txBody>
      </p:sp>
    </p:spTree>
    <p:extLst>
      <p:ext uri="{BB962C8B-B14F-4D97-AF65-F5344CB8AC3E}">
        <p14:creationId xmlns:p14="http://schemas.microsoft.com/office/powerpoint/2010/main" val="8041315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Aval</a:t>
            </a:r>
          </a:p>
        </p:txBody>
      </p:sp>
      <p:sp>
        <p:nvSpPr>
          <p:cNvPr id="3" name="İçerik Yer Tutucusu 2"/>
          <p:cNvSpPr>
            <a:spLocks noGrp="1"/>
          </p:cNvSpPr>
          <p:nvPr>
            <p:ph idx="1"/>
          </p:nvPr>
        </p:nvSpPr>
        <p:spPr/>
        <p:txBody>
          <a:bodyPr/>
          <a:lstStyle/>
          <a:p>
            <a:r>
              <a:rPr lang="tr-TR" b="1" dirty="0"/>
              <a:t>Şekli</a:t>
            </a:r>
            <a:br>
              <a:rPr lang="tr-TR" b="1" dirty="0"/>
            </a:br>
            <a:r>
              <a:rPr lang="tr-TR" dirty="0"/>
              <a:t>Aval, poliçe veya </a:t>
            </a:r>
            <a:r>
              <a:rPr lang="tr-TR" dirty="0" err="1"/>
              <a:t>alonj</a:t>
            </a:r>
            <a:r>
              <a:rPr lang="tr-TR" dirty="0"/>
              <a:t> üzerine atılacak imza ile verilmektedir. Ayrıca</a:t>
            </a:r>
            <a:br>
              <a:rPr lang="tr-TR" dirty="0"/>
            </a:br>
            <a:r>
              <a:rPr lang="tr-TR" dirty="0"/>
              <a:t>imzanın yanında “aval içindir” gibi bir beyana da yer verilir. Eğer</a:t>
            </a:r>
            <a:br>
              <a:rPr lang="tr-TR" dirty="0"/>
            </a:br>
            <a:r>
              <a:rPr lang="tr-TR" dirty="0"/>
              <a:t>senedin ön yüzüne (muhatap ya da keşideci dışındakiler tarafından)</a:t>
            </a:r>
            <a:br>
              <a:rPr lang="tr-TR" dirty="0"/>
            </a:br>
            <a:r>
              <a:rPr lang="tr-TR" dirty="0"/>
              <a:t>atılmış imzaya herhangi bir beyan eklenmemişse, yukarıda da belirtildiği gibi, bu imzanın keşideci lehine verilmiş aval hükmünde olduğu</a:t>
            </a:r>
            <a:br>
              <a:rPr lang="tr-TR" dirty="0"/>
            </a:br>
            <a:r>
              <a:rPr lang="tr-TR" dirty="0"/>
              <a:t>kabul edilmektedir</a:t>
            </a:r>
            <a:br>
              <a:rPr lang="tr-TR" dirty="0"/>
            </a:br>
            <a:endParaRPr lang="tr-TR" dirty="0"/>
          </a:p>
        </p:txBody>
      </p:sp>
    </p:spTree>
    <p:extLst>
      <p:ext uri="{BB962C8B-B14F-4D97-AF65-F5344CB8AC3E}">
        <p14:creationId xmlns:p14="http://schemas.microsoft.com/office/powerpoint/2010/main" val="42883236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Poliçe</a:t>
            </a:r>
            <a:r>
              <a:rPr lang="tr-TR" dirty="0"/>
              <a:t>de zamanaşımı ve sebepsiz zenginleşme</a:t>
            </a:r>
          </a:p>
        </p:txBody>
      </p:sp>
      <p:sp>
        <p:nvSpPr>
          <p:cNvPr id="3" name="İçerik Yer Tutucusu 2"/>
          <p:cNvSpPr>
            <a:spLocks noGrp="1"/>
          </p:cNvSpPr>
          <p:nvPr>
            <p:ph idx="1"/>
          </p:nvPr>
        </p:nvSpPr>
        <p:spPr/>
        <p:txBody>
          <a:bodyPr>
            <a:normAutofit fontScale="92500" lnSpcReduction="20000"/>
          </a:bodyPr>
          <a:lstStyle/>
          <a:p>
            <a:r>
              <a:rPr lang="tr-TR" b="1" dirty="0"/>
              <a:t>Zamanaşımı</a:t>
            </a:r>
            <a:br>
              <a:rPr lang="tr-TR" b="1" dirty="0"/>
            </a:br>
            <a:r>
              <a:rPr lang="tr-TR" dirty="0"/>
              <a:t>Kabul eden muhataba karşı açılacak davalarda zamanaşımı vadeden itibaren 3 yıldır. Son hamil tarafından müracaat borçlularına karşı açılacak davalarda zamanaşımı protesto tarihinden itibaren 1 yıldır. Ödeyen müracaat borçlusu tarafından kendisinden önceki müracaat borçlularına karşı açılacak davalarda zamanaşımı altı ay olup, bu süre kendisinin yapmış olduğu ödeme tarihinden (ya da poliçenin dava yolu ile kendisine karşı dermeyan edildiği tarihten) başlamaktadır</a:t>
            </a:r>
            <a:br>
              <a:rPr lang="tr-TR" dirty="0"/>
            </a:br>
            <a:r>
              <a:rPr lang="tr-TR" b="1" dirty="0"/>
              <a:t>Sebepsiz Zenginleşme Davası</a:t>
            </a:r>
            <a:br>
              <a:rPr lang="tr-TR" b="1" dirty="0"/>
            </a:br>
            <a:r>
              <a:rPr lang="tr-TR" dirty="0"/>
              <a:t>Müracaat hakkını kaybetmiş ya da poliçeden doğan hakları zamanaşımına uğramış olan hamile, Türk Ticaret Kanunu “sebepsiz zenginleşme davası” açma olanağı tanımıştır. Zarara uğramış hamil, kendisi aleyhine zenginleşmiş olan keşideci veya kabul etmiş muhataptan, açacağı bu dava ile sebepsiz </a:t>
            </a:r>
            <a:r>
              <a:rPr lang="tr-TR" dirty="0" err="1"/>
              <a:t>zenginleşilen</a:t>
            </a:r>
            <a:r>
              <a:rPr lang="tr-TR" dirty="0"/>
              <a:t> miktarı talep edebilir. Söz konusu olanak, kambiyo hukukuna dayalı bir dava çeşidi olup Borçlar Kanunu’nda düzenlenen sebepsiz zenginleşme kurumundan farklıdır. </a:t>
            </a:r>
            <a:br>
              <a:rPr lang="tr-TR" dirty="0"/>
            </a:br>
            <a:endParaRPr lang="tr-TR" dirty="0"/>
          </a:p>
        </p:txBody>
      </p:sp>
    </p:spTree>
    <p:extLst>
      <p:ext uri="{BB962C8B-B14F-4D97-AF65-F5344CB8AC3E}">
        <p14:creationId xmlns:p14="http://schemas.microsoft.com/office/powerpoint/2010/main" val="2199911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evrakın</a:t>
            </a:r>
            <a:r>
              <a:rPr lang="en-GB" dirty="0"/>
              <a:t> </a:t>
            </a:r>
            <a:r>
              <a:rPr lang="en-GB" dirty="0" err="1"/>
              <a:t>türleri</a:t>
            </a:r>
            <a:endParaRPr lang="tr-TR" dirty="0"/>
          </a:p>
        </p:txBody>
      </p:sp>
      <p:sp>
        <p:nvSpPr>
          <p:cNvPr id="3" name="İçerik Yer Tutucusu 2"/>
          <p:cNvSpPr>
            <a:spLocks noGrp="1"/>
          </p:cNvSpPr>
          <p:nvPr>
            <p:ph idx="1"/>
          </p:nvPr>
        </p:nvSpPr>
        <p:spPr/>
        <p:txBody>
          <a:bodyPr>
            <a:normAutofit/>
          </a:bodyPr>
          <a:lstStyle/>
          <a:p>
            <a:pPr marL="0" indent="0">
              <a:buNone/>
            </a:pPr>
            <a:r>
              <a:rPr lang="tr-TR" b="1" dirty="0"/>
              <a:t>1. NAMA YAZILI KIYMETLİ EVRAK</a:t>
            </a:r>
          </a:p>
          <a:p>
            <a:r>
              <a:rPr lang="tr-TR" dirty="0"/>
              <a:t>Lehtarın adının senette yazılı olduğu kıymetli evrak, açıkça bir emre kaydını içermiyorsa ve ayrıca kanunen emre yazılı senet tiplerinden birinde de değilse, nama yazılı kabul edilmektedir.</a:t>
            </a:r>
          </a:p>
          <a:p>
            <a:r>
              <a:rPr lang="tr-TR" dirty="0"/>
              <a:t>Bir kıymetli evrakta, senedin kimin lehine düzenlenmiş olduğunun (lehtarın adının) belirtilmiş olması, senedin nama yazılı sayılması için yeterli değildir. Lehtarın adının gösterildiği senetlerin nama yazılı olarak değerlendirilebilmeleri için; ilk olarak açık bir emre kaydını</a:t>
            </a:r>
            <a:br>
              <a:rPr lang="tr-TR" dirty="0"/>
            </a:br>
            <a:r>
              <a:rPr lang="tr-TR" dirty="0"/>
              <a:t>içermemesi gerekir. </a:t>
            </a:r>
          </a:p>
          <a:p>
            <a:r>
              <a:rPr lang="tr-TR" dirty="0"/>
              <a:t>Nama yazılı kıymetli evrakın devri için: Alacağın temliki ve senedin zilyetliğinin devri gereklidir. Alacağın temliki beyanı senet üzerine yazılabileceği gibi, ayrı bir kâğıda da yazılabilir. </a:t>
            </a:r>
          </a:p>
        </p:txBody>
      </p:sp>
    </p:spTree>
    <p:extLst>
      <p:ext uri="{BB962C8B-B14F-4D97-AF65-F5344CB8AC3E}">
        <p14:creationId xmlns:p14="http://schemas.microsoft.com/office/powerpoint/2010/main" val="3020921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Çek, çekin iktisadi fonksiyonu, TTK ile Çek Kanunu'nun ilişkisi</a:t>
            </a:r>
          </a:p>
        </p:txBody>
      </p:sp>
      <p:sp>
        <p:nvSpPr>
          <p:cNvPr id="3" name="İçerik Yer Tutucusu 2"/>
          <p:cNvSpPr>
            <a:spLocks noGrp="1"/>
          </p:cNvSpPr>
          <p:nvPr>
            <p:ph idx="1"/>
          </p:nvPr>
        </p:nvSpPr>
        <p:spPr/>
        <p:txBody>
          <a:bodyPr>
            <a:normAutofit fontScale="92500" lnSpcReduction="10000"/>
          </a:bodyPr>
          <a:lstStyle/>
          <a:p>
            <a:r>
              <a:rPr lang="tr-TR" dirty="0"/>
              <a:t>Çek, hukuki niteliği itibarıyla poliçeye benzerlik göstermekte; tıpkı poliçe gibi, çifte yetki veren havale niteliği taşımaktadır. Çeke de poliçede olduğu gibi muhatap – keşideci – lehtardan oluşan bir hukuki yapı temel teşkil etmektedir. Ancak çekin poliçeden bazı temel farklılıkları bulunmaktadır.</a:t>
            </a:r>
          </a:p>
          <a:p>
            <a:r>
              <a:rPr lang="tr-TR" dirty="0"/>
              <a:t>Kambiyo senetlerinden olan çek, tıpkı diğer kambiyo senetleri (poliçe</a:t>
            </a:r>
            <a:br>
              <a:rPr lang="tr-TR" dirty="0"/>
            </a:br>
            <a:r>
              <a:rPr lang="tr-TR" dirty="0"/>
              <a:t>ve bono) gibi Türk Ticaret Kanunu’nda düzenlenmektedir. Bunun yanı</a:t>
            </a:r>
            <a:br>
              <a:rPr lang="tr-TR" dirty="0"/>
            </a:br>
            <a:r>
              <a:rPr lang="tr-TR" dirty="0"/>
              <a:t>sıra, çek kurumu, 5941 sayılı Çek Kanunu’nda da özel olarak düzenlenmektedir. Çek Kanunu (</a:t>
            </a:r>
            <a:r>
              <a:rPr lang="tr-TR" dirty="0" err="1"/>
              <a:t>ÇekK</a:t>
            </a:r>
            <a:r>
              <a:rPr lang="tr-TR" dirty="0"/>
              <a:t>), özellikle, defterlerinin</a:t>
            </a:r>
            <a:br>
              <a:rPr lang="tr-TR" dirty="0"/>
            </a:br>
            <a:r>
              <a:rPr lang="tr-TR" dirty="0"/>
              <a:t>içeriklerine, çek düzenlenmesine, kullanımına, çek hamillerinin</a:t>
            </a:r>
            <a:br>
              <a:rPr lang="tr-TR" dirty="0"/>
            </a:br>
            <a:r>
              <a:rPr lang="tr-TR" dirty="0"/>
              <a:t>korunmalarına ve </a:t>
            </a:r>
            <a:r>
              <a:rPr lang="tr-TR" dirty="0" err="1"/>
              <a:t>kayıtdışı</a:t>
            </a:r>
            <a:r>
              <a:rPr lang="tr-TR" dirty="0"/>
              <a:t> ekonominin denetim altına alınması</a:t>
            </a:r>
            <a:br>
              <a:rPr lang="tr-TR" dirty="0"/>
            </a:br>
            <a:r>
              <a:rPr lang="tr-TR" dirty="0"/>
              <a:t>önlemlerine katkıda bulunmaya ilişkin esaslar ile çekin karşılıksız</a:t>
            </a:r>
            <a:br>
              <a:rPr lang="tr-TR" dirty="0"/>
            </a:br>
            <a:r>
              <a:rPr lang="tr-TR" dirty="0"/>
              <a:t>çıkması ve belirlenen diğer yükümlülüklere aykırılık hallerinde ilgililer</a:t>
            </a:r>
            <a:br>
              <a:rPr lang="tr-TR" dirty="0"/>
            </a:br>
            <a:r>
              <a:rPr lang="tr-TR" dirty="0"/>
              <a:t>hakkında uygulanacak yaptırımları belirlemektedir </a:t>
            </a:r>
            <a:br>
              <a:rPr lang="tr-TR" dirty="0"/>
            </a:br>
            <a:endParaRPr lang="tr-TR" dirty="0"/>
          </a:p>
        </p:txBody>
      </p:sp>
    </p:spTree>
    <p:extLst>
      <p:ext uri="{BB962C8B-B14F-4D97-AF65-F5344CB8AC3E}">
        <p14:creationId xmlns:p14="http://schemas.microsoft.com/office/powerpoint/2010/main" val="36191183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TTK'ya</a:t>
            </a:r>
            <a:r>
              <a:rPr lang="tr-TR" dirty="0"/>
              <a:t> ve Çek Kanunu'na göre çekin unsurları</a:t>
            </a:r>
          </a:p>
        </p:txBody>
      </p:sp>
      <p:sp>
        <p:nvSpPr>
          <p:cNvPr id="3" name="İçerik Yer Tutucusu 2"/>
          <p:cNvSpPr>
            <a:spLocks noGrp="1"/>
          </p:cNvSpPr>
          <p:nvPr>
            <p:ph idx="1"/>
          </p:nvPr>
        </p:nvSpPr>
        <p:spPr/>
        <p:txBody>
          <a:bodyPr>
            <a:normAutofit fontScale="92500" lnSpcReduction="20000"/>
          </a:bodyPr>
          <a:lstStyle/>
          <a:p>
            <a:pPr marL="0" indent="0">
              <a:buNone/>
            </a:pPr>
            <a:r>
              <a:rPr lang="tr-TR" b="1" dirty="0"/>
              <a:t>TTK MADDE 780</a:t>
            </a:r>
            <a:r>
              <a:rPr lang="tr-TR" dirty="0"/>
              <a:t>-</a:t>
            </a:r>
            <a:r>
              <a:rPr lang="tr-TR" b="1" dirty="0"/>
              <a:t> </a:t>
            </a:r>
            <a:r>
              <a:rPr lang="tr-TR" dirty="0"/>
              <a:t>(1) Çek;</a:t>
            </a:r>
          </a:p>
          <a:p>
            <a:r>
              <a:rPr lang="tr-TR" dirty="0"/>
              <a:t>a) Senet metninde “çek” kelimesini ve eğer senet </a:t>
            </a:r>
            <a:r>
              <a:rPr lang="tr-TR" dirty="0" err="1"/>
              <a:t>Türkçe’den</a:t>
            </a:r>
            <a:r>
              <a:rPr lang="tr-TR" dirty="0"/>
              <a:t> başka bir dille yazılmış ise o dilde “çek” karşılığı olarak kullanılan kelimeyi,</a:t>
            </a:r>
          </a:p>
          <a:p>
            <a:r>
              <a:rPr lang="tr-TR" dirty="0"/>
              <a:t>b) Kayıtsız ve şartsız belirli bir bedelin ödenmesi için havaleyi,</a:t>
            </a:r>
          </a:p>
          <a:p>
            <a:r>
              <a:rPr lang="tr-TR" dirty="0"/>
              <a:t>c) Ödeyecek kişinin, “muhatabın” ticaret unvanını,</a:t>
            </a:r>
          </a:p>
          <a:p>
            <a:r>
              <a:rPr lang="tr-TR" dirty="0"/>
              <a:t>d) Ödeme yerini,</a:t>
            </a:r>
          </a:p>
          <a:p>
            <a:r>
              <a:rPr lang="tr-TR" dirty="0"/>
              <a:t>e) Düzenlenme tarihini ve yerini,</a:t>
            </a:r>
          </a:p>
          <a:p>
            <a:r>
              <a:rPr lang="tr-TR" dirty="0"/>
              <a:t>f) Düzenleyenin imzasını,</a:t>
            </a:r>
          </a:p>
          <a:p>
            <a:r>
              <a:rPr lang="tr-TR" dirty="0"/>
              <a:t>g)</a:t>
            </a:r>
            <a:r>
              <a:rPr lang="tr-TR" b="1" dirty="0"/>
              <a:t> (Ek: 15/7/2016-6728/70 </a:t>
            </a:r>
            <a:r>
              <a:rPr lang="tr-TR" b="1" dirty="0" err="1"/>
              <a:t>md.</a:t>
            </a:r>
            <a:r>
              <a:rPr lang="tr-TR" b="1" dirty="0"/>
              <a:t>) </a:t>
            </a:r>
            <a:r>
              <a:rPr lang="tr-TR" dirty="0"/>
              <a:t>Banka tarafından verilen seri numarasını,</a:t>
            </a:r>
          </a:p>
          <a:p>
            <a:r>
              <a:rPr lang="tr-TR" dirty="0"/>
              <a:t>h) </a:t>
            </a:r>
            <a:r>
              <a:rPr lang="en-US" b="1" dirty="0"/>
              <a:t>(</a:t>
            </a:r>
            <a:r>
              <a:rPr lang="en-US" b="1" dirty="0" err="1"/>
              <a:t>Ek</a:t>
            </a:r>
            <a:r>
              <a:rPr lang="en-US" b="1" dirty="0"/>
              <a:t>: 15/7/2016-6728/70 </a:t>
            </a:r>
            <a:r>
              <a:rPr lang="en-US" b="1" dirty="0" err="1"/>
              <a:t>md.</a:t>
            </a:r>
            <a:r>
              <a:rPr lang="en-US" b="1" dirty="0"/>
              <a:t>) </a:t>
            </a:r>
            <a:r>
              <a:rPr lang="tr-TR" dirty="0" err="1"/>
              <a:t>Karekodu</a:t>
            </a:r>
            <a:r>
              <a:rPr lang="tr-TR" dirty="0"/>
              <a:t>,</a:t>
            </a:r>
          </a:p>
          <a:p>
            <a:r>
              <a:rPr lang="tr-TR" dirty="0"/>
              <a:t>içerir.</a:t>
            </a:r>
          </a:p>
          <a:p>
            <a:endParaRPr lang="tr-TR" dirty="0"/>
          </a:p>
        </p:txBody>
      </p:sp>
    </p:spTree>
    <p:extLst>
      <p:ext uri="{BB962C8B-B14F-4D97-AF65-F5344CB8AC3E}">
        <p14:creationId xmlns:p14="http://schemas.microsoft.com/office/powerpoint/2010/main" val="30225196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TTK'ya</a:t>
            </a:r>
            <a:r>
              <a:rPr lang="tr-TR" dirty="0"/>
              <a:t> ve Çek Kanunu'na göre çekin unsurları</a:t>
            </a:r>
          </a:p>
        </p:txBody>
      </p:sp>
      <p:sp>
        <p:nvSpPr>
          <p:cNvPr id="3" name="İçerik Yer Tutucusu 2"/>
          <p:cNvSpPr>
            <a:spLocks noGrp="1"/>
          </p:cNvSpPr>
          <p:nvPr>
            <p:ph idx="1"/>
          </p:nvPr>
        </p:nvSpPr>
        <p:spPr/>
        <p:txBody>
          <a:bodyPr>
            <a:normAutofit fontScale="92500" lnSpcReduction="10000"/>
          </a:bodyPr>
          <a:lstStyle/>
          <a:p>
            <a:pPr marL="0" indent="0">
              <a:buNone/>
            </a:pPr>
            <a:r>
              <a:rPr lang="tr-TR" b="1" dirty="0"/>
              <a:t>Unsurların bulunmaması</a:t>
            </a:r>
            <a:endParaRPr lang="tr-TR" dirty="0"/>
          </a:p>
          <a:p>
            <a:r>
              <a:rPr lang="tr-TR" b="1" dirty="0"/>
              <a:t>MADDE 781</a:t>
            </a:r>
            <a:r>
              <a:rPr lang="tr-TR" dirty="0"/>
              <a:t>-</a:t>
            </a:r>
            <a:r>
              <a:rPr lang="tr-TR" b="1" dirty="0"/>
              <a:t> </a:t>
            </a:r>
            <a:r>
              <a:rPr lang="tr-TR" dirty="0"/>
              <a:t>(1) 780 inci maddede gösterilen unsurlardan birini içermeyen bir senet, ikinci, üçüncü ve dördüncü fıkralarda yazılı hâller dışında çek sayılmaz. </a:t>
            </a:r>
            <a:r>
              <a:rPr lang="tr-TR" baseline="30000" dirty="0"/>
              <a:t>(1)</a:t>
            </a:r>
            <a:endParaRPr lang="tr-TR" dirty="0"/>
          </a:p>
          <a:p>
            <a:r>
              <a:rPr lang="tr-TR" dirty="0"/>
              <a:t>(2) Çekte açıklık yoksa, muhatabın ticaret unvanı yanında gösterilen yer ödeme yeri sayılır. Muhatabın ticaret unvanı yanında birden fazla yer gösterildiği takdirde, çek, ilk gösterilen yerde ödenir. Böyle bir açıklık ve başka bir kayıt da yoksa, çek muhatabın merkezinin bulunduğu yerde ödenir.</a:t>
            </a:r>
          </a:p>
          <a:p>
            <a:r>
              <a:rPr lang="tr-TR" dirty="0"/>
              <a:t>(3) Düzenlenme yeri gösterilmemiş olan çek, düzenleyenin adı yanında yazılı olan yerde düzenlenmiş sayılır.</a:t>
            </a:r>
          </a:p>
          <a:p>
            <a:r>
              <a:rPr lang="tr-TR" dirty="0"/>
              <a:t>(4) </a:t>
            </a:r>
            <a:r>
              <a:rPr lang="en-US" b="1" dirty="0"/>
              <a:t>(</a:t>
            </a:r>
            <a:r>
              <a:rPr lang="en-US" b="1" dirty="0" err="1"/>
              <a:t>Ek</a:t>
            </a:r>
            <a:r>
              <a:rPr lang="en-US" b="1" dirty="0"/>
              <a:t> : 15/7/2016-6728/71 </a:t>
            </a:r>
            <a:r>
              <a:rPr lang="en-US" b="1" dirty="0" err="1"/>
              <a:t>md.</a:t>
            </a:r>
            <a:r>
              <a:rPr lang="en-US" b="1" dirty="0"/>
              <a:t>) </a:t>
            </a:r>
            <a:r>
              <a:rPr lang="tr-TR" dirty="0"/>
              <a:t>Yabancı banka tarafından bastırılan çeklerde, 780 inci maddenin birinci fıkrasının (g) bendinde belirtilen banka tarafından verilen seri numarası ve/veya (h) bendinde belirtilen </a:t>
            </a:r>
            <a:r>
              <a:rPr lang="tr-TR" dirty="0" err="1"/>
              <a:t>karekodun</a:t>
            </a:r>
            <a:r>
              <a:rPr lang="tr-TR" dirty="0"/>
              <a:t> bulunmaması senedin çek olarak geçerliliğini etkilemez.</a:t>
            </a:r>
          </a:p>
          <a:p>
            <a:endParaRPr lang="tr-TR" dirty="0"/>
          </a:p>
        </p:txBody>
      </p:sp>
    </p:spTree>
    <p:extLst>
      <p:ext uri="{BB962C8B-B14F-4D97-AF65-F5344CB8AC3E}">
        <p14:creationId xmlns:p14="http://schemas.microsoft.com/office/powerpoint/2010/main" val="39879870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TTK'ya</a:t>
            </a:r>
            <a:r>
              <a:rPr lang="tr-TR" dirty="0"/>
              <a:t> ve Çek Kanunu'na göre çekin unsurları</a:t>
            </a:r>
          </a:p>
        </p:txBody>
      </p:sp>
      <p:sp>
        <p:nvSpPr>
          <p:cNvPr id="3" name="İçerik Yer Tutucusu 2"/>
          <p:cNvSpPr>
            <a:spLocks noGrp="1"/>
          </p:cNvSpPr>
          <p:nvPr>
            <p:ph idx="1"/>
          </p:nvPr>
        </p:nvSpPr>
        <p:spPr/>
        <p:txBody>
          <a:bodyPr/>
          <a:lstStyle/>
          <a:p>
            <a:r>
              <a:rPr lang="tr-TR" dirty="0"/>
              <a:t>Çek KANUNU M. 3 (9) Türk Ticaret Kanunundaki unsurları taşıması kaydıyla, düzenlenen çekin bu maddede yer alan koşullara aykırı olması çekin geçerliliğini etkilemez.</a:t>
            </a:r>
          </a:p>
          <a:p>
            <a:endParaRPr lang="tr-TR" dirty="0"/>
          </a:p>
        </p:txBody>
      </p:sp>
    </p:spTree>
    <p:extLst>
      <p:ext uri="{BB962C8B-B14F-4D97-AF65-F5344CB8AC3E}">
        <p14:creationId xmlns:p14="http://schemas.microsoft.com/office/powerpoint/2010/main" val="14435339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Çekte keşideci ile muhatap arasındaki ilişkiler, kabul yasağı</a:t>
            </a:r>
          </a:p>
        </p:txBody>
      </p:sp>
      <p:sp>
        <p:nvSpPr>
          <p:cNvPr id="3" name="İçerik Yer Tutucusu 2"/>
          <p:cNvSpPr>
            <a:spLocks noGrp="1"/>
          </p:cNvSpPr>
          <p:nvPr>
            <p:ph idx="1"/>
          </p:nvPr>
        </p:nvSpPr>
        <p:spPr/>
        <p:txBody>
          <a:bodyPr/>
          <a:lstStyle/>
          <a:p>
            <a:r>
              <a:rPr lang="tr-TR" b="1" dirty="0"/>
              <a:t>Kabul Yasağı</a:t>
            </a:r>
            <a:br>
              <a:rPr lang="tr-TR" b="1" dirty="0"/>
            </a:br>
            <a:r>
              <a:rPr lang="tr-TR" dirty="0"/>
              <a:t>Çekte de tıpkı poliçede olduğu gibi, muhatap bulunmakla birlikte,</a:t>
            </a:r>
            <a:br>
              <a:rPr lang="tr-TR" dirty="0"/>
            </a:br>
            <a:r>
              <a:rPr lang="tr-TR" dirty="0"/>
              <a:t>çekte kabule izin verilmemiş; muhatabın çeki kabulü yasaklanmıştır.</a:t>
            </a:r>
            <a:br>
              <a:rPr lang="tr-TR" dirty="0"/>
            </a:br>
            <a:r>
              <a:rPr lang="tr-TR" dirty="0"/>
              <a:t>Hatta bu yasağa rağmen çek üzerine kabul kaydı konmuş olsa bile bu</a:t>
            </a:r>
            <a:br>
              <a:rPr lang="tr-TR" dirty="0"/>
            </a:br>
            <a:r>
              <a:rPr lang="tr-TR" dirty="0"/>
              <a:t>kayıt kabul sonucunu doğurmamaktadır.</a:t>
            </a:r>
            <a:br>
              <a:rPr lang="tr-TR" dirty="0"/>
            </a:br>
            <a:r>
              <a:rPr lang="tr-TR" dirty="0"/>
              <a:t>Muhatabın sadece çeki kabul etmesi değil, çeki kabul etmesi gibi</a:t>
            </a:r>
            <a:br>
              <a:rPr lang="tr-TR" dirty="0"/>
            </a:br>
            <a:r>
              <a:rPr lang="tr-TR" dirty="0"/>
              <a:t>sonuç doğuracak ve muhatap bankayı diğer yollarla (örneğin ciranta</a:t>
            </a:r>
            <a:br>
              <a:rPr lang="tr-TR" dirty="0"/>
            </a:br>
            <a:r>
              <a:rPr lang="tr-TR" dirty="0"/>
              <a:t>sıfatıyla) çek ilişkisine dahil edecek her tür yol da kapanmıştır. Bu</a:t>
            </a:r>
            <a:br>
              <a:rPr lang="tr-TR" dirty="0"/>
            </a:br>
            <a:r>
              <a:rPr lang="tr-TR" dirty="0"/>
              <a:t>itibarla çeklerde muhatabın ciranta olmasına da izin verilmemiştir </a:t>
            </a:r>
            <a:br>
              <a:rPr lang="tr-TR" dirty="0"/>
            </a:br>
            <a:endParaRPr lang="tr-TR" dirty="0"/>
          </a:p>
        </p:txBody>
      </p:sp>
    </p:spTree>
    <p:extLst>
      <p:ext uri="{BB962C8B-B14F-4D97-AF65-F5344CB8AC3E}">
        <p14:creationId xmlns:p14="http://schemas.microsoft.com/office/powerpoint/2010/main" val="18513761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p:txBody>
          <a:bodyPr/>
          <a:lstStyle/>
          <a:p>
            <a:r>
              <a:rPr lang="tr-TR" dirty="0"/>
              <a:t>Çekin İbrazı</a:t>
            </a:r>
          </a:p>
        </p:txBody>
      </p:sp>
      <p:sp>
        <p:nvSpPr>
          <p:cNvPr id="3" name="İçerik Yer Tutucusu 2"/>
          <p:cNvSpPr>
            <a:spLocks noGrp="1"/>
          </p:cNvSpPr>
          <p:nvPr>
            <p:ph idx="1"/>
          </p:nvPr>
        </p:nvSpPr>
        <p:spPr/>
        <p:txBody>
          <a:bodyPr>
            <a:normAutofit/>
          </a:bodyPr>
          <a:lstStyle/>
          <a:p>
            <a:r>
              <a:rPr lang="tr-TR" b="1" dirty="0"/>
              <a:t>Çekin İbrazı</a:t>
            </a:r>
            <a:br>
              <a:rPr lang="tr-TR" b="1" dirty="0"/>
            </a:br>
            <a:r>
              <a:rPr lang="tr-TR" dirty="0"/>
              <a:t>İbraz; çekin ödenmesi talebiyle yetkili hamil tarafından muhatap bankaya sunulmasıdır.</a:t>
            </a:r>
            <a:br>
              <a:rPr lang="tr-TR" dirty="0"/>
            </a:br>
            <a:r>
              <a:rPr lang="tr-TR" b="1" dirty="0"/>
              <a:t>Çekin İbraz Edilmesi Gereken Süre</a:t>
            </a:r>
            <a:br>
              <a:rPr lang="tr-TR" b="1" dirty="0"/>
            </a:br>
            <a:r>
              <a:rPr lang="tr-TR" b="1" dirty="0"/>
              <a:t>İbraz Süresi Kavramı: </a:t>
            </a:r>
            <a:r>
              <a:rPr lang="tr-TR" dirty="0"/>
              <a:t>Çeklerde vade yoktur, ibraz süreleri söz konusudur. İbraz sürelerinin uzunluğu Kanun tarafından belirlenmiştir.</a:t>
            </a:r>
            <a:br>
              <a:rPr lang="tr-TR" dirty="0"/>
            </a:br>
            <a:r>
              <a:rPr lang="tr-TR" dirty="0"/>
              <a:t>Taraflar, aksini kararlaştıramazlar.</a:t>
            </a:r>
            <a:br>
              <a:rPr lang="tr-TR" dirty="0"/>
            </a:br>
            <a:r>
              <a:rPr lang="tr-TR" dirty="0"/>
              <a:t>• Bir çekin ödeme yeri ile keşide yeri aynı ise: ibraz süresi “10 </a:t>
            </a:r>
            <a:r>
              <a:rPr lang="tr-TR" dirty="0" err="1"/>
              <a:t>gün”dür</a:t>
            </a:r>
            <a:r>
              <a:rPr lang="tr-TR" dirty="0"/>
              <a:t>. Bir çekin ödeme yeri ile keşide yeri farklı ise: ibraz süresi “1 </a:t>
            </a:r>
            <a:r>
              <a:rPr lang="tr-TR" dirty="0" err="1"/>
              <a:t>ay”dır</a:t>
            </a:r>
            <a:r>
              <a:rPr lang="tr-TR" dirty="0"/>
              <a:t>. Bir çekin ödeme yeri ile keşide yeri hem farklı ülkede hem de farklı kıtada ise: ibraz süresi “3 </a:t>
            </a:r>
            <a:r>
              <a:rPr lang="tr-TR" dirty="0" err="1"/>
              <a:t>ay”dır</a:t>
            </a:r>
            <a:r>
              <a:rPr lang="tr-TR" dirty="0"/>
              <a:t>. </a:t>
            </a:r>
            <a:br>
              <a:rPr lang="tr-TR" dirty="0"/>
            </a:br>
            <a:br>
              <a:rPr lang="tr-TR" dirty="0"/>
            </a:br>
            <a:endParaRPr lang="tr-TR" dirty="0"/>
          </a:p>
        </p:txBody>
      </p:sp>
    </p:spTree>
    <p:extLst>
      <p:ext uri="{BB962C8B-B14F-4D97-AF65-F5344CB8AC3E}">
        <p14:creationId xmlns:p14="http://schemas.microsoft.com/office/powerpoint/2010/main" val="3586192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Karşılıksız Çek</a:t>
            </a:r>
          </a:p>
        </p:txBody>
      </p:sp>
      <p:sp>
        <p:nvSpPr>
          <p:cNvPr id="3" name="İçerik Yer Tutucusu 2"/>
          <p:cNvSpPr>
            <a:spLocks noGrp="1"/>
          </p:cNvSpPr>
          <p:nvPr>
            <p:ph idx="1"/>
          </p:nvPr>
        </p:nvSpPr>
        <p:spPr/>
        <p:txBody>
          <a:bodyPr/>
          <a:lstStyle/>
          <a:p>
            <a:r>
              <a:rPr lang="tr-TR" b="1" dirty="0"/>
              <a:t>Karşılıksız Çek Kavramı: </a:t>
            </a:r>
            <a:r>
              <a:rPr lang="tr-TR" dirty="0"/>
              <a:t>Çek süresinde ibraz edilmiş, muhatap çekin</a:t>
            </a:r>
            <a:br>
              <a:rPr lang="tr-TR" dirty="0"/>
            </a:br>
            <a:r>
              <a:rPr lang="tr-TR" dirty="0"/>
              <a:t>sahte ya da tahrif edilmiş olmadığını ve hamilin de şeklen yetkili hamil</a:t>
            </a:r>
            <a:br>
              <a:rPr lang="tr-TR" dirty="0"/>
            </a:br>
            <a:r>
              <a:rPr lang="tr-TR" dirty="0"/>
              <a:t>olduğunu tespit etmiş, ancak buna rağmen hesapta yeterli karşılık</a:t>
            </a:r>
            <a:br>
              <a:rPr lang="tr-TR" dirty="0"/>
            </a:br>
            <a:r>
              <a:rPr lang="tr-TR" dirty="0"/>
              <a:t>bulunmadığı için çek bedeli ödeyememişse, karşılıksız çek söz konusu</a:t>
            </a:r>
            <a:br>
              <a:rPr lang="tr-TR" dirty="0"/>
            </a:br>
            <a:r>
              <a:rPr lang="tr-TR" dirty="0"/>
              <a:t>olmaktadır. </a:t>
            </a:r>
            <a:br>
              <a:rPr lang="tr-TR" dirty="0"/>
            </a:br>
            <a:endParaRPr lang="tr-TR" dirty="0"/>
          </a:p>
        </p:txBody>
      </p:sp>
    </p:spTree>
    <p:extLst>
      <p:ext uri="{BB962C8B-B14F-4D97-AF65-F5344CB8AC3E}">
        <p14:creationId xmlns:p14="http://schemas.microsoft.com/office/powerpoint/2010/main" val="1195624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evrakın</a:t>
            </a:r>
            <a:r>
              <a:rPr lang="en-GB" dirty="0"/>
              <a:t> </a:t>
            </a:r>
            <a:r>
              <a:rPr lang="en-GB" dirty="0" err="1"/>
              <a:t>türleri</a:t>
            </a:r>
            <a:endParaRPr lang="tr-TR" dirty="0"/>
          </a:p>
        </p:txBody>
      </p:sp>
      <p:sp>
        <p:nvSpPr>
          <p:cNvPr id="3" name="İçerik Yer Tutucusu 2"/>
          <p:cNvSpPr>
            <a:spLocks noGrp="1"/>
          </p:cNvSpPr>
          <p:nvPr>
            <p:ph idx="1"/>
          </p:nvPr>
        </p:nvSpPr>
        <p:spPr/>
        <p:txBody>
          <a:bodyPr>
            <a:normAutofit fontScale="85000" lnSpcReduction="10000"/>
          </a:bodyPr>
          <a:lstStyle/>
          <a:p>
            <a:pPr marL="0" indent="0">
              <a:buNone/>
            </a:pPr>
            <a:r>
              <a:rPr lang="tr-TR" b="1" dirty="0"/>
              <a:t>2. EMRE YAZILI KIYMETLİ EVRAK</a:t>
            </a:r>
          </a:p>
          <a:p>
            <a:pPr marL="0" indent="0">
              <a:buNone/>
            </a:pPr>
            <a:r>
              <a:rPr lang="tr-TR" dirty="0"/>
              <a:t>Emre yazılı kıymetli evrak, lehtarın adının belirtildiği, bunun yanı sıra açıkça emrine kaydını içeren veya açıkça böyle bir kayıt içermese dahi kanunen emre yazılı sayılan kıymetli evraktır. Emre yazılı kıymetli evrakın devri için: Ciro ve senedin zilyetliğinin devri gereklidir. Ciro, mutlaka senedin arka yüzüne yapılmalıdır; ayrı bir kâğıda yapılması mümkün değildir.</a:t>
            </a:r>
            <a:endParaRPr lang="tr-TR" b="1" dirty="0"/>
          </a:p>
          <a:p>
            <a:pPr marL="0" indent="0">
              <a:buNone/>
            </a:pPr>
            <a:r>
              <a:rPr lang="tr-TR" b="1" dirty="0"/>
              <a:t>Kanunen Emre Yazılı Senet</a:t>
            </a:r>
            <a:br>
              <a:rPr lang="tr-TR" b="1" dirty="0"/>
            </a:br>
            <a:r>
              <a:rPr lang="tr-TR" dirty="0"/>
              <a:t>Kanun, bazı kıymetli evrak tiplerini, lehtarın adını gösterdiği takdirde, bunlar açıkça emre kaydı içermese dahi emre yazılı kabul etmektedir. Kambiyo senetleri, kanunen emre yazılı senetlerdir.</a:t>
            </a:r>
          </a:p>
          <a:p>
            <a:pPr marL="0" indent="0">
              <a:buNone/>
            </a:pPr>
            <a:r>
              <a:rPr lang="tr-TR" b="1" dirty="0"/>
              <a:t>Menfi Emre Kaydı Kavramı: </a:t>
            </a:r>
            <a:r>
              <a:rPr lang="tr-TR" dirty="0"/>
              <a:t>Kanunen emre yazılı tipte olduğu kabul edilen kıymetli evrakın (örneğin kambiyo senetlerinin) nama yazılı olarak düzenlenebilmeleri için senette, bunların emre yazılı olmadıklarını açıkça belirten kayıtlar “menfi emre</a:t>
            </a:r>
            <a:br>
              <a:rPr lang="tr-TR" dirty="0"/>
            </a:br>
            <a:r>
              <a:rPr lang="tr-TR" dirty="0"/>
              <a:t>kaydı” bulunmalıdır. Örneğin kimin lehine düzenlendiği gösterilmiş bir poliçeye menfi emre kaydı konmuş ise, bu poliçe, nama yazılı düzenlenmiş sayılmaktadır. Menfi emre kaydı senet üzerine yazılacak “Ciro edilemez”, “Emre yazılı değildir” gibi beyanlar şeklinde olabilir </a:t>
            </a:r>
            <a:br>
              <a:rPr lang="tr-TR" dirty="0"/>
            </a:br>
            <a:endParaRPr lang="tr-TR" dirty="0"/>
          </a:p>
        </p:txBody>
      </p:sp>
    </p:spTree>
    <p:extLst>
      <p:ext uri="{BB962C8B-B14F-4D97-AF65-F5344CB8AC3E}">
        <p14:creationId xmlns:p14="http://schemas.microsoft.com/office/powerpoint/2010/main" val="3782850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evrakın</a:t>
            </a:r>
            <a:r>
              <a:rPr lang="en-GB" dirty="0"/>
              <a:t> </a:t>
            </a:r>
            <a:r>
              <a:rPr lang="en-GB" dirty="0" err="1"/>
              <a:t>türleri</a:t>
            </a:r>
            <a:endParaRPr lang="tr-TR" dirty="0"/>
          </a:p>
        </p:txBody>
      </p:sp>
      <p:sp>
        <p:nvSpPr>
          <p:cNvPr id="3" name="İçerik Yer Tutucusu 2"/>
          <p:cNvSpPr>
            <a:spLocks noGrp="1"/>
          </p:cNvSpPr>
          <p:nvPr>
            <p:ph idx="1"/>
          </p:nvPr>
        </p:nvSpPr>
        <p:spPr/>
        <p:txBody>
          <a:bodyPr>
            <a:normAutofit/>
          </a:bodyPr>
          <a:lstStyle/>
          <a:p>
            <a:pPr marL="0" indent="0">
              <a:buNone/>
            </a:pPr>
            <a:r>
              <a:rPr lang="tr-TR" b="1" dirty="0"/>
              <a:t>3. HAMİLE YAZILI KIYMETLİ EVRAK</a:t>
            </a:r>
            <a:br>
              <a:rPr lang="tr-TR" b="1" dirty="0"/>
            </a:br>
            <a:r>
              <a:rPr lang="tr-TR" dirty="0"/>
              <a:t>Lehtarın (alacaklının) adının yazmadığı, senede kim hamil ise, o</a:t>
            </a:r>
            <a:br>
              <a:rPr lang="tr-TR" dirty="0"/>
            </a:br>
            <a:r>
              <a:rPr lang="tr-TR" dirty="0"/>
              <a:t>kimsenin hak sahibi sayıldığı kıymetli evrak, hamile yazılı kıymetli</a:t>
            </a:r>
            <a:br>
              <a:rPr lang="tr-TR" dirty="0"/>
            </a:br>
            <a:r>
              <a:rPr lang="tr-TR" dirty="0"/>
              <a:t>evraktır. </a:t>
            </a:r>
          </a:p>
          <a:p>
            <a:pPr marL="0" indent="0">
              <a:buNone/>
            </a:pPr>
            <a:br>
              <a:rPr lang="tr-TR" dirty="0"/>
            </a:br>
            <a:r>
              <a:rPr lang="tr-TR" dirty="0"/>
              <a:t>Hamile yazılı bir kıymetli evrakın düzenlenebilmesi</a:t>
            </a:r>
            <a:br>
              <a:rPr lang="tr-TR" dirty="0"/>
            </a:br>
            <a:r>
              <a:rPr lang="tr-TR" dirty="0"/>
              <a:t>için:</a:t>
            </a:r>
            <a:br>
              <a:rPr lang="tr-TR" dirty="0"/>
            </a:br>
            <a:r>
              <a:rPr lang="tr-TR" dirty="0"/>
              <a:t>• Kanunun hamile yazılı olarak düzenlenmesine izin verdiği bir senet</a:t>
            </a:r>
            <a:br>
              <a:rPr lang="tr-TR" dirty="0"/>
            </a:br>
            <a:r>
              <a:rPr lang="tr-TR" dirty="0"/>
              <a:t>tipi söz konusu olmalı ve</a:t>
            </a:r>
            <a:br>
              <a:rPr lang="tr-TR" dirty="0"/>
            </a:br>
            <a:r>
              <a:rPr lang="tr-TR" dirty="0"/>
              <a:t>• Kimin lehine düzenlendiği (lehtarın kim olduğu) senette</a:t>
            </a:r>
            <a:br>
              <a:rPr lang="tr-TR" dirty="0"/>
            </a:br>
            <a:r>
              <a:rPr lang="tr-TR" dirty="0"/>
              <a:t>gösterilmemiş olmalıdır. </a:t>
            </a:r>
            <a:br>
              <a:rPr lang="tr-TR" dirty="0"/>
            </a:br>
            <a:endParaRPr lang="tr-TR" dirty="0"/>
          </a:p>
        </p:txBody>
      </p:sp>
    </p:spTree>
    <p:extLst>
      <p:ext uri="{BB962C8B-B14F-4D97-AF65-F5344CB8AC3E}">
        <p14:creationId xmlns:p14="http://schemas.microsoft.com/office/powerpoint/2010/main" val="1974790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evrakta</a:t>
            </a:r>
            <a:r>
              <a:rPr lang="en-GB" dirty="0"/>
              <a:t> </a:t>
            </a:r>
            <a:r>
              <a:rPr lang="en-GB" dirty="0" err="1"/>
              <a:t>def'iler</a:t>
            </a:r>
            <a:r>
              <a:rPr lang="en-GB" dirty="0"/>
              <a:t>-I</a:t>
            </a:r>
            <a:endParaRPr lang="tr-TR" dirty="0"/>
          </a:p>
        </p:txBody>
      </p:sp>
      <p:sp>
        <p:nvSpPr>
          <p:cNvPr id="3" name="İçerik Yer Tutucusu 2"/>
          <p:cNvSpPr>
            <a:spLocks noGrp="1"/>
          </p:cNvSpPr>
          <p:nvPr>
            <p:ph idx="1"/>
          </p:nvPr>
        </p:nvSpPr>
        <p:spPr/>
        <p:txBody>
          <a:bodyPr>
            <a:normAutofit/>
          </a:bodyPr>
          <a:lstStyle/>
          <a:p>
            <a:r>
              <a:rPr lang="tr-TR" b="1" dirty="0"/>
              <a:t>Defi Kavramı: </a:t>
            </a:r>
            <a:r>
              <a:rPr lang="tr-TR" dirty="0"/>
              <a:t>Kıymetli evrak hukukunda defi kavramı, senet</a:t>
            </a:r>
            <a:br>
              <a:rPr lang="tr-TR" dirty="0"/>
            </a:br>
            <a:r>
              <a:rPr lang="tr-TR" dirty="0"/>
              <a:t>borçlularının ileri sürebilecekleri savunmaları ifade etmektedir.</a:t>
            </a:r>
            <a:br>
              <a:rPr lang="tr-TR" dirty="0"/>
            </a:br>
            <a:r>
              <a:rPr lang="tr-TR" dirty="0"/>
              <a:t>Bu kapsama borçlunun senetten doğan borcunu ödemekten</a:t>
            </a:r>
            <a:br>
              <a:rPr lang="tr-TR" dirty="0"/>
            </a:br>
            <a:r>
              <a:rPr lang="tr-TR" dirty="0"/>
              <a:t>kaçınma yetkisi ya da alacaklının hakkının doğumunu engelleme</a:t>
            </a:r>
            <a:br>
              <a:rPr lang="tr-TR" dirty="0"/>
            </a:br>
            <a:r>
              <a:rPr lang="tr-TR" dirty="0"/>
              <a:t>hakkı girmektedir. </a:t>
            </a:r>
          </a:p>
          <a:p>
            <a:r>
              <a:rPr lang="tr-TR" b="1" dirty="0"/>
              <a:t>A - Nama yazılı kıymetli evrakta</a:t>
            </a:r>
            <a:r>
              <a:rPr lang="tr-TR" dirty="0"/>
              <a:t> borçlu, sahip olduğu tüm</a:t>
            </a:r>
            <a:br>
              <a:rPr lang="tr-TR" dirty="0"/>
            </a:br>
            <a:r>
              <a:rPr lang="tr-TR" dirty="0"/>
              <a:t>defileri, senedin hamiline karşı ileri sürerek ödemeden kaçınabilmektedir. Hatta nama yazılı kıymetli evrakta borçlu, hamile karşı, kendisi</a:t>
            </a:r>
            <a:br>
              <a:rPr lang="tr-TR" dirty="0"/>
            </a:br>
            <a:r>
              <a:rPr lang="tr-TR" dirty="0"/>
              <a:t>ile senetteki diğer ilgililer arasındaki şahsi defileri dahi ileri sürebilmektedir. </a:t>
            </a:r>
            <a:br>
              <a:rPr lang="tr-TR" dirty="0"/>
            </a:br>
            <a:endParaRPr lang="tr-TR" dirty="0"/>
          </a:p>
        </p:txBody>
      </p:sp>
    </p:spTree>
    <p:extLst>
      <p:ext uri="{BB962C8B-B14F-4D97-AF65-F5344CB8AC3E}">
        <p14:creationId xmlns:p14="http://schemas.microsoft.com/office/powerpoint/2010/main" val="174228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evrakta</a:t>
            </a:r>
            <a:r>
              <a:rPr lang="en-GB" dirty="0"/>
              <a:t> </a:t>
            </a:r>
            <a:r>
              <a:rPr lang="en-GB" dirty="0" err="1"/>
              <a:t>def'iler</a:t>
            </a:r>
            <a:r>
              <a:rPr lang="en-GB" dirty="0"/>
              <a:t>-I</a:t>
            </a:r>
            <a:endParaRPr lang="tr-TR" dirty="0"/>
          </a:p>
        </p:txBody>
      </p:sp>
      <p:sp>
        <p:nvSpPr>
          <p:cNvPr id="3" name="İçerik Yer Tutucusu 2"/>
          <p:cNvSpPr>
            <a:spLocks noGrp="1"/>
          </p:cNvSpPr>
          <p:nvPr>
            <p:ph idx="1"/>
          </p:nvPr>
        </p:nvSpPr>
        <p:spPr/>
        <p:txBody>
          <a:bodyPr>
            <a:normAutofit/>
          </a:bodyPr>
          <a:lstStyle/>
          <a:p>
            <a:r>
              <a:rPr lang="tr-TR" b="1" dirty="0"/>
              <a:t>B- Emre yazılı bir senedin </a:t>
            </a:r>
            <a:r>
              <a:rPr lang="tr-TR" dirty="0"/>
              <a:t>(zilyetliğinin devredilmesi ve) ciro edilmesi ile birlikte, devralana, devreden cirantanın hakları değil, senetten doğan haklar geçmektedir. Bu itibarla, emre yazılı kıymetli evrakta borçlu, devredene karşı ileri sürebileceği tüm defileri, senedi devralana karşı ileri sürememektedir.</a:t>
            </a:r>
          </a:p>
          <a:p>
            <a:r>
              <a:rPr lang="tr-TR" dirty="0"/>
              <a:t>Emre yazılı bir kıymetli evrakta, senetten anlaşılabilen defileri, senetteki tüm ilgililer, senetteki diğer tüm ilgililere karşı ileri sürebilirler. </a:t>
            </a:r>
          </a:p>
          <a:p>
            <a:pPr marL="0" indent="0">
              <a:buNone/>
            </a:pPr>
            <a:br>
              <a:rPr lang="tr-TR" dirty="0"/>
            </a:br>
            <a:endParaRPr lang="tr-TR" dirty="0"/>
          </a:p>
        </p:txBody>
      </p:sp>
    </p:spTree>
    <p:extLst>
      <p:ext uri="{BB962C8B-B14F-4D97-AF65-F5344CB8AC3E}">
        <p14:creationId xmlns:p14="http://schemas.microsoft.com/office/powerpoint/2010/main" val="4066553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evrakta</a:t>
            </a:r>
            <a:r>
              <a:rPr lang="en-GB" dirty="0"/>
              <a:t> </a:t>
            </a:r>
            <a:r>
              <a:rPr lang="en-GB" dirty="0" err="1"/>
              <a:t>def'iler</a:t>
            </a:r>
            <a:r>
              <a:rPr lang="en-GB" dirty="0"/>
              <a:t>-II</a:t>
            </a:r>
            <a:endParaRPr lang="tr-TR" dirty="0"/>
          </a:p>
        </p:txBody>
      </p:sp>
      <p:sp>
        <p:nvSpPr>
          <p:cNvPr id="3" name="İçerik Yer Tutucusu 2"/>
          <p:cNvSpPr>
            <a:spLocks noGrp="1"/>
          </p:cNvSpPr>
          <p:nvPr>
            <p:ph idx="1"/>
          </p:nvPr>
        </p:nvSpPr>
        <p:spPr/>
        <p:txBody>
          <a:bodyPr>
            <a:normAutofit fontScale="92500" lnSpcReduction="10000"/>
          </a:bodyPr>
          <a:lstStyle/>
          <a:p>
            <a:r>
              <a:rPr lang="tr-TR" dirty="0"/>
              <a:t>Emre yazılı bir kıymetli evrakta, senetten anlaşılamayan defilerin bazıları mutlak defi niteliğindedir. Bu tür defileri, sadece defi sahibi, senetteki tüm ilgililere karşı ileri sürebilir.</a:t>
            </a:r>
          </a:p>
          <a:p>
            <a:r>
              <a:rPr lang="tr-TR" i="1" dirty="0"/>
              <a:t>Senet Metninden Anlaşılamayan Mutlak Defiler: </a:t>
            </a:r>
            <a:r>
              <a:rPr lang="tr-TR" dirty="0"/>
              <a:t>Senet metninden</a:t>
            </a:r>
            <a:br>
              <a:rPr lang="tr-TR" dirty="0"/>
            </a:br>
            <a:r>
              <a:rPr lang="tr-TR" dirty="0"/>
              <a:t>anlaşılmamakla birlikte, aşağıdaki dört </a:t>
            </a:r>
            <a:r>
              <a:rPr lang="tr-TR" dirty="0" err="1"/>
              <a:t>defiyi</a:t>
            </a:r>
            <a:r>
              <a:rPr lang="tr-TR" dirty="0"/>
              <a:t>, defi sahibi, senetteki</a:t>
            </a:r>
            <a:br>
              <a:rPr lang="tr-TR" dirty="0"/>
            </a:br>
            <a:r>
              <a:rPr lang="tr-TR" dirty="0"/>
              <a:t>diğer ilgililere ileri sürebilir:</a:t>
            </a:r>
            <a:br>
              <a:rPr lang="tr-TR" dirty="0"/>
            </a:br>
            <a:r>
              <a:rPr lang="tr-TR" dirty="0"/>
              <a:t>• Kendisinin ehliyetsiz olduğunu</a:t>
            </a:r>
            <a:br>
              <a:rPr lang="tr-TR" dirty="0"/>
            </a:br>
            <a:r>
              <a:rPr lang="tr-TR" dirty="0"/>
              <a:t>• İmzasının sahte olduğunu</a:t>
            </a:r>
            <a:br>
              <a:rPr lang="tr-TR" dirty="0"/>
            </a:br>
            <a:r>
              <a:rPr lang="tr-TR" dirty="0"/>
              <a:t>• Kendisini temsil ettiğini ileri sürerek senedi imzalamış kişinin</a:t>
            </a:r>
            <a:br>
              <a:rPr lang="tr-TR" dirty="0"/>
            </a:br>
            <a:r>
              <a:rPr lang="tr-TR" dirty="0"/>
              <a:t>kendisini temsil yetkisinin bulunmadığını</a:t>
            </a:r>
            <a:br>
              <a:rPr lang="tr-TR" dirty="0"/>
            </a:br>
            <a:r>
              <a:rPr lang="tr-TR" dirty="0"/>
              <a:t>• Senede imzasını maddi cebir nedeniyle atmış olduğunu.</a:t>
            </a:r>
            <a:br>
              <a:rPr lang="tr-TR" dirty="0"/>
            </a:br>
            <a:r>
              <a:rPr lang="tr-TR" dirty="0"/>
              <a:t>Söz konusu dört defi, sadece defi sahibi tarafından senetteki tüm ilgililere karşı ileri sürülebilir. Ancak bu defileri, defi sahibi olmayanlar</a:t>
            </a:r>
            <a:br>
              <a:rPr lang="tr-TR" dirty="0"/>
            </a:br>
            <a:r>
              <a:rPr lang="tr-TR" dirty="0"/>
              <a:t>ileri süremezler.</a:t>
            </a:r>
          </a:p>
        </p:txBody>
      </p:sp>
    </p:spTree>
    <p:extLst>
      <p:ext uri="{BB962C8B-B14F-4D97-AF65-F5344CB8AC3E}">
        <p14:creationId xmlns:p14="http://schemas.microsoft.com/office/powerpoint/2010/main" val="2458288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evrakta</a:t>
            </a:r>
            <a:r>
              <a:rPr lang="en-GB" dirty="0"/>
              <a:t> </a:t>
            </a:r>
            <a:r>
              <a:rPr lang="en-GB" dirty="0" err="1"/>
              <a:t>def'iler</a:t>
            </a:r>
            <a:r>
              <a:rPr lang="en-GB" dirty="0"/>
              <a:t>-II</a:t>
            </a:r>
            <a:endParaRPr lang="tr-TR" dirty="0"/>
          </a:p>
        </p:txBody>
      </p:sp>
      <p:sp>
        <p:nvSpPr>
          <p:cNvPr id="3" name="İçerik Yer Tutucusu 2"/>
          <p:cNvSpPr>
            <a:spLocks noGrp="1"/>
          </p:cNvSpPr>
          <p:nvPr>
            <p:ph idx="1"/>
          </p:nvPr>
        </p:nvSpPr>
        <p:spPr/>
        <p:txBody>
          <a:bodyPr>
            <a:normAutofit/>
          </a:bodyPr>
          <a:lstStyle/>
          <a:p>
            <a:r>
              <a:rPr lang="tr-TR" dirty="0"/>
              <a:t>Emre yazılı bir kıymetli evrakta, senetten anlaşılamayan defilerin bazıları ise şahsi defi niteliğindedir. Bu tür defileri, sadece defi sahibi, sadece definin temelindeki ilişkinin diğer tarafına karşı ileri sürebilir.</a:t>
            </a:r>
          </a:p>
          <a:p>
            <a:r>
              <a:rPr lang="tr-TR" i="1" dirty="0"/>
              <a:t>Senet Metninden Anlaşılamayan Şahsi Defiler: </a:t>
            </a:r>
            <a:r>
              <a:rPr lang="tr-TR" dirty="0"/>
              <a:t>Kıymetli evrakta,</a:t>
            </a:r>
            <a:br>
              <a:rPr lang="tr-TR" dirty="0"/>
            </a:br>
            <a:r>
              <a:rPr lang="tr-TR" dirty="0"/>
              <a:t>borçlunun, senetteki ilgililerden biri ile kendisi arasındaki hukuki</a:t>
            </a:r>
            <a:br>
              <a:rPr lang="tr-TR" dirty="0"/>
            </a:br>
            <a:r>
              <a:rPr lang="tr-TR" dirty="0"/>
              <a:t>ilişkiden doğan defiler, şahsi (kişisel) defilerdir. Bu tür defiler, kural</a:t>
            </a:r>
            <a:br>
              <a:rPr lang="tr-TR" dirty="0"/>
            </a:br>
            <a:r>
              <a:rPr lang="tr-TR" dirty="0"/>
              <a:t>olarak, sadece doğrudan doğruya ilişkide bulunan kişiler arasında</a:t>
            </a:r>
            <a:br>
              <a:rPr lang="tr-TR" dirty="0"/>
            </a:br>
            <a:r>
              <a:rPr lang="tr-TR" dirty="0"/>
              <a:t>ileri sürülebilir. Defi sahibi, kendisine ödeme talebi ile başvurmuş</a:t>
            </a:r>
            <a:br>
              <a:rPr lang="tr-TR" dirty="0"/>
            </a:br>
            <a:r>
              <a:rPr lang="tr-TR" dirty="0"/>
              <a:t>olan alacaklıya, kendisi ile söz konusu alacaklı arasındaki şahsi defileri ileri sürebilir. </a:t>
            </a:r>
            <a:br>
              <a:rPr lang="tr-TR" dirty="0"/>
            </a:br>
            <a:endParaRPr lang="tr-TR" dirty="0"/>
          </a:p>
        </p:txBody>
      </p:sp>
    </p:spTree>
    <p:extLst>
      <p:ext uri="{BB962C8B-B14F-4D97-AF65-F5344CB8AC3E}">
        <p14:creationId xmlns:p14="http://schemas.microsoft.com/office/powerpoint/2010/main" val="153823359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125</TotalTime>
  <Words>1564</Words>
  <Application>Microsoft Office PowerPoint</Application>
  <PresentationFormat>Geniş ekran</PresentationFormat>
  <Paragraphs>143</Paragraphs>
  <Slides>36</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36</vt:i4>
      </vt:variant>
    </vt:vector>
  </HeadingPairs>
  <TitlesOfParts>
    <vt:vector size="41" baseType="lpstr">
      <vt:lpstr>Arial</vt:lpstr>
      <vt:lpstr>Calibri</vt:lpstr>
      <vt:lpstr>Century Gothic</vt:lpstr>
      <vt:lpstr>Wingdings 3</vt:lpstr>
      <vt:lpstr>Duman</vt:lpstr>
      <vt:lpstr>ANKARA ÜNİVERSİTESİ HUKUK FAKÜLTESİ – KIYMETLİ EVRAK HUKUKU DERS NOTLARI</vt:lpstr>
      <vt:lpstr>Kıymetli evrakın tarifi ve unsurları</vt:lpstr>
      <vt:lpstr>Kıymetli evrakın türleri</vt:lpstr>
      <vt:lpstr>Kıymetli evrakın türleri</vt:lpstr>
      <vt:lpstr>Kıymetli evrakın türleri</vt:lpstr>
      <vt:lpstr>Kıymetli evrakta def'iler-I</vt:lpstr>
      <vt:lpstr>Kıymetli evrakta def'iler-I</vt:lpstr>
      <vt:lpstr>Kıymetli evrakta def'iler-II</vt:lpstr>
      <vt:lpstr>Kıymetli evrakta def'iler-II</vt:lpstr>
      <vt:lpstr>Kıymetli evrakta def'iler-II</vt:lpstr>
      <vt:lpstr>PowerPoint Sunusu</vt:lpstr>
      <vt:lpstr>Kıymetli evrakın iptali</vt:lpstr>
      <vt:lpstr>Kambiyo senetleri ve ortak özellikleri</vt:lpstr>
      <vt:lpstr>Kambiyo senetleri ve ortak özellikleri</vt:lpstr>
      <vt:lpstr>Bono ve poliçenin zorunlu unsurları-I</vt:lpstr>
      <vt:lpstr>Bono ve poliçenin zorunlu unsurları-I</vt:lpstr>
      <vt:lpstr>Bono ve poliçenin zorunlu unsurları-II</vt:lpstr>
      <vt:lpstr>Bono ve poliçenin zorunlu unsurları-II</vt:lpstr>
      <vt:lpstr>Bono ve poliçenin ihtiyari unsurları</vt:lpstr>
      <vt:lpstr>Poliçenin Kabulü</vt:lpstr>
      <vt:lpstr>Ciro kavramı</vt:lpstr>
      <vt:lpstr>Cironun Türleri</vt:lpstr>
      <vt:lpstr>Cironun Türleri II</vt:lpstr>
      <vt:lpstr>Kambiyo senetlerinin ödenmesi</vt:lpstr>
      <vt:lpstr>Kambiyo senetlerinin ödenmesi</vt:lpstr>
      <vt:lpstr>Müracaat Hakkı (Poliçede)</vt:lpstr>
      <vt:lpstr>Aval</vt:lpstr>
      <vt:lpstr>Aval</vt:lpstr>
      <vt:lpstr>Poliçede zamanaşımı ve sebepsiz zenginleşme</vt:lpstr>
      <vt:lpstr>Çek, çekin iktisadi fonksiyonu, TTK ile Çek Kanunu'nun ilişkisi</vt:lpstr>
      <vt:lpstr>TTK'ya ve Çek Kanunu'na göre çekin unsurları</vt:lpstr>
      <vt:lpstr>TTK'ya ve Çek Kanunu'na göre çekin unsurları</vt:lpstr>
      <vt:lpstr>TTK'ya ve Çek Kanunu'na göre çekin unsurları</vt:lpstr>
      <vt:lpstr>Çekte keşideci ile muhatap arasındaki ilişkiler, kabul yasağı</vt:lpstr>
      <vt:lpstr>Çekin İbrazı</vt:lpstr>
      <vt:lpstr>Karşılıksız Çek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tarifi ve unsurları</dc:title>
  <dc:creator>o'o</dc:creator>
  <cp:lastModifiedBy>o'o</cp:lastModifiedBy>
  <cp:revision>11</cp:revision>
  <dcterms:created xsi:type="dcterms:W3CDTF">2017-02-13T10:15:49Z</dcterms:created>
  <dcterms:modified xsi:type="dcterms:W3CDTF">2017-02-13T18:57:39Z</dcterms:modified>
</cp:coreProperties>
</file>