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57" r:id="rId5"/>
    <p:sldId id="258" r:id="rId6"/>
    <p:sldId id="259" r:id="rId7"/>
    <p:sldId id="260" r:id="rId8"/>
    <p:sldId id="264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CDCFCC-69AB-4BE9-A164-95CE0A56F157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BDD6E1A-E339-4085-B8FD-5471CA3D64D8}">
      <dgm:prSet/>
      <dgm:spPr/>
      <dgm:t>
        <a:bodyPr/>
        <a:lstStyle/>
        <a:p>
          <a:r>
            <a:rPr lang="tr-TR"/>
            <a:t>H- HA 	Social Sciences (General)</a:t>
          </a:r>
          <a:endParaRPr lang="en-US"/>
        </a:p>
      </dgm:t>
    </dgm:pt>
    <dgm:pt modelId="{87521D3A-B4EA-4FA3-A2D2-1D9A2FCF392F}" type="parTrans" cxnId="{02A51120-1564-4268-89D8-CF6670444B42}">
      <dgm:prSet/>
      <dgm:spPr/>
      <dgm:t>
        <a:bodyPr/>
        <a:lstStyle/>
        <a:p>
          <a:endParaRPr lang="en-US"/>
        </a:p>
      </dgm:t>
    </dgm:pt>
    <dgm:pt modelId="{F8C7D336-C56E-435A-A341-4C1DFB442247}" type="sibTrans" cxnId="{02A51120-1564-4268-89D8-CF6670444B42}">
      <dgm:prSet/>
      <dgm:spPr/>
      <dgm:t>
        <a:bodyPr/>
        <a:lstStyle/>
        <a:p>
          <a:endParaRPr lang="en-US"/>
        </a:p>
      </dgm:t>
    </dgm:pt>
    <dgm:pt modelId="{4B76D277-0B04-43D1-9B1D-9ED6228115C7}">
      <dgm:prSet/>
      <dgm:spPr/>
      <dgm:t>
        <a:bodyPr/>
        <a:lstStyle/>
        <a:p>
          <a:r>
            <a:rPr lang="tr-TR"/>
            <a:t>HB-HJ 	Economics</a:t>
          </a:r>
          <a:endParaRPr lang="en-US"/>
        </a:p>
      </dgm:t>
    </dgm:pt>
    <dgm:pt modelId="{0B6A3FDE-3FEB-4E1F-A4FD-B69C1C71FB56}" type="parTrans" cxnId="{53BC6B36-4662-4EB1-B868-7D46F1507D6E}">
      <dgm:prSet/>
      <dgm:spPr/>
      <dgm:t>
        <a:bodyPr/>
        <a:lstStyle/>
        <a:p>
          <a:endParaRPr lang="en-US"/>
        </a:p>
      </dgm:t>
    </dgm:pt>
    <dgm:pt modelId="{95F09AE1-3705-46A8-ABC1-BC4DAE61C739}" type="sibTrans" cxnId="{53BC6B36-4662-4EB1-B868-7D46F1507D6E}">
      <dgm:prSet/>
      <dgm:spPr/>
      <dgm:t>
        <a:bodyPr/>
        <a:lstStyle/>
        <a:p>
          <a:endParaRPr lang="en-US"/>
        </a:p>
      </dgm:t>
    </dgm:pt>
    <dgm:pt modelId="{1565A38D-4123-4670-BBF1-AE3D46040BF0}">
      <dgm:prSet/>
      <dgm:spPr/>
      <dgm:t>
        <a:bodyPr/>
        <a:lstStyle/>
        <a:p>
          <a:r>
            <a:rPr lang="tr-TR"/>
            <a:t>HM-HX	Sociology</a:t>
          </a:r>
          <a:endParaRPr lang="en-US"/>
        </a:p>
      </dgm:t>
    </dgm:pt>
    <dgm:pt modelId="{76132E6F-4494-4DCB-8E67-F72E5641C31B}" type="parTrans" cxnId="{09C3BD6D-D60B-49A2-B33F-65134692BB15}">
      <dgm:prSet/>
      <dgm:spPr/>
      <dgm:t>
        <a:bodyPr/>
        <a:lstStyle/>
        <a:p>
          <a:endParaRPr lang="en-US"/>
        </a:p>
      </dgm:t>
    </dgm:pt>
    <dgm:pt modelId="{D102A865-A51A-4B41-AE29-35BC6E6EFBB6}" type="sibTrans" cxnId="{09C3BD6D-D60B-49A2-B33F-65134692BB15}">
      <dgm:prSet/>
      <dgm:spPr/>
      <dgm:t>
        <a:bodyPr/>
        <a:lstStyle/>
        <a:p>
          <a:endParaRPr lang="en-US"/>
        </a:p>
      </dgm:t>
    </dgm:pt>
    <dgm:pt modelId="{20B32496-DC4E-4085-9675-47117DDEB922}">
      <dgm:prSet/>
      <dgm:spPr/>
      <dgm:t>
        <a:bodyPr/>
        <a:lstStyle/>
        <a:p>
          <a:r>
            <a:rPr lang="tr-TR"/>
            <a:t>Tables 	No. 1-78</a:t>
          </a:r>
          <a:endParaRPr lang="en-US"/>
        </a:p>
      </dgm:t>
    </dgm:pt>
    <dgm:pt modelId="{344CF58C-89F2-45B2-8786-51CA9F0204E9}" type="parTrans" cxnId="{D90FC065-D9AF-4452-AF1B-152D6BFE3281}">
      <dgm:prSet/>
      <dgm:spPr/>
      <dgm:t>
        <a:bodyPr/>
        <a:lstStyle/>
        <a:p>
          <a:endParaRPr lang="en-US"/>
        </a:p>
      </dgm:t>
    </dgm:pt>
    <dgm:pt modelId="{BED35EBA-773E-40CB-A0D4-BAF23D441CBC}" type="sibTrans" cxnId="{D90FC065-D9AF-4452-AF1B-152D6BFE3281}">
      <dgm:prSet/>
      <dgm:spPr/>
      <dgm:t>
        <a:bodyPr/>
        <a:lstStyle/>
        <a:p>
          <a:endParaRPr lang="en-US"/>
        </a:p>
      </dgm:t>
    </dgm:pt>
    <dgm:pt modelId="{824157B0-9FD8-4F72-A5B2-D75F7E1DED92}" type="pres">
      <dgm:prSet presAssocID="{56CDCFCC-69AB-4BE9-A164-95CE0A56F157}" presName="matrix" presStyleCnt="0">
        <dgm:presLayoutVars>
          <dgm:chMax val="1"/>
          <dgm:dir/>
          <dgm:resizeHandles val="exact"/>
        </dgm:presLayoutVars>
      </dgm:prSet>
      <dgm:spPr/>
    </dgm:pt>
    <dgm:pt modelId="{330F41F2-7656-4CDE-A6BD-734722D392E2}" type="pres">
      <dgm:prSet presAssocID="{56CDCFCC-69AB-4BE9-A164-95CE0A56F157}" presName="diamond" presStyleLbl="bgShp" presStyleIdx="0" presStyleCnt="1"/>
      <dgm:spPr/>
    </dgm:pt>
    <dgm:pt modelId="{5C412628-D0E3-43E4-8903-EDBDDB5C2102}" type="pres">
      <dgm:prSet presAssocID="{56CDCFCC-69AB-4BE9-A164-95CE0A56F157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3F3B760-5AC0-4569-88FA-28F42A1DB15F}" type="pres">
      <dgm:prSet presAssocID="{56CDCFCC-69AB-4BE9-A164-95CE0A56F157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17757D6-9268-4325-8931-3E162BF8115A}" type="pres">
      <dgm:prSet presAssocID="{56CDCFCC-69AB-4BE9-A164-95CE0A56F157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17DD6B2-9884-48D8-8F74-708812AEC90C}" type="pres">
      <dgm:prSet presAssocID="{56CDCFCC-69AB-4BE9-A164-95CE0A56F157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2A51120-1564-4268-89D8-CF6670444B42}" srcId="{56CDCFCC-69AB-4BE9-A164-95CE0A56F157}" destId="{0BDD6E1A-E339-4085-B8FD-5471CA3D64D8}" srcOrd="0" destOrd="0" parTransId="{87521D3A-B4EA-4FA3-A2D2-1D9A2FCF392F}" sibTransId="{F8C7D336-C56E-435A-A341-4C1DFB442247}"/>
    <dgm:cxn modelId="{D5AEF635-1466-4C0C-A04B-A459BEF98E5F}" type="presOf" srcId="{20B32496-DC4E-4085-9675-47117DDEB922}" destId="{717DD6B2-9884-48D8-8F74-708812AEC90C}" srcOrd="0" destOrd="0" presId="urn:microsoft.com/office/officeart/2005/8/layout/matrix3"/>
    <dgm:cxn modelId="{53BC6B36-4662-4EB1-B868-7D46F1507D6E}" srcId="{56CDCFCC-69AB-4BE9-A164-95CE0A56F157}" destId="{4B76D277-0B04-43D1-9B1D-9ED6228115C7}" srcOrd="1" destOrd="0" parTransId="{0B6A3FDE-3FEB-4E1F-A4FD-B69C1C71FB56}" sibTransId="{95F09AE1-3705-46A8-ABC1-BC4DAE61C739}"/>
    <dgm:cxn modelId="{D90FC065-D9AF-4452-AF1B-152D6BFE3281}" srcId="{56CDCFCC-69AB-4BE9-A164-95CE0A56F157}" destId="{20B32496-DC4E-4085-9675-47117DDEB922}" srcOrd="3" destOrd="0" parTransId="{344CF58C-89F2-45B2-8786-51CA9F0204E9}" sibTransId="{BED35EBA-773E-40CB-A0D4-BAF23D441CBC}"/>
    <dgm:cxn modelId="{09C3BD6D-D60B-49A2-B33F-65134692BB15}" srcId="{56CDCFCC-69AB-4BE9-A164-95CE0A56F157}" destId="{1565A38D-4123-4670-BBF1-AE3D46040BF0}" srcOrd="2" destOrd="0" parTransId="{76132E6F-4494-4DCB-8E67-F72E5641C31B}" sibTransId="{D102A865-A51A-4B41-AE29-35BC6E6EFBB6}"/>
    <dgm:cxn modelId="{E8C4167D-C027-4980-BB48-24EE50C4F04C}" type="presOf" srcId="{0BDD6E1A-E339-4085-B8FD-5471CA3D64D8}" destId="{5C412628-D0E3-43E4-8903-EDBDDB5C2102}" srcOrd="0" destOrd="0" presId="urn:microsoft.com/office/officeart/2005/8/layout/matrix3"/>
    <dgm:cxn modelId="{4F26BD7E-39D8-4283-B4F7-27740DE33D43}" type="presOf" srcId="{56CDCFCC-69AB-4BE9-A164-95CE0A56F157}" destId="{824157B0-9FD8-4F72-A5B2-D75F7E1DED92}" srcOrd="0" destOrd="0" presId="urn:microsoft.com/office/officeart/2005/8/layout/matrix3"/>
    <dgm:cxn modelId="{80B27A8A-8C59-4F20-B640-5944D85F9C2E}" type="presOf" srcId="{1565A38D-4123-4670-BBF1-AE3D46040BF0}" destId="{817757D6-9268-4325-8931-3E162BF8115A}" srcOrd="0" destOrd="0" presId="urn:microsoft.com/office/officeart/2005/8/layout/matrix3"/>
    <dgm:cxn modelId="{F5CADD97-F497-448C-A423-0B8B94BB68A2}" type="presOf" srcId="{4B76D277-0B04-43D1-9B1D-9ED6228115C7}" destId="{43F3B760-5AC0-4569-88FA-28F42A1DB15F}" srcOrd="0" destOrd="0" presId="urn:microsoft.com/office/officeart/2005/8/layout/matrix3"/>
    <dgm:cxn modelId="{190F0E69-7391-4798-9196-8010F440193B}" type="presParOf" srcId="{824157B0-9FD8-4F72-A5B2-D75F7E1DED92}" destId="{330F41F2-7656-4CDE-A6BD-734722D392E2}" srcOrd="0" destOrd="0" presId="urn:microsoft.com/office/officeart/2005/8/layout/matrix3"/>
    <dgm:cxn modelId="{537AC9D0-8101-48C2-BB0D-81C8E03D75DA}" type="presParOf" srcId="{824157B0-9FD8-4F72-A5B2-D75F7E1DED92}" destId="{5C412628-D0E3-43E4-8903-EDBDDB5C2102}" srcOrd="1" destOrd="0" presId="urn:microsoft.com/office/officeart/2005/8/layout/matrix3"/>
    <dgm:cxn modelId="{A4F894E7-AD9C-4D8C-8AD1-21F8D3827EDF}" type="presParOf" srcId="{824157B0-9FD8-4F72-A5B2-D75F7E1DED92}" destId="{43F3B760-5AC0-4569-88FA-28F42A1DB15F}" srcOrd="2" destOrd="0" presId="urn:microsoft.com/office/officeart/2005/8/layout/matrix3"/>
    <dgm:cxn modelId="{A14DCC6B-5ACA-4257-ABBB-6EE66266FD51}" type="presParOf" srcId="{824157B0-9FD8-4F72-A5B2-D75F7E1DED92}" destId="{817757D6-9268-4325-8931-3E162BF8115A}" srcOrd="3" destOrd="0" presId="urn:microsoft.com/office/officeart/2005/8/layout/matrix3"/>
    <dgm:cxn modelId="{62DA422B-C164-4852-AA1D-A8234A6995BD}" type="presParOf" srcId="{824157B0-9FD8-4F72-A5B2-D75F7E1DED92}" destId="{717DD6B2-9884-48D8-8F74-708812AEC90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F41F2-7656-4CDE-A6BD-734722D392E2}">
      <dsp:nvSpPr>
        <dsp:cNvPr id="0" name=""/>
        <dsp:cNvSpPr/>
      </dsp:nvSpPr>
      <dsp:spPr>
        <a:xfrm>
          <a:off x="672652" y="0"/>
          <a:ext cx="5896743" cy="5896743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412628-D0E3-43E4-8903-EDBDDB5C2102}">
      <dsp:nvSpPr>
        <dsp:cNvPr id="0" name=""/>
        <dsp:cNvSpPr/>
      </dsp:nvSpPr>
      <dsp:spPr>
        <a:xfrm>
          <a:off x="1232843" y="560190"/>
          <a:ext cx="2299729" cy="22997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H- HA 	Social Sciences (General)</a:t>
          </a:r>
          <a:endParaRPr lang="en-US" sz="1900" kern="1200"/>
        </a:p>
      </dsp:txBody>
      <dsp:txXfrm>
        <a:off x="1345107" y="672454"/>
        <a:ext cx="2075201" cy="2075201"/>
      </dsp:txXfrm>
    </dsp:sp>
    <dsp:sp modelId="{43F3B760-5AC0-4569-88FA-28F42A1DB15F}">
      <dsp:nvSpPr>
        <dsp:cNvPr id="0" name=""/>
        <dsp:cNvSpPr/>
      </dsp:nvSpPr>
      <dsp:spPr>
        <a:xfrm>
          <a:off x="3709475" y="560190"/>
          <a:ext cx="2299729" cy="229972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HB-HJ 	Economics</a:t>
          </a:r>
          <a:endParaRPr lang="en-US" sz="1900" kern="1200"/>
        </a:p>
      </dsp:txBody>
      <dsp:txXfrm>
        <a:off x="3821739" y="672454"/>
        <a:ext cx="2075201" cy="2075201"/>
      </dsp:txXfrm>
    </dsp:sp>
    <dsp:sp modelId="{817757D6-9268-4325-8931-3E162BF8115A}">
      <dsp:nvSpPr>
        <dsp:cNvPr id="0" name=""/>
        <dsp:cNvSpPr/>
      </dsp:nvSpPr>
      <dsp:spPr>
        <a:xfrm>
          <a:off x="1232843" y="3036822"/>
          <a:ext cx="2299729" cy="229972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HM-HX	Sociology</a:t>
          </a:r>
          <a:endParaRPr lang="en-US" sz="1900" kern="1200"/>
        </a:p>
      </dsp:txBody>
      <dsp:txXfrm>
        <a:off x="1345107" y="3149086"/>
        <a:ext cx="2075201" cy="2075201"/>
      </dsp:txXfrm>
    </dsp:sp>
    <dsp:sp modelId="{717DD6B2-9884-48D8-8F74-708812AEC90C}">
      <dsp:nvSpPr>
        <dsp:cNvPr id="0" name=""/>
        <dsp:cNvSpPr/>
      </dsp:nvSpPr>
      <dsp:spPr>
        <a:xfrm>
          <a:off x="3709475" y="3036822"/>
          <a:ext cx="2299729" cy="229972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Tables 	No. 1-78</a:t>
          </a:r>
          <a:endParaRPr lang="en-US" sz="1900" kern="1200"/>
        </a:p>
      </dsp:txBody>
      <dsp:txXfrm>
        <a:off x="3821739" y="3149086"/>
        <a:ext cx="2075201" cy="2075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44ED32D-124C-4C0C-8E78-BFD2C7BF2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B7BED8E-257E-406F-A648-23D0D3CD4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A4E2388-F57C-4381-99AD-C3D09AC2D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D007-E9D8-46A3-9F21-D647876C7FDF}" type="datetimeFigureOut">
              <a:rPr lang="tr-TR" smtClean="0"/>
              <a:t>28.05.2020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74E72A0-00B4-4125-8823-85A6AA71D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9895801-FD2B-461A-82B3-076E2286C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B318F-703C-4B84-B57B-95A6B44DE7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9925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C89311-2E69-4802-9BC3-84C465EF1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3635A18-6F0E-4FFB-B030-4C9200B1B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8284F96-002F-4C4C-8871-D24A15863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D007-E9D8-46A3-9F21-D647876C7FDF}" type="datetimeFigureOut">
              <a:rPr lang="tr-TR" smtClean="0"/>
              <a:t>28.05.2020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360F729-F2B2-430C-ADA0-E0FDEC7F6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EA42469-C8C4-48A2-B330-E48049B96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B318F-703C-4B84-B57B-95A6B44DE7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3267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9A192ED-A9CE-47C4-A7AA-9B9B0E019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9CB10F9-C0D6-48B2-9965-5191270412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D3151CA-D0A1-4EAD-A12E-09CC0054C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D007-E9D8-46A3-9F21-D647876C7FDF}" type="datetimeFigureOut">
              <a:rPr lang="tr-TR" smtClean="0"/>
              <a:t>28.05.2020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5ACEADE-CA8A-4EA7-A8B5-82ABD22CD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593E47-E117-471C-9403-838E6CA7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B318F-703C-4B84-B57B-95A6B44DE7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1402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6BF14E-305B-4042-8A6B-DD2F4B40F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D50EA4-5C1B-4B54-AE84-B0AE6945E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FDF93C5-7F6C-406A-B3FB-23540C2DB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D007-E9D8-46A3-9F21-D647876C7FDF}" type="datetimeFigureOut">
              <a:rPr lang="tr-TR" smtClean="0"/>
              <a:t>28.05.2020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3E299B7-1A7E-47DF-917F-87A00A98F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D80BDC9-8062-484B-A2FA-52769C6B6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B318F-703C-4B84-B57B-95A6B44DE7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28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E32E7B-E3F0-41D2-B941-497156AE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B08E110-4219-422B-B317-4019FA2BE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79DF014-78B6-4BA5-8317-EC6EBD3D8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D007-E9D8-46A3-9F21-D647876C7FDF}" type="datetimeFigureOut">
              <a:rPr lang="tr-TR" smtClean="0"/>
              <a:t>28.05.2020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1712A4A-1F05-4907-9B1D-605FABF87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65712AB-3881-49B1-B881-DDEAF5741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B318F-703C-4B84-B57B-95A6B44DE7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2041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BD47CB-59D5-48F4-AAC7-E60410B2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F3C1446-9CC0-4D17-AD07-BC8C0E919A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05989DD-ACD5-4D2C-962F-FA86BA790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140D459-3A19-4A88-9168-6D3565889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D007-E9D8-46A3-9F21-D647876C7FDF}" type="datetimeFigureOut">
              <a:rPr lang="tr-TR" smtClean="0"/>
              <a:t>28.05.2020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E630FE4-FAE9-4171-A655-767BE49C7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DCE431F-F8E1-4BEC-9790-46FA6B72C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B318F-703C-4B84-B57B-95A6B44DE7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6936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DDAF52-4537-4EA6-86A2-520618CB1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3B32CC2-19E1-4FD9-8F03-5FC8DEC00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BC5EFC1-EF40-45F1-9B99-DFFEBD2E6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0B53538-DED3-4AEC-9406-DBC574398E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E14CFD7-0D8A-4A9A-A929-12368E2D24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F36FC61-6B01-460C-9A3C-EFE9F943C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D007-E9D8-46A3-9F21-D647876C7FDF}" type="datetimeFigureOut">
              <a:rPr lang="tr-TR" smtClean="0"/>
              <a:t>28.05.2020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3D56365-171E-4CB5-8032-C690A6FF8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687D282D-1F73-4E4A-B406-5D35B5193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B318F-703C-4B84-B57B-95A6B44DE7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673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68954CB-1541-457A-BD4D-3EB25C5D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D40BA20-587C-4EED-8CBC-6AD5F2957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D007-E9D8-46A3-9F21-D647876C7FDF}" type="datetimeFigureOut">
              <a:rPr lang="tr-TR" smtClean="0"/>
              <a:t>28.05.2020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CD95BF8-CFAD-4929-AD7B-18F7FA200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C97F73A-2307-4C38-9D84-E01539310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B318F-703C-4B84-B57B-95A6B44DE7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1049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57F9495-F14E-4871-BEF2-DEFF8D94C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D007-E9D8-46A3-9F21-D647876C7FDF}" type="datetimeFigureOut">
              <a:rPr lang="tr-TR" smtClean="0"/>
              <a:t>28.05.2020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49A7FD3-7997-43C8-BB0C-37143537F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42F126D-42F6-4D7B-B38E-07F43A63A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B318F-703C-4B84-B57B-95A6B44DE7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3933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D9C52F3-E26F-427C-B55E-495231F98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FE8F3D2-D1C3-4E10-AF01-B71754981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D4F9BF2-4279-471F-8F11-3A1F13E85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EE05FE2-4A25-44CD-8A0F-D0FE2CE7D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D007-E9D8-46A3-9F21-D647876C7FDF}" type="datetimeFigureOut">
              <a:rPr lang="tr-TR" smtClean="0"/>
              <a:t>28.05.2020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058039A-E2C0-45CF-B03A-6477D2EEC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0F4B577-036B-4370-A924-ED3C7A623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B318F-703C-4B84-B57B-95A6B44DE7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9723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9F6D379-D2B6-4EC4-B5B5-BD5985A79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742CCE1-18A7-4A58-9E37-B079D56A3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8272920-E551-4D17-9E29-AA4A8399B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37D4672-5CCE-4A1C-8C80-B98407E20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D007-E9D8-46A3-9F21-D647876C7FDF}" type="datetimeFigureOut">
              <a:rPr lang="tr-TR" smtClean="0"/>
              <a:t>28.05.2020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10B7945-DE8F-4A66-8C9B-59C4811CA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7A89F29-D663-4BD7-B524-E92F6F8B7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B318F-703C-4B84-B57B-95A6B44DE7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661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34732636-0DBA-4796-988B-A60B340B2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5470BA1-A5FA-4312-8953-329D81A24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0D9A8BA-C00F-4522-A855-E773B35010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2D007-E9D8-46A3-9F21-D647876C7FDF}" type="datetimeFigureOut">
              <a:rPr lang="tr-TR" smtClean="0"/>
              <a:t>28.05.2020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D016549-9724-4221-B598-C6481D9D9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B333FEF-87CA-44AB-946E-33EEBD78D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B318F-703C-4B84-B57B-95A6B44DE7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029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95500F-C366-43CB-81E9-93196C8913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H Cetveli </a:t>
            </a:r>
            <a:br>
              <a:rPr lang="tr-TR" dirty="0"/>
            </a:b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A648901-8682-421C-99A5-A96364A4AF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Konu İlişkilendirmeleri ve </a:t>
            </a:r>
            <a:r>
              <a:rPr lang="tr-TR" dirty="0" err="1"/>
              <a:t>Facet</a:t>
            </a:r>
            <a:r>
              <a:rPr lang="tr-TR" dirty="0"/>
              <a:t> </a:t>
            </a:r>
            <a:r>
              <a:rPr lang="tr-TR"/>
              <a:t>Erişimleri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5672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D078FA7-6AA2-4241-AF8B-A43097A09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759" y="1198418"/>
            <a:ext cx="3200400" cy="44611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sz="4000" dirty="0">
                <a:solidFill>
                  <a:srgbClr val="000000"/>
                </a:solidFill>
              </a:rPr>
              <a:t>Avrupa Birliği Ülkelerinde Tüketici Haklarının Korunması </a:t>
            </a:r>
            <a:br>
              <a:rPr lang="tr-TR" sz="4000" dirty="0">
                <a:solidFill>
                  <a:srgbClr val="000000"/>
                </a:solidFill>
              </a:rPr>
            </a:br>
            <a:r>
              <a:rPr lang="tr-TR" sz="3700" dirty="0" err="1">
                <a:solidFill>
                  <a:srgbClr val="FFFFFF"/>
                </a:solidFill>
              </a:rPr>
              <a:t>nması</a:t>
            </a:r>
            <a:r>
              <a:rPr lang="tr-TR" sz="3700" dirty="0">
                <a:solidFill>
                  <a:srgbClr val="FFFFFF"/>
                </a:solidFill>
              </a:rPr>
              <a:t> </a:t>
            </a:r>
            <a:br>
              <a:rPr lang="tr-TR" sz="3700" dirty="0">
                <a:solidFill>
                  <a:srgbClr val="FFFFFF"/>
                </a:solidFill>
              </a:rPr>
            </a:br>
            <a:r>
              <a:rPr lang="tr-TR" sz="3700" dirty="0">
                <a:solidFill>
                  <a:srgbClr val="FFFFFF"/>
                </a:solidFill>
              </a:rPr>
              <a:t>HC 240.9.C63  </a:t>
            </a:r>
            <a:br>
              <a:rPr lang="tr-TR" sz="3700" dirty="0">
                <a:solidFill>
                  <a:srgbClr val="FFFFFF"/>
                </a:solidFill>
              </a:rPr>
            </a:br>
            <a:br>
              <a:rPr lang="tr-TR" sz="3700" dirty="0">
                <a:solidFill>
                  <a:srgbClr val="FFFFFF"/>
                </a:solidFill>
              </a:rPr>
            </a:br>
            <a:endParaRPr lang="tr-TR" sz="3700" dirty="0">
              <a:solidFill>
                <a:srgbClr val="FFFFFF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83FAF1-840E-44F6-834A-D22618F3F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tr-TR" dirty="0"/>
              <a:t>HC 240.9        altında</a:t>
            </a:r>
          </a:p>
          <a:p>
            <a:pPr lvl="1"/>
            <a:r>
              <a:rPr lang="tr-TR" dirty="0"/>
              <a:t>C63 (HC 79 A-Z listesinden) </a:t>
            </a:r>
          </a:p>
          <a:p>
            <a:pPr marL="457200" lvl="1" indent="0">
              <a:buNone/>
            </a:pPr>
            <a:r>
              <a:rPr lang="tr-TR" b="1" dirty="0"/>
              <a:t>HC20.9.C63</a:t>
            </a:r>
          </a:p>
          <a:p>
            <a:pPr marL="457200" lvl="1" indent="0">
              <a:buNone/>
            </a:pPr>
            <a:r>
              <a:rPr lang="tr-TR" dirty="0"/>
              <a:t>Ya da</a:t>
            </a:r>
          </a:p>
          <a:p>
            <a:pPr marL="457200" lvl="1" indent="0">
              <a:buNone/>
            </a:pPr>
            <a:r>
              <a:rPr lang="tr-TR" dirty="0"/>
              <a:t>HC 240.9        altında</a:t>
            </a:r>
          </a:p>
          <a:p>
            <a:pPr marL="457200" lvl="1" indent="0">
              <a:buNone/>
            </a:pPr>
            <a:r>
              <a:rPr lang="tr-TR" dirty="0"/>
              <a:t> 		Special </a:t>
            </a:r>
            <a:r>
              <a:rPr lang="tr-TR" dirty="0" err="1"/>
              <a:t>Topics</a:t>
            </a:r>
            <a:r>
              <a:rPr lang="tr-TR" dirty="0"/>
              <a:t> A-Z  listesinden:</a:t>
            </a:r>
            <a:br>
              <a:rPr lang="en-US" dirty="0"/>
            </a:br>
            <a:r>
              <a:rPr lang="en-US" b="1" dirty="0"/>
              <a:t>HC240.9.C63</a:t>
            </a:r>
            <a:br>
              <a:rPr lang="en-US" dirty="0"/>
            </a:br>
            <a:r>
              <a:rPr lang="en-US" dirty="0"/>
              <a:t>         Consumer protection—European Economic Community countries [Topical] (6)</a:t>
            </a:r>
            <a:br>
              <a:rPr lang="en-US" dirty="0"/>
            </a:br>
            <a:r>
              <a:rPr lang="en-US" dirty="0"/>
              <a:t>         Consumer protection—European Union countries [Topical] (6)</a:t>
            </a:r>
            <a:br>
              <a:rPr lang="en-US" dirty="0"/>
            </a:br>
            <a:r>
              <a:rPr lang="en-US" dirty="0"/>
              <a:t>         Consumer protection—Europe [Topical] (5)</a:t>
            </a:r>
            <a:br>
              <a:rPr lang="en-US" dirty="0"/>
            </a:br>
            <a:r>
              <a:rPr lang="en-US" dirty="0"/>
              <a:t>         European Consumer </a:t>
            </a:r>
            <a:r>
              <a:rPr lang="en-US" dirty="0" err="1"/>
              <a:t>Centres</a:t>
            </a:r>
            <a:r>
              <a:rPr lang="en-US" dirty="0"/>
              <a:t> Network—Periodicals [Corporate body name] (1)</a:t>
            </a:r>
            <a:endParaRPr lang="tr-TR" dirty="0"/>
          </a:p>
          <a:p>
            <a:pPr marL="457200" lvl="1" indent="0">
              <a:buNone/>
            </a:pPr>
            <a:r>
              <a:rPr lang="tr-TR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079635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D0D7D46D-5814-45AB-88F4-1C76A1ABB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European Union’s Digital Singel Market</a:t>
            </a:r>
            <a:endParaRPr lang="tr-TR" dirty="0">
              <a:solidFill>
                <a:srgbClr val="FFFFFF"/>
              </a:solidFill>
            </a:endParaRP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387060AB-108E-4004-AF82-A1949B75E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61608" y="942975"/>
            <a:ext cx="563505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54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FF0F0B8-5B06-4174-9742-1FD7ABE7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B4156DB0-BF28-4719-A74F-0C77658EE5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9180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  <a:ln w="190500">
            <a:solidFill>
              <a:srgbClr val="FFFFFF"/>
            </a:solidFill>
            <a:miter lim="800000"/>
          </a:ln>
          <a:effectLst>
            <a:outerShdw blurRad="76200" dist="19050" dir="5400000" algn="t" rotWithShape="0">
              <a:prstClr val="black">
                <a:alpha val="5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0580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1A7B3411-BAF9-4F96-BF67-1DAA78042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9180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86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31AFC976-50C2-4E63-A664-29F5A53C7F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Konuşma Balonu: Oval 4">
            <a:extLst>
              <a:ext uri="{FF2B5EF4-FFF2-40B4-BE49-F238E27FC236}">
                <a16:creationId xmlns:a16="http://schemas.microsoft.com/office/drawing/2014/main" id="{507B48C9-2AF8-4EE3-BD1B-8B95469FEBDF}"/>
              </a:ext>
            </a:extLst>
          </p:cNvPr>
          <p:cNvSpPr/>
          <p:nvPr/>
        </p:nvSpPr>
        <p:spPr>
          <a:xfrm>
            <a:off x="1957387" y="4429125"/>
            <a:ext cx="1762125" cy="108585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8179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E5A8B4C8-943F-49B5-B384-54BAED0EA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Alternatif sorgulama </a:t>
            </a:r>
          </a:p>
        </p:txBody>
      </p:sp>
      <p:sp>
        <p:nvSpPr>
          <p:cNvPr id="6" name="Metin Yer Tutucusu 5">
            <a:extLst>
              <a:ext uri="{FF2B5EF4-FFF2-40B4-BE49-F238E27FC236}">
                <a16:creationId xmlns:a16="http://schemas.microsoft.com/office/drawing/2014/main" id="{77442A33-F294-49CF-9601-59C01005E1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Konu başlığı sekmesinden  </a:t>
            </a:r>
          </a:p>
        </p:txBody>
      </p:sp>
      <p:pic>
        <p:nvPicPr>
          <p:cNvPr id="10" name="İçerik Yer Tutucusu 9">
            <a:extLst>
              <a:ext uri="{FF2B5EF4-FFF2-40B4-BE49-F238E27FC236}">
                <a16:creationId xmlns:a16="http://schemas.microsoft.com/office/drawing/2014/main" id="{25D1942E-0C4F-4D49-AA8E-ACA5A13C41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505075"/>
            <a:ext cx="5157787" cy="3292921"/>
          </a:xfrm>
          <a:prstGeom prst="rect">
            <a:avLst/>
          </a:prstGeom>
        </p:spPr>
      </p:pic>
      <p:pic>
        <p:nvPicPr>
          <p:cNvPr id="11" name="İçerik Yer Tutucusu 10">
            <a:extLst>
              <a:ext uri="{FF2B5EF4-FFF2-40B4-BE49-F238E27FC236}">
                <a16:creationId xmlns:a16="http://schemas.microsoft.com/office/drawing/2014/main" id="{96DD5A76-B247-44D3-A864-CC1287F1389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505075"/>
            <a:ext cx="5183188" cy="330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18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8">
            <a:extLst>
              <a:ext uri="{FF2B5EF4-FFF2-40B4-BE49-F238E27FC236}">
                <a16:creationId xmlns:a16="http://schemas.microsoft.com/office/drawing/2014/main" id="{AC93228E-47D4-45F5-9E4E-73BB42790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3F4DA9E8-D7FA-4265-A441-6D65DF88AB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543969"/>
            <a:ext cx="5181600" cy="2914650"/>
          </a:xfrm>
          <a:prstGeom prst="rect">
            <a:avLst/>
          </a:prstGeom>
        </p:spPr>
      </p:pic>
      <p:pic>
        <p:nvPicPr>
          <p:cNvPr id="11" name="İçerik Yer Tutucusu 10">
            <a:extLst>
              <a:ext uri="{FF2B5EF4-FFF2-40B4-BE49-F238E27FC236}">
                <a16:creationId xmlns:a16="http://schemas.microsoft.com/office/drawing/2014/main" id="{06CD1987-F102-48DD-9B22-D9C4AC14C4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543969"/>
            <a:ext cx="5181600" cy="2914650"/>
          </a:xfrm>
          <a:prstGeom prst="rect">
            <a:avLst/>
          </a:prstGeom>
        </p:spPr>
      </p:pic>
      <p:sp>
        <p:nvSpPr>
          <p:cNvPr id="8" name="Akış Çizelgesi: Çok Sayıda Belge 7">
            <a:extLst>
              <a:ext uri="{FF2B5EF4-FFF2-40B4-BE49-F238E27FC236}">
                <a16:creationId xmlns:a16="http://schemas.microsoft.com/office/drawing/2014/main" id="{A340A122-9BDF-452E-968E-3F053E2003AC}"/>
              </a:ext>
            </a:extLst>
          </p:cNvPr>
          <p:cNvSpPr/>
          <p:nvPr/>
        </p:nvSpPr>
        <p:spPr>
          <a:xfrm>
            <a:off x="1498600" y="4556760"/>
            <a:ext cx="462280" cy="19812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6163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8475BBDB-C746-4167-B9FC-580B648CA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3913C3FE-DCBF-4E53-9D74-45B1BD686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42496"/>
            <a:ext cx="8975977" cy="4351338"/>
          </a:xfrm>
          <a:prstGeom prst="rect">
            <a:avLst/>
          </a:prstGeom>
        </p:spPr>
      </p:pic>
      <p:sp>
        <p:nvSpPr>
          <p:cNvPr id="9" name="Konuşma Balonu: Oval 8">
            <a:extLst>
              <a:ext uri="{FF2B5EF4-FFF2-40B4-BE49-F238E27FC236}">
                <a16:creationId xmlns:a16="http://schemas.microsoft.com/office/drawing/2014/main" id="{F50694BC-A578-4310-A549-626F264BB0B3}"/>
              </a:ext>
            </a:extLst>
          </p:cNvPr>
          <p:cNvSpPr/>
          <p:nvPr/>
        </p:nvSpPr>
        <p:spPr>
          <a:xfrm>
            <a:off x="2530929" y="4743450"/>
            <a:ext cx="1020535" cy="587829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üşünce Balonu: Bulut 9">
            <a:extLst>
              <a:ext uri="{FF2B5EF4-FFF2-40B4-BE49-F238E27FC236}">
                <a16:creationId xmlns:a16="http://schemas.microsoft.com/office/drawing/2014/main" id="{C72F15EE-59BE-459D-9A1E-835714F0650D}"/>
              </a:ext>
            </a:extLst>
          </p:cNvPr>
          <p:cNvSpPr/>
          <p:nvPr/>
        </p:nvSpPr>
        <p:spPr>
          <a:xfrm>
            <a:off x="1726746" y="2231346"/>
            <a:ext cx="2628900" cy="702128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İlişkili diğer konular</a:t>
            </a:r>
          </a:p>
          <a:p>
            <a:pPr algn="ctr"/>
            <a:r>
              <a:rPr lang="tr-TR" dirty="0"/>
              <a:t>fasetler</a:t>
            </a:r>
          </a:p>
        </p:txBody>
      </p:sp>
    </p:spTree>
    <p:extLst>
      <p:ext uri="{BB962C8B-B14F-4D97-AF65-F5344CB8AC3E}">
        <p14:creationId xmlns:p14="http://schemas.microsoft.com/office/powerpoint/2010/main" val="2841669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E0792D70-32B1-4DFC-A675-28A05B284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FFFFFF"/>
                </a:solidFill>
              </a:rPr>
              <a:t>Dış Ticaret İstatistikleri</a:t>
            </a:r>
          </a:p>
        </p:txBody>
      </p:sp>
      <p:pic>
        <p:nvPicPr>
          <p:cNvPr id="9" name="İçerik Yer Tutucusu 3">
            <a:extLst>
              <a:ext uri="{FF2B5EF4-FFF2-40B4-BE49-F238E27FC236}">
                <a16:creationId xmlns:a16="http://schemas.microsoft.com/office/drawing/2014/main" id="{6DB46A07-D77E-411B-AA3A-F274CD4C2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15038" y="516082"/>
            <a:ext cx="5305425" cy="6019799"/>
          </a:xfrm>
          <a:prstGeom prst="rect">
            <a:avLst/>
          </a:prstGeom>
        </p:spPr>
      </p:pic>
      <p:sp>
        <p:nvSpPr>
          <p:cNvPr id="4" name="Konuşma Balonu: Oval 3">
            <a:extLst>
              <a:ext uri="{FF2B5EF4-FFF2-40B4-BE49-F238E27FC236}">
                <a16:creationId xmlns:a16="http://schemas.microsoft.com/office/drawing/2014/main" id="{422395C1-044F-4DF9-A1C1-6D370913806F}"/>
              </a:ext>
            </a:extLst>
          </p:cNvPr>
          <p:cNvSpPr/>
          <p:nvPr/>
        </p:nvSpPr>
        <p:spPr>
          <a:xfrm>
            <a:off x="6809509" y="3338944"/>
            <a:ext cx="685800" cy="374074"/>
          </a:xfrm>
          <a:prstGeom prst="wedgeEllipseCallout">
            <a:avLst>
              <a:gd name="adj1" fmla="val -57940"/>
              <a:gd name="adj2" fmla="val 939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8005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6503B38D-E515-4FDF-85F0-347DAF8A9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D7D10095-F9F1-41B5-B7F0-4F6F5386C4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5181600" cy="4351338"/>
          </a:xfrm>
          <a:prstGeom prst="rect">
            <a:avLst/>
          </a:prstGeom>
        </p:spPr>
      </p:pic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8C21F192-B642-4868-B361-40E170342F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1825625"/>
            <a:ext cx="5181600" cy="4351338"/>
          </a:xfrm>
          <a:prstGeom prst="rect">
            <a:avLst/>
          </a:prstGeom>
        </p:spPr>
      </p:pic>
      <p:sp>
        <p:nvSpPr>
          <p:cNvPr id="11" name="Konuşma Balonu: Oval 10">
            <a:extLst>
              <a:ext uri="{FF2B5EF4-FFF2-40B4-BE49-F238E27FC236}">
                <a16:creationId xmlns:a16="http://schemas.microsoft.com/office/drawing/2014/main" id="{1E44CF89-F67D-4826-9768-54DA10FF427E}"/>
              </a:ext>
            </a:extLst>
          </p:cNvPr>
          <p:cNvSpPr/>
          <p:nvPr/>
        </p:nvSpPr>
        <p:spPr>
          <a:xfrm>
            <a:off x="6580908" y="2570018"/>
            <a:ext cx="484909" cy="190645"/>
          </a:xfrm>
          <a:prstGeom prst="wedgeEllipseCallout">
            <a:avLst>
              <a:gd name="adj1" fmla="val -73611"/>
              <a:gd name="adj2" fmla="val 863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1712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3657600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94EE727-BDCF-481F-818E-AEB66A8C5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163824" cy="5256371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H Cetveli 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210A6152-F4AA-4D02-9498-CDF108964D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334924"/>
              </p:ext>
            </p:extLst>
          </p:nvPr>
        </p:nvGraphicFramePr>
        <p:xfrm>
          <a:off x="4517136" y="303591"/>
          <a:ext cx="7242048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4401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71B07B69-9CBC-4FAD-8E8C-FE4E1469F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2D4B0B4-3ABC-446D-BE94-6C366548D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DC23DD2D-4823-4F41-8792-1715176D8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4" y="0"/>
            <a:ext cx="12192000" cy="6858000"/>
          </a:xfrm>
          <a:prstGeom prst="rect">
            <a:avLst/>
          </a:prstGeom>
        </p:spPr>
      </p:pic>
      <p:sp>
        <p:nvSpPr>
          <p:cNvPr id="8" name="Konuşma Balonu: Oval 7">
            <a:extLst>
              <a:ext uri="{FF2B5EF4-FFF2-40B4-BE49-F238E27FC236}">
                <a16:creationId xmlns:a16="http://schemas.microsoft.com/office/drawing/2014/main" id="{71259E19-E8F8-4735-9C9E-7FA18D1B32F3}"/>
              </a:ext>
            </a:extLst>
          </p:cNvPr>
          <p:cNvSpPr/>
          <p:nvPr/>
        </p:nvSpPr>
        <p:spPr>
          <a:xfrm>
            <a:off x="3602182" y="3858491"/>
            <a:ext cx="658091" cy="519545"/>
          </a:xfrm>
          <a:prstGeom prst="wedgeEllipseCallout">
            <a:avLst>
              <a:gd name="adj1" fmla="val -94517"/>
              <a:gd name="adj2" fmla="val 585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D68FDA4C-FA0C-43BD-A2D9-8D521D07415D}"/>
              </a:ext>
            </a:extLst>
          </p:cNvPr>
          <p:cNvSpPr txBox="1"/>
          <p:nvPr/>
        </p:nvSpPr>
        <p:spPr>
          <a:xfrm>
            <a:off x="6934200" y="3193473"/>
            <a:ext cx="3034145" cy="42473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HD5711</a:t>
            </a:r>
          </a:p>
          <a:p>
            <a:r>
              <a:rPr lang="tr-TR" dirty="0"/>
              <a:t>……</a:t>
            </a:r>
            <a:br>
              <a:rPr lang="tr-TR" dirty="0"/>
            </a:br>
            <a:r>
              <a:rPr lang="tr-TR" b="1" dirty="0"/>
              <a:t>HD5712</a:t>
            </a:r>
            <a:br>
              <a:rPr lang="tr-TR" dirty="0"/>
            </a:br>
            <a:r>
              <a:rPr lang="tr-TR" dirty="0"/>
              <a:t>         </a:t>
            </a:r>
            <a:r>
              <a:rPr lang="tr-TR" dirty="0" err="1"/>
              <a:t>Labor</a:t>
            </a:r>
            <a:r>
              <a:rPr lang="tr-TR" dirty="0"/>
              <a:t> </a:t>
            </a:r>
            <a:r>
              <a:rPr lang="tr-TR" dirty="0" err="1"/>
              <a:t>supply</a:t>
            </a:r>
            <a:r>
              <a:rPr lang="tr-TR" dirty="0"/>
              <a:t>—</a:t>
            </a:r>
            <a:r>
              <a:rPr lang="tr-TR" dirty="0" err="1"/>
              <a:t>Statistics</a:t>
            </a:r>
            <a:r>
              <a:rPr lang="tr-TR" dirty="0"/>
              <a:t> [</a:t>
            </a:r>
            <a:r>
              <a:rPr lang="tr-TR" dirty="0" err="1"/>
              <a:t>Topical</a:t>
            </a:r>
            <a:r>
              <a:rPr lang="tr-TR" dirty="0"/>
              <a:t>] (7)</a:t>
            </a:r>
            <a:br>
              <a:rPr lang="tr-TR" dirty="0"/>
            </a:br>
            <a:r>
              <a:rPr lang="tr-TR" dirty="0"/>
              <a:t>         </a:t>
            </a:r>
            <a:r>
              <a:rPr lang="tr-TR" dirty="0" err="1"/>
              <a:t>Population</a:t>
            </a:r>
            <a:r>
              <a:rPr lang="tr-TR" dirty="0"/>
              <a:t>—</a:t>
            </a:r>
            <a:r>
              <a:rPr lang="tr-TR" dirty="0" err="1"/>
              <a:t>Statistics</a:t>
            </a:r>
            <a:r>
              <a:rPr lang="tr-TR" dirty="0"/>
              <a:t> [</a:t>
            </a:r>
            <a:r>
              <a:rPr lang="tr-TR" dirty="0" err="1"/>
              <a:t>Topical</a:t>
            </a:r>
            <a:r>
              <a:rPr lang="tr-TR" dirty="0"/>
              <a:t>] (1)</a:t>
            </a:r>
            <a:br>
              <a:rPr lang="tr-TR" dirty="0"/>
            </a:br>
            <a:r>
              <a:rPr lang="tr-TR" dirty="0"/>
              <a:t>         </a:t>
            </a:r>
            <a:r>
              <a:rPr lang="tr-TR" dirty="0" err="1"/>
              <a:t>Labor</a:t>
            </a:r>
            <a:r>
              <a:rPr lang="tr-TR" dirty="0"/>
              <a:t> </a:t>
            </a:r>
            <a:r>
              <a:rPr lang="tr-TR" dirty="0" err="1"/>
              <a:t>supply</a:t>
            </a:r>
            <a:r>
              <a:rPr lang="tr-TR" dirty="0"/>
              <a:t>—Japan—</a:t>
            </a:r>
            <a:r>
              <a:rPr lang="tr-TR" dirty="0" err="1"/>
              <a:t>Statistics</a:t>
            </a:r>
            <a:r>
              <a:rPr lang="tr-TR" dirty="0"/>
              <a:t> [</a:t>
            </a:r>
            <a:r>
              <a:rPr lang="tr-TR" dirty="0" err="1"/>
              <a:t>Topical</a:t>
            </a:r>
            <a:r>
              <a:rPr lang="tr-TR" dirty="0"/>
              <a:t>] (1)</a:t>
            </a:r>
            <a:br>
              <a:rPr lang="tr-TR" dirty="0"/>
            </a:br>
            <a:r>
              <a:rPr lang="tr-TR" dirty="0"/>
              <a:t>         </a:t>
            </a:r>
            <a:r>
              <a:rPr lang="tr-TR" dirty="0" err="1"/>
              <a:t>Labor</a:t>
            </a:r>
            <a:r>
              <a:rPr lang="tr-TR" dirty="0"/>
              <a:t> market—Japan—</a:t>
            </a:r>
            <a:r>
              <a:rPr lang="tr-TR" dirty="0" err="1"/>
              <a:t>Statistics</a:t>
            </a:r>
            <a:r>
              <a:rPr lang="tr-TR" dirty="0"/>
              <a:t> [</a:t>
            </a:r>
            <a:r>
              <a:rPr lang="tr-TR" dirty="0" err="1"/>
              <a:t>Topical</a:t>
            </a:r>
            <a:r>
              <a:rPr lang="tr-TR" dirty="0"/>
              <a:t>] (1)</a:t>
            </a:r>
            <a:br>
              <a:rPr lang="tr-TR" dirty="0"/>
            </a:br>
            <a:r>
              <a:rPr lang="tr-TR" dirty="0"/>
              <a:t>         </a:t>
            </a:r>
            <a:r>
              <a:rPr lang="tr-TR" dirty="0" err="1"/>
              <a:t>Labor</a:t>
            </a:r>
            <a:r>
              <a:rPr lang="tr-TR" dirty="0"/>
              <a:t> </a:t>
            </a:r>
            <a:r>
              <a:rPr lang="tr-TR" dirty="0" err="1"/>
              <a:t>supply</a:t>
            </a:r>
            <a:r>
              <a:rPr lang="tr-TR" dirty="0"/>
              <a:t>—Japan—Kyoto (</a:t>
            </a:r>
            <a:r>
              <a:rPr lang="tr-TR" dirty="0" err="1"/>
              <a:t>Prefecture</a:t>
            </a:r>
            <a:r>
              <a:rPr lang="tr-TR" dirty="0"/>
              <a:t>)—</a:t>
            </a:r>
            <a:r>
              <a:rPr lang="tr-TR" dirty="0" err="1"/>
              <a:t>Statistics</a:t>
            </a:r>
            <a:r>
              <a:rPr lang="tr-TR" dirty="0"/>
              <a:t> [</a:t>
            </a:r>
            <a:r>
              <a:rPr lang="tr-TR" dirty="0" err="1"/>
              <a:t>Topical</a:t>
            </a:r>
            <a:r>
              <a:rPr lang="tr-TR" dirty="0"/>
              <a:t>] (1)</a:t>
            </a:r>
            <a:br>
              <a:rPr lang="tr-TR" dirty="0"/>
            </a:br>
            <a:endParaRPr lang="tr-TR" dirty="0"/>
          </a:p>
        </p:txBody>
      </p: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A085A9E8-0D0F-4336-81AB-EE5E8CEB6D95}"/>
              </a:ext>
            </a:extLst>
          </p:cNvPr>
          <p:cNvCxnSpPr/>
          <p:nvPr/>
        </p:nvCxnSpPr>
        <p:spPr>
          <a:xfrm>
            <a:off x="3602182" y="4461164"/>
            <a:ext cx="3200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980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98CB16A5-8B71-4AF8-98D9-79EE8346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FFFFFF"/>
                </a:solidFill>
              </a:rPr>
              <a:t>Dış Ticaret Rehberi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7CF8EF85-3F9C-442A-BAF4-0135C9EDB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1238" y="703385"/>
            <a:ext cx="5645237" cy="555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91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7D7F18-2356-4E7C-B97C-956284176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FB56521-47C5-4B32-B755-3208510EB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3408F6C-1E21-43FD-A766-394D09371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338"/>
            <a:ext cx="12192000" cy="6858000"/>
          </a:xfrm>
          <a:prstGeom prst="rect">
            <a:avLst/>
          </a:prstGeom>
        </p:spPr>
      </p:pic>
      <p:sp>
        <p:nvSpPr>
          <p:cNvPr id="5" name="Konuşma Balonu: Oval 4">
            <a:extLst>
              <a:ext uri="{FF2B5EF4-FFF2-40B4-BE49-F238E27FC236}">
                <a16:creationId xmlns:a16="http://schemas.microsoft.com/office/drawing/2014/main" id="{CFEE934E-AC87-49F7-BFAF-DE6C8EAE282D}"/>
              </a:ext>
            </a:extLst>
          </p:cNvPr>
          <p:cNvSpPr/>
          <p:nvPr/>
        </p:nvSpPr>
        <p:spPr>
          <a:xfrm>
            <a:off x="4883499" y="2055813"/>
            <a:ext cx="633046" cy="566807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Konuşma Balonu: Oval 7">
            <a:extLst>
              <a:ext uri="{FF2B5EF4-FFF2-40B4-BE49-F238E27FC236}">
                <a16:creationId xmlns:a16="http://schemas.microsoft.com/office/drawing/2014/main" id="{8A88CBE1-AF16-458C-8C75-22DFBC749209}"/>
              </a:ext>
            </a:extLst>
          </p:cNvPr>
          <p:cNvSpPr/>
          <p:nvPr/>
        </p:nvSpPr>
        <p:spPr>
          <a:xfrm>
            <a:off x="7556360" y="2622620"/>
            <a:ext cx="783772" cy="411982"/>
          </a:xfrm>
          <a:prstGeom prst="wedgeEllipseCallout">
            <a:avLst>
              <a:gd name="adj1" fmla="val -50320"/>
              <a:gd name="adj2" fmla="val 9420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7464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F41AD2-7174-474E-A7BA-F76FC4501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DF12D7B-400D-4CF8-BDEE-C6F84EEC1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6B741DB-4DA4-4C6F-AE45-366646F6A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4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E2112832-21CC-43FE-B400-5FF07E47C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FFFFFF"/>
                </a:solidFill>
              </a:rPr>
              <a:t>H Cetveli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DF75BC-2A94-4F9A-8984-D0A6F2021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6724" y="678041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2400" dirty="0">
                <a:solidFill>
                  <a:srgbClr val="000000"/>
                </a:solidFill>
              </a:rPr>
              <a:t>Avrupa Birliği Ülkelerinde Tüketici Haklarının Korunması</a:t>
            </a:r>
          </a:p>
          <a:p>
            <a:pPr marL="0" indent="0">
              <a:buNone/>
            </a:pPr>
            <a:r>
              <a:rPr lang="tr-TR" sz="24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tr-T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38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354A26-E58D-43D2-9383-DD61BB551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5E495F9-97E9-4917-8614-0C2CA2843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F73667C-C77A-406F-8DEE-3F95DC0F5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64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FE4960-B276-4B64-9C31-3BFB4BDBE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467ACCC-5965-4781-85EC-EE82611A6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6D1A542-CE7C-404F-99CB-F9F441D9C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04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E23848-EAB9-4468-9E06-9576B10C2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FCBA180-3FCD-4117-B7E0-C65F70E52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2CE8CD1-100B-4879-AD2F-1A9EA4901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-1143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39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9722FE-0315-4435-8E77-2B082C9E1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23851D6-C0F4-4A96-96FD-CF7B55DB3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2634547-66E3-48EC-AEA0-0781BC5C0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12192000" cy="6858000"/>
          </a:xfrm>
          <a:prstGeom prst="rect">
            <a:avLst/>
          </a:prstGeom>
        </p:spPr>
      </p:pic>
      <p:sp>
        <p:nvSpPr>
          <p:cNvPr id="6" name="Dikdörtgen: Katlanmış Köşe 5">
            <a:extLst>
              <a:ext uri="{FF2B5EF4-FFF2-40B4-BE49-F238E27FC236}">
                <a16:creationId xmlns:a16="http://schemas.microsoft.com/office/drawing/2014/main" id="{A9578414-5CC9-41D4-9366-08AB2D142825}"/>
              </a:ext>
            </a:extLst>
          </p:cNvPr>
          <p:cNvSpPr/>
          <p:nvPr/>
        </p:nvSpPr>
        <p:spPr>
          <a:xfrm>
            <a:off x="2219325" y="3981450"/>
            <a:ext cx="1390650" cy="1619250"/>
          </a:xfrm>
          <a:prstGeom prst="foldedCorne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Aynı sayfada kaldığınızda aşağıda ülke ‘</a:t>
            </a:r>
            <a:r>
              <a:rPr lang="tr-TR" dirty="0" err="1"/>
              <a:t>facet’lerine</a:t>
            </a:r>
            <a:r>
              <a:rPr lang="tr-TR" dirty="0"/>
              <a:t> geçiş</a:t>
            </a:r>
          </a:p>
        </p:txBody>
      </p:sp>
    </p:spTree>
    <p:extLst>
      <p:ext uri="{BB962C8B-B14F-4D97-AF65-F5344CB8AC3E}">
        <p14:creationId xmlns:p14="http://schemas.microsoft.com/office/powerpoint/2010/main" val="2320976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915638-4F49-4FAB-8861-10700F3AE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9DA5576-767B-4B78-9D84-B2E0F73C4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E651015-3B3D-4B03-9E28-B55286063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Konuşma Balonu: Oval 4">
            <a:extLst>
              <a:ext uri="{FF2B5EF4-FFF2-40B4-BE49-F238E27FC236}">
                <a16:creationId xmlns:a16="http://schemas.microsoft.com/office/drawing/2014/main" id="{01DE4458-8BC7-4C81-9D2D-CC4A62AE4C5F}"/>
              </a:ext>
            </a:extLst>
          </p:cNvPr>
          <p:cNvSpPr/>
          <p:nvPr/>
        </p:nvSpPr>
        <p:spPr>
          <a:xfrm>
            <a:off x="4225771" y="3728621"/>
            <a:ext cx="861134" cy="39949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1011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33A028-8721-4787-8425-4BDFDAA1C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D819F7A-01F7-4BD0-8D3A-B27DE8E25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FC68E3B-1582-487F-B124-38C93AB8B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72BF4C90-4C23-4575-9D8A-12A825EB0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</p:spPr>
      </p:pic>
      <p:sp>
        <p:nvSpPr>
          <p:cNvPr id="6" name="Konuşma Balonu: Oval 5">
            <a:extLst>
              <a:ext uri="{FF2B5EF4-FFF2-40B4-BE49-F238E27FC236}">
                <a16:creationId xmlns:a16="http://schemas.microsoft.com/office/drawing/2014/main" id="{7C939B09-DCFA-4ED5-B8EB-3F3025902C84}"/>
              </a:ext>
            </a:extLst>
          </p:cNvPr>
          <p:cNvSpPr/>
          <p:nvPr/>
        </p:nvSpPr>
        <p:spPr>
          <a:xfrm>
            <a:off x="3771529" y="4483223"/>
            <a:ext cx="887767" cy="62143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73994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78</Words>
  <Application>Microsoft Office PowerPoint</Application>
  <PresentationFormat>Geniş ekran</PresentationFormat>
  <Paragraphs>28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Teması</vt:lpstr>
      <vt:lpstr>H Cetveli  </vt:lpstr>
      <vt:lpstr>H Cetveli </vt:lpstr>
      <vt:lpstr>H Cetveli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Avrupa Birliği Ülkelerinde Tüketici Haklarının Korunması  nması  HC 240.9.C63    </vt:lpstr>
      <vt:lpstr>European Union’s Digital Singel Market</vt:lpstr>
      <vt:lpstr>PowerPoint Sunusu</vt:lpstr>
      <vt:lpstr>PowerPoint Sunusu</vt:lpstr>
      <vt:lpstr>PowerPoint Sunusu</vt:lpstr>
      <vt:lpstr>Alternatif sorgulama </vt:lpstr>
      <vt:lpstr>PowerPoint Sunusu</vt:lpstr>
      <vt:lpstr>PowerPoint Sunusu</vt:lpstr>
      <vt:lpstr>Dış Ticaret İstatistikleri</vt:lpstr>
      <vt:lpstr>PowerPoint Sunusu</vt:lpstr>
      <vt:lpstr>PowerPoint Sunusu</vt:lpstr>
      <vt:lpstr>Dış Ticaret Rehberi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 Cetveli</dc:title>
  <dc:creator>Özlem</dc:creator>
  <cp:lastModifiedBy>h1</cp:lastModifiedBy>
  <cp:revision>13</cp:revision>
  <dcterms:created xsi:type="dcterms:W3CDTF">2020-05-04T13:39:45Z</dcterms:created>
  <dcterms:modified xsi:type="dcterms:W3CDTF">2020-05-29T15:05:17Z</dcterms:modified>
</cp:coreProperties>
</file>