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94" r:id="rId4"/>
    <p:sldId id="295" r:id="rId5"/>
    <p:sldId id="296" r:id="rId6"/>
    <p:sldId id="297" r:id="rId7"/>
    <p:sldId id="298" r:id="rId8"/>
    <p:sldId id="299" r:id="rId9"/>
    <p:sldId id="300" r:id="rId10"/>
    <p:sldId id="301" r:id="rId11"/>
    <p:sldId id="302" r:id="rId12"/>
    <p:sldId id="303" r:id="rId13"/>
    <p:sldId id="304" r:id="rId14"/>
    <p:sldId id="305"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35"/>
  </p:normalViewPr>
  <p:slideViewPr>
    <p:cSldViewPr snapToGrid="0" snapToObjects="1">
      <p:cViewPr varScale="1">
        <p:scale>
          <a:sx n="116" d="100"/>
          <a:sy n="116" d="100"/>
        </p:scale>
        <p:origin x="4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0260" y="4650641"/>
            <a:ext cx="9773120" cy="859205"/>
          </a:xfrm>
          <a:effectLst/>
        </p:spPr>
        <p:txBody>
          <a:bodyPr>
            <a:normAutofit/>
          </a:bodyPr>
          <a:lstStyle>
            <a:lvl1pPr algn="l">
              <a:defRPr sz="3600">
                <a:solidFill>
                  <a:srgbClr val="2A5A06"/>
                </a:solidFill>
              </a:defRPr>
            </a:lvl1pPr>
          </a:lstStyle>
          <a:p>
            <a:r>
              <a:rPr lang="en-US" dirty="0"/>
              <a:t>Click to edit Master title style</a:t>
            </a:r>
          </a:p>
        </p:txBody>
      </p:sp>
      <p:sp>
        <p:nvSpPr>
          <p:cNvPr id="3" name="Subtitle 2"/>
          <p:cNvSpPr>
            <a:spLocks noGrp="1"/>
          </p:cNvSpPr>
          <p:nvPr>
            <p:ph type="subTitle" idx="1"/>
          </p:nvPr>
        </p:nvSpPr>
        <p:spPr>
          <a:xfrm>
            <a:off x="1820260" y="5566871"/>
            <a:ext cx="9773120" cy="458115"/>
          </a:xfrm>
        </p:spPr>
        <p:txBody>
          <a:bodyPr>
            <a:normAutofit/>
          </a:bodyPr>
          <a:lstStyle>
            <a:lvl1pPr marL="0" indent="0" algn="l">
              <a:buNone/>
              <a:defRPr sz="2800">
                <a:solidFill>
                  <a:srgbClr val="7ABC3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588388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0342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59765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98787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1443836"/>
            <a:ext cx="10972800" cy="458115"/>
          </a:xfrm>
        </p:spPr>
        <p:txBody>
          <a:bodyPr>
            <a:normAutofit/>
          </a:bodyPr>
          <a:lstStyle>
            <a:lvl1pPr algn="l">
              <a:defRPr sz="3600">
                <a:solidFill>
                  <a:srgbClr val="2A5A06"/>
                </a:solidFill>
              </a:defRPr>
            </a:lvl1pPr>
          </a:lstStyle>
          <a:p>
            <a:r>
              <a:rPr lang="en-US" dirty="0"/>
              <a:t>Click to edit Master title style</a:t>
            </a:r>
          </a:p>
        </p:txBody>
      </p:sp>
      <p:sp>
        <p:nvSpPr>
          <p:cNvPr id="3" name="Content Placeholder 2"/>
          <p:cNvSpPr>
            <a:spLocks noGrp="1"/>
          </p:cNvSpPr>
          <p:nvPr>
            <p:ph idx="1"/>
          </p:nvPr>
        </p:nvSpPr>
        <p:spPr>
          <a:xfrm>
            <a:off x="598620" y="2054655"/>
            <a:ext cx="10972800" cy="3918803"/>
          </a:xfrm>
        </p:spPr>
        <p:txBody>
          <a:bodyPr/>
          <a:lstStyle>
            <a:lvl1pPr>
              <a:defRPr sz="2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3888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4685" y="374901"/>
            <a:ext cx="8744107" cy="763525"/>
          </a:xfrm>
        </p:spPr>
        <p:txBody>
          <a:bodyPr>
            <a:normAutofit/>
          </a:bodyPr>
          <a:lstStyle>
            <a:lvl1pPr algn="l">
              <a:defRPr sz="3600">
                <a:solidFill>
                  <a:srgbClr val="7ABC32"/>
                </a:solidFill>
              </a:defRPr>
            </a:lvl1pPr>
          </a:lstStyle>
          <a:p>
            <a:r>
              <a:rPr lang="en-US" dirty="0"/>
              <a:t>Click to edit Master title style</a:t>
            </a:r>
          </a:p>
        </p:txBody>
      </p:sp>
      <p:sp>
        <p:nvSpPr>
          <p:cNvPr id="3" name="Content Placeholder 2"/>
          <p:cNvSpPr>
            <a:spLocks noGrp="1"/>
          </p:cNvSpPr>
          <p:nvPr>
            <p:ph idx="1"/>
          </p:nvPr>
        </p:nvSpPr>
        <p:spPr>
          <a:xfrm>
            <a:off x="2634687" y="1291130"/>
            <a:ext cx="8744107" cy="4275740"/>
          </a:xfrm>
        </p:spPr>
        <p:txBody>
          <a:bodyPr/>
          <a:lstStyle>
            <a:lvl1pPr>
              <a:defRPr sz="2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29727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3494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3015"/>
            <a:ext cx="10972800" cy="584623"/>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6652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1291130"/>
            <a:ext cx="10972800" cy="532180"/>
          </a:xfrm>
        </p:spPr>
        <p:txBody>
          <a:bodyPr>
            <a:normAutofit/>
          </a:bodyPr>
          <a:lstStyle>
            <a:lvl1pPr algn="l">
              <a:defRPr sz="3600">
                <a:solidFill>
                  <a:schemeClr val="accent3">
                    <a:lumMod val="50000"/>
                  </a:schemeClr>
                </a:solidFill>
              </a:defRPr>
            </a:lvl1pPr>
          </a:lstStyle>
          <a:p>
            <a:r>
              <a:rPr lang="en-US" dirty="0"/>
              <a:t>Click to edit Master title style</a:t>
            </a:r>
          </a:p>
        </p:txBody>
      </p:sp>
      <p:sp>
        <p:nvSpPr>
          <p:cNvPr id="3" name="Text Placeholder 2"/>
          <p:cNvSpPr>
            <a:spLocks noGrp="1"/>
          </p:cNvSpPr>
          <p:nvPr>
            <p:ph type="body" idx="1"/>
          </p:nvPr>
        </p:nvSpPr>
        <p:spPr>
          <a:xfrm>
            <a:off x="598620" y="1882907"/>
            <a:ext cx="5386917" cy="639762"/>
          </a:xfrm>
        </p:spPr>
        <p:txBody>
          <a:bodyPr anchor="b"/>
          <a:lstStyle>
            <a:lvl1pPr marL="0" indent="0">
              <a:buNone/>
              <a:defRPr sz="2400" b="1">
                <a:solidFill>
                  <a:srgbClr val="7ABC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8620" y="2512770"/>
            <a:ext cx="5386917" cy="3035058"/>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2388" y="1882907"/>
            <a:ext cx="5389033" cy="639762"/>
          </a:xfrm>
        </p:spPr>
        <p:txBody>
          <a:bodyPr anchor="b"/>
          <a:lstStyle>
            <a:lvl1pPr marL="0" indent="0">
              <a:buNone/>
              <a:defRPr sz="2400" b="1">
                <a:solidFill>
                  <a:srgbClr val="7ABC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2388" y="2512770"/>
            <a:ext cx="5389033" cy="3035058"/>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5/5/20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773646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5/5/20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265061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5/5/20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1470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73781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5/5/20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604586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7153" y="640082"/>
            <a:ext cx="2356248" cy="5574451"/>
          </a:xfrm>
        </p:spPr>
        <p:txBody>
          <a:bodyPr vert="horz" lIns="91440" tIns="45720" rIns="91440" bIns="45720" rtlCol="0" anchor="ctr">
            <a:normAutofit/>
          </a:bodyPr>
          <a:lstStyle/>
          <a:p>
            <a:pPr>
              <a:lnSpc>
                <a:spcPct val="90000"/>
              </a:lnSpc>
            </a:pPr>
            <a:r>
              <a:rPr lang="en-US" sz="2400" b="1">
                <a:solidFill>
                  <a:schemeClr val="tx1"/>
                </a:solidFill>
              </a:rPr>
              <a:t>HISTORICAL DEVELOPMENT OF TURKEY-EU RELATIONS</a:t>
            </a:r>
            <a:endParaRPr lang="en-US" sz="2400">
              <a:solidFill>
                <a:schemeClr val="tx1"/>
              </a:solidFill>
            </a:endParaRPr>
          </a:p>
        </p:txBody>
      </p:sp>
      <p:pic>
        <p:nvPicPr>
          <p:cNvPr id="6" name="Resim 5">
            <a:extLst>
              <a:ext uri="{FF2B5EF4-FFF2-40B4-BE49-F238E27FC236}">
                <a16:creationId xmlns:a16="http://schemas.microsoft.com/office/drawing/2014/main" id="{BED260F1-DCE4-1543-9A85-F5A0482A626A}"/>
              </a:ext>
            </a:extLst>
          </p:cNvPr>
          <p:cNvPicPr>
            <a:picLocks noChangeAspect="1"/>
          </p:cNvPicPr>
          <p:nvPr/>
        </p:nvPicPr>
        <p:blipFill rotWithShape="1">
          <a:blip r:embed="rId2">
            <a:extLst>
              <a:ext uri="{28A0092B-C50C-407E-A947-70E740481C1C}">
                <a14:useLocalDpi xmlns:a14="http://schemas.microsoft.com/office/drawing/2010/main" val="0"/>
              </a:ext>
            </a:extLst>
          </a:blip>
          <a:srcRect r="1665" b="-2"/>
          <a:stretch/>
        </p:blipFill>
        <p:spPr>
          <a:xfrm>
            <a:off x="2006600" y="1321750"/>
            <a:ext cx="5614804" cy="4211114"/>
          </a:xfrm>
          <a:prstGeom prst="rect">
            <a:avLst/>
          </a:prstGeom>
        </p:spPr>
      </p:pic>
      <p:sp>
        <p:nvSpPr>
          <p:cNvPr id="4" name="Dikdörtgen 3"/>
          <p:cNvSpPr/>
          <p:nvPr/>
        </p:nvSpPr>
        <p:spPr>
          <a:xfrm>
            <a:off x="9913626" y="6483100"/>
            <a:ext cx="754375" cy="37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latin typeface="Calibri"/>
            </a:endParaRPr>
          </a:p>
        </p:txBody>
      </p:sp>
      <p:sp>
        <p:nvSpPr>
          <p:cNvPr id="7" name="Metin kutusu 6">
            <a:extLst>
              <a:ext uri="{FF2B5EF4-FFF2-40B4-BE49-F238E27FC236}">
                <a16:creationId xmlns:a16="http://schemas.microsoft.com/office/drawing/2014/main" id="{FEF677A6-5411-374A-B94E-3E731960349C}"/>
              </a:ext>
            </a:extLst>
          </p:cNvPr>
          <p:cNvSpPr txBox="1"/>
          <p:nvPr/>
        </p:nvSpPr>
        <p:spPr>
          <a:xfrm>
            <a:off x="1562979" y="5098669"/>
            <a:ext cx="1793672" cy="461665"/>
          </a:xfrm>
          <a:prstGeom prst="rect">
            <a:avLst/>
          </a:prstGeom>
          <a:noFill/>
        </p:spPr>
        <p:txBody>
          <a:bodyPr wrap="square" rtlCol="0">
            <a:spAutoFit/>
          </a:bodyPr>
          <a:lstStyle/>
          <a:p>
            <a:r>
              <a:rPr lang="tr-TR" sz="2400" dirty="0">
                <a:solidFill>
                  <a:prstClr val="black"/>
                </a:solidFill>
                <a:highlight>
                  <a:srgbClr val="808000"/>
                </a:highlight>
                <a:latin typeface="Calibri"/>
              </a:rPr>
              <a:t>CHAPTER 4</a:t>
            </a:r>
          </a:p>
        </p:txBody>
      </p:sp>
      <p:sp>
        <p:nvSpPr>
          <p:cNvPr id="8" name="Metin kutusu 7">
            <a:extLst>
              <a:ext uri="{FF2B5EF4-FFF2-40B4-BE49-F238E27FC236}">
                <a16:creationId xmlns:a16="http://schemas.microsoft.com/office/drawing/2014/main" id="{D168C579-D02C-E948-BECC-6035710AD2BB}"/>
              </a:ext>
            </a:extLst>
          </p:cNvPr>
          <p:cNvSpPr txBox="1"/>
          <p:nvPr/>
        </p:nvSpPr>
        <p:spPr>
          <a:xfrm>
            <a:off x="5790591" y="5904755"/>
            <a:ext cx="4733855" cy="369332"/>
          </a:xfrm>
          <a:prstGeom prst="rect">
            <a:avLst/>
          </a:prstGeom>
          <a:noFill/>
        </p:spPr>
        <p:txBody>
          <a:bodyPr wrap="square" rtlCol="0">
            <a:spAutoFit/>
          </a:bodyPr>
          <a:lstStyle/>
          <a:p>
            <a:r>
              <a:rPr lang="tr-TR" i="1" dirty="0" err="1">
                <a:solidFill>
                  <a:prstClr val="black"/>
                </a:solidFill>
                <a:latin typeface="Ayuthaya" pitchFamily="2" charset="-34"/>
                <a:ea typeface="Ayuthaya" pitchFamily="2" charset="-34"/>
                <a:cs typeface="Ayuthaya" pitchFamily="2" charset="-34"/>
              </a:rPr>
              <a:t>Res</a:t>
            </a:r>
            <a:r>
              <a:rPr lang="tr-TR" i="1" dirty="0">
                <a:solidFill>
                  <a:prstClr val="black"/>
                </a:solidFill>
                <a:latin typeface="Ayuthaya" pitchFamily="2" charset="-34"/>
                <a:ea typeface="Ayuthaya" pitchFamily="2" charset="-34"/>
                <a:cs typeface="Ayuthaya" pitchFamily="2" charset="-34"/>
              </a:rPr>
              <a:t>. </a:t>
            </a:r>
            <a:r>
              <a:rPr lang="tr-TR" i="1" dirty="0" err="1">
                <a:solidFill>
                  <a:prstClr val="black"/>
                </a:solidFill>
                <a:latin typeface="Ayuthaya" pitchFamily="2" charset="-34"/>
                <a:ea typeface="Ayuthaya" pitchFamily="2" charset="-34"/>
                <a:cs typeface="Ayuthaya" pitchFamily="2" charset="-34"/>
              </a:rPr>
              <a:t>Assist</a:t>
            </a:r>
            <a:r>
              <a:rPr lang="tr-TR" i="1" dirty="0">
                <a:solidFill>
                  <a:prstClr val="black"/>
                </a:solidFill>
                <a:latin typeface="Ayuthaya" pitchFamily="2" charset="-34"/>
                <a:ea typeface="Ayuthaya" pitchFamily="2" charset="-34"/>
                <a:cs typeface="Ayuthaya" pitchFamily="2" charset="-34"/>
              </a:rPr>
              <a:t>. </a:t>
            </a:r>
            <a:r>
              <a:rPr lang="tr-TR" i="1" dirty="0" err="1">
                <a:solidFill>
                  <a:prstClr val="black"/>
                </a:solidFill>
                <a:latin typeface="Ayuthaya" pitchFamily="2" charset="-34"/>
                <a:ea typeface="Ayuthaya" pitchFamily="2" charset="-34"/>
                <a:cs typeface="Ayuthaya" pitchFamily="2" charset="-34"/>
              </a:rPr>
              <a:t>PhD</a:t>
            </a:r>
            <a:r>
              <a:rPr lang="tr-TR" i="1" dirty="0">
                <a:solidFill>
                  <a:prstClr val="black"/>
                </a:solidFill>
                <a:latin typeface="Ayuthaya" pitchFamily="2" charset="-34"/>
                <a:ea typeface="Ayuthaya" pitchFamily="2" charset="-34"/>
                <a:cs typeface="Ayuthaya" pitchFamily="2" charset="-34"/>
              </a:rPr>
              <a:t>. Arzu </a:t>
            </a:r>
            <a:r>
              <a:rPr lang="tr-TR" i="1" dirty="0" err="1">
                <a:solidFill>
                  <a:prstClr val="black"/>
                </a:solidFill>
                <a:latin typeface="Ayuthaya" pitchFamily="2" charset="-34"/>
                <a:ea typeface="Ayuthaya" pitchFamily="2" charset="-34"/>
                <a:cs typeface="Ayuthaya" pitchFamily="2" charset="-34"/>
              </a:rPr>
              <a:t>Gökdai</a:t>
            </a:r>
            <a:endParaRPr lang="tr-TR" i="1" dirty="0">
              <a:solidFill>
                <a:prstClr val="black"/>
              </a:solidFill>
              <a:latin typeface="Ayuthaya" pitchFamily="2" charset="-34"/>
              <a:ea typeface="Ayuthaya" pitchFamily="2" charset="-34"/>
              <a:cs typeface="Ayuthaya" pitchFamily="2" charset="-34"/>
            </a:endParaRPr>
          </a:p>
        </p:txBody>
      </p:sp>
    </p:spTree>
    <p:extLst>
      <p:ext uri="{BB962C8B-B14F-4D97-AF65-F5344CB8AC3E}">
        <p14:creationId xmlns:p14="http://schemas.microsoft.com/office/powerpoint/2010/main" val="3415183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4" name="Group 1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2075420"/>
            <a:ext cx="9036544" cy="4093306"/>
            <a:chOff x="1" y="2075420"/>
            <a:chExt cx="12048729" cy="4093306"/>
          </a:xfrm>
        </p:grpSpPr>
        <p:sp>
          <p:nvSpPr>
            <p:cNvPr id="15" name="Oval 1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Oval 1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Oval 1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9" name="Oval 1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03053" y="1131513"/>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8654" y="317579"/>
            <a:ext cx="411480" cy="549007"/>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Resim 4">
            <a:extLst>
              <a:ext uri="{FF2B5EF4-FFF2-40B4-BE49-F238E27FC236}">
                <a16:creationId xmlns:a16="http://schemas.microsoft.com/office/drawing/2014/main" id="{7577B5C5-6D78-8F48-8B9E-F108BEB19E0D}"/>
              </a:ext>
            </a:extLst>
          </p:cNvPr>
          <p:cNvPicPr>
            <a:picLocks noChangeAspect="1"/>
          </p:cNvPicPr>
          <p:nvPr/>
        </p:nvPicPr>
        <p:blipFill rotWithShape="1">
          <a:blip r:embed="rId2"/>
          <a:srcRect t="10441" r="1" b="34467"/>
          <a:stretch/>
        </p:blipFill>
        <p:spPr>
          <a:xfrm>
            <a:off x="1993943" y="317579"/>
            <a:ext cx="8138333" cy="3508437"/>
          </a:xfrm>
          <a:prstGeom prst="rect">
            <a:avLst/>
          </a:prstGeom>
        </p:spPr>
      </p:pic>
      <p:grpSp>
        <p:nvGrpSpPr>
          <p:cNvPr id="30"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841544" y="536210"/>
            <a:ext cx="304800" cy="322326"/>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1"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38" name="Group 3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878216" y="5940561"/>
            <a:ext cx="1285875" cy="549007"/>
            <a:chOff x="7029447" y="3514725"/>
            <a:chExt cx="1285875" cy="549007"/>
          </a:xfrm>
        </p:grpSpPr>
        <p:cxnSp>
          <p:nvCxnSpPr>
            <p:cNvPr id="39" name="Straight Connector 3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Unvan 1">
            <a:extLst>
              <a:ext uri="{FF2B5EF4-FFF2-40B4-BE49-F238E27FC236}">
                <a16:creationId xmlns:a16="http://schemas.microsoft.com/office/drawing/2014/main" id="{F5DD3734-347F-374F-B1A7-A5732E667823}"/>
              </a:ext>
            </a:extLst>
          </p:cNvPr>
          <p:cNvSpPr>
            <a:spLocks noGrp="1"/>
          </p:cNvSpPr>
          <p:nvPr>
            <p:ph type="title"/>
          </p:nvPr>
        </p:nvSpPr>
        <p:spPr>
          <a:xfrm>
            <a:off x="1997203" y="4018137"/>
            <a:ext cx="3426795" cy="2129586"/>
          </a:xfrm>
          <a:noFill/>
        </p:spPr>
        <p:txBody>
          <a:bodyPr anchor="t">
            <a:normAutofit/>
          </a:bodyPr>
          <a:lstStyle/>
          <a:p>
            <a:r>
              <a:rPr lang="tr-TR" sz="4200">
                <a:solidFill>
                  <a:schemeClr val="bg1"/>
                </a:solidFill>
              </a:rPr>
              <a:t>Ankara Agreement </a:t>
            </a:r>
          </a:p>
        </p:txBody>
      </p:sp>
      <p:sp>
        <p:nvSpPr>
          <p:cNvPr id="3" name="İçerik Yer Tutucusu 2">
            <a:extLst>
              <a:ext uri="{FF2B5EF4-FFF2-40B4-BE49-F238E27FC236}">
                <a16:creationId xmlns:a16="http://schemas.microsoft.com/office/drawing/2014/main" id="{8EC1EF13-711A-FD42-9301-D68614A750AE}"/>
              </a:ext>
            </a:extLst>
          </p:cNvPr>
          <p:cNvSpPr>
            <a:spLocks noGrp="1"/>
          </p:cNvSpPr>
          <p:nvPr>
            <p:ph idx="1"/>
          </p:nvPr>
        </p:nvSpPr>
        <p:spPr>
          <a:xfrm>
            <a:off x="5625543" y="4221941"/>
            <a:ext cx="4255578" cy="2129599"/>
          </a:xfrm>
          <a:noFill/>
        </p:spPr>
        <p:txBody>
          <a:bodyPr anchor="t">
            <a:normAutofit fontScale="92500" lnSpcReduction="20000"/>
          </a:bodyPr>
          <a:lstStyle/>
          <a:p>
            <a:pPr marL="0" indent="0" algn="ctr">
              <a:buNone/>
            </a:pPr>
            <a:r>
              <a:rPr lang="en" sz="2400" dirty="0">
                <a:solidFill>
                  <a:schemeClr val="bg1"/>
                </a:solidFill>
              </a:rPr>
              <a:t>Thus this treaty can be called "</a:t>
            </a:r>
            <a:r>
              <a:rPr lang="en" sz="2400" b="1" i="1" dirty="0">
                <a:solidFill>
                  <a:schemeClr val="bg1"/>
                </a:solidFill>
              </a:rPr>
              <a:t>partnership agreement that leads to full membership</a:t>
            </a:r>
            <a:r>
              <a:rPr lang="en" sz="2400" dirty="0">
                <a:solidFill>
                  <a:schemeClr val="bg1"/>
                </a:solidFill>
              </a:rPr>
              <a:t>".</a:t>
            </a:r>
          </a:p>
          <a:p>
            <a:pPr marL="0" indent="0" algn="ctr">
              <a:buNone/>
            </a:pPr>
            <a:endParaRPr lang="en" sz="2400" dirty="0">
              <a:solidFill>
                <a:schemeClr val="bg1"/>
              </a:solidFill>
            </a:endParaRPr>
          </a:p>
          <a:p>
            <a:pPr marL="0" indent="0" algn="ctr">
              <a:buNone/>
            </a:pPr>
            <a:r>
              <a:rPr lang="en" sz="2400" dirty="0">
                <a:solidFill>
                  <a:schemeClr val="bg1"/>
                </a:solidFill>
              </a:rPr>
              <a:t>such a treaty in the European Union practices, not signed with any country except Turkey and Greece.</a:t>
            </a:r>
          </a:p>
          <a:p>
            <a:pPr marL="0" indent="0">
              <a:buNone/>
            </a:pPr>
            <a:endParaRPr lang="en" sz="1600" dirty="0">
              <a:solidFill>
                <a:schemeClr val="bg1"/>
              </a:solidFill>
            </a:endParaRPr>
          </a:p>
          <a:p>
            <a:pPr marL="0" indent="0">
              <a:buNone/>
            </a:pPr>
            <a:endParaRPr lang="tr-TR" sz="1600" dirty="0">
              <a:solidFill>
                <a:schemeClr val="bg1"/>
              </a:solidFill>
            </a:endParaRPr>
          </a:p>
        </p:txBody>
      </p:sp>
    </p:spTree>
    <p:extLst>
      <p:ext uri="{BB962C8B-B14F-4D97-AF65-F5344CB8AC3E}">
        <p14:creationId xmlns:p14="http://schemas.microsoft.com/office/powerpoint/2010/main" val="136038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F348726-93DB-184A-A392-B763E0BEBE5F}"/>
              </a:ext>
            </a:extLst>
          </p:cNvPr>
          <p:cNvPicPr>
            <a:picLocks noChangeAspect="1"/>
          </p:cNvPicPr>
          <p:nvPr/>
        </p:nvPicPr>
        <p:blipFill rotWithShape="1">
          <a:blip r:embed="rId2"/>
          <a:srcRect l="2549" r="8784"/>
          <a:stretch/>
        </p:blipFill>
        <p:spPr>
          <a:xfrm>
            <a:off x="1523999" y="10"/>
            <a:ext cx="9144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524000" y="2463132"/>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prstClr val="black"/>
              </a:buClr>
              <a:buSzPct val="100000"/>
            </a:pPr>
            <a:endParaRPr lang="en-US" sz="1200" cap="all">
              <a:solidFill>
                <a:prstClr val="black"/>
              </a:solidFill>
              <a:latin typeface="Calibri"/>
            </a:endParaRPr>
          </a:p>
        </p:txBody>
      </p:sp>
      <p:sp>
        <p:nvSpPr>
          <p:cNvPr id="2" name="Unvan 1">
            <a:extLst>
              <a:ext uri="{FF2B5EF4-FFF2-40B4-BE49-F238E27FC236}">
                <a16:creationId xmlns:a16="http://schemas.microsoft.com/office/drawing/2014/main" id="{73E90DF8-E3C7-9640-A288-2944DCC58F37}"/>
              </a:ext>
            </a:extLst>
          </p:cNvPr>
          <p:cNvSpPr>
            <a:spLocks noGrp="1"/>
          </p:cNvSpPr>
          <p:nvPr>
            <p:ph type="title"/>
          </p:nvPr>
        </p:nvSpPr>
        <p:spPr>
          <a:xfrm>
            <a:off x="2092371" y="3149961"/>
            <a:ext cx="3153103" cy="1007066"/>
          </a:xfrm>
        </p:spPr>
        <p:txBody>
          <a:bodyPr>
            <a:normAutofit/>
          </a:bodyPr>
          <a:lstStyle/>
          <a:p>
            <a:pPr algn="ctr"/>
            <a:r>
              <a:rPr lang="tr-TR" sz="3150" dirty="0" err="1"/>
              <a:t>Treaty</a:t>
            </a:r>
            <a:r>
              <a:rPr lang="tr-TR" sz="3150" dirty="0"/>
              <a:t> </a:t>
            </a:r>
            <a:r>
              <a:rPr lang="tr-TR" sz="3150" dirty="0" err="1"/>
              <a:t>Periods</a:t>
            </a:r>
            <a:endParaRPr lang="tr-TR" sz="315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19116"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C6FF5843-AA56-4849-86D6-6B989F9B63F8}"/>
              </a:ext>
            </a:extLst>
          </p:cNvPr>
          <p:cNvSpPr>
            <a:spLocks noGrp="1"/>
          </p:cNvSpPr>
          <p:nvPr>
            <p:ph idx="1"/>
          </p:nvPr>
        </p:nvSpPr>
        <p:spPr>
          <a:xfrm>
            <a:off x="1524000" y="4560015"/>
            <a:ext cx="3961180" cy="1943836"/>
          </a:xfrm>
        </p:spPr>
        <p:txBody>
          <a:bodyPr anchor="ctr">
            <a:normAutofit lnSpcReduction="10000"/>
          </a:bodyPr>
          <a:lstStyle/>
          <a:p>
            <a:pPr marL="0" indent="0" algn="ctr">
              <a:lnSpc>
                <a:spcPct val="90000"/>
              </a:lnSpc>
              <a:buNone/>
            </a:pPr>
            <a:r>
              <a:rPr lang="en" sz="1800" i="1" dirty="0"/>
              <a:t>Preparatory period (forming the first phase of the partnership)</a:t>
            </a:r>
          </a:p>
          <a:p>
            <a:pPr algn="just">
              <a:lnSpc>
                <a:spcPct val="90000"/>
              </a:lnSpc>
            </a:pPr>
            <a:r>
              <a:rPr lang="en" sz="1800" dirty="0">
                <a:solidFill>
                  <a:schemeClr val="tx1"/>
                </a:solidFill>
              </a:rPr>
              <a:t>It is the period when the Turkish economy will be prepared for the customs union to be established between the parties. This period started on 1 December 1964, when the agreement entered into force.</a:t>
            </a:r>
          </a:p>
          <a:p>
            <a:pPr>
              <a:lnSpc>
                <a:spcPct val="90000"/>
              </a:lnSpc>
            </a:pPr>
            <a:endParaRPr lang="en" sz="1575" dirty="0">
              <a:solidFill>
                <a:schemeClr val="tx1"/>
              </a:solidFill>
            </a:endParaRPr>
          </a:p>
          <a:p>
            <a:pPr>
              <a:lnSpc>
                <a:spcPct val="90000"/>
              </a:lnSpc>
            </a:pPr>
            <a:endParaRPr lang="tr-TR" sz="1575" dirty="0"/>
          </a:p>
        </p:txBody>
      </p:sp>
    </p:spTree>
    <p:extLst>
      <p:ext uri="{BB962C8B-B14F-4D97-AF65-F5344CB8AC3E}">
        <p14:creationId xmlns:p14="http://schemas.microsoft.com/office/powerpoint/2010/main" val="397795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89EEB3C-3BED-F446-B727-28EBED1B03A4}"/>
              </a:ext>
            </a:extLst>
          </p:cNvPr>
          <p:cNvSpPr>
            <a:spLocks noGrp="1"/>
          </p:cNvSpPr>
          <p:nvPr>
            <p:ph type="title"/>
          </p:nvPr>
        </p:nvSpPr>
        <p:spPr>
          <a:xfrm>
            <a:off x="5248072" y="629268"/>
            <a:ext cx="4939868" cy="1286160"/>
          </a:xfrm>
        </p:spPr>
        <p:txBody>
          <a:bodyPr anchor="b">
            <a:normAutofit/>
          </a:bodyPr>
          <a:lstStyle/>
          <a:p>
            <a:r>
              <a:rPr lang="tr-TR"/>
              <a:t>Treaty Periods</a:t>
            </a:r>
          </a:p>
        </p:txBody>
      </p:sp>
      <p:sp>
        <p:nvSpPr>
          <p:cNvPr id="3" name="İçerik Yer Tutucusu 2">
            <a:extLst>
              <a:ext uri="{FF2B5EF4-FFF2-40B4-BE49-F238E27FC236}">
                <a16:creationId xmlns:a16="http://schemas.microsoft.com/office/drawing/2014/main" id="{309EEB85-EDEF-6C4B-9DA7-917B79B60616}"/>
              </a:ext>
            </a:extLst>
          </p:cNvPr>
          <p:cNvSpPr>
            <a:spLocks noGrp="1"/>
          </p:cNvSpPr>
          <p:nvPr>
            <p:ph idx="1"/>
          </p:nvPr>
        </p:nvSpPr>
        <p:spPr>
          <a:xfrm>
            <a:off x="5248074" y="2438401"/>
            <a:ext cx="4939867" cy="3785419"/>
          </a:xfrm>
        </p:spPr>
        <p:txBody>
          <a:bodyPr>
            <a:normAutofit fontScale="92500"/>
          </a:bodyPr>
          <a:lstStyle/>
          <a:p>
            <a:pPr marL="0" indent="0" algn="ctr">
              <a:buNone/>
            </a:pPr>
            <a:r>
              <a:rPr lang="tr-TR" sz="2400" b="1" i="1" dirty="0" err="1"/>
              <a:t>Transition</a:t>
            </a:r>
            <a:r>
              <a:rPr lang="tr-TR" sz="2400" b="1" i="1" dirty="0"/>
              <a:t> </a:t>
            </a:r>
            <a:r>
              <a:rPr lang="tr-TR" sz="2400" b="1" i="1" dirty="0" err="1"/>
              <a:t>Period</a:t>
            </a:r>
            <a:r>
              <a:rPr lang="tr-TR" sz="2400" b="1" i="1" dirty="0"/>
              <a:t>:  </a:t>
            </a:r>
            <a:r>
              <a:rPr lang="en" sz="2400" i="1" dirty="0">
                <a:solidFill>
                  <a:schemeClr val="tx1"/>
                </a:solidFill>
              </a:rPr>
              <a:t>With the end of the “preparatory period”, the “Additional Protocol” signed on November 13, 1970 and entered into force in 1973, determined the provisions of the transition period and the obligations to be undertaken by the parties. </a:t>
            </a:r>
          </a:p>
          <a:p>
            <a:pPr marL="0" indent="0" algn="ctr">
              <a:buNone/>
            </a:pPr>
            <a:r>
              <a:rPr lang="en" sz="2400" i="1" dirty="0">
                <a:solidFill>
                  <a:schemeClr val="tx1"/>
                </a:solidFill>
              </a:rPr>
              <a:t>"Transition period" aimed to gradually place the Customs Union between Turkey and EU!</a:t>
            </a:r>
          </a:p>
          <a:p>
            <a:endParaRPr lang="tr-TR" sz="1700" i="1" dirty="0"/>
          </a:p>
        </p:txBody>
      </p:sp>
      <p:pic>
        <p:nvPicPr>
          <p:cNvPr id="4" name="Resim 3">
            <a:extLst>
              <a:ext uri="{FF2B5EF4-FFF2-40B4-BE49-F238E27FC236}">
                <a16:creationId xmlns:a16="http://schemas.microsoft.com/office/drawing/2014/main" id="{505578ED-77DC-E744-8816-08E2603650B5}"/>
              </a:ext>
            </a:extLst>
          </p:cNvPr>
          <p:cNvPicPr>
            <a:picLocks noChangeAspect="1"/>
          </p:cNvPicPr>
          <p:nvPr/>
        </p:nvPicPr>
        <p:blipFill rotWithShape="1">
          <a:blip r:embed="rId2"/>
          <a:srcRect l="19037" r="9055"/>
          <a:stretch/>
        </p:blipFill>
        <p:spPr>
          <a:xfrm>
            <a:off x="1524021" y="10"/>
            <a:ext cx="3476673" cy="6857990"/>
          </a:xfrm>
          <a:prstGeom prst="rect">
            <a:avLst/>
          </a:prstGeom>
          <a:effectLst/>
        </p:spPr>
      </p:pic>
      <p:cxnSp>
        <p:nvCxnSpPr>
          <p:cNvPr id="11"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700" y="2115117"/>
            <a:ext cx="4732020" cy="0"/>
          </a:xfrm>
          <a:prstGeom prst="line">
            <a:avLst/>
          </a:prstGeom>
          <a:ln w="19050">
            <a:solidFill>
              <a:srgbClr val="D7DA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48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Unvan 1">
            <a:extLst>
              <a:ext uri="{FF2B5EF4-FFF2-40B4-BE49-F238E27FC236}">
                <a16:creationId xmlns:a16="http://schemas.microsoft.com/office/drawing/2014/main" id="{AB012956-5A03-1848-A28A-5C493486E499}"/>
              </a:ext>
            </a:extLst>
          </p:cNvPr>
          <p:cNvSpPr>
            <a:spLocks noGrp="1"/>
          </p:cNvSpPr>
          <p:nvPr>
            <p:ph type="title"/>
          </p:nvPr>
        </p:nvSpPr>
        <p:spPr>
          <a:xfrm>
            <a:off x="1912417" y="4883545"/>
            <a:ext cx="2907065" cy="1556907"/>
          </a:xfrm>
        </p:spPr>
        <p:txBody>
          <a:bodyPr anchor="ctr">
            <a:normAutofit/>
          </a:bodyPr>
          <a:lstStyle/>
          <a:p>
            <a:r>
              <a:rPr lang="tr-TR" sz="2800"/>
              <a:t>Treaty Periods</a:t>
            </a:r>
          </a:p>
        </p:txBody>
      </p:sp>
      <p:sp>
        <p:nvSpPr>
          <p:cNvPr id="11" name="Rectangle 1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2417"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Resim 3">
            <a:extLst>
              <a:ext uri="{FF2B5EF4-FFF2-40B4-BE49-F238E27FC236}">
                <a16:creationId xmlns:a16="http://schemas.microsoft.com/office/drawing/2014/main" id="{E9AAE44F-E680-8949-B178-1ADD20CABEC1}"/>
              </a:ext>
            </a:extLst>
          </p:cNvPr>
          <p:cNvPicPr>
            <a:picLocks noChangeAspect="1"/>
          </p:cNvPicPr>
          <p:nvPr/>
        </p:nvPicPr>
        <p:blipFill rotWithShape="1">
          <a:blip r:embed="rId2"/>
          <a:srcRect l="7946" r="-1" b="-1"/>
          <a:stretch/>
        </p:blipFill>
        <p:spPr>
          <a:xfrm>
            <a:off x="2243403" y="364143"/>
            <a:ext cx="7777234" cy="3867993"/>
          </a:xfrm>
          <a:prstGeom prst="rect">
            <a:avLst/>
          </a:prstGeom>
        </p:spPr>
      </p:pic>
      <p:sp>
        <p:nvSpPr>
          <p:cNvPr id="15" name="Rectangle 1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41950" y="5666848"/>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İçerik Yer Tutucusu 2">
            <a:extLst>
              <a:ext uri="{FF2B5EF4-FFF2-40B4-BE49-F238E27FC236}">
                <a16:creationId xmlns:a16="http://schemas.microsoft.com/office/drawing/2014/main" id="{B9445CBA-E8F1-3C44-8703-0070A2A44889}"/>
              </a:ext>
            </a:extLst>
          </p:cNvPr>
          <p:cNvSpPr>
            <a:spLocks noGrp="1"/>
          </p:cNvSpPr>
          <p:nvPr>
            <p:ph idx="1"/>
          </p:nvPr>
        </p:nvSpPr>
        <p:spPr>
          <a:xfrm>
            <a:off x="5409214" y="4991371"/>
            <a:ext cx="4940186" cy="1556907"/>
          </a:xfrm>
        </p:spPr>
        <p:txBody>
          <a:bodyPr anchor="ctr">
            <a:normAutofit fontScale="92500" lnSpcReduction="20000"/>
          </a:bodyPr>
          <a:lstStyle/>
          <a:p>
            <a:pPr marL="0" indent="0" algn="ctr">
              <a:buNone/>
            </a:pPr>
            <a:r>
              <a:rPr lang="tr-TR" sz="2400" i="1" dirty="0" err="1"/>
              <a:t>Last</a:t>
            </a:r>
            <a:r>
              <a:rPr lang="tr-TR" sz="2400" i="1" dirty="0"/>
              <a:t> </a:t>
            </a:r>
            <a:r>
              <a:rPr lang="tr-TR" sz="2400" i="1" dirty="0" err="1"/>
              <a:t>period</a:t>
            </a:r>
            <a:r>
              <a:rPr lang="tr-TR" sz="2400" i="1" dirty="0"/>
              <a:t> of </a:t>
            </a:r>
            <a:r>
              <a:rPr lang="tr-TR" sz="2400" i="1" dirty="0" err="1"/>
              <a:t>partnership</a:t>
            </a:r>
            <a:endParaRPr lang="tr-TR" sz="2400" i="1" dirty="0"/>
          </a:p>
          <a:p>
            <a:pPr marL="0" indent="0" algn="ctr">
              <a:buNone/>
            </a:pPr>
            <a:r>
              <a:rPr lang="en" sz="2400" i="1" dirty="0">
                <a:solidFill>
                  <a:schemeClr val="tx1"/>
                </a:solidFill>
              </a:rPr>
              <a:t>It will be based on the Customs Union and will strengthen the coordination between the economic and social policies of the parties.</a:t>
            </a:r>
          </a:p>
          <a:p>
            <a:endParaRPr lang="tr-TR" sz="1600" i="1" dirty="0"/>
          </a:p>
        </p:txBody>
      </p:sp>
    </p:spTree>
    <p:extLst>
      <p:ext uri="{BB962C8B-B14F-4D97-AF65-F5344CB8AC3E}">
        <p14:creationId xmlns:p14="http://schemas.microsoft.com/office/powerpoint/2010/main" val="1447552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6E56F7B-F7E0-F142-8ACA-DDBC9AD29576}"/>
              </a:ext>
            </a:extLst>
          </p:cNvPr>
          <p:cNvSpPr>
            <a:spLocks noGrp="1"/>
          </p:cNvSpPr>
          <p:nvPr>
            <p:ph idx="1"/>
          </p:nvPr>
        </p:nvSpPr>
        <p:spPr>
          <a:xfrm>
            <a:off x="5248074" y="2438401"/>
            <a:ext cx="4939867" cy="3785419"/>
          </a:xfrm>
        </p:spPr>
        <p:txBody>
          <a:bodyPr>
            <a:normAutofit/>
          </a:bodyPr>
          <a:lstStyle/>
          <a:p>
            <a:pPr marL="0" indent="0" algn="ctr">
              <a:buNone/>
            </a:pPr>
            <a:endParaRPr lang="en" sz="2400" dirty="0">
              <a:solidFill>
                <a:schemeClr val="tx1"/>
              </a:solidFill>
            </a:endParaRPr>
          </a:p>
          <a:p>
            <a:pPr marL="0" indent="0" algn="ctr">
              <a:buNone/>
            </a:pPr>
            <a:r>
              <a:rPr lang="en" sz="2400" dirty="0">
                <a:solidFill>
                  <a:schemeClr val="tx1"/>
                </a:solidFill>
              </a:rPr>
              <a:t>Since the Ankara treaty stipulates an ongoing legal relationship, it was decided to implement the partnership regime and to establish a partnership council where the parties could come together.</a:t>
            </a:r>
          </a:p>
          <a:p>
            <a:pPr marL="0" indent="0">
              <a:buNone/>
            </a:pPr>
            <a:endParaRPr lang="tr-TR" sz="1700" dirty="0"/>
          </a:p>
        </p:txBody>
      </p:sp>
      <p:pic>
        <p:nvPicPr>
          <p:cNvPr id="4" name="Resim 3">
            <a:extLst>
              <a:ext uri="{FF2B5EF4-FFF2-40B4-BE49-F238E27FC236}">
                <a16:creationId xmlns:a16="http://schemas.microsoft.com/office/drawing/2014/main" id="{F67759EC-F554-7C4E-B195-BD4C4E5ECE61}"/>
              </a:ext>
            </a:extLst>
          </p:cNvPr>
          <p:cNvPicPr>
            <a:picLocks noChangeAspect="1"/>
          </p:cNvPicPr>
          <p:nvPr/>
        </p:nvPicPr>
        <p:blipFill rotWithShape="1">
          <a:blip r:embed="rId2"/>
          <a:srcRect l="20242" r="8856"/>
          <a:stretch/>
        </p:blipFill>
        <p:spPr>
          <a:xfrm>
            <a:off x="1524021"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393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86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007799" y="2207360"/>
            <a:ext cx="3477381" cy="3335684"/>
          </a:xfrm>
        </p:spPr>
        <p:txBody>
          <a:bodyPr anchor="ctr">
            <a:normAutofit/>
          </a:bodyPr>
          <a:lstStyle/>
          <a:p>
            <a:pPr marL="0" indent="0" algn="ctr">
              <a:buNone/>
            </a:pPr>
            <a:r>
              <a:rPr lang="en" sz="2000" b="1" dirty="0">
                <a:solidFill>
                  <a:schemeClr val="tx1"/>
                </a:solidFill>
              </a:rPr>
              <a:t>The European Economic</a:t>
            </a:r>
          </a:p>
          <a:p>
            <a:pPr marL="0" indent="0" algn="ctr">
              <a:buNone/>
            </a:pPr>
            <a:r>
              <a:rPr lang="en" sz="2000" b="1" dirty="0">
                <a:solidFill>
                  <a:schemeClr val="tx1"/>
                </a:solidFill>
              </a:rPr>
              <a:t>Community (EEC) </a:t>
            </a:r>
            <a:r>
              <a:rPr lang="en" sz="2000" dirty="0">
                <a:solidFill>
                  <a:schemeClr val="tx1"/>
                </a:solidFill>
              </a:rPr>
              <a:t>that described as the biggest peace project in human history, shortly after its establishment in 1957, </a:t>
            </a:r>
            <a:r>
              <a:rPr lang="en" sz="2000" b="1" i="1" dirty="0">
                <a:solidFill>
                  <a:schemeClr val="tx1"/>
                </a:solidFill>
              </a:rPr>
              <a:t>Turkey has been applied for partnership with the Community in 31 July 1959.</a:t>
            </a:r>
          </a:p>
          <a:p>
            <a:pPr marL="0" indent="0">
              <a:buNone/>
            </a:pPr>
            <a:r>
              <a:rPr lang="en" sz="1600" b="1" i="1" dirty="0">
                <a:solidFill>
                  <a:schemeClr val="tx1"/>
                </a:solidFill>
              </a:rPr>
              <a:t> </a:t>
            </a:r>
          </a:p>
          <a:p>
            <a:pPr marL="0" indent="0">
              <a:buNone/>
            </a:pPr>
            <a:endParaRPr lang="tr-TR" sz="1600" dirty="0"/>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62035" y="6072627"/>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60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6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Resim 1">
            <a:extLst>
              <a:ext uri="{FF2B5EF4-FFF2-40B4-BE49-F238E27FC236}">
                <a16:creationId xmlns:a16="http://schemas.microsoft.com/office/drawing/2014/main" id="{3C4B3D96-E12F-6D4E-94F7-15373C7A0378}"/>
              </a:ext>
            </a:extLst>
          </p:cNvPr>
          <p:cNvPicPr>
            <a:picLocks noChangeAspect="1"/>
          </p:cNvPicPr>
          <p:nvPr/>
        </p:nvPicPr>
        <p:blipFill rotWithShape="1">
          <a:blip r:embed="rId2"/>
          <a:srcRect r="20717" b="-3"/>
          <a:stretch/>
        </p:blipFill>
        <p:spPr>
          <a:xfrm>
            <a:off x="6014803" y="650494"/>
            <a:ext cx="4221014" cy="5324142"/>
          </a:xfrm>
          <a:prstGeom prst="rect">
            <a:avLst/>
          </a:prstGeom>
        </p:spPr>
      </p:pic>
      <p:sp>
        <p:nvSpPr>
          <p:cNvPr id="5" name="Dikdörtgen 4"/>
          <p:cNvSpPr/>
          <p:nvPr/>
        </p:nvSpPr>
        <p:spPr>
          <a:xfrm>
            <a:off x="9913626" y="6483100"/>
            <a:ext cx="754375" cy="37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latin typeface="Calibri"/>
            </a:endParaRPr>
          </a:p>
        </p:txBody>
      </p:sp>
    </p:spTree>
    <p:extLst>
      <p:ext uri="{BB962C8B-B14F-4D97-AF65-F5344CB8AC3E}">
        <p14:creationId xmlns:p14="http://schemas.microsoft.com/office/powerpoint/2010/main" val="3127087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E28C435-8B2D-8441-A1B5-07C3283853A2}"/>
              </a:ext>
            </a:extLst>
          </p:cNvPr>
          <p:cNvSpPr>
            <a:spLocks noGrp="1"/>
          </p:cNvSpPr>
          <p:nvPr>
            <p:ph type="title"/>
          </p:nvPr>
        </p:nvSpPr>
        <p:spPr>
          <a:xfrm>
            <a:off x="5248072" y="629268"/>
            <a:ext cx="4939868" cy="1286160"/>
          </a:xfrm>
        </p:spPr>
        <p:txBody>
          <a:bodyPr anchor="b">
            <a:normAutofit/>
          </a:bodyPr>
          <a:lstStyle/>
          <a:p>
            <a:r>
              <a:rPr lang="tr-TR" i="1"/>
              <a:t>What were the reasons for applying to EEC?</a:t>
            </a:r>
            <a:endParaRPr lang="tr-TR" i="1" dirty="0"/>
          </a:p>
        </p:txBody>
      </p:sp>
      <p:sp>
        <p:nvSpPr>
          <p:cNvPr id="3" name="İçerik Yer Tutucusu 2">
            <a:extLst>
              <a:ext uri="{FF2B5EF4-FFF2-40B4-BE49-F238E27FC236}">
                <a16:creationId xmlns:a16="http://schemas.microsoft.com/office/drawing/2014/main" id="{4BD7B208-EE7B-8B40-A23F-BA2734425F1F}"/>
              </a:ext>
            </a:extLst>
          </p:cNvPr>
          <p:cNvSpPr>
            <a:spLocks noGrp="1"/>
          </p:cNvSpPr>
          <p:nvPr>
            <p:ph idx="1"/>
          </p:nvPr>
        </p:nvSpPr>
        <p:spPr>
          <a:xfrm>
            <a:off x="5248074" y="2438401"/>
            <a:ext cx="4939867" cy="3785419"/>
          </a:xfrm>
        </p:spPr>
        <p:txBody>
          <a:bodyPr>
            <a:normAutofit/>
          </a:bodyPr>
          <a:lstStyle/>
          <a:p>
            <a:pPr marL="571500" indent="-571500">
              <a:buFont typeface="+mj-lt"/>
              <a:buAutoNum type="romanLcPeriod"/>
            </a:pPr>
            <a:r>
              <a:rPr lang="tr-TR" sz="1700" i="1" dirty="0" err="1"/>
              <a:t>to</a:t>
            </a:r>
            <a:r>
              <a:rPr lang="tr-TR" sz="1700" i="1" dirty="0"/>
              <a:t> </a:t>
            </a:r>
            <a:r>
              <a:rPr lang="en" sz="1700" i="1" dirty="0"/>
              <a:t>continue westernization and modernization efforts</a:t>
            </a:r>
          </a:p>
          <a:p>
            <a:pPr marL="571500" indent="-571500">
              <a:buFont typeface="+mj-lt"/>
              <a:buAutoNum type="romanLcPeriod"/>
            </a:pPr>
            <a:r>
              <a:rPr lang="en" sz="1700" i="1" dirty="0"/>
              <a:t>to get rid of political and economic isolation and the pressure of the Soviet Union during the cold war period</a:t>
            </a:r>
          </a:p>
          <a:p>
            <a:pPr marL="571500" indent="-571500">
              <a:buFont typeface="+mj-lt"/>
              <a:buAutoNum type="romanLcPeriod"/>
            </a:pPr>
            <a:r>
              <a:rPr lang="tr-TR" sz="1700" i="1" dirty="0" err="1"/>
              <a:t>to</a:t>
            </a:r>
            <a:r>
              <a:rPr lang="tr-TR" sz="1700" i="1" dirty="0"/>
              <a:t> s</a:t>
            </a:r>
            <a:r>
              <a:rPr lang="en" sz="1700" i="1" dirty="0" err="1"/>
              <a:t>upport</a:t>
            </a:r>
            <a:r>
              <a:rPr lang="en" sz="1700" i="1" dirty="0"/>
              <a:t> its place in the Western Block with economic integration</a:t>
            </a:r>
          </a:p>
          <a:p>
            <a:pPr marL="571500" indent="-571500">
              <a:buFont typeface="+mj-lt"/>
              <a:buAutoNum type="romanLcPeriod"/>
            </a:pPr>
            <a:r>
              <a:rPr lang="en" sz="1700" i="1" dirty="0"/>
              <a:t>the search for balance against the USA</a:t>
            </a:r>
          </a:p>
          <a:p>
            <a:pPr marL="571500" indent="-571500">
              <a:buFont typeface="+mj-lt"/>
              <a:buAutoNum type="romanLcPeriod"/>
            </a:pPr>
            <a:r>
              <a:rPr lang="tr-TR" sz="1700" i="1" dirty="0" err="1"/>
              <a:t>to</a:t>
            </a:r>
            <a:r>
              <a:rPr lang="tr-TR" sz="1700" i="1" dirty="0"/>
              <a:t> b</a:t>
            </a:r>
            <a:r>
              <a:rPr lang="en" sz="1700" i="1" dirty="0" err="1"/>
              <a:t>enefit</a:t>
            </a:r>
            <a:r>
              <a:rPr lang="en" sz="1700" i="1" dirty="0"/>
              <a:t> from the assistance of the European Economic Community and maintaining its current market share in the member states of the European Economic Community</a:t>
            </a:r>
          </a:p>
          <a:p>
            <a:pPr marL="571500" indent="-571500">
              <a:buFont typeface="+mj-lt"/>
              <a:buAutoNum type="romanLcPeriod"/>
            </a:pPr>
            <a:r>
              <a:rPr lang="tr-TR" sz="1700" i="1" dirty="0" err="1"/>
              <a:t>to</a:t>
            </a:r>
            <a:r>
              <a:rPr lang="tr-TR" sz="1700" i="1" dirty="0"/>
              <a:t> p</a:t>
            </a:r>
            <a:r>
              <a:rPr lang="en" sz="1700" i="1" dirty="0" err="1"/>
              <a:t>revent</a:t>
            </a:r>
            <a:r>
              <a:rPr lang="en" sz="1700" i="1" dirty="0"/>
              <a:t> attempts against Greece in Europe</a:t>
            </a:r>
          </a:p>
          <a:p>
            <a:pPr marL="571500" indent="-571500">
              <a:buFont typeface="+mj-lt"/>
              <a:buAutoNum type="romanLcPeriod"/>
            </a:pPr>
            <a:endParaRPr lang="tr-TR" sz="1700" i="1" dirty="0"/>
          </a:p>
        </p:txBody>
      </p:sp>
      <p:pic>
        <p:nvPicPr>
          <p:cNvPr id="4" name="Resim 3">
            <a:extLst>
              <a:ext uri="{FF2B5EF4-FFF2-40B4-BE49-F238E27FC236}">
                <a16:creationId xmlns:a16="http://schemas.microsoft.com/office/drawing/2014/main" id="{F1A4FF5E-F322-794E-9E00-6AF1EB1D1DA7}"/>
              </a:ext>
            </a:extLst>
          </p:cNvPr>
          <p:cNvPicPr>
            <a:picLocks noChangeAspect="1"/>
          </p:cNvPicPr>
          <p:nvPr/>
        </p:nvPicPr>
        <p:blipFill rotWithShape="1">
          <a:blip r:embed="rId2"/>
          <a:srcRect l="18111" r="40602" b="2"/>
          <a:stretch/>
        </p:blipFill>
        <p:spPr>
          <a:xfrm>
            <a:off x="1524021"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700" y="2115117"/>
            <a:ext cx="4732020" cy="0"/>
          </a:xfrm>
          <a:prstGeom prst="line">
            <a:avLst/>
          </a:prstGeom>
          <a:ln w="19050">
            <a:solidFill>
              <a:srgbClr val="00E1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835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BE85504-F8C1-174D-872E-3D65A3B000D3}"/>
              </a:ext>
            </a:extLst>
          </p:cNvPr>
          <p:cNvPicPr>
            <a:picLocks noChangeAspect="1"/>
          </p:cNvPicPr>
          <p:nvPr/>
        </p:nvPicPr>
        <p:blipFill rotWithShape="1">
          <a:blip r:embed="rId2"/>
          <a:srcRect r="2000"/>
          <a:stretch/>
        </p:blipFill>
        <p:spPr>
          <a:xfrm>
            <a:off x="1583124" y="67874"/>
            <a:ext cx="9144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524000" y="2463132"/>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prstClr val="black"/>
              </a:buClr>
              <a:buSzPct val="100000"/>
            </a:pPr>
            <a:endParaRPr lang="en-US" sz="1200" cap="all">
              <a:solidFill>
                <a:prstClr val="black"/>
              </a:solidFill>
              <a:latin typeface="Calibri"/>
            </a:endParaRP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19116"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0A1BB292-01A7-4D4A-B4CC-F322BB5083D0}"/>
              </a:ext>
            </a:extLst>
          </p:cNvPr>
          <p:cNvSpPr>
            <a:spLocks noGrp="1"/>
          </p:cNvSpPr>
          <p:nvPr>
            <p:ph idx="1"/>
          </p:nvPr>
        </p:nvSpPr>
        <p:spPr>
          <a:xfrm>
            <a:off x="1814389" y="3225396"/>
            <a:ext cx="3711016" cy="3734400"/>
          </a:xfrm>
        </p:spPr>
        <p:txBody>
          <a:bodyPr anchor="ctr">
            <a:normAutofit fontScale="62500" lnSpcReduction="20000"/>
          </a:bodyPr>
          <a:lstStyle/>
          <a:p>
            <a:pPr marL="0" indent="0" algn="ctr">
              <a:lnSpc>
                <a:spcPct val="90000"/>
              </a:lnSpc>
              <a:buNone/>
            </a:pPr>
            <a:r>
              <a:rPr lang="en" sz="2600" dirty="0">
                <a:solidFill>
                  <a:schemeClr val="tx1"/>
                </a:solidFill>
              </a:rPr>
              <a:t>Our request for full membership was rejected on the grounds that Turkey's level of development is not sufficient to fulfill the requirements of full membership. </a:t>
            </a:r>
          </a:p>
          <a:p>
            <a:pPr marL="0" indent="0" algn="ctr">
              <a:lnSpc>
                <a:spcPct val="90000"/>
              </a:lnSpc>
              <a:buNone/>
            </a:pPr>
            <a:endParaRPr lang="en" sz="2600" dirty="0">
              <a:solidFill>
                <a:schemeClr val="tx1"/>
              </a:solidFill>
            </a:endParaRPr>
          </a:p>
          <a:p>
            <a:pPr marL="0" indent="0" algn="ctr">
              <a:lnSpc>
                <a:spcPct val="90000"/>
              </a:lnSpc>
              <a:buNone/>
            </a:pPr>
            <a:r>
              <a:rPr lang="en" sz="2600" dirty="0">
                <a:solidFill>
                  <a:schemeClr val="tx1"/>
                </a:solidFill>
              </a:rPr>
              <a:t>However, it was proposed to sign a partnership agreement that will be valid until full membership conditions were met.</a:t>
            </a:r>
            <a:endParaRPr lang="tr-TR" sz="2600" dirty="0">
              <a:solidFill>
                <a:schemeClr val="tx1"/>
              </a:solidFill>
            </a:endParaRPr>
          </a:p>
          <a:p>
            <a:pPr marL="0" indent="0" algn="ctr">
              <a:lnSpc>
                <a:spcPct val="90000"/>
              </a:lnSpc>
              <a:buNone/>
            </a:pPr>
            <a:r>
              <a:rPr lang="tr-TR" sz="3600" dirty="0">
                <a:solidFill>
                  <a:schemeClr val="tx1"/>
                </a:solidFill>
              </a:rPr>
              <a:t>	</a:t>
            </a:r>
          </a:p>
          <a:p>
            <a:pPr marL="0" indent="0" algn="ctr">
              <a:lnSpc>
                <a:spcPct val="90000"/>
              </a:lnSpc>
              <a:buNone/>
            </a:pPr>
            <a:r>
              <a:rPr lang="en" sz="2900" b="1" i="1" dirty="0">
                <a:solidFill>
                  <a:schemeClr val="tx1"/>
                </a:solidFill>
              </a:rPr>
              <a:t>In this context, "the Ankara Agreement” which opens a way for Turkey to join as a full member status was signed in Ankara on 12 September 1963 and entered into force on 1 December 1964.</a:t>
            </a:r>
          </a:p>
          <a:p>
            <a:pPr marL="0" indent="0">
              <a:lnSpc>
                <a:spcPct val="90000"/>
              </a:lnSpc>
              <a:buNone/>
            </a:pPr>
            <a:endParaRPr lang="en-US" sz="1100" b="1" i="1" dirty="0"/>
          </a:p>
          <a:p>
            <a:pPr>
              <a:lnSpc>
                <a:spcPct val="90000"/>
              </a:lnSpc>
            </a:pPr>
            <a:endParaRPr lang="tr-TR" sz="1100" dirty="0"/>
          </a:p>
        </p:txBody>
      </p:sp>
    </p:spTree>
    <p:extLst>
      <p:ext uri="{BB962C8B-B14F-4D97-AF65-F5344CB8AC3E}">
        <p14:creationId xmlns:p14="http://schemas.microsoft.com/office/powerpoint/2010/main" val="3864396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097E20D-8530-884F-AB40-11F9542BF6CA}"/>
              </a:ext>
            </a:extLst>
          </p:cNvPr>
          <p:cNvPicPr>
            <a:picLocks noChangeAspect="1"/>
          </p:cNvPicPr>
          <p:nvPr/>
        </p:nvPicPr>
        <p:blipFill rotWithShape="1">
          <a:blip r:embed="rId2"/>
          <a:srcRect l="9270" r="3398" b="2"/>
          <a:stretch/>
        </p:blipFill>
        <p:spPr>
          <a:xfrm>
            <a:off x="1523999" y="10"/>
            <a:ext cx="9144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524000" y="2463132"/>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prstClr val="black"/>
              </a:buClr>
              <a:buSzPct val="100000"/>
            </a:pPr>
            <a:endParaRPr lang="en-US" sz="1200" cap="all">
              <a:solidFill>
                <a:prstClr val="black"/>
              </a:solidFill>
              <a:latin typeface="Calibri"/>
            </a:endParaRP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19116"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0960D24A-5A39-984D-8EFD-62B5B2232C6D}"/>
              </a:ext>
            </a:extLst>
          </p:cNvPr>
          <p:cNvSpPr>
            <a:spLocks noGrp="1"/>
          </p:cNvSpPr>
          <p:nvPr>
            <p:ph idx="1"/>
          </p:nvPr>
        </p:nvSpPr>
        <p:spPr>
          <a:xfrm>
            <a:off x="1947514" y="4345231"/>
            <a:ext cx="3444766" cy="1964879"/>
          </a:xfrm>
        </p:spPr>
        <p:txBody>
          <a:bodyPr anchor="ctr">
            <a:normAutofit fontScale="47500" lnSpcReduction="20000"/>
          </a:bodyPr>
          <a:lstStyle/>
          <a:p>
            <a:pPr marL="0" indent="0" algn="ctr">
              <a:buNone/>
            </a:pPr>
            <a:r>
              <a:rPr lang="en" sz="5800" b="1" dirty="0">
                <a:solidFill>
                  <a:schemeClr val="tx1"/>
                </a:solidFill>
              </a:rPr>
              <a:t>Thus Turkey has become the second country that partner with the Community after Greece !!</a:t>
            </a:r>
          </a:p>
          <a:p>
            <a:endParaRPr lang="tr-TR" sz="1575" dirty="0"/>
          </a:p>
        </p:txBody>
      </p:sp>
    </p:spTree>
    <p:extLst>
      <p:ext uri="{BB962C8B-B14F-4D97-AF65-F5344CB8AC3E}">
        <p14:creationId xmlns:p14="http://schemas.microsoft.com/office/powerpoint/2010/main" val="123386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4" name="Group 1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2075420"/>
            <a:ext cx="9036544" cy="4093306"/>
            <a:chOff x="1" y="2075420"/>
            <a:chExt cx="12048729" cy="4093306"/>
          </a:xfrm>
        </p:grpSpPr>
        <p:sp>
          <p:nvSpPr>
            <p:cNvPr id="15" name="Oval 1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Oval 1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Oval 1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9" name="Oval 1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4"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03053" y="1131513"/>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45"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8654" y="317579"/>
            <a:ext cx="411480" cy="549007"/>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Resim 4">
            <a:extLst>
              <a:ext uri="{FF2B5EF4-FFF2-40B4-BE49-F238E27FC236}">
                <a16:creationId xmlns:a16="http://schemas.microsoft.com/office/drawing/2014/main" id="{75E12EB0-E275-A24C-91F8-30649E693DD4}"/>
              </a:ext>
            </a:extLst>
          </p:cNvPr>
          <p:cNvPicPr>
            <a:picLocks noChangeAspect="1"/>
          </p:cNvPicPr>
          <p:nvPr/>
        </p:nvPicPr>
        <p:blipFill rotWithShape="1">
          <a:blip r:embed="rId2"/>
          <a:srcRect r="17074" b="2"/>
          <a:stretch/>
        </p:blipFill>
        <p:spPr>
          <a:xfrm>
            <a:off x="1993943" y="317579"/>
            <a:ext cx="8138333" cy="3508437"/>
          </a:xfrm>
          <a:prstGeom prst="rect">
            <a:avLst/>
          </a:prstGeom>
        </p:spPr>
      </p:pic>
      <p:grpSp>
        <p:nvGrpSpPr>
          <p:cNvPr id="46"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841544" y="536210"/>
            <a:ext cx="304800" cy="322326"/>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1"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48" name="Group 3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878216" y="5940561"/>
            <a:ext cx="1285875" cy="549007"/>
            <a:chOff x="7029447" y="3514725"/>
            <a:chExt cx="1285875" cy="549007"/>
          </a:xfrm>
        </p:grpSpPr>
        <p:cxnSp>
          <p:nvCxnSpPr>
            <p:cNvPr id="39" name="Straight Connector 3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Unvan 1">
            <a:extLst>
              <a:ext uri="{FF2B5EF4-FFF2-40B4-BE49-F238E27FC236}">
                <a16:creationId xmlns:a16="http://schemas.microsoft.com/office/drawing/2014/main" id="{6ADF6EA7-5223-454C-B07B-E6C275656043}"/>
              </a:ext>
            </a:extLst>
          </p:cNvPr>
          <p:cNvSpPr>
            <a:spLocks noGrp="1"/>
          </p:cNvSpPr>
          <p:nvPr>
            <p:ph type="title"/>
          </p:nvPr>
        </p:nvSpPr>
        <p:spPr>
          <a:xfrm>
            <a:off x="1997203" y="4018137"/>
            <a:ext cx="3426795" cy="2129586"/>
          </a:xfrm>
          <a:noFill/>
        </p:spPr>
        <p:txBody>
          <a:bodyPr anchor="t">
            <a:normAutofit/>
          </a:bodyPr>
          <a:lstStyle/>
          <a:p>
            <a:r>
              <a:rPr lang="tr-TR" sz="4200" i="1">
                <a:solidFill>
                  <a:schemeClr val="bg1"/>
                </a:solidFill>
              </a:rPr>
              <a:t>Ankara Agreement (1963)</a:t>
            </a:r>
          </a:p>
        </p:txBody>
      </p:sp>
      <p:sp>
        <p:nvSpPr>
          <p:cNvPr id="3" name="İçerik Yer Tutucusu 2">
            <a:extLst>
              <a:ext uri="{FF2B5EF4-FFF2-40B4-BE49-F238E27FC236}">
                <a16:creationId xmlns:a16="http://schemas.microsoft.com/office/drawing/2014/main" id="{5AAE6438-DADF-754F-9C2F-DFD4A854C7E4}"/>
              </a:ext>
            </a:extLst>
          </p:cNvPr>
          <p:cNvSpPr>
            <a:spLocks noGrp="1"/>
          </p:cNvSpPr>
          <p:nvPr>
            <p:ph idx="1"/>
          </p:nvPr>
        </p:nvSpPr>
        <p:spPr>
          <a:xfrm>
            <a:off x="4457670" y="3969002"/>
            <a:ext cx="5938670" cy="2923072"/>
          </a:xfrm>
          <a:noFill/>
        </p:spPr>
        <p:txBody>
          <a:bodyPr anchor="t">
            <a:normAutofit lnSpcReduction="10000"/>
          </a:bodyPr>
          <a:lstStyle/>
          <a:p>
            <a:pPr algn="ctr">
              <a:lnSpc>
                <a:spcPct val="90000"/>
              </a:lnSpc>
            </a:pPr>
            <a:r>
              <a:rPr lang="tr-TR" sz="2400" b="1" i="1" dirty="0">
                <a:solidFill>
                  <a:schemeClr val="bg1"/>
                </a:solidFill>
              </a:rPr>
              <a:t>Main </a:t>
            </a:r>
            <a:r>
              <a:rPr lang="tr-TR" sz="2400" b="1" i="1" dirty="0" err="1">
                <a:solidFill>
                  <a:schemeClr val="bg1"/>
                </a:solidFill>
              </a:rPr>
              <a:t>text</a:t>
            </a:r>
            <a:r>
              <a:rPr lang="tr-TR" sz="2400" b="1" i="1" dirty="0">
                <a:solidFill>
                  <a:schemeClr val="bg1"/>
                </a:solidFill>
              </a:rPr>
              <a:t>: </a:t>
            </a:r>
            <a:r>
              <a:rPr lang="en" sz="2400" b="1" i="1" dirty="0">
                <a:solidFill>
                  <a:schemeClr val="bg1"/>
                </a:solidFill>
              </a:rPr>
              <a:t>The purpose of the partnership relations</a:t>
            </a:r>
            <a:r>
              <a:rPr lang="en" sz="2400" i="1" dirty="0">
                <a:solidFill>
                  <a:schemeClr val="bg1"/>
                </a:solidFill>
              </a:rPr>
              <a:t>, </a:t>
            </a:r>
            <a:r>
              <a:rPr lang="en" sz="2400" b="1" i="1" dirty="0">
                <a:solidFill>
                  <a:schemeClr val="bg1"/>
                </a:solidFill>
              </a:rPr>
              <a:t>customs union</a:t>
            </a:r>
            <a:r>
              <a:rPr lang="en" sz="2400" i="1" dirty="0">
                <a:solidFill>
                  <a:schemeClr val="bg1"/>
                </a:solidFill>
              </a:rPr>
              <a:t>, </a:t>
            </a:r>
            <a:r>
              <a:rPr lang="en" sz="2400" b="1" i="1" dirty="0">
                <a:solidFill>
                  <a:schemeClr val="bg1"/>
                </a:solidFill>
              </a:rPr>
              <a:t>agriculture</a:t>
            </a:r>
            <a:r>
              <a:rPr lang="en" sz="2400" i="1" dirty="0">
                <a:solidFill>
                  <a:schemeClr val="bg1"/>
                </a:solidFill>
              </a:rPr>
              <a:t>, </a:t>
            </a:r>
            <a:r>
              <a:rPr lang="en" sz="2400" b="1" i="1" dirty="0">
                <a:solidFill>
                  <a:schemeClr val="bg1"/>
                </a:solidFill>
              </a:rPr>
              <a:t>goods</a:t>
            </a:r>
            <a:r>
              <a:rPr lang="en" sz="2400" i="1" dirty="0">
                <a:solidFill>
                  <a:schemeClr val="bg1"/>
                </a:solidFill>
              </a:rPr>
              <a:t>, </a:t>
            </a:r>
            <a:r>
              <a:rPr lang="en" sz="2400" b="1" i="1" dirty="0">
                <a:solidFill>
                  <a:schemeClr val="bg1"/>
                </a:solidFill>
              </a:rPr>
              <a:t>persons</a:t>
            </a:r>
            <a:r>
              <a:rPr lang="en" sz="2400" i="1" dirty="0">
                <a:solidFill>
                  <a:schemeClr val="bg1"/>
                </a:solidFill>
              </a:rPr>
              <a:t>, </a:t>
            </a:r>
            <a:r>
              <a:rPr lang="en" sz="2400" b="1" i="1" dirty="0">
                <a:solidFill>
                  <a:schemeClr val="bg1"/>
                </a:solidFill>
              </a:rPr>
              <a:t>free movement of capital and services, transport</a:t>
            </a:r>
            <a:r>
              <a:rPr lang="en" sz="2400" i="1" dirty="0">
                <a:solidFill>
                  <a:schemeClr val="bg1"/>
                </a:solidFill>
              </a:rPr>
              <a:t>, </a:t>
            </a:r>
            <a:r>
              <a:rPr lang="en" sz="2400" b="1" i="1" dirty="0">
                <a:solidFill>
                  <a:schemeClr val="bg1"/>
                </a:solidFill>
              </a:rPr>
              <a:t>competition</a:t>
            </a:r>
            <a:r>
              <a:rPr lang="en" sz="2400" i="1" dirty="0">
                <a:solidFill>
                  <a:schemeClr val="bg1"/>
                </a:solidFill>
              </a:rPr>
              <a:t>, </a:t>
            </a:r>
            <a:r>
              <a:rPr lang="en" sz="2400" b="1" i="1" dirty="0">
                <a:solidFill>
                  <a:schemeClr val="bg1"/>
                </a:solidFill>
              </a:rPr>
              <a:t>harmonization of economic and trade policies with legislation</a:t>
            </a:r>
            <a:r>
              <a:rPr lang="en" sz="2400" i="1" dirty="0">
                <a:solidFill>
                  <a:schemeClr val="bg1"/>
                </a:solidFill>
              </a:rPr>
              <a:t>, </a:t>
            </a:r>
            <a:r>
              <a:rPr lang="en" sz="2400" b="1" i="1" dirty="0">
                <a:solidFill>
                  <a:schemeClr val="bg1"/>
                </a:solidFill>
              </a:rPr>
              <a:t>partnership institutions,</a:t>
            </a:r>
            <a:r>
              <a:rPr lang="en" sz="2400" i="1" dirty="0">
                <a:solidFill>
                  <a:schemeClr val="bg1"/>
                </a:solidFill>
              </a:rPr>
              <a:t> </a:t>
            </a:r>
            <a:r>
              <a:rPr lang="en" sz="2400" b="1" i="1" dirty="0">
                <a:solidFill>
                  <a:schemeClr val="bg1"/>
                </a:solidFill>
              </a:rPr>
              <a:t>Turkey's full membership opportunities</a:t>
            </a:r>
            <a:r>
              <a:rPr lang="en" sz="2400" i="1" dirty="0">
                <a:solidFill>
                  <a:schemeClr val="bg1"/>
                </a:solidFill>
              </a:rPr>
              <a:t>, </a:t>
            </a:r>
            <a:r>
              <a:rPr lang="en" sz="2400" b="1" i="1" dirty="0">
                <a:solidFill>
                  <a:schemeClr val="bg1"/>
                </a:solidFill>
              </a:rPr>
              <a:t>resolution of disputes that may arise in the partnership relations</a:t>
            </a:r>
          </a:p>
          <a:p>
            <a:pPr>
              <a:lnSpc>
                <a:spcPct val="90000"/>
              </a:lnSpc>
            </a:pPr>
            <a:endParaRPr lang="tr-TR" sz="1600" i="1" dirty="0">
              <a:solidFill>
                <a:schemeClr val="bg1"/>
              </a:solidFill>
            </a:endParaRPr>
          </a:p>
        </p:txBody>
      </p:sp>
    </p:spTree>
    <p:extLst>
      <p:ext uri="{BB962C8B-B14F-4D97-AF65-F5344CB8AC3E}">
        <p14:creationId xmlns:p14="http://schemas.microsoft.com/office/powerpoint/2010/main" val="194886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2417"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Resim 3">
            <a:extLst>
              <a:ext uri="{FF2B5EF4-FFF2-40B4-BE49-F238E27FC236}">
                <a16:creationId xmlns:a16="http://schemas.microsoft.com/office/drawing/2014/main" id="{96D9C585-E5FE-5B4A-AF26-9DD1D28E31F9}"/>
              </a:ext>
            </a:extLst>
          </p:cNvPr>
          <p:cNvPicPr>
            <a:picLocks noChangeAspect="1"/>
          </p:cNvPicPr>
          <p:nvPr/>
        </p:nvPicPr>
        <p:blipFill rotWithShape="1">
          <a:blip r:embed="rId2"/>
          <a:srcRect b="5267"/>
          <a:stretch/>
        </p:blipFill>
        <p:spPr>
          <a:xfrm>
            <a:off x="2243403" y="364143"/>
            <a:ext cx="7777234" cy="3867993"/>
          </a:xfrm>
          <a:prstGeom prst="rect">
            <a:avLst/>
          </a:prstGeom>
        </p:spPr>
      </p:pic>
      <p:sp>
        <p:nvSpPr>
          <p:cNvPr id="30" name="Rectangle 2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41950" y="5666848"/>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İçerik Yer Tutucusu 2">
            <a:extLst>
              <a:ext uri="{FF2B5EF4-FFF2-40B4-BE49-F238E27FC236}">
                <a16:creationId xmlns:a16="http://schemas.microsoft.com/office/drawing/2014/main" id="{FA1EADE3-BB0F-734E-802F-59A5103B3E7A}"/>
              </a:ext>
            </a:extLst>
          </p:cNvPr>
          <p:cNvSpPr>
            <a:spLocks noGrp="1"/>
          </p:cNvSpPr>
          <p:nvPr>
            <p:ph idx="1"/>
          </p:nvPr>
        </p:nvSpPr>
        <p:spPr>
          <a:xfrm>
            <a:off x="5248351" y="4497936"/>
            <a:ext cx="5087875" cy="1942516"/>
          </a:xfrm>
        </p:spPr>
        <p:txBody>
          <a:bodyPr anchor="ctr">
            <a:normAutofit/>
          </a:bodyPr>
          <a:lstStyle/>
          <a:p>
            <a:endParaRPr lang="en" sz="1600" dirty="0"/>
          </a:p>
          <a:p>
            <a:endParaRPr lang="en" sz="1600" dirty="0"/>
          </a:p>
          <a:p>
            <a:pPr marL="0" indent="0" algn="ctr">
              <a:buNone/>
            </a:pPr>
            <a:r>
              <a:rPr lang="en" sz="2400" dirty="0">
                <a:solidFill>
                  <a:schemeClr val="tx1"/>
                </a:solidFill>
              </a:rPr>
              <a:t>Ankara Agreement's objective is to ensure Turkey's integration into the Community.</a:t>
            </a:r>
          </a:p>
          <a:p>
            <a:endParaRPr lang="tr-TR" sz="1600" dirty="0"/>
          </a:p>
        </p:txBody>
      </p:sp>
    </p:spTree>
    <p:extLst>
      <p:ext uri="{BB962C8B-B14F-4D97-AF65-F5344CB8AC3E}">
        <p14:creationId xmlns:p14="http://schemas.microsoft.com/office/powerpoint/2010/main" val="231192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E73D380-56FA-0B4E-A1EA-81F15733B750}"/>
              </a:ext>
            </a:extLst>
          </p:cNvPr>
          <p:cNvPicPr>
            <a:picLocks noChangeAspect="1"/>
          </p:cNvPicPr>
          <p:nvPr/>
        </p:nvPicPr>
        <p:blipFill rotWithShape="1">
          <a:blip r:embed="rId2"/>
          <a:srcRect l="333" r="-2" b="-2"/>
          <a:stretch/>
        </p:blipFill>
        <p:spPr>
          <a:xfrm>
            <a:off x="1523999" y="10"/>
            <a:ext cx="9144000"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524000" y="2463132"/>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prstClr val="black"/>
              </a:buClr>
              <a:buSzPct val="100000"/>
            </a:pPr>
            <a:endParaRPr lang="en-US" sz="1200" cap="all">
              <a:solidFill>
                <a:prstClr val="black"/>
              </a:solidFill>
              <a:latin typeface="Calibri"/>
            </a:endParaRPr>
          </a:p>
        </p:txBody>
      </p:sp>
      <p:sp>
        <p:nvSpPr>
          <p:cNvPr id="2" name="Unvan 1">
            <a:extLst>
              <a:ext uri="{FF2B5EF4-FFF2-40B4-BE49-F238E27FC236}">
                <a16:creationId xmlns:a16="http://schemas.microsoft.com/office/drawing/2014/main" id="{3141EDBA-AEA4-CD47-B19E-260CBB8C17EF}"/>
              </a:ext>
            </a:extLst>
          </p:cNvPr>
          <p:cNvSpPr>
            <a:spLocks noGrp="1"/>
          </p:cNvSpPr>
          <p:nvPr>
            <p:ph type="title"/>
          </p:nvPr>
        </p:nvSpPr>
        <p:spPr>
          <a:xfrm>
            <a:off x="2092371" y="3149961"/>
            <a:ext cx="3153103" cy="1007066"/>
          </a:xfrm>
        </p:spPr>
        <p:txBody>
          <a:bodyPr>
            <a:normAutofit/>
          </a:bodyPr>
          <a:lstStyle/>
          <a:p>
            <a:pPr algn="ctr">
              <a:lnSpc>
                <a:spcPct val="90000"/>
              </a:lnSpc>
            </a:pPr>
            <a:r>
              <a:rPr lang="tr-TR" sz="3150" i="1"/>
              <a:t>Ankara Agreement</a:t>
            </a:r>
          </a:p>
        </p:txBody>
      </p:sp>
      <p:cxnSp>
        <p:nvCxnSpPr>
          <p:cNvPr id="18"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19116"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6AEC8ABD-3DDD-B240-914A-566434B22112}"/>
              </a:ext>
            </a:extLst>
          </p:cNvPr>
          <p:cNvSpPr>
            <a:spLocks noGrp="1"/>
          </p:cNvSpPr>
          <p:nvPr>
            <p:ph idx="1"/>
          </p:nvPr>
        </p:nvSpPr>
        <p:spPr>
          <a:xfrm>
            <a:off x="1362146" y="4229414"/>
            <a:ext cx="4419295" cy="2631113"/>
          </a:xfrm>
        </p:spPr>
        <p:txBody>
          <a:bodyPr anchor="ctr">
            <a:normAutofit fontScale="85000" lnSpcReduction="20000"/>
          </a:bodyPr>
          <a:lstStyle/>
          <a:p>
            <a:pPr marL="0" indent="0" algn="ctr">
              <a:lnSpc>
                <a:spcPct val="90000"/>
              </a:lnSpc>
              <a:buNone/>
            </a:pPr>
            <a:r>
              <a:rPr lang="tr-TR" sz="2400" b="1" i="1" dirty="0" err="1"/>
              <a:t>Economic</a:t>
            </a:r>
            <a:r>
              <a:rPr lang="tr-TR" sz="2400" b="1" i="1" dirty="0"/>
              <a:t> </a:t>
            </a:r>
            <a:r>
              <a:rPr lang="tr-TR" sz="2400" b="1" i="1" dirty="0" err="1"/>
              <a:t>purpose</a:t>
            </a:r>
            <a:r>
              <a:rPr lang="tr-TR" sz="2400" b="1" i="1" dirty="0"/>
              <a:t>: </a:t>
            </a:r>
          </a:p>
          <a:p>
            <a:pPr algn="ctr">
              <a:lnSpc>
                <a:spcPct val="90000"/>
              </a:lnSpc>
            </a:pPr>
            <a:r>
              <a:rPr lang="en" sz="2400" i="1" dirty="0"/>
              <a:t>to ensure the accelerated development of Turkey's economy and to raise the level of employment and living conditions of Turkish people. </a:t>
            </a:r>
          </a:p>
          <a:p>
            <a:pPr algn="ctr">
              <a:lnSpc>
                <a:spcPct val="90000"/>
              </a:lnSpc>
            </a:pPr>
            <a:r>
              <a:rPr lang="tr-TR" sz="2400" i="1" dirty="0" err="1"/>
              <a:t>to</a:t>
            </a:r>
            <a:r>
              <a:rPr lang="tr-TR" sz="2400" i="1" dirty="0"/>
              <a:t> </a:t>
            </a:r>
            <a:r>
              <a:rPr lang="en" sz="2400" i="1" dirty="0"/>
              <a:t>encourage continuous and balanced strengthening of commercial and economic relations between the parties</a:t>
            </a:r>
          </a:p>
          <a:p>
            <a:pPr>
              <a:lnSpc>
                <a:spcPct val="90000"/>
              </a:lnSpc>
            </a:pPr>
            <a:endParaRPr lang="tr-TR" sz="1300" dirty="0"/>
          </a:p>
        </p:txBody>
      </p:sp>
    </p:spTree>
    <p:extLst>
      <p:ext uri="{BB962C8B-B14F-4D97-AF65-F5344CB8AC3E}">
        <p14:creationId xmlns:p14="http://schemas.microsoft.com/office/powerpoint/2010/main" val="643558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Unvan 1">
            <a:extLst>
              <a:ext uri="{FF2B5EF4-FFF2-40B4-BE49-F238E27FC236}">
                <a16:creationId xmlns:a16="http://schemas.microsoft.com/office/drawing/2014/main" id="{BE48F6AF-6691-5E45-A35F-2898B3BB6F6D}"/>
              </a:ext>
            </a:extLst>
          </p:cNvPr>
          <p:cNvSpPr>
            <a:spLocks noGrp="1"/>
          </p:cNvSpPr>
          <p:nvPr>
            <p:ph type="title"/>
          </p:nvPr>
        </p:nvSpPr>
        <p:spPr>
          <a:xfrm>
            <a:off x="7528564" y="1129085"/>
            <a:ext cx="2766819" cy="1960157"/>
          </a:xfrm>
        </p:spPr>
        <p:txBody>
          <a:bodyPr>
            <a:normAutofit/>
          </a:bodyPr>
          <a:lstStyle/>
          <a:p>
            <a:r>
              <a:rPr lang="tr-TR" sz="3500"/>
              <a:t>Ankara Agreement</a:t>
            </a:r>
          </a:p>
        </p:txBody>
      </p:sp>
      <p:pic>
        <p:nvPicPr>
          <p:cNvPr id="4" name="Resim 3">
            <a:extLst>
              <a:ext uri="{FF2B5EF4-FFF2-40B4-BE49-F238E27FC236}">
                <a16:creationId xmlns:a16="http://schemas.microsoft.com/office/drawing/2014/main" id="{7D2004DB-F8EC-7046-B6CF-E4765A3B79AE}"/>
              </a:ext>
            </a:extLst>
          </p:cNvPr>
          <p:cNvPicPr>
            <a:picLocks noChangeAspect="1"/>
          </p:cNvPicPr>
          <p:nvPr/>
        </p:nvPicPr>
        <p:blipFill rotWithShape="1">
          <a:blip r:embed="rId2"/>
          <a:srcRect l="25652" r="18666"/>
          <a:stretch/>
        </p:blipFill>
        <p:spPr>
          <a:xfrm>
            <a:off x="1524021" y="10"/>
            <a:ext cx="5807941"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3" name="İçerik Yer Tutucusu 2">
            <a:extLst>
              <a:ext uri="{FF2B5EF4-FFF2-40B4-BE49-F238E27FC236}">
                <a16:creationId xmlns:a16="http://schemas.microsoft.com/office/drawing/2014/main" id="{494A5041-21E4-5841-BE77-29339EFFDC37}"/>
              </a:ext>
            </a:extLst>
          </p:cNvPr>
          <p:cNvSpPr>
            <a:spLocks noGrp="1"/>
          </p:cNvSpPr>
          <p:nvPr>
            <p:ph idx="1"/>
          </p:nvPr>
        </p:nvSpPr>
        <p:spPr>
          <a:xfrm>
            <a:off x="7528564" y="3236181"/>
            <a:ext cx="2690472" cy="3399624"/>
          </a:xfrm>
        </p:spPr>
        <p:txBody>
          <a:bodyPr>
            <a:normAutofit fontScale="85000" lnSpcReduction="10000"/>
          </a:bodyPr>
          <a:lstStyle/>
          <a:p>
            <a:pPr marL="0" indent="0" algn="ctr">
              <a:lnSpc>
                <a:spcPct val="90000"/>
              </a:lnSpc>
              <a:buNone/>
            </a:pPr>
            <a:r>
              <a:rPr lang="tr-TR" i="1" dirty="0" err="1"/>
              <a:t>Political</a:t>
            </a:r>
            <a:r>
              <a:rPr lang="tr-TR" i="1" dirty="0"/>
              <a:t> </a:t>
            </a:r>
            <a:r>
              <a:rPr lang="tr-TR" i="1" dirty="0" err="1"/>
              <a:t>purpose</a:t>
            </a:r>
            <a:endParaRPr lang="tr-TR" i="1" dirty="0"/>
          </a:p>
          <a:p>
            <a:pPr marL="0" indent="0" algn="ctr">
              <a:lnSpc>
                <a:spcPct val="90000"/>
              </a:lnSpc>
              <a:buNone/>
            </a:pPr>
            <a:r>
              <a:rPr lang="tr-TR" i="1" dirty="0"/>
              <a:t> </a:t>
            </a:r>
            <a:r>
              <a:rPr lang="en" i="1" dirty="0">
                <a:solidFill>
                  <a:schemeClr val="tx1"/>
                </a:solidFill>
              </a:rPr>
              <a:t>To establish increasingly tight connections between the Turkish people and the peoples that come together within the European Economic Community.</a:t>
            </a:r>
          </a:p>
          <a:p>
            <a:pPr>
              <a:lnSpc>
                <a:spcPct val="90000"/>
              </a:lnSpc>
            </a:pPr>
            <a:endParaRPr lang="tr-TR" sz="1800" i="1" dirty="0"/>
          </a:p>
        </p:txBody>
      </p:sp>
    </p:spTree>
    <p:extLst>
      <p:ext uri="{BB962C8B-B14F-4D97-AF65-F5344CB8AC3E}">
        <p14:creationId xmlns:p14="http://schemas.microsoft.com/office/powerpoint/2010/main" val="3924709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557</Words>
  <Application>Microsoft Macintosh PowerPoint</Application>
  <PresentationFormat>Geniş ekran</PresentationFormat>
  <Paragraphs>46</Paragraphs>
  <Slides>14</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14</vt:i4>
      </vt:variant>
    </vt:vector>
  </HeadingPairs>
  <TitlesOfParts>
    <vt:vector size="18" baseType="lpstr">
      <vt:lpstr>Arial</vt:lpstr>
      <vt:lpstr>Ayuthaya</vt:lpstr>
      <vt:lpstr>Calibri</vt:lpstr>
      <vt:lpstr>Office Theme</vt:lpstr>
      <vt:lpstr>HISTORICAL DEVELOPMENT OF TURKEY-EU RELATIONS</vt:lpstr>
      <vt:lpstr>PowerPoint Sunusu</vt:lpstr>
      <vt:lpstr>What were the reasons for applying to EEC?</vt:lpstr>
      <vt:lpstr>PowerPoint Sunusu</vt:lpstr>
      <vt:lpstr>PowerPoint Sunusu</vt:lpstr>
      <vt:lpstr>Ankara Agreement (1963)</vt:lpstr>
      <vt:lpstr>PowerPoint Sunusu</vt:lpstr>
      <vt:lpstr>Ankara Agreement</vt:lpstr>
      <vt:lpstr>Ankara Agreement</vt:lpstr>
      <vt:lpstr>Ankara Agreement </vt:lpstr>
      <vt:lpstr>Treaty Periods</vt:lpstr>
      <vt:lpstr>Treaty Periods</vt:lpstr>
      <vt:lpstr>Treaty Periods</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HISTORICAL DEVELOPMENT OF TURKEY-EU RELATIONS</dc:title>
  <dc:creator>Arzu Gökdai</dc:creator>
  <cp:lastModifiedBy>Arzu Gökdai</cp:lastModifiedBy>
  <cp:revision>1</cp:revision>
  <dcterms:created xsi:type="dcterms:W3CDTF">2020-05-05T15:06:18Z</dcterms:created>
  <dcterms:modified xsi:type="dcterms:W3CDTF">2020-05-05T15:06:36Z</dcterms:modified>
</cp:coreProperties>
</file>