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98355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51226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611639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335116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337386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323226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438094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55096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0226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71776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67332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2664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91989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89436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48677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23780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213499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7728BE-AACD-1741-A4DC-D91A7483F8D6}"/>
              </a:ext>
            </a:extLst>
          </p:cNvPr>
          <p:cNvSpPr>
            <a:spLocks noGrp="1"/>
          </p:cNvSpPr>
          <p:nvPr>
            <p:ph type="ctrTitle"/>
          </p:nvPr>
        </p:nvSpPr>
        <p:spPr/>
        <p:txBody>
          <a:bodyPr/>
          <a:lstStyle/>
          <a:p>
            <a:r>
              <a:rPr lang="tr-TR" dirty="0" smtClean="0"/>
              <a:t>Miras Hukuku</a:t>
            </a:r>
            <a:endParaRPr lang="tr-TR" dirty="0"/>
          </a:p>
        </p:txBody>
      </p:sp>
      <p:sp>
        <p:nvSpPr>
          <p:cNvPr id="3" name="Alt Başlık 2">
            <a:extLst>
              <a:ext uri="{FF2B5EF4-FFF2-40B4-BE49-F238E27FC236}">
                <a16:creationId xmlns:a16="http://schemas.microsoft.com/office/drawing/2014/main" id="{F1105223-3DC0-D047-ABF7-67318B6DBFE6}"/>
              </a:ext>
            </a:extLst>
          </p:cNvPr>
          <p:cNvSpPr>
            <a:spLocks noGrp="1"/>
          </p:cNvSpPr>
          <p:nvPr>
            <p:ph type="subTitle" idx="1"/>
          </p:nvPr>
        </p:nvSpPr>
        <p:spPr/>
        <p:txBody>
          <a:bodyPr/>
          <a:lstStyle/>
          <a:p>
            <a:r>
              <a:rPr lang="tr-TR" dirty="0" smtClean="0"/>
              <a:t>Tenkis</a:t>
            </a:r>
          </a:p>
        </p:txBody>
      </p:sp>
    </p:spTree>
    <p:extLst>
      <p:ext uri="{BB962C8B-B14F-4D97-AF65-F5344CB8AC3E}">
        <p14:creationId xmlns:p14="http://schemas.microsoft.com/office/powerpoint/2010/main" val="2961310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E20CB55-AE59-8B47-91E4-BA44060BF2FA}"/>
              </a:ext>
            </a:extLst>
          </p:cNvPr>
          <p:cNvSpPr>
            <a:spLocks noGrp="1"/>
          </p:cNvSpPr>
          <p:nvPr>
            <p:ph type="title"/>
          </p:nvPr>
        </p:nvSpPr>
        <p:spPr/>
        <p:txBody>
          <a:bodyPr/>
          <a:lstStyle/>
          <a:p>
            <a:r>
              <a:rPr lang="tr-TR" dirty="0"/>
              <a:t>T</a:t>
            </a:r>
            <a:r>
              <a:rPr lang="tr-TR" dirty="0" smtClean="0"/>
              <a:t>enkis</a:t>
            </a:r>
            <a:endParaRPr lang="tr-TR" dirty="0"/>
          </a:p>
        </p:txBody>
      </p:sp>
      <p:sp>
        <p:nvSpPr>
          <p:cNvPr id="3" name="İçerik Yer Tutucusu 2">
            <a:extLst>
              <a:ext uri="{FF2B5EF4-FFF2-40B4-BE49-F238E27FC236}">
                <a16:creationId xmlns:a16="http://schemas.microsoft.com/office/drawing/2014/main" id="{CB90237E-2628-C64C-913B-59B914DBD1AE}"/>
              </a:ext>
            </a:extLst>
          </p:cNvPr>
          <p:cNvSpPr>
            <a:spLocks noGrp="1"/>
          </p:cNvSpPr>
          <p:nvPr>
            <p:ph idx="1"/>
          </p:nvPr>
        </p:nvSpPr>
        <p:spPr/>
        <p:txBody>
          <a:bodyPr>
            <a:normAutofit/>
          </a:bodyPr>
          <a:lstStyle/>
          <a:p>
            <a:r>
              <a:rPr lang="tr-TR" dirty="0"/>
              <a:t>II. Hükümleri 1. Genel olarak Madde 563- Tenkis, </a:t>
            </a:r>
            <a:r>
              <a:rPr lang="tr-TR" dirty="0" err="1"/>
              <a:t>mirasbırakanın</a:t>
            </a:r>
            <a:r>
              <a:rPr lang="tr-TR" dirty="0"/>
              <a:t> arzusunun başka türlü olduğu tasarruftan anlaşılmadıkça, mirasçı atanması yoluyla veya diğer bir ölüme bağlı tasarrufla elde edilen kazandırmaların tamamında, orantılı olarak yapılır. Ölüme bağlı tasarrufla kazandırma elde eden kimse, bazı vasiyetleri yerine getirmekle yükümlü kılınmışsa, kazandırmanın tenkise tâbi tutulması hâlinde, bu kimse </a:t>
            </a:r>
            <a:r>
              <a:rPr lang="tr-TR" dirty="0" err="1"/>
              <a:t>mirasbırakanın</a:t>
            </a:r>
            <a:r>
              <a:rPr lang="tr-TR" dirty="0"/>
              <a:t> arzusunun başka türlü olduğu tasarruftan anlaşılmadıkça vasiyet borçlarının da aynı oranda tenkis edilmesini isteyebilir.</a:t>
            </a:r>
          </a:p>
        </p:txBody>
      </p:sp>
    </p:spTree>
    <p:extLst>
      <p:ext uri="{BB962C8B-B14F-4D97-AF65-F5344CB8AC3E}">
        <p14:creationId xmlns:p14="http://schemas.microsoft.com/office/powerpoint/2010/main" val="858555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E20CB55-AE59-8B47-91E4-BA44060BF2FA}"/>
              </a:ext>
            </a:extLst>
          </p:cNvPr>
          <p:cNvSpPr>
            <a:spLocks noGrp="1"/>
          </p:cNvSpPr>
          <p:nvPr>
            <p:ph type="title"/>
          </p:nvPr>
        </p:nvSpPr>
        <p:spPr/>
        <p:txBody>
          <a:bodyPr/>
          <a:lstStyle/>
          <a:p>
            <a:r>
              <a:rPr lang="tr-TR" dirty="0"/>
              <a:t>T</a:t>
            </a:r>
            <a:r>
              <a:rPr lang="tr-TR" dirty="0" smtClean="0"/>
              <a:t>enkis</a:t>
            </a:r>
            <a:endParaRPr lang="tr-TR" dirty="0"/>
          </a:p>
        </p:txBody>
      </p:sp>
      <p:sp>
        <p:nvSpPr>
          <p:cNvPr id="3" name="İçerik Yer Tutucusu 2">
            <a:extLst>
              <a:ext uri="{FF2B5EF4-FFF2-40B4-BE49-F238E27FC236}">
                <a16:creationId xmlns:a16="http://schemas.microsoft.com/office/drawing/2014/main" id="{CB90237E-2628-C64C-913B-59B914DBD1AE}"/>
              </a:ext>
            </a:extLst>
          </p:cNvPr>
          <p:cNvSpPr>
            <a:spLocks noGrp="1"/>
          </p:cNvSpPr>
          <p:nvPr>
            <p:ph idx="1"/>
          </p:nvPr>
        </p:nvSpPr>
        <p:spPr/>
        <p:txBody>
          <a:bodyPr>
            <a:normAutofit/>
          </a:bodyPr>
          <a:lstStyle/>
          <a:p>
            <a:r>
              <a:rPr lang="tr-TR" dirty="0"/>
              <a:t>2. Bölünmez mal vasiyetinde Madde 564- Değerinde azalma meydana gelmeksizin bölünmesine olanak bulunmayan belirli bir mal vasiyeti tenkise tâbi olursa, vasiyet alacaklısı, dilerse tenkisi gereken kısmın değerini ödeyerek malın verilmesini, dilerse tasarruf edilebilir kısmın değerini karşılayan parayı isteyebilir. Tasarruf konusu malın vasiyet alacaklısında kalması durumunda, malın tenkis sebebiyle vasiyet borçlusuna verilmesi gereken, aksi hâlde tasarruf oranı içinde kalan kısmının karar günündeki değerinin para olarak ödetilmesine karar verilir. Bu kurallar, </a:t>
            </a:r>
            <a:r>
              <a:rPr lang="tr-TR" dirty="0" err="1"/>
              <a:t>sağlararası</a:t>
            </a:r>
            <a:r>
              <a:rPr lang="tr-TR" dirty="0"/>
              <a:t> kazandırmaların tenkisinde de uygulanır.</a:t>
            </a:r>
          </a:p>
        </p:txBody>
      </p:sp>
    </p:spTree>
    <p:extLst>
      <p:ext uri="{BB962C8B-B14F-4D97-AF65-F5344CB8AC3E}">
        <p14:creationId xmlns:p14="http://schemas.microsoft.com/office/powerpoint/2010/main" val="1910254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E20CB55-AE59-8B47-91E4-BA44060BF2FA}"/>
              </a:ext>
            </a:extLst>
          </p:cNvPr>
          <p:cNvSpPr>
            <a:spLocks noGrp="1"/>
          </p:cNvSpPr>
          <p:nvPr>
            <p:ph type="title"/>
          </p:nvPr>
        </p:nvSpPr>
        <p:spPr/>
        <p:txBody>
          <a:bodyPr/>
          <a:lstStyle/>
          <a:p>
            <a:r>
              <a:rPr lang="tr-TR" dirty="0"/>
              <a:t>T</a:t>
            </a:r>
            <a:r>
              <a:rPr lang="tr-TR" dirty="0" smtClean="0"/>
              <a:t>enkis</a:t>
            </a:r>
            <a:endParaRPr lang="tr-TR" dirty="0"/>
          </a:p>
        </p:txBody>
      </p:sp>
      <p:sp>
        <p:nvSpPr>
          <p:cNvPr id="3" name="İçerik Yer Tutucusu 2">
            <a:extLst>
              <a:ext uri="{FF2B5EF4-FFF2-40B4-BE49-F238E27FC236}">
                <a16:creationId xmlns:a16="http://schemas.microsoft.com/office/drawing/2014/main" id="{CB90237E-2628-C64C-913B-59B914DBD1AE}"/>
              </a:ext>
            </a:extLst>
          </p:cNvPr>
          <p:cNvSpPr>
            <a:spLocks noGrp="1"/>
          </p:cNvSpPr>
          <p:nvPr>
            <p:ph idx="1"/>
          </p:nvPr>
        </p:nvSpPr>
        <p:spPr/>
        <p:txBody>
          <a:bodyPr>
            <a:normAutofit/>
          </a:bodyPr>
          <a:lstStyle/>
          <a:p>
            <a:r>
              <a:rPr lang="tr-TR" dirty="0"/>
              <a:t>Bazı hallerde </a:t>
            </a:r>
            <a:r>
              <a:rPr lang="tr-TR" dirty="0" err="1"/>
              <a:t>mirasbırakan</a:t>
            </a:r>
            <a:r>
              <a:rPr lang="tr-TR" dirty="0"/>
              <a:t> tasarruf oranını hesaplamadan ölüme bağlı tasarrufta bulunabilir.  Bunun sonucunda da </a:t>
            </a:r>
            <a:r>
              <a:rPr lang="tr-TR" dirty="0" err="1"/>
              <a:t>mirasbırakan</a:t>
            </a:r>
            <a:r>
              <a:rPr lang="tr-TR" dirty="0"/>
              <a:t> sağlar arası ya da ölüme bağlı tasarruflarıyla mirasçıların saklı paylarına tecavüz etmiş olabilir. Bu durum için kanun koyucu TMK 560’da tenkis davası açma imkânı getirilmiştir. Nitekim TMK 560. maddesine göre saklı payların karşılığını alamayan mirasçılar, </a:t>
            </a:r>
            <a:r>
              <a:rPr lang="tr-TR" dirty="0" err="1"/>
              <a:t>mirasbırakanın</a:t>
            </a:r>
            <a:r>
              <a:rPr lang="tr-TR" dirty="0"/>
              <a:t> tasarruf edebileceği kısmı aşan tasarrufların tenkisini dava edebilirler.</a:t>
            </a:r>
          </a:p>
          <a:p>
            <a:r>
              <a:rPr lang="tr-TR" dirty="0"/>
              <a:t>B. Tenkis davası I. Koşulları 1. Genel olarak Madde 560- Saklı paylarının karşılığını alamayan mirasçılar, </a:t>
            </a:r>
            <a:r>
              <a:rPr lang="tr-TR" dirty="0" err="1"/>
              <a:t>mirasbırakanın</a:t>
            </a:r>
            <a:r>
              <a:rPr lang="tr-TR" dirty="0"/>
              <a:t> tasarruf edebileceği kısmı aşan tasarruflarının tenkisini dava edebilirler. Yasal mirasçıların paylarına ilişkin olarak tasarrufta yer alan kurallar, </a:t>
            </a:r>
            <a:r>
              <a:rPr lang="tr-TR" dirty="0" err="1"/>
              <a:t>mirasbırakanın</a:t>
            </a:r>
            <a:r>
              <a:rPr lang="tr-TR" dirty="0"/>
              <a:t> arzusunun başka türlü olduğu tasarruftan anlaşılmadıkça, sadece paylaştırma kuralları sayılır.</a:t>
            </a:r>
          </a:p>
          <a:p>
            <a:endParaRPr lang="tr-TR" dirty="0"/>
          </a:p>
        </p:txBody>
      </p:sp>
    </p:spTree>
    <p:extLst>
      <p:ext uri="{BB962C8B-B14F-4D97-AF65-F5344CB8AC3E}">
        <p14:creationId xmlns:p14="http://schemas.microsoft.com/office/powerpoint/2010/main" val="490195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E20CB55-AE59-8B47-91E4-BA44060BF2FA}"/>
              </a:ext>
            </a:extLst>
          </p:cNvPr>
          <p:cNvSpPr>
            <a:spLocks noGrp="1"/>
          </p:cNvSpPr>
          <p:nvPr>
            <p:ph type="title"/>
          </p:nvPr>
        </p:nvSpPr>
        <p:spPr/>
        <p:txBody>
          <a:bodyPr/>
          <a:lstStyle/>
          <a:p>
            <a:r>
              <a:rPr lang="tr-TR" dirty="0"/>
              <a:t>T</a:t>
            </a:r>
            <a:r>
              <a:rPr lang="tr-TR" dirty="0" smtClean="0"/>
              <a:t>enkis</a:t>
            </a:r>
            <a:endParaRPr lang="tr-TR" dirty="0"/>
          </a:p>
        </p:txBody>
      </p:sp>
      <p:sp>
        <p:nvSpPr>
          <p:cNvPr id="3" name="İçerik Yer Tutucusu 2">
            <a:extLst>
              <a:ext uri="{FF2B5EF4-FFF2-40B4-BE49-F238E27FC236}">
                <a16:creationId xmlns:a16="http://schemas.microsoft.com/office/drawing/2014/main" id="{CB90237E-2628-C64C-913B-59B914DBD1AE}"/>
              </a:ext>
            </a:extLst>
          </p:cNvPr>
          <p:cNvSpPr>
            <a:spLocks noGrp="1"/>
          </p:cNvSpPr>
          <p:nvPr>
            <p:ph idx="1"/>
          </p:nvPr>
        </p:nvSpPr>
        <p:spPr/>
        <p:txBody>
          <a:bodyPr>
            <a:normAutofit fontScale="92500" lnSpcReduction="10000"/>
          </a:bodyPr>
          <a:lstStyle/>
          <a:p>
            <a:r>
              <a:rPr lang="tr-TR" dirty="0"/>
              <a:t> Davacı:</a:t>
            </a:r>
          </a:p>
          <a:p>
            <a:r>
              <a:rPr lang="tr-TR" dirty="0"/>
              <a:t>Tenkis davasında davacı sıfatına saklı payı ihlal olunan mirasçılar ve bazı istisnai hallerde ise saklı paylı mirasçıların alacaklıları sahip olabilir.</a:t>
            </a:r>
          </a:p>
          <a:p>
            <a:r>
              <a:rPr lang="tr-TR" dirty="0"/>
              <a:t>	Saklı payı ihlal edilen mirasçı tenkis davası açabilir. Saklı paylı mirasçı için feragat, mirastan yoksunluk veya tenkis davasını açmaktan feragat gibi hallerin bulunması durumunda tenkis davası açılamaz. </a:t>
            </a:r>
          </a:p>
          <a:p>
            <a:r>
              <a:rPr lang="tr-TR" dirty="0"/>
              <a:t>	Bazı özel durumlarda saklı paylı mirasçını alacaklıları da tenkis davası açabilir. Nitekim, TMK 562’de yer alan düzenlemeye göre </a:t>
            </a:r>
            <a:r>
              <a:rPr lang="tr-TR" dirty="0" err="1"/>
              <a:t>mirasbırakan</a:t>
            </a:r>
            <a:r>
              <a:rPr lang="tr-TR" dirty="0"/>
              <a:t>, tasarruf edebileceği kısmı aştığında, saklı payı zedelenen mirasçı, iflası halinde iflas dairesinin veya mirasın geçtiği tarihte kendisine karşı ellerinde ödemeden aciz belgesi bulunan alacaklıların ihtarına rağmen tenkis davası açmazsa iflas idaresi veya bu alacaklılar, alacaklarının elde edilmesi için gerekli olan oranda ve mirasçıya tanınan süre içinde tenkis davası açabilirler. </a:t>
            </a:r>
          </a:p>
        </p:txBody>
      </p:sp>
    </p:spTree>
    <p:extLst>
      <p:ext uri="{BB962C8B-B14F-4D97-AF65-F5344CB8AC3E}">
        <p14:creationId xmlns:p14="http://schemas.microsoft.com/office/powerpoint/2010/main" val="3554512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E20CB55-AE59-8B47-91E4-BA44060BF2FA}"/>
              </a:ext>
            </a:extLst>
          </p:cNvPr>
          <p:cNvSpPr>
            <a:spLocks noGrp="1"/>
          </p:cNvSpPr>
          <p:nvPr>
            <p:ph type="title"/>
          </p:nvPr>
        </p:nvSpPr>
        <p:spPr/>
        <p:txBody>
          <a:bodyPr/>
          <a:lstStyle/>
          <a:p>
            <a:r>
              <a:rPr lang="tr-TR" dirty="0" smtClean="0"/>
              <a:t>Tenkis</a:t>
            </a:r>
            <a:endParaRPr lang="tr-TR" dirty="0"/>
          </a:p>
        </p:txBody>
      </p:sp>
      <p:sp>
        <p:nvSpPr>
          <p:cNvPr id="3" name="İçerik Yer Tutucusu 2">
            <a:extLst>
              <a:ext uri="{FF2B5EF4-FFF2-40B4-BE49-F238E27FC236}">
                <a16:creationId xmlns:a16="http://schemas.microsoft.com/office/drawing/2014/main" id="{CB90237E-2628-C64C-913B-59B914DBD1AE}"/>
              </a:ext>
            </a:extLst>
          </p:cNvPr>
          <p:cNvSpPr>
            <a:spLocks noGrp="1"/>
          </p:cNvSpPr>
          <p:nvPr>
            <p:ph idx="1"/>
          </p:nvPr>
        </p:nvSpPr>
        <p:spPr/>
        <p:txBody>
          <a:bodyPr/>
          <a:lstStyle/>
          <a:p>
            <a:r>
              <a:rPr lang="tr-TR" dirty="0"/>
              <a:t> 3. Mirasçının alacaklılarının hakları Madde 562- </a:t>
            </a:r>
            <a:r>
              <a:rPr lang="tr-TR" dirty="0" err="1"/>
              <a:t>Mirasbırakan</a:t>
            </a:r>
            <a:r>
              <a:rPr lang="tr-TR" dirty="0"/>
              <a:t>, tasarruf edebileceği kısmı aştığında, saklı payı zedelenen mirasçı, iflâsı hâlinde iflâs dairesinin veya mirasın geçtiği tarihte kendisine karşı ellerinde ödemeden aciz belgesi bulunan alacaklıların ihtarına rağmen tenkis davası açmazsa, iflâs idaresi veya bu alacaklılar, alacaklarının elde edilmesi için gerekli olan oranda ve mirasçıya tanınan süre içinde tenkis davası açabilirler. Mirasçılıktan çıkarılanın çıkarma tasarrufuna itiraz etmemesi durumunda da iflâs idaresi veya alacaklılar, aynı koşullarla tenkis davası açabilirler.</a:t>
            </a:r>
          </a:p>
        </p:txBody>
      </p:sp>
    </p:spTree>
    <p:extLst>
      <p:ext uri="{BB962C8B-B14F-4D97-AF65-F5344CB8AC3E}">
        <p14:creationId xmlns:p14="http://schemas.microsoft.com/office/powerpoint/2010/main" val="3312004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E20CB55-AE59-8B47-91E4-BA44060BF2FA}"/>
              </a:ext>
            </a:extLst>
          </p:cNvPr>
          <p:cNvSpPr>
            <a:spLocks noGrp="1"/>
          </p:cNvSpPr>
          <p:nvPr>
            <p:ph type="title"/>
          </p:nvPr>
        </p:nvSpPr>
        <p:spPr/>
        <p:txBody>
          <a:bodyPr/>
          <a:lstStyle/>
          <a:p>
            <a:r>
              <a:rPr lang="tr-TR" dirty="0" smtClean="0"/>
              <a:t>Tenkis</a:t>
            </a:r>
            <a:endParaRPr lang="tr-TR" dirty="0"/>
          </a:p>
        </p:txBody>
      </p:sp>
      <p:sp>
        <p:nvSpPr>
          <p:cNvPr id="3" name="İçerik Yer Tutucusu 2">
            <a:extLst>
              <a:ext uri="{FF2B5EF4-FFF2-40B4-BE49-F238E27FC236}">
                <a16:creationId xmlns:a16="http://schemas.microsoft.com/office/drawing/2014/main" id="{CB90237E-2628-C64C-913B-59B914DBD1AE}"/>
              </a:ext>
            </a:extLst>
          </p:cNvPr>
          <p:cNvSpPr>
            <a:spLocks noGrp="1"/>
          </p:cNvSpPr>
          <p:nvPr>
            <p:ph idx="1"/>
          </p:nvPr>
        </p:nvSpPr>
        <p:spPr/>
        <p:txBody>
          <a:bodyPr>
            <a:normAutofit/>
          </a:bodyPr>
          <a:lstStyle/>
          <a:p>
            <a:r>
              <a:rPr lang="tr-TR" dirty="0"/>
              <a:t>Davalı: Lehine ölüme bağlı tasarruf ya da sağlar arası tasarruf yapılan kişi tenkis davasında davalı olur. Lehine ölüme bağlı tasarruf ya da sağlar arası tasarruf yapılan kişi aleyhine dava açılabileceği konusunda şüphe yoktur. Fakat, bu lehine tasarrufta bulunan kimseler tasarruf edilen malı bir üçüncü kişiye devrederse ne olacağı ayrı bir hukuki problemdir. </a:t>
            </a:r>
          </a:p>
        </p:txBody>
      </p:sp>
    </p:spTree>
    <p:extLst>
      <p:ext uri="{BB962C8B-B14F-4D97-AF65-F5344CB8AC3E}">
        <p14:creationId xmlns:p14="http://schemas.microsoft.com/office/powerpoint/2010/main" val="4001029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E20CB55-AE59-8B47-91E4-BA44060BF2FA}"/>
              </a:ext>
            </a:extLst>
          </p:cNvPr>
          <p:cNvSpPr>
            <a:spLocks noGrp="1"/>
          </p:cNvSpPr>
          <p:nvPr>
            <p:ph type="title"/>
          </p:nvPr>
        </p:nvSpPr>
        <p:spPr/>
        <p:txBody>
          <a:bodyPr/>
          <a:lstStyle/>
          <a:p>
            <a:r>
              <a:rPr lang="tr-TR" dirty="0"/>
              <a:t>T</a:t>
            </a:r>
            <a:r>
              <a:rPr lang="tr-TR" dirty="0" smtClean="0"/>
              <a:t>enkis</a:t>
            </a:r>
            <a:endParaRPr lang="tr-TR" dirty="0"/>
          </a:p>
        </p:txBody>
      </p:sp>
      <p:sp>
        <p:nvSpPr>
          <p:cNvPr id="3" name="İçerik Yer Tutucusu 2">
            <a:extLst>
              <a:ext uri="{FF2B5EF4-FFF2-40B4-BE49-F238E27FC236}">
                <a16:creationId xmlns:a16="http://schemas.microsoft.com/office/drawing/2014/main" id="{CB90237E-2628-C64C-913B-59B914DBD1AE}"/>
              </a:ext>
            </a:extLst>
          </p:cNvPr>
          <p:cNvSpPr>
            <a:spLocks noGrp="1"/>
          </p:cNvSpPr>
          <p:nvPr>
            <p:ph idx="1"/>
          </p:nvPr>
        </p:nvSpPr>
        <p:spPr/>
        <p:txBody>
          <a:bodyPr>
            <a:normAutofit fontScale="85000" lnSpcReduction="20000"/>
          </a:bodyPr>
          <a:lstStyle/>
          <a:p>
            <a:r>
              <a:rPr lang="tr-TR" b="1" dirty="0"/>
              <a:t>Görevli Mahkeme </a:t>
            </a:r>
          </a:p>
          <a:p>
            <a:r>
              <a:rPr lang="tr-TR" dirty="0"/>
              <a:t>	Mirasa ilişkin davalarda yetkili mahkeme miras bırakanını son ikametgâh yeri mahkemesidir. Tenkis davasında yetkili ve görevli mahkeme </a:t>
            </a:r>
            <a:r>
              <a:rPr lang="tr-TR" dirty="0" err="1"/>
              <a:t>mirasbırakanın</a:t>
            </a:r>
            <a:r>
              <a:rPr lang="tr-TR" dirty="0"/>
              <a:t> son ikametgâh yerindeki Asliye Hukuk Mahkemesidir.</a:t>
            </a:r>
            <a:r>
              <a:rPr lang="tr-TR" b="1" dirty="0"/>
              <a:t>		</a:t>
            </a:r>
            <a:endParaRPr lang="tr-TR" dirty="0"/>
          </a:p>
          <a:p>
            <a:r>
              <a:rPr lang="tr-TR" b="1" dirty="0"/>
              <a:t>Süre</a:t>
            </a:r>
          </a:p>
          <a:p>
            <a:r>
              <a:rPr lang="tr-TR" b="1" dirty="0"/>
              <a:t>	</a:t>
            </a:r>
            <a:r>
              <a:rPr lang="tr-TR" dirty="0"/>
              <a:t>Tenkis davası açılabilmesi için </a:t>
            </a:r>
            <a:r>
              <a:rPr lang="tr-TR" dirty="0" err="1"/>
              <a:t>mirasbırakanın</a:t>
            </a:r>
            <a:r>
              <a:rPr lang="tr-TR" dirty="0"/>
              <a:t> ölmüş olması gerekir. Ölüm vakıası veya ona eş hallerden birisi gerçekleşmeden tenkis talep edilemez.</a:t>
            </a:r>
            <a:r>
              <a:rPr lang="tr-TR" b="1" dirty="0"/>
              <a:t> </a:t>
            </a:r>
            <a:r>
              <a:rPr lang="tr-TR" dirty="0"/>
              <a:t>Bunun sebebi ölüm gerçekleşmeden saklı pay hakkının doğmuş olmamasıdır.</a:t>
            </a:r>
            <a:r>
              <a:rPr lang="tr-TR" b="1" dirty="0"/>
              <a:t> </a:t>
            </a:r>
            <a:r>
              <a:rPr lang="tr-TR" dirty="0"/>
              <a:t>Kanun koyucu </a:t>
            </a:r>
            <a:r>
              <a:rPr lang="tr-TR" dirty="0" err="1"/>
              <a:t>Mirasbırakan</a:t>
            </a:r>
            <a:r>
              <a:rPr lang="tr-TR" dirty="0"/>
              <a:t> öldükten sonra da tenkis davasının açılabilmesi için belli süreler öngörmüştür. Bu süreler hak düşürücü sürelerdir.</a:t>
            </a:r>
            <a:r>
              <a:rPr lang="tr-TR" b="1" dirty="0"/>
              <a:t> </a:t>
            </a:r>
            <a:r>
              <a:rPr lang="tr-TR" dirty="0"/>
              <a:t>Bu sürelere uyularak dava açılmazsa kişiler dava açma haklarını kaybederler.</a:t>
            </a:r>
          </a:p>
          <a:p>
            <a:r>
              <a:rPr lang="tr-TR" dirty="0"/>
              <a:t>IV. Hak düşürücü süreler Madde 571- Tenkis davası açma hakkı, mirasçıların saklı paylarının zedelendiğini öğrendikleri tarihten başlayarak bir yıl ve her hâlde vasiyetnamelerde açılma tarihinin, diğer tasarruflarda mirasın açılması tarihinin üzerinden on yıl geçmekle düşer. Bir tasarrufun iptali bir öncekinin yürürlüğe girmesini sağlarsa, süreler iptal kararının kesinleşmesi tarihinde işlemeye başlar. Tenkis iddiası, def'i yoluyla her zaman ileri sürülebilir.</a:t>
            </a:r>
          </a:p>
        </p:txBody>
      </p:sp>
    </p:spTree>
    <p:extLst>
      <p:ext uri="{BB962C8B-B14F-4D97-AF65-F5344CB8AC3E}">
        <p14:creationId xmlns:p14="http://schemas.microsoft.com/office/powerpoint/2010/main" val="3731429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E20CB55-AE59-8B47-91E4-BA44060BF2FA}"/>
              </a:ext>
            </a:extLst>
          </p:cNvPr>
          <p:cNvSpPr>
            <a:spLocks noGrp="1"/>
          </p:cNvSpPr>
          <p:nvPr>
            <p:ph type="title"/>
          </p:nvPr>
        </p:nvSpPr>
        <p:spPr/>
        <p:txBody>
          <a:bodyPr/>
          <a:lstStyle/>
          <a:p>
            <a:r>
              <a:rPr lang="tr-TR" dirty="0" smtClean="0"/>
              <a:t>Tenkis</a:t>
            </a:r>
            <a:endParaRPr lang="tr-TR" dirty="0"/>
          </a:p>
        </p:txBody>
      </p:sp>
      <p:sp>
        <p:nvSpPr>
          <p:cNvPr id="3" name="İçerik Yer Tutucusu 2">
            <a:extLst>
              <a:ext uri="{FF2B5EF4-FFF2-40B4-BE49-F238E27FC236}">
                <a16:creationId xmlns:a16="http://schemas.microsoft.com/office/drawing/2014/main" id="{CB90237E-2628-C64C-913B-59B914DBD1AE}"/>
              </a:ext>
            </a:extLst>
          </p:cNvPr>
          <p:cNvSpPr>
            <a:spLocks noGrp="1"/>
          </p:cNvSpPr>
          <p:nvPr>
            <p:ph idx="1"/>
          </p:nvPr>
        </p:nvSpPr>
        <p:spPr/>
        <p:txBody>
          <a:bodyPr>
            <a:normAutofit fontScale="85000" lnSpcReduction="20000"/>
          </a:bodyPr>
          <a:lstStyle/>
          <a:p>
            <a:pPr marL="0" indent="0">
              <a:buNone/>
            </a:pPr>
            <a:r>
              <a:rPr lang="tr-TR" b="1" dirty="0" err="1"/>
              <a:t>Mirasbırakanın</a:t>
            </a:r>
            <a:r>
              <a:rPr lang="tr-TR" b="1" dirty="0"/>
              <a:t> Tenkise Tabi Tasarrufları</a:t>
            </a:r>
          </a:p>
          <a:p>
            <a:r>
              <a:rPr lang="tr-TR" b="1" dirty="0"/>
              <a:t>	</a:t>
            </a:r>
            <a:r>
              <a:rPr lang="tr-TR" dirty="0"/>
              <a:t>Tenkise tabi iki tür tasarruf bulunmaktadır. Bunlar ölüme bağlı tasarruflar ve sağlar arası bağışlamalardır. Genel olarak, </a:t>
            </a:r>
            <a:r>
              <a:rPr lang="tr-TR" dirty="0" err="1"/>
              <a:t>mirasbırakanın</a:t>
            </a:r>
            <a:r>
              <a:rPr lang="tr-TR" dirty="0"/>
              <a:t> tasarruf oranını aşan, saklı paylı mirasçıların saklı paylarına tecavüz eden tüm ölüme bağlı tasarrufların, özellikle mirasçı ataması, mal vasiyeti ve vakıf kurulması gibi tasarruflar tenkise tabidir. Ölüme bağlı tasarrufların hepsi tenkise tabi olabilirken </a:t>
            </a:r>
            <a:r>
              <a:rPr lang="tr-TR" dirty="0" err="1"/>
              <a:t>mirasbırakanın</a:t>
            </a:r>
            <a:r>
              <a:rPr lang="tr-TR" dirty="0"/>
              <a:t> sağlar arasında yaptığı tasarrufların sadece bazıları tenkise tabidir. Hangi tür sağlar arası bağışlamaların tenkise olduğu TMK 565’te sınırlı sayı ilkesine tabi olarak açıkça sayılmıştır.  </a:t>
            </a:r>
          </a:p>
          <a:p>
            <a:r>
              <a:rPr lang="tr-TR" dirty="0"/>
              <a:t>	 3. </a:t>
            </a:r>
            <a:r>
              <a:rPr lang="tr-TR" dirty="0" err="1"/>
              <a:t>Sağlararası</a:t>
            </a:r>
            <a:r>
              <a:rPr lang="tr-TR" dirty="0"/>
              <a:t> kazandırmalar a. Tenkise tâbi kazandırmalar Madde 565- Aşağıdaki karşılıksız kazandırmalar, ölüme bağlı tasarruflar gibi tenkise tâbidir: 1. </a:t>
            </a:r>
            <a:r>
              <a:rPr lang="tr-TR" dirty="0" err="1"/>
              <a:t>Mirasbırakanın</a:t>
            </a:r>
            <a:r>
              <a:rPr lang="tr-TR" dirty="0"/>
              <a:t>, mirasçılık sıfatını kaybeden yasal mirasçıya miras payına mahsuben yapmış olduğu </a:t>
            </a:r>
            <a:r>
              <a:rPr lang="tr-TR" dirty="0" err="1"/>
              <a:t>sağlararası</a:t>
            </a:r>
            <a:r>
              <a:rPr lang="tr-TR" dirty="0"/>
              <a:t> </a:t>
            </a:r>
            <a:r>
              <a:rPr lang="tr-TR" dirty="0" err="1"/>
              <a:t>kazandırmalar,geri</a:t>
            </a:r>
            <a:r>
              <a:rPr lang="tr-TR" dirty="0"/>
              <a:t> verilmemek kaydıyla altsoyuna malvarlığı devri veya borçtan kurtarma yoluyla yaptığı kazandırmalar ya da alışılmışın dışında verilen çeyiz ve kuruluş sermayesi, 2. Miras haklarının ölümden önce tasfiyesi maksadıyla yapılan kazandırmalar, 3. </a:t>
            </a:r>
            <a:r>
              <a:rPr lang="tr-TR" dirty="0" err="1"/>
              <a:t>Mirasbırakanın</a:t>
            </a:r>
            <a:r>
              <a:rPr lang="tr-TR" dirty="0"/>
              <a:t> serbestçe dönme hakkını saklı tutarak yaptığı bağışlamalar ve ölümünden önceki bir yıl içinde âdet üzere verilen hediyeler dışında yapmış olduğu bağışlamalar, 4. </a:t>
            </a:r>
            <a:r>
              <a:rPr lang="tr-TR" dirty="0" err="1"/>
              <a:t>Mirasbırakanın</a:t>
            </a:r>
            <a:r>
              <a:rPr lang="tr-TR" dirty="0"/>
              <a:t> saklı pay kurallarını etkisiz kılmak amacıyla yaptığı açık olan kazandırmalar.</a:t>
            </a:r>
          </a:p>
        </p:txBody>
      </p:sp>
    </p:spTree>
    <p:extLst>
      <p:ext uri="{BB962C8B-B14F-4D97-AF65-F5344CB8AC3E}">
        <p14:creationId xmlns:p14="http://schemas.microsoft.com/office/powerpoint/2010/main" val="3897356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E20CB55-AE59-8B47-91E4-BA44060BF2FA}"/>
              </a:ext>
            </a:extLst>
          </p:cNvPr>
          <p:cNvSpPr>
            <a:spLocks noGrp="1"/>
          </p:cNvSpPr>
          <p:nvPr>
            <p:ph type="title"/>
          </p:nvPr>
        </p:nvSpPr>
        <p:spPr/>
        <p:txBody>
          <a:bodyPr/>
          <a:lstStyle/>
          <a:p>
            <a:r>
              <a:rPr lang="tr-TR" dirty="0" smtClean="0"/>
              <a:t>Tenkis</a:t>
            </a:r>
            <a:endParaRPr lang="tr-TR" dirty="0"/>
          </a:p>
        </p:txBody>
      </p:sp>
      <p:sp>
        <p:nvSpPr>
          <p:cNvPr id="3" name="İçerik Yer Tutucusu 2">
            <a:extLst>
              <a:ext uri="{FF2B5EF4-FFF2-40B4-BE49-F238E27FC236}">
                <a16:creationId xmlns:a16="http://schemas.microsoft.com/office/drawing/2014/main" id="{CB90237E-2628-C64C-913B-59B914DBD1AE}"/>
              </a:ext>
            </a:extLst>
          </p:cNvPr>
          <p:cNvSpPr>
            <a:spLocks noGrp="1"/>
          </p:cNvSpPr>
          <p:nvPr>
            <p:ph idx="1"/>
          </p:nvPr>
        </p:nvSpPr>
        <p:spPr/>
        <p:txBody>
          <a:bodyPr>
            <a:normAutofit/>
          </a:bodyPr>
          <a:lstStyle/>
          <a:p>
            <a:r>
              <a:rPr lang="tr-TR" b="1" dirty="0"/>
              <a:t>Tenkiste Sıra</a:t>
            </a:r>
          </a:p>
          <a:p>
            <a:r>
              <a:rPr lang="tr-TR" dirty="0"/>
              <a:t>	Tenkise tabi olan işlem sayısı bir ise tenkis basit bir şekilde hallolur. Fakat bir olayda tenkise tabi birden çok tasarruf olabilir. Bu da tenkiste sıra kavramının önemini ortaya koyar. Bir başka deyişle, tenkise tabi birden çok ölüme bağlı tasarruf veya sağlar arası tasarruflar olabilir. Bu tasarrufların hangi sıraya göre tenkis edilmesi gerektiğini kanun koyucu medeni kanunun 570. maddesinde düzenlemiştir. </a:t>
            </a:r>
          </a:p>
          <a:p>
            <a:r>
              <a:rPr lang="tr-TR" dirty="0"/>
              <a:t>III. Tenkiste sıra Madde 570- Tenkis, saklı pay tamamlanıncaya kadar, önce ölüme bağlı tasarruflardan; bu yetmezse, en yeni tarihlisinden en eskisine doğru geriye gidilmek üzere </a:t>
            </a:r>
            <a:r>
              <a:rPr lang="tr-TR" dirty="0" err="1"/>
              <a:t>sağlararası</a:t>
            </a:r>
            <a:r>
              <a:rPr lang="tr-TR" dirty="0"/>
              <a:t> kazandırmalardan yapılır. Kamu tüzel kişileri ile kamuya yararlı dernek ve vakıflara yapılan ölüme bağlı tasarruflar ve </a:t>
            </a:r>
            <a:r>
              <a:rPr lang="tr-TR" dirty="0" err="1"/>
              <a:t>sağlararası</a:t>
            </a:r>
            <a:r>
              <a:rPr lang="tr-TR" dirty="0"/>
              <a:t> kazandırmalar en son sırada tenkis edilir</a:t>
            </a:r>
          </a:p>
        </p:txBody>
      </p:sp>
    </p:spTree>
    <p:extLst>
      <p:ext uri="{BB962C8B-B14F-4D97-AF65-F5344CB8AC3E}">
        <p14:creationId xmlns:p14="http://schemas.microsoft.com/office/powerpoint/2010/main" val="2362320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E20CB55-AE59-8B47-91E4-BA44060BF2FA}"/>
              </a:ext>
            </a:extLst>
          </p:cNvPr>
          <p:cNvSpPr>
            <a:spLocks noGrp="1"/>
          </p:cNvSpPr>
          <p:nvPr>
            <p:ph type="title"/>
          </p:nvPr>
        </p:nvSpPr>
        <p:spPr/>
        <p:txBody>
          <a:bodyPr/>
          <a:lstStyle/>
          <a:p>
            <a:r>
              <a:rPr lang="tr-TR" dirty="0" smtClean="0"/>
              <a:t>Tenkis</a:t>
            </a:r>
            <a:endParaRPr lang="tr-TR" dirty="0"/>
          </a:p>
        </p:txBody>
      </p:sp>
      <p:sp>
        <p:nvSpPr>
          <p:cNvPr id="3" name="İçerik Yer Tutucusu 2">
            <a:extLst>
              <a:ext uri="{FF2B5EF4-FFF2-40B4-BE49-F238E27FC236}">
                <a16:creationId xmlns:a16="http://schemas.microsoft.com/office/drawing/2014/main" id="{CB90237E-2628-C64C-913B-59B914DBD1AE}"/>
              </a:ext>
            </a:extLst>
          </p:cNvPr>
          <p:cNvSpPr>
            <a:spLocks noGrp="1"/>
          </p:cNvSpPr>
          <p:nvPr>
            <p:ph idx="1"/>
          </p:nvPr>
        </p:nvSpPr>
        <p:spPr/>
        <p:txBody>
          <a:bodyPr>
            <a:normAutofit/>
          </a:bodyPr>
          <a:lstStyle/>
          <a:p>
            <a:r>
              <a:rPr lang="tr-TR" b="1" dirty="0"/>
              <a:t>Tenkisin Hükmü</a:t>
            </a:r>
          </a:p>
          <a:p>
            <a:r>
              <a:rPr lang="tr-TR" dirty="0"/>
              <a:t>Saklı payı sağlar arası bir tasarrufla veya ölüme bağlı bir tasarruf sonucu ihlal olan mirasçının hem ihlalin tespiti hem de saklı payını alabilmek için açtığı davaya tenkis davası denir. Tenkis davalarında öncelikle mahkeme saklı payın ihlali olup olmadığı yönünde bir tespit hükmü verir. Mahkeme nazarında saklı payın ihlal edildiği öncelikle tespit edilir. Bu hükmün edası için ayrıca ihlal eden kişilere karşı eda davasını açılması gerekirken uygulamada buna gerek yoktur. Hem eda hükmü hem de tespit hükmü aynı dava da talep edilir. </a:t>
            </a:r>
          </a:p>
          <a:p>
            <a:endParaRPr lang="tr-TR" dirty="0"/>
          </a:p>
        </p:txBody>
      </p:sp>
    </p:spTree>
    <p:extLst>
      <p:ext uri="{BB962C8B-B14F-4D97-AF65-F5344CB8AC3E}">
        <p14:creationId xmlns:p14="http://schemas.microsoft.com/office/powerpoint/2010/main" val="355034729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18</TotalTime>
  <Words>549</Words>
  <Application>Microsoft Office PowerPoint</Application>
  <PresentationFormat>Geniş ekran</PresentationFormat>
  <Paragraphs>35</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Century Gothic</vt:lpstr>
      <vt:lpstr>Wingdings 3</vt:lpstr>
      <vt:lpstr>Duman</vt:lpstr>
      <vt:lpstr>Miras Hukuku</vt:lpstr>
      <vt:lpstr>Tenkis</vt:lpstr>
      <vt:lpstr>Tenkis</vt:lpstr>
      <vt:lpstr>Tenkis</vt:lpstr>
      <vt:lpstr>Tenkis</vt:lpstr>
      <vt:lpstr>Tenkis</vt:lpstr>
      <vt:lpstr>Tenkis</vt:lpstr>
      <vt:lpstr>Tenkis</vt:lpstr>
      <vt:lpstr>Tenkis</vt:lpstr>
      <vt:lpstr>Tenkis</vt:lpstr>
      <vt:lpstr>Tenkis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miras hukuku</dc:title>
  <dc:creator>Harun Kılıç</dc:creator>
  <cp:lastModifiedBy>pc1</cp:lastModifiedBy>
  <cp:revision>4</cp:revision>
  <dcterms:created xsi:type="dcterms:W3CDTF">2020-05-12T17:30:31Z</dcterms:created>
  <dcterms:modified xsi:type="dcterms:W3CDTF">2021-03-26T13:20:37Z</dcterms:modified>
</cp:coreProperties>
</file>