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D40F32-63C7-4E71-8F32-A98769D83403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CE8D4F-C47A-4881-9F73-6E4CA1670A2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FDE419-427B-46AF-A8B5-D6C6DAAD5F26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2898BA-E65C-4FD7-8B9B-1D684FC6D501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8922E-5410-464D-89F7-9009A7489A6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2AB791-8185-4F70-8090-8499E6E49E35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1673AB-CBEE-466C-A8C2-30B9F56C35AB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A3C232-447B-4128-A495-9F67730AD3D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6AA032-C26C-404C-9D76-49F7BC066F7F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6D5-CBFC-4DC3-98E8-8F01B6E4AF74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DF97-7AF0-4386-A517-AE8ECCC4A04D}" type="slidenum">
              <a:rPr lang="tr-TR" smtClean="0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496300" cy="4752975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tr-TR" b="1" i="1">
                <a:solidFill>
                  <a:srgbClr val="FF3300"/>
                </a:solidFill>
                <a:effectLst/>
              </a:rPr>
              <a:t>1. Ne tür bir ulaşım gereksiniminin olduğunun belirlenmesi: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  A) Otelden tesise ulaşım,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  B) Görevliler ve diğer yardımcı personelin ulaşımı</a:t>
            </a:r>
          </a:p>
          <a:p>
            <a:pPr marL="609600" indent="-609600">
              <a:buFont typeface="Wingdings" pitchFamily="2" charset="2"/>
              <a:buNone/>
            </a:pPr>
            <a:r>
              <a:rPr lang="tr-TR" b="1" i="1">
                <a:effectLst/>
              </a:rPr>
              <a:t>  C) VIP ulaşım planlaması</a:t>
            </a:r>
          </a:p>
          <a:p>
            <a:pPr marL="609600" indent="-609600"/>
            <a:endParaRPr lang="tr-TR" i="1"/>
          </a:p>
          <a:p>
            <a:pPr marL="609600" indent="-609600"/>
            <a:endParaRPr lang="tr-TR" i="1"/>
          </a:p>
        </p:txBody>
      </p:sp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865188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Ulaşım Planlaması (1-3)</a:t>
            </a:r>
          </a:p>
        </p:txBody>
      </p:sp>
      <p:pic>
        <p:nvPicPr>
          <p:cNvPr id="624644" name="Picture 4" descr="TN0056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365625"/>
            <a:ext cx="2808288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75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Ulaşımda kullanılacak araçlara  özel tanımlamalar yapılmalıdır.</a:t>
            </a:r>
          </a:p>
          <a:p>
            <a:r>
              <a:rPr lang="tr-TR" dirty="0" smtClean="0"/>
              <a:t>Seyircileri için de araç sayısı hesaba katılmalıdır.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58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496300" cy="4968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FF3300"/>
                </a:solidFill>
                <a:effectLst/>
              </a:rPr>
              <a:t>2. Sporcu ve katılımcıların ulaşımlarının sorunsuz sağlanmasında dikkat edilecek noktalar: (1-2)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solidFill>
                  <a:srgbClr val="FF3300"/>
                </a:solidFill>
                <a:effectLst/>
              </a:rPr>
              <a:t>  </a:t>
            </a:r>
            <a:r>
              <a:rPr lang="tr-TR" b="1" i="1">
                <a:effectLst/>
              </a:rPr>
              <a:t>A)</a:t>
            </a:r>
            <a:r>
              <a:rPr lang="tr-TR" b="1" i="1">
                <a:solidFill>
                  <a:srgbClr val="FF3300"/>
                </a:solidFill>
                <a:effectLst/>
              </a:rPr>
              <a:t> </a:t>
            </a:r>
            <a:r>
              <a:rPr lang="tr-TR" b="1" i="1">
                <a:effectLst/>
              </a:rPr>
              <a:t>Tüm </a:t>
            </a:r>
            <a:r>
              <a:rPr lang="tr-TR" b="1" i="1">
                <a:solidFill>
                  <a:srgbClr val="FFCC00"/>
                </a:solidFill>
                <a:effectLst/>
              </a:rPr>
              <a:t>ulaşım ve park gereksinimlerinin</a:t>
            </a:r>
            <a:r>
              <a:rPr lang="tr-TR" b="1" i="1">
                <a:effectLst/>
              </a:rPr>
              <a:t> belirlenmesi</a:t>
            </a:r>
          </a:p>
          <a:p>
            <a:pPr>
              <a:buFont typeface="Wingdings" pitchFamily="2" charset="2"/>
              <a:buNone/>
            </a:pPr>
            <a:r>
              <a:rPr lang="tr-TR" b="1" i="1">
                <a:effectLst/>
              </a:rPr>
              <a:t>  B)Tüm </a:t>
            </a:r>
            <a:r>
              <a:rPr lang="tr-TR" b="1" i="1">
                <a:solidFill>
                  <a:srgbClr val="FFCC00"/>
                </a:solidFill>
                <a:effectLst/>
              </a:rPr>
              <a:t>sürücülerin isimleri ve görev yerlerinin tanımlanması,</a:t>
            </a:r>
            <a:r>
              <a:rPr lang="tr-TR" b="1" i="1">
                <a:effectLst/>
              </a:rPr>
              <a:t> kalkış ve varış, yer ve zaman programının yapılması </a:t>
            </a:r>
          </a:p>
          <a:p>
            <a:endParaRPr lang="tr-TR"/>
          </a:p>
        </p:txBody>
      </p:sp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71513"/>
          </a:xfrm>
        </p:spPr>
        <p:txBody>
          <a:bodyPr/>
          <a:lstStyle/>
          <a:p>
            <a:r>
              <a:rPr lang="tr-TR" sz="3600" b="1" i="1">
                <a:solidFill>
                  <a:srgbClr val="FFCC00"/>
                </a:solidFill>
                <a:effectLst/>
              </a:rPr>
              <a:t>Ulaşım Planlaması (2)</a:t>
            </a:r>
          </a:p>
        </p:txBody>
      </p:sp>
    </p:spTree>
    <p:extLst>
      <p:ext uri="{BB962C8B-B14F-4D97-AF65-F5344CB8AC3E}">
        <p14:creationId xmlns:p14="http://schemas.microsoft.com/office/powerpoint/2010/main" val="10083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496300" cy="5111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800" b="1" i="1" dirty="0">
                <a:effectLst/>
              </a:rPr>
              <a:t>C) Otobüs sürücülerinin rapor verecekleri bir </a:t>
            </a:r>
            <a:r>
              <a:rPr lang="tr-TR" sz="2800" b="1" i="1" dirty="0">
                <a:solidFill>
                  <a:srgbClr val="FFCC00"/>
                </a:solidFill>
                <a:effectLst/>
              </a:rPr>
              <a:t>iletişim sisteminin</a:t>
            </a:r>
            <a:r>
              <a:rPr lang="tr-TR" sz="2800" b="1" i="1" dirty="0">
                <a:effectLst/>
              </a:rPr>
              <a:t> oluşturulması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>
                <a:effectLst/>
              </a:rPr>
              <a:t>D) Bir </a:t>
            </a:r>
            <a:r>
              <a:rPr lang="tr-TR" sz="2800" b="1" i="1" dirty="0">
                <a:solidFill>
                  <a:srgbClr val="FFCC00"/>
                </a:solidFill>
                <a:effectLst/>
              </a:rPr>
              <a:t>haritanın </a:t>
            </a:r>
            <a:r>
              <a:rPr lang="tr-TR" sz="2800" b="1" i="1" dirty="0">
                <a:effectLst/>
              </a:rPr>
              <a:t>belirlenmesi</a:t>
            </a:r>
          </a:p>
          <a:p>
            <a:pPr>
              <a:buFont typeface="Wingdings" pitchFamily="2" charset="2"/>
              <a:buNone/>
            </a:pPr>
            <a:r>
              <a:rPr lang="tr-TR" sz="2800" b="1" i="1" dirty="0">
                <a:effectLst/>
              </a:rPr>
              <a:t>E) Acil durumlarda kullanılacak </a:t>
            </a:r>
            <a:r>
              <a:rPr lang="tr-TR" sz="2800" b="1" i="1" dirty="0">
                <a:solidFill>
                  <a:srgbClr val="FFCC00"/>
                </a:solidFill>
                <a:effectLst/>
              </a:rPr>
              <a:t>alternatif rotanın</a:t>
            </a:r>
            <a:r>
              <a:rPr lang="tr-TR" sz="2800" b="1" i="1" dirty="0">
                <a:effectLst/>
              </a:rPr>
              <a:t> belirlenmesi</a:t>
            </a:r>
          </a:p>
          <a:p>
            <a:endParaRPr lang="tr-TR" sz="2800" i="1" dirty="0"/>
          </a:p>
        </p:txBody>
      </p:sp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642350" cy="865188"/>
          </a:xfrm>
        </p:spPr>
        <p:txBody>
          <a:bodyPr/>
          <a:lstStyle/>
          <a:p>
            <a:r>
              <a:rPr lang="tr-TR" sz="2400" b="1" i="1" dirty="0">
                <a:solidFill>
                  <a:srgbClr val="FF3300"/>
                </a:solidFill>
                <a:effectLst/>
              </a:rPr>
              <a:t/>
            </a:r>
            <a:br>
              <a:rPr lang="tr-TR" sz="2400" b="1" i="1" dirty="0">
                <a:solidFill>
                  <a:srgbClr val="FF3300"/>
                </a:solidFill>
                <a:effectLst/>
              </a:rPr>
            </a:br>
            <a:r>
              <a:rPr lang="tr-TR" sz="2400" b="1" i="1" dirty="0">
                <a:solidFill>
                  <a:srgbClr val="FF3300"/>
                </a:solidFill>
                <a:effectLst/>
              </a:rPr>
              <a:t>2. Sporcu ve katılımcıların ulaşımlarının sorunsuz sağlanmasında dikkat edilecek noktalar: (2)</a:t>
            </a:r>
            <a:br>
              <a:rPr lang="tr-TR" sz="2400" b="1" i="1" dirty="0">
                <a:solidFill>
                  <a:srgbClr val="FF3300"/>
                </a:solidFill>
                <a:effectLst/>
              </a:rPr>
            </a:br>
            <a:endParaRPr lang="tr-TR" sz="2400" b="1" i="1" dirty="0">
              <a:solidFill>
                <a:srgbClr val="FF33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56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331640" y="2492896"/>
            <a:ext cx="6096000" cy="3657599"/>
          </a:xfrm>
        </p:spPr>
        <p:txBody>
          <a:bodyPr/>
          <a:lstStyle/>
          <a:p>
            <a:pPr lvl="0">
              <a:buNone/>
            </a:pPr>
            <a:r>
              <a:rPr lang="tr-TR" sz="2800" b="1" i="1" dirty="0">
                <a:solidFill>
                  <a:prstClr val="white"/>
                </a:solidFill>
                <a:effectLst/>
              </a:rPr>
              <a:t>F) Varış noktasında, alanın düzenini korumak ve gelenleri karşılayarak park edecekleri tarafa </a:t>
            </a:r>
            <a:r>
              <a:rPr lang="tr-TR" sz="2800" b="1" i="1" dirty="0">
                <a:solidFill>
                  <a:srgbClr val="FFCC00"/>
                </a:solidFill>
                <a:effectLst/>
              </a:rPr>
              <a:t>yönlendirecek elemanın</a:t>
            </a:r>
            <a:r>
              <a:rPr lang="tr-TR" sz="2800" b="1" i="1" dirty="0">
                <a:solidFill>
                  <a:prstClr val="white"/>
                </a:solidFill>
                <a:effectLst/>
              </a:rPr>
              <a:t> ayarlanması</a:t>
            </a:r>
          </a:p>
          <a:p>
            <a:pPr lvl="0">
              <a:buNone/>
            </a:pPr>
            <a:r>
              <a:rPr lang="tr-TR" sz="2800" b="1" i="1" dirty="0">
                <a:solidFill>
                  <a:prstClr val="white"/>
                </a:solidFill>
                <a:effectLst/>
              </a:rPr>
              <a:t>G) Otobüs şirketinin </a:t>
            </a:r>
            <a:r>
              <a:rPr lang="tr-TR" sz="2800" b="1" i="1" dirty="0">
                <a:solidFill>
                  <a:srgbClr val="FFCC00"/>
                </a:solidFill>
                <a:effectLst/>
              </a:rPr>
              <a:t>sigorta </a:t>
            </a:r>
            <a:r>
              <a:rPr lang="tr-TR" sz="2800" b="1" i="1" dirty="0">
                <a:solidFill>
                  <a:prstClr val="white"/>
                </a:solidFill>
                <a:effectLst/>
              </a:rPr>
              <a:t>yaptırdığının kontrol edilmesi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543800" cy="914400"/>
          </a:xfrm>
        </p:spPr>
        <p:txBody>
          <a:bodyPr/>
          <a:lstStyle/>
          <a:p>
            <a:r>
              <a:rPr lang="tr-TR" sz="2400" b="1" i="1" dirty="0">
                <a:solidFill>
                  <a:srgbClr val="FF3300"/>
                </a:solidFill>
                <a:effectLst/>
              </a:rPr>
              <a:t>2. Sporcu ve katılımcıların ulaşımlarının sorunsuz sağlanmasında dikkat edilecek noktalar: (2)</a:t>
            </a:r>
            <a:br>
              <a:rPr lang="tr-TR" sz="2400" b="1" i="1" dirty="0">
                <a:solidFill>
                  <a:srgbClr val="FF3300"/>
                </a:solidFill>
                <a:effectLst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411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8496300" cy="4465637"/>
          </a:xfrm>
        </p:spPr>
        <p:txBody>
          <a:bodyPr/>
          <a:lstStyle/>
          <a:p>
            <a:r>
              <a:rPr lang="tr-TR" sz="2800" b="1" i="1" dirty="0">
                <a:solidFill>
                  <a:srgbClr val="FF3300"/>
                </a:solidFill>
                <a:effectLst/>
              </a:rPr>
              <a:t>A. Ulaşım sistemine ilişkin bilgilendirme:</a:t>
            </a:r>
          </a:p>
          <a:p>
            <a:pPr lvl="1">
              <a:buFont typeface="Wingdings" pitchFamily="2" charset="2"/>
              <a:buNone/>
            </a:pPr>
            <a:r>
              <a:rPr lang="tr-TR" sz="2400" b="1" i="1" dirty="0">
                <a:effectLst/>
              </a:rPr>
              <a:t>1. Ulaşım ne zamanlar sağlanacak</a:t>
            </a:r>
          </a:p>
          <a:p>
            <a:pPr lvl="1">
              <a:buFont typeface="Wingdings" pitchFamily="2" charset="2"/>
              <a:buNone/>
            </a:pPr>
            <a:r>
              <a:rPr lang="tr-TR" sz="2400" b="1" i="1" dirty="0">
                <a:effectLst/>
              </a:rPr>
              <a:t>2. Hangi sıklıkla olacak</a:t>
            </a:r>
          </a:p>
          <a:p>
            <a:pPr lvl="1">
              <a:buFont typeface="Wingdings" pitchFamily="2" charset="2"/>
              <a:buNone/>
            </a:pPr>
            <a:r>
              <a:rPr lang="tr-TR" sz="2400" b="1" i="1" dirty="0">
                <a:effectLst/>
              </a:rPr>
              <a:t>3. Kalkış noktaları nerelerden olacak</a:t>
            </a:r>
          </a:p>
          <a:p>
            <a:pPr lvl="1">
              <a:buFont typeface="Wingdings" pitchFamily="2" charset="2"/>
              <a:buNone/>
            </a:pPr>
            <a:r>
              <a:rPr lang="tr-TR" sz="2400" b="1" i="1" dirty="0">
                <a:effectLst/>
              </a:rPr>
              <a:t>4. Güzergah ne olacak</a:t>
            </a:r>
          </a:p>
          <a:p>
            <a:pPr lvl="1">
              <a:buFont typeface="Wingdings" pitchFamily="2" charset="2"/>
              <a:buNone/>
            </a:pPr>
            <a:r>
              <a:rPr lang="tr-TR" sz="2400" b="1" i="1" dirty="0">
                <a:effectLst/>
              </a:rPr>
              <a:t>5. Ne tür araçlara ihtiyaç </a:t>
            </a:r>
            <a:r>
              <a:rPr lang="tr-TR" sz="2400" b="1" i="1" dirty="0" smtClean="0">
                <a:effectLst/>
              </a:rPr>
              <a:t>olacak</a:t>
            </a:r>
            <a:endParaRPr lang="tr-TR" sz="2400" b="1" i="1" dirty="0">
              <a:effectLst/>
            </a:endParaRPr>
          </a:p>
        </p:txBody>
      </p:sp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507412" cy="1584325"/>
          </a:xfrm>
        </p:spPr>
        <p:txBody>
          <a:bodyPr/>
          <a:lstStyle/>
          <a:p>
            <a:r>
              <a:rPr lang="tr-TR" sz="3600" b="1" i="1" dirty="0">
                <a:solidFill>
                  <a:srgbClr val="FFCC00"/>
                </a:solidFill>
                <a:effectLst/>
              </a:rPr>
              <a:t>                 Ulaşım Planlaması (3)</a:t>
            </a:r>
          </a:p>
        </p:txBody>
      </p:sp>
      <p:pic>
        <p:nvPicPr>
          <p:cNvPr id="627716" name="Picture 4" descr="TN00686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813"/>
            <a:ext cx="2303462" cy="139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4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27584" y="685801"/>
            <a:ext cx="7402016" cy="3657599"/>
          </a:xfrm>
        </p:spPr>
        <p:txBody>
          <a:bodyPr/>
          <a:lstStyle/>
          <a:p>
            <a:pPr lvl="0"/>
            <a:r>
              <a:rPr lang="tr-TR" sz="2800" b="1" i="1" dirty="0">
                <a:solidFill>
                  <a:srgbClr val="FF3300"/>
                </a:solidFill>
                <a:effectLst/>
              </a:rPr>
              <a:t>B. Ulaşımı sağlayacak araçların ayarlanması</a:t>
            </a:r>
          </a:p>
          <a:p>
            <a:pPr lvl="0"/>
            <a:r>
              <a:rPr lang="tr-TR" sz="2800" b="1" i="1" dirty="0">
                <a:solidFill>
                  <a:srgbClr val="FF3300"/>
                </a:solidFill>
                <a:effectLst/>
              </a:rPr>
              <a:t>C. Güvenli ulaşım hizmetinin sağlanması</a:t>
            </a:r>
          </a:p>
          <a:p>
            <a:pPr lvl="0"/>
            <a:endParaRPr lang="tr-TR" sz="2800" i="1" dirty="0">
              <a:solidFill>
                <a:srgbClr val="FF3300"/>
              </a:solidFill>
            </a:endParaRP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27584" y="404664"/>
            <a:ext cx="7543800" cy="914400"/>
          </a:xfrm>
        </p:spPr>
        <p:txBody>
          <a:bodyPr/>
          <a:lstStyle/>
          <a:p>
            <a:r>
              <a:rPr lang="tr-TR" dirty="0" smtClean="0"/>
              <a:t>Ulaşım planlaması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8932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Ulaşım işini gerçekleştirecek bütün görevlilerin yeme-içme ve konaklama  ihtiyaçlarının giderilmesi için önlemlerin alınması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953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ulaşım ağına ilişkin trafik, güvenlik ve güzergahlar hakkında bilgi edinilmesi.</a:t>
            </a:r>
          </a:p>
          <a:p>
            <a:endParaRPr lang="tr-TR" dirty="0"/>
          </a:p>
          <a:p>
            <a:r>
              <a:rPr lang="tr-TR" dirty="0" smtClean="0"/>
              <a:t>Tün araçlar için sağlık prosedürleri oluşturulması gerekecektir.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16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Protokol için eskort güvenliği alınmalıdır.</a:t>
            </a:r>
          </a:p>
          <a:p>
            <a:r>
              <a:rPr lang="tr-TR" dirty="0" smtClean="0"/>
              <a:t>Araçlarda her türlü donanım hazır bulundurulmalıdır.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46753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Ekran Gösterisi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2" baseType="lpstr">
      <vt:lpstr>Ofis Teması</vt:lpstr>
      <vt:lpstr>Doğal</vt:lpstr>
      <vt:lpstr>Ulaşım Planlaması (1-3)</vt:lpstr>
      <vt:lpstr>Ulaşım Planlaması (2)</vt:lpstr>
      <vt:lpstr> 2. Sporcu ve katılımcıların ulaşımlarının sorunsuz sağlanmasında dikkat edilecek noktalar: (2) </vt:lpstr>
      <vt:lpstr>2. Sporcu ve katılımcıların ulaşımlarının sorunsuz sağlanmasında dikkat edilecek noktalar: (2) </vt:lpstr>
      <vt:lpstr>                 Ulaşım Planlaması (3)</vt:lpstr>
      <vt:lpstr>Ulaşım planlaması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Ulaşım Planlaması (1-3)</dc:title>
  <dc:creator>Velittin Balcı</dc:creator>
  <cp:lastModifiedBy>win</cp:lastModifiedBy>
  <cp:revision>1</cp:revision>
  <dcterms:created xsi:type="dcterms:W3CDTF">2020-05-10T12:33:33Z</dcterms:created>
  <dcterms:modified xsi:type="dcterms:W3CDTF">2020-05-10T12:43:37Z</dcterms:modified>
</cp:coreProperties>
</file>