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57"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0"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900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243569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05142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53886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9572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6723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CC5DF54-0EF2-408D-A2FC-691BDF6F47B0}" type="datetimeFigureOut">
              <a:rPr lang="tr-TR" smtClean="0"/>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6076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CC5DF54-0EF2-408D-A2FC-691BDF6F47B0}" type="datetimeFigureOut">
              <a:rPr lang="tr-TR" smtClean="0"/>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74638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5DF54-0EF2-408D-A2FC-691BDF6F47B0}" type="datetimeFigureOut">
              <a:rPr lang="tr-TR" smtClean="0"/>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95729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83551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0739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5DF54-0EF2-408D-A2FC-691BDF6F47B0}" type="datetimeFigureOut">
              <a:rPr lang="tr-TR" smtClean="0"/>
              <a:t>30.01.2017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3A5E3-3F91-4D80-ADDF-924350010406}" type="slidenum">
              <a:rPr lang="tr-TR" smtClean="0"/>
              <a:t>‹#›</a:t>
            </a:fld>
            <a:endParaRPr lang="tr-TR"/>
          </a:p>
        </p:txBody>
      </p:sp>
    </p:spTree>
    <p:extLst>
      <p:ext uri="{BB962C8B-B14F-4D97-AF65-F5344CB8AC3E}">
        <p14:creationId xmlns:p14="http://schemas.microsoft.com/office/powerpoint/2010/main" val="2955502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2334"/>
            <a:ext cx="11900848" cy="6088462"/>
          </a:xfrm>
          <a:prstGeom prst="rect">
            <a:avLst/>
          </a:prstGeom>
          <a:noFill/>
          <a:ln>
            <a:noFill/>
          </a:ln>
          <a:effectLst/>
        </p:spPr>
        <p:txBody>
          <a:bodyPr wrap="square">
            <a:spAutoFit/>
          </a:bodyPr>
          <a:lstStyle/>
          <a:p>
            <a:pPr algn="just">
              <a:lnSpc>
                <a:spcPct val="115000"/>
              </a:lnSpc>
              <a:spcAft>
                <a:spcPts val="0"/>
              </a:spcAft>
            </a:pPr>
            <a:r>
              <a:rPr lang="tr-TR" sz="2000" b="1" dirty="0" smtClean="0">
                <a:effectLst/>
                <a:latin typeface="Arial Black" panose="020B0A04020102020204" pitchFamily="34" charset="0"/>
                <a:ea typeface="Calibri" panose="020F0502020204030204" pitchFamily="34" charset="0"/>
                <a:cs typeface="Arial" panose="020B0604020202020204" pitchFamily="34" charset="0"/>
              </a:rPr>
              <a:t>Örtü Altı Yapıları</a:t>
            </a: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Malç Örtüler</a:t>
            </a: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Malç örtüler toprak ve bitkilerin örtülmesi amacıyla iki farklı şekilde uygulanabilmektedir. Bu uygulamada temel amaç toprak nemini muhafaza ederek sulama sayısını azaltmak, şeffaf örtü kullanıldığında kök bölgesinin ısını artırmak, koyu renkli örtüler kullanarak da yabancı ot çıkışını önlemek gibi yararlar sağlamaktadır. Bu sistemde özellikle bitkinin kök bölgesi dış ortama göre daha sıcak tutularak, daha kuvvetli gelişim ve erkencilik elde edilebilir. Şeffaf plastik örtülü malçta toprak sıcaklığının gün­düz koşullarında 3-5 derece daha fazla olabildiği görülmüştür. Polietilen (PE) örtüde renk koyuluğu arttıkça bu sıcaklık farkı azal­makta, siyah örtü kullanıldığında ise toprak sıcaklığı normal koşullara göre l -2 derece daha düşük ola­bilmektedir. Meyve­leri veya yaprakları toprağa temas ederek kirlen­mesi söz konusu olabilen çilek, marul, kıvırcık, baş salata  </a:t>
            </a:r>
            <a:r>
              <a:rPr lang="tr-TR" sz="2000" dirty="0" err="1" smtClean="0">
                <a:effectLst/>
                <a:latin typeface="Arial Black" panose="020B0A04020102020204" pitchFamily="34" charset="0"/>
                <a:ea typeface="Calibri" panose="020F0502020204030204" pitchFamily="34" charset="0"/>
                <a:cs typeface="Arial" panose="020B0604020202020204" pitchFamily="34" charset="0"/>
              </a:rPr>
              <a:t>v.b</a:t>
            </a:r>
            <a:r>
              <a:rPr lang="tr-TR" sz="2000" dirty="0" smtClean="0">
                <a:effectLst/>
                <a:latin typeface="Arial Black" panose="020B0A04020102020204" pitchFamily="34" charset="0"/>
                <a:ea typeface="Calibri" panose="020F0502020204030204" pitchFamily="34" charset="0"/>
                <a:cs typeface="Arial" panose="020B0604020202020204" pitchFamily="34" charset="0"/>
              </a:rPr>
              <a:t>. türlerde bitkilerin, meyvelerin toprak kirliliğine karşı korunması da sağ­lanmış olur. Örtü malzemesi olarak beyaz, gri, siyah, mavi, yeşil vb. renklere sahip ince polietilen (PE) örtüler kullanılmaktadır. Bu amaçla kullanılan örtü materyalleri sera örtüsüne göre 10 katı kadar daha ince olabilmektedir. </a:t>
            </a:r>
          </a:p>
        </p:txBody>
      </p:sp>
    </p:spTree>
    <p:extLst>
      <p:ext uri="{BB962C8B-B14F-4D97-AF65-F5344CB8AC3E}">
        <p14:creationId xmlns:p14="http://schemas.microsoft.com/office/powerpoint/2010/main" val="3534447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3610860"/>
          </a:xfrm>
          <a:prstGeom prst="rect">
            <a:avLst/>
          </a:prstGeom>
        </p:spPr>
        <p:txBody>
          <a:bodyPr wrap="square">
            <a:spAutoFit/>
          </a:bodyPr>
          <a:lstStyle/>
          <a:p>
            <a:pPr algn="just">
              <a:lnSpc>
                <a:spcPct val="115000"/>
              </a:lnSpc>
              <a:spcAft>
                <a:spcPts val="0"/>
              </a:spcAft>
            </a:pPr>
            <a:endParaRPr lang="tr-TR" sz="2000" u="sng"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endParaRPr lang="tr-TR" sz="2000" u="sng" dirty="0">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endParaRPr lang="tr-TR" sz="2000" u="sng" dirty="0" smtClean="0">
              <a:effectLst/>
              <a:latin typeface="Arial Black" panose="020B0A04020102020204" pitchFamily="34" charset="0"/>
              <a:ea typeface="Calibri" panose="020F0502020204030204" pitchFamily="34" charset="0"/>
              <a:cs typeface="Arial" panose="020B0604020202020204" pitchFamily="34" charset="0"/>
            </a:endParaRPr>
          </a:p>
          <a:p>
            <a:pPr algn="ctr">
              <a:lnSpc>
                <a:spcPct val="115000"/>
              </a:lnSpc>
              <a:spcAft>
                <a:spcPts val="0"/>
              </a:spcAft>
            </a:pPr>
            <a:r>
              <a:rPr lang="tr-TR" sz="2000" u="sng" dirty="0" smtClean="0">
                <a:effectLst/>
                <a:latin typeface="Arial Black" panose="020B0A04020102020204" pitchFamily="34" charset="0"/>
                <a:ea typeface="Calibri" panose="020F0502020204030204" pitchFamily="34" charset="0"/>
                <a:cs typeface="Arial" panose="020B0604020202020204" pitchFamily="34" charset="0"/>
              </a:rPr>
              <a:t>Bitki </a:t>
            </a:r>
            <a:r>
              <a:rPr lang="tr-TR" sz="2000" u="sng" dirty="0" err="1" smtClean="0">
                <a:effectLst/>
                <a:latin typeface="Arial Black" panose="020B0A04020102020204" pitchFamily="34" charset="0"/>
                <a:ea typeface="Calibri" panose="020F0502020204030204" pitchFamily="34" charset="0"/>
                <a:cs typeface="Arial" panose="020B0604020202020204" pitchFamily="34" charset="0"/>
              </a:rPr>
              <a:t>malçlaması</a:t>
            </a: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Dokunmamış (</a:t>
            </a:r>
            <a:r>
              <a:rPr lang="tr-TR" sz="2000" dirty="0" err="1" smtClean="0">
                <a:effectLst/>
                <a:latin typeface="Arial Black" panose="020B0A04020102020204" pitchFamily="34" charset="0"/>
                <a:ea typeface="Calibri" panose="020F0502020204030204" pitchFamily="34" charset="0"/>
                <a:cs typeface="Arial" panose="020B0604020202020204" pitchFamily="34" charset="0"/>
              </a:rPr>
              <a:t>Non-Woven</a:t>
            </a:r>
            <a:r>
              <a:rPr lang="tr-TR" sz="2000" dirty="0" smtClean="0">
                <a:effectLst/>
                <a:latin typeface="Arial Black" panose="020B0A04020102020204" pitchFamily="34" charset="0"/>
                <a:ea typeface="Calibri" panose="020F0502020204030204" pitchFamily="34" charset="0"/>
                <a:cs typeface="Arial" panose="020B0604020202020204" pitchFamily="34" charset="0"/>
              </a:rPr>
              <a:t>) göze­nekli plastik örtüler ile marul, kı­vırcık, ıspanak gibi kısa boylu bit­kilerin üzeri örtülerek kısmen ısı ve nem korunması yanında kuş, böcek vb. zararlılardan da korunum sağlan­mış olur. Bu yöntem ıslah çalışmalarında yabancı tozlanmayı önleme amacıyla da kullanılabilmektedir. Uygulamada yörelere göre değişmekle beraber bulunduğu vejetasyona göre 15-20 gün kadar vejetasyon süresini uzatmak mümkün olabilmektedir.</a:t>
            </a:r>
          </a:p>
        </p:txBody>
      </p:sp>
    </p:spTree>
    <p:extLst>
      <p:ext uri="{BB962C8B-B14F-4D97-AF65-F5344CB8AC3E}">
        <p14:creationId xmlns:p14="http://schemas.microsoft.com/office/powerpoint/2010/main" val="3617988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42920"/>
            <a:ext cx="11955439" cy="5401479"/>
          </a:xfrm>
          <a:prstGeom prst="rect">
            <a:avLst/>
          </a:prstGeom>
        </p:spPr>
        <p:txBody>
          <a:bodyPr wrap="square">
            <a:spAutoFit/>
          </a:bodyPr>
          <a:lstStyle/>
          <a:p>
            <a:pPr algn="ctr">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Alçak Tünel</a:t>
            </a:r>
          </a:p>
          <a:p>
            <a:pPr algn="just">
              <a:lnSpc>
                <a:spcPct val="115000"/>
              </a:lnSpc>
              <a:spcAft>
                <a:spcPts val="0"/>
              </a:spcAft>
            </a:pP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Alçak tünel kesin sınırları olmamakla beraber 30-80 cm genişliğinde, 50-100 cm yüksekliğinde, iskelet malzemesinde tel, demir, kamış ve ağaç dallan kullanılabilen örtülü sistemdir. İskelet mater­yaline yay şekli verilerek belirli aralıklarla toprağa çakılır ve üzeri (PE) plastik örtü ile kaplanır. Örtü mal­zemesinin sabitleştirilmesi için mutlaka atkı ipleri ile çapraz bağlamalara ihtiyaç duyulmaktadır. Bu sistemde daha çok kısa boylu türlerin yetiştiriciliği yapılmakta­dır. Bunun yanında yaygın olarak karpuz üretiminde olduğu gibi, belirli bir süre alçak tünel içinde yetiştiricilik yapılmakta ve daha sonra çevreyle ilgili koşul­ların uygun olduğu dönemde örtüler kaldırılarak açıkta üre­time devam edilebilmektedir. Bu yöntemde alçak tüneller, soğuk olan koşullarda geçiş dönemi ola­rak kullanılmakta­dır. Bu sistemde de temel amaç ısı, nem muha­fazası ve erkencilik sağlamaktır. Yaklaşık olarak 1 ay kadar erkencilik sağlamak mümkündür. Havalandırma, örtülerin yan taraflarından açılmaları ile yapılabilmektedir.</a:t>
            </a:r>
          </a:p>
        </p:txBody>
      </p:sp>
    </p:spTree>
    <p:extLst>
      <p:ext uri="{BB962C8B-B14F-4D97-AF65-F5344CB8AC3E}">
        <p14:creationId xmlns:p14="http://schemas.microsoft.com/office/powerpoint/2010/main" val="3813082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10185" y="702465"/>
            <a:ext cx="9144000" cy="4693593"/>
          </a:xfrm>
          <a:prstGeom prst="rect">
            <a:avLst/>
          </a:prstGeom>
        </p:spPr>
        <p:txBody>
          <a:bodyPr wrap="square">
            <a:spAutoFit/>
          </a:bodyPr>
          <a:lstStyle/>
          <a:p>
            <a:pPr algn="just">
              <a:lnSpc>
                <a:spcPct val="115000"/>
              </a:lnSpc>
              <a:spcAft>
                <a:spcPts val="0"/>
              </a:spcAft>
            </a:pPr>
            <a:r>
              <a:rPr lang="tr-TR" sz="2000" u="sng" dirty="0" smtClean="0">
                <a:effectLst/>
                <a:latin typeface="Arial Black" panose="020B0A04020102020204" pitchFamily="34" charset="0"/>
                <a:ea typeface="Calibri" panose="020F0502020204030204" pitchFamily="34" charset="0"/>
                <a:cs typeface="Arial" panose="020B0604020202020204" pitchFamily="34" charset="0"/>
              </a:rPr>
              <a:t>Yüksek Tünel</a:t>
            </a:r>
          </a:p>
          <a:p>
            <a:pPr algn="just">
              <a:lnSpc>
                <a:spcPct val="115000"/>
              </a:lnSpc>
              <a:spcAft>
                <a:spcPts val="0"/>
              </a:spcAft>
            </a:pP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Bu yapı üniteleri al­çak tüneller ile yük­sek yapılı seralar ara­sında bir geçişi tem­sil etmekte ve farklı boyutlandırmalara sahip olabilmektedir. Yüksek tünellerde bodur türlerin üre­timi yapılabildiği gi­bi, yarı bodur bitkile­rin üretimi de yapıla­bilmektedir. Yüksek tünellerin genişlikleri 6 m, yükseklikleri 3 m'ye kadar ulaşabil­mekte ve içerisinde yürüme ve çalışma olanağı ola­bilmektedir. Yaygın olarak kullanılan örtü malzemesi polietilen (PE)'</a:t>
            </a:r>
            <a:r>
              <a:rPr lang="tr-TR" sz="2000" dirty="0" err="1" smtClean="0">
                <a:effectLst/>
                <a:latin typeface="Arial Black" panose="020B0A04020102020204" pitchFamily="34" charset="0"/>
                <a:ea typeface="Calibri" panose="020F0502020204030204" pitchFamily="34" charset="0"/>
                <a:cs typeface="Arial" panose="020B0604020202020204" pitchFamily="34" charset="0"/>
              </a:rPr>
              <a:t>dir</a:t>
            </a:r>
            <a:r>
              <a:rPr lang="tr-TR" sz="2000" dirty="0" smtClean="0">
                <a:effectLst/>
                <a:latin typeface="Arial Black" panose="020B0A04020102020204" pitchFamily="34" charset="0"/>
                <a:ea typeface="Calibri" panose="020F0502020204030204" pitchFamily="34" charset="0"/>
                <a:cs typeface="Arial" panose="020B0604020202020204" pitchFamily="34" charset="0"/>
              </a:rPr>
              <a:t>.  İskelet malzemesi olarak çoğunlukla yuvarlak pik demirler ve galvaniz borular kullanılmaktadır. Havalandırma alın taraflarından olduğu gibi yan yüzeyler boyunca el ile veya yarı mekanik sistemler ile yapılabilmektedir.</a:t>
            </a:r>
          </a:p>
        </p:txBody>
      </p:sp>
    </p:spTree>
    <p:extLst>
      <p:ext uri="{BB962C8B-B14F-4D97-AF65-F5344CB8AC3E}">
        <p14:creationId xmlns:p14="http://schemas.microsoft.com/office/powerpoint/2010/main" val="3437374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012" y="834444"/>
            <a:ext cx="11286698" cy="3985706"/>
          </a:xfrm>
          <a:prstGeom prst="rect">
            <a:avLst/>
          </a:prstGeom>
        </p:spPr>
        <p:txBody>
          <a:bodyPr wrap="square">
            <a:spAutoFit/>
          </a:bodyPr>
          <a:lstStyle/>
          <a:p>
            <a:pPr algn="ctr">
              <a:lnSpc>
                <a:spcPct val="115000"/>
              </a:lnSpc>
              <a:spcAft>
                <a:spcPts val="0"/>
              </a:spcAft>
            </a:pPr>
            <a:r>
              <a:rPr lang="tr-TR" sz="2000" b="1" dirty="0" smtClean="0">
                <a:effectLst/>
                <a:latin typeface="Arial Black" panose="020B0A04020102020204" pitchFamily="34" charset="0"/>
                <a:ea typeface="Calibri" panose="020F0502020204030204" pitchFamily="34" charset="0"/>
                <a:cs typeface="Arial" panose="020B0604020202020204" pitchFamily="34" charset="0"/>
              </a:rPr>
              <a:t>Sera</a:t>
            </a:r>
          </a:p>
          <a:p>
            <a:pPr algn="just">
              <a:lnSpc>
                <a:spcPct val="115000"/>
              </a:lnSpc>
              <a:spcAft>
                <a:spcPts val="0"/>
              </a:spcAft>
            </a:pP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Yüksek tünel sistemlerinden sonra sera adı verilen yüksek ya­pılara geçiş vardır. Bu sistemlerde çevreyle ilgili koşulla­rın kontrolü daha etkin olmakta, işçiler se­ra içinde rahatlıkla çalışabilmektedir. Bu yüksek sistemler çok farklı özelliklere sahip uygulamaları içermektedir. Se­ra iskelet ve örtü malzemeleri çok çeşitlilik göster­mektedir. En yaygın ve ekonomik olan örtü malzemesi Polietilen (PE) örtü olmakla birlikte cam seralarda önemli bir yere sahiptir. Son yıllarda özellikle ısı muhafazası ve darbelere dayanım yönünden önemli avantajları nedeniyle </a:t>
            </a:r>
            <a:r>
              <a:rPr lang="tr-TR" sz="2000" dirty="0" err="1" smtClean="0">
                <a:effectLst/>
                <a:latin typeface="Arial Black" panose="020B0A04020102020204" pitchFamily="34" charset="0"/>
                <a:ea typeface="Calibri" panose="020F0502020204030204" pitchFamily="34" charset="0"/>
                <a:cs typeface="Arial" panose="020B0604020202020204" pitchFamily="34" charset="0"/>
              </a:rPr>
              <a:t>polikarbonat</a:t>
            </a:r>
            <a:r>
              <a:rPr lang="tr-TR" sz="2000" dirty="0" smtClean="0">
                <a:effectLst/>
                <a:latin typeface="Arial Black" panose="020B0A04020102020204" pitchFamily="34" charset="0"/>
                <a:ea typeface="Calibri" panose="020F0502020204030204" pitchFamily="34" charset="0"/>
                <a:cs typeface="Arial" panose="020B0604020202020204" pitchFamily="34" charset="0"/>
              </a:rPr>
              <a:t> örtü malzemesi kullanımı da hızla yaygınlaşmaktadır.</a:t>
            </a:r>
          </a:p>
        </p:txBody>
      </p:sp>
    </p:spTree>
    <p:extLst>
      <p:ext uri="{BB962C8B-B14F-4D97-AF65-F5344CB8AC3E}">
        <p14:creationId xmlns:p14="http://schemas.microsoft.com/office/powerpoint/2010/main" val="3561803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4 Metin kutusu"/>
          <p:cNvSpPr txBox="1">
            <a:spLocks noChangeArrowheads="1"/>
          </p:cNvSpPr>
          <p:nvPr/>
        </p:nvSpPr>
        <p:spPr bwMode="auto">
          <a:xfrm>
            <a:off x="1733550" y="130175"/>
            <a:ext cx="19446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solidFill>
                <a:srgbClr val="FF0000"/>
              </a:solidFill>
            </a:endParaRPr>
          </a:p>
        </p:txBody>
      </p:sp>
      <p:sp>
        <p:nvSpPr>
          <p:cNvPr id="2" name="Rectangle 1"/>
          <p:cNvSpPr/>
          <p:nvPr/>
        </p:nvSpPr>
        <p:spPr>
          <a:xfrm>
            <a:off x="218365" y="955881"/>
            <a:ext cx="11873551" cy="4339650"/>
          </a:xfrm>
          <a:prstGeom prst="rect">
            <a:avLst/>
          </a:prstGeom>
        </p:spPr>
        <p:txBody>
          <a:bodyPr wrap="square">
            <a:spAutoFit/>
          </a:bodyPr>
          <a:lstStyle/>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 </a:t>
            </a: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 </a:t>
            </a:r>
          </a:p>
          <a:p>
            <a:pPr algn="ctr">
              <a:lnSpc>
                <a:spcPct val="115000"/>
              </a:lnSpc>
              <a:spcAft>
                <a:spcPts val="0"/>
              </a:spcAft>
            </a:pPr>
            <a:r>
              <a:rPr lang="tr-TR" sz="2000" b="1" dirty="0" smtClean="0">
                <a:effectLst/>
                <a:latin typeface="Arial Black" panose="020B0A04020102020204" pitchFamily="34" charset="0"/>
                <a:ea typeface="Calibri" panose="020F0502020204030204" pitchFamily="34" charset="0"/>
                <a:cs typeface="Arial" panose="020B0604020202020204" pitchFamily="34" charset="0"/>
              </a:rPr>
              <a:t>Örtü altı Sistemi</a:t>
            </a:r>
          </a:p>
          <a:p>
            <a:pPr algn="just">
              <a:lnSpc>
                <a:spcPct val="115000"/>
              </a:lnSpc>
              <a:spcAft>
                <a:spcPts val="0"/>
              </a:spcAft>
            </a:pPr>
            <a:endParaRPr lang="tr-TR" sz="2000" dirty="0" smtClean="0">
              <a:effectLst/>
              <a:latin typeface="Arial Black" panose="020B0A040201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tr-TR" sz="2000" dirty="0" smtClean="0">
                <a:effectLst/>
                <a:latin typeface="Arial Black" panose="020B0A04020102020204" pitchFamily="34" charset="0"/>
                <a:ea typeface="Calibri" panose="020F0502020204030204" pitchFamily="34" charset="0"/>
                <a:cs typeface="Arial" panose="020B0604020202020204" pitchFamily="34" charset="0"/>
              </a:rPr>
              <a:t>Yetiştirilmesi düşünülen ürüne göre ve bulunduğu enlem derecesine, bölgeye göre uygun örtü altı sisteminin seçilmesi gerekir. Toprak yüzeyini örten </a:t>
            </a:r>
            <a:r>
              <a:rPr lang="tr-TR" sz="2000" dirty="0" err="1" smtClean="0">
                <a:effectLst/>
                <a:latin typeface="Arial Black" panose="020B0A04020102020204" pitchFamily="34" charset="0"/>
                <a:ea typeface="Calibri" panose="020F0502020204030204" pitchFamily="34" charset="0"/>
                <a:cs typeface="Arial" panose="020B0604020202020204" pitchFamily="34" charset="0"/>
              </a:rPr>
              <a:t>malçlama</a:t>
            </a:r>
            <a:r>
              <a:rPr lang="tr-TR" sz="2000" dirty="0" smtClean="0">
                <a:effectLst/>
                <a:latin typeface="Arial Black" panose="020B0A04020102020204" pitchFamily="34" charset="0"/>
                <a:ea typeface="Calibri" panose="020F0502020204030204" pitchFamily="34" charset="0"/>
                <a:cs typeface="Arial" panose="020B0604020202020204" pitchFamily="34" charset="0"/>
              </a:rPr>
              <a:t> adı verilen çok küçük sistemlerden, alçak tünel, yüksek tünel ve sera denilen yüksek sistemlere kadar, gerek yapı, gerekse örtü malzemeleri ve boyutlandırma yönünden çok fark seçenekleri görmek mümkündür. Sistemi, üretimi amaçlanan bitki türüne ve yetiştirme tekniğine göre belirlemek ve bu konuda konu uzmanlarından yararlanmak, başarıya ulaşmada ve sonradan olu­şabilecek hataları önlemede en akılcı yoldur.</a:t>
            </a:r>
            <a:endParaRPr lang="tr-TR" sz="2000" dirty="0">
              <a:effectLst/>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06048004"/>
      </p:ext>
    </p:extLst>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587</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KOKSAL</dc:creator>
  <cp:lastModifiedBy>KOKSAL</cp:lastModifiedBy>
  <cp:revision>10</cp:revision>
  <dcterms:created xsi:type="dcterms:W3CDTF">2017-01-30T07:07:14Z</dcterms:created>
  <dcterms:modified xsi:type="dcterms:W3CDTF">2017-01-30T08:36:48Z</dcterms:modified>
</cp:coreProperties>
</file>