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315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79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08569-B81A-4954-BA47-5A2F4C74121B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5C151-7F67-4896-9171-914385E346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919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C151-7F67-4896-9171-914385E3463A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03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496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00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67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55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0881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660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1406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761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84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78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21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01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93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213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79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0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0A272-1634-4D9D-BA20-1F3DA592B83A}" type="datetimeFigureOut">
              <a:rPr lang="tr-TR" smtClean="0"/>
              <a:t>31.10.2019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25C097-EDAD-4872-8E15-6C992620AF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025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et-dentist.com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589212" y="567047"/>
            <a:ext cx="8915399" cy="2262781"/>
          </a:xfrm>
        </p:spPr>
        <p:txBody>
          <a:bodyPr/>
          <a:lstStyle/>
          <a:p>
            <a:r>
              <a:rPr lang="tr-TR" dirty="0" err="1"/>
              <a:t>Exodontics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tr-TR" dirty="0" smtClean="0"/>
              <a:t> Dr. Murat ÇALIŞKAN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7176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979"/>
            <a:ext cx="6898105" cy="687197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459580" y="1272874"/>
            <a:ext cx="4732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Persistent deciduous </a:t>
            </a:r>
            <a:r>
              <a:rPr lang="en-US" sz="3200" dirty="0" smtClean="0"/>
              <a:t>canine</a:t>
            </a:r>
            <a:r>
              <a:rPr lang="tr-TR" sz="3200" dirty="0" smtClean="0"/>
              <a:t> </a:t>
            </a:r>
            <a:r>
              <a:rPr lang="en-US" sz="3200" dirty="0" smtClean="0"/>
              <a:t>teeth </a:t>
            </a:r>
            <a:r>
              <a:rPr lang="en-US" sz="3200" dirty="0"/>
              <a:t>should be extracted before </a:t>
            </a:r>
            <a:r>
              <a:rPr lang="en-US" sz="3200" dirty="0" smtClean="0"/>
              <a:t>they</a:t>
            </a:r>
            <a:r>
              <a:rPr lang="tr-TR" sz="3200" dirty="0" smtClean="0"/>
              <a:t> </a:t>
            </a:r>
            <a:r>
              <a:rPr lang="en-US" sz="3200" dirty="0" smtClean="0"/>
              <a:t>compromise </a:t>
            </a:r>
            <a:r>
              <a:rPr lang="en-US" sz="3200" dirty="0"/>
              <a:t>the permanent dentition </a:t>
            </a:r>
            <a:r>
              <a:rPr lang="en-US" sz="3200" dirty="0" smtClean="0"/>
              <a:t>as</a:t>
            </a:r>
            <a:r>
              <a:rPr lang="tr-TR" sz="3200" dirty="0" smtClean="0"/>
              <a:t> </a:t>
            </a:r>
            <a:r>
              <a:rPr lang="en-US" sz="3200" dirty="0" smtClean="0"/>
              <a:t>they </a:t>
            </a:r>
            <a:r>
              <a:rPr lang="en-US" sz="3200" dirty="0"/>
              <a:t>have in this case.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74400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33" y="128336"/>
            <a:ext cx="5153644" cy="51341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150" y="128336"/>
            <a:ext cx="5161430" cy="515548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652333" y="5283820"/>
            <a:ext cx="10379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Supernumerary </a:t>
            </a:r>
            <a:r>
              <a:rPr lang="en-US" sz="2400" dirty="0" smtClean="0"/>
              <a:t>teeth</a:t>
            </a:r>
            <a:r>
              <a:rPr lang="tr-TR" sz="2400" dirty="0" smtClean="0"/>
              <a:t> </a:t>
            </a:r>
            <a:r>
              <a:rPr lang="en-US" sz="2400" dirty="0" smtClean="0"/>
              <a:t>should </a:t>
            </a:r>
            <a:r>
              <a:rPr lang="en-US" sz="2400" dirty="0"/>
              <a:t>be extracted if they </a:t>
            </a:r>
            <a:r>
              <a:rPr lang="en-US" sz="2400" dirty="0" smtClean="0"/>
              <a:t>cause</a:t>
            </a:r>
            <a:r>
              <a:rPr lang="tr-TR" sz="2400" dirty="0" smtClean="0"/>
              <a:t> </a:t>
            </a:r>
            <a:r>
              <a:rPr lang="en-US" sz="2400" dirty="0" smtClean="0"/>
              <a:t>crowding </a:t>
            </a:r>
            <a:r>
              <a:rPr lang="en-US" sz="2400" dirty="0"/>
              <a:t>or </a:t>
            </a:r>
            <a:r>
              <a:rPr lang="en-US" sz="2400" dirty="0" err="1"/>
              <a:t>compromisation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tr-TR" sz="2400" dirty="0" smtClean="0"/>
              <a:t> </a:t>
            </a:r>
            <a:r>
              <a:rPr lang="en-US" sz="2400" dirty="0" smtClean="0"/>
              <a:t>the </a:t>
            </a:r>
            <a:r>
              <a:rPr lang="en-US" sz="2400" dirty="0"/>
              <a:t>adult dentition. </a:t>
            </a:r>
            <a:endParaRPr lang="tr-TR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‘peg tooth’ </a:t>
            </a:r>
            <a:r>
              <a:rPr lang="en-US" sz="2400" dirty="0" smtClean="0"/>
              <a:t>in</a:t>
            </a:r>
            <a:r>
              <a:rPr lang="tr-TR" sz="2400" dirty="0" smtClean="0"/>
              <a:t> </a:t>
            </a:r>
            <a:r>
              <a:rPr lang="tr-TR" sz="2400" dirty="0" err="1" smtClean="0"/>
              <a:t>left</a:t>
            </a:r>
            <a:r>
              <a:rPr lang="tr-TR" sz="2400" dirty="0" smtClean="0"/>
              <a:t> </a:t>
            </a:r>
            <a:r>
              <a:rPr lang="tr-TR" sz="2400" dirty="0" err="1" smtClean="0"/>
              <a:t>figure</a:t>
            </a:r>
            <a:r>
              <a:rPr lang="tr-TR" sz="2400" dirty="0" smtClean="0"/>
              <a:t>. </a:t>
            </a:r>
            <a:r>
              <a:rPr lang="en-US" sz="2400" dirty="0" smtClean="0"/>
              <a:t>Note </a:t>
            </a:r>
            <a:r>
              <a:rPr lang="en-US" sz="2400" dirty="0"/>
              <a:t>the </a:t>
            </a:r>
            <a:r>
              <a:rPr lang="en-US" sz="2400" dirty="0" smtClean="0"/>
              <a:t>severely</a:t>
            </a:r>
            <a:r>
              <a:rPr lang="tr-TR" sz="2400" dirty="0" smtClean="0"/>
              <a:t> </a:t>
            </a:r>
            <a:r>
              <a:rPr lang="en-US" sz="2400" dirty="0" smtClean="0"/>
              <a:t>dilacerated </a:t>
            </a:r>
            <a:r>
              <a:rPr lang="en-US" sz="2400" dirty="0"/>
              <a:t>root.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901925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46"/>
            <a:ext cx="6833937" cy="6808054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122695" y="2681628"/>
            <a:ext cx="47003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draining sinus on </a:t>
            </a:r>
            <a:r>
              <a:rPr lang="en-US" sz="3200" dirty="0" smtClean="0"/>
              <a:t>the</a:t>
            </a:r>
            <a:r>
              <a:rPr lang="tr-TR" sz="3200" dirty="0" smtClean="0"/>
              <a:t> </a:t>
            </a:r>
            <a:r>
              <a:rPr lang="en-US" sz="3200" dirty="0" smtClean="0"/>
              <a:t>cheek </a:t>
            </a:r>
            <a:r>
              <a:rPr lang="en-US" sz="3200" dirty="0"/>
              <a:t>or face is often an indication </a:t>
            </a:r>
            <a:r>
              <a:rPr lang="en-US" sz="3200" dirty="0" smtClean="0"/>
              <a:t>of</a:t>
            </a:r>
            <a:r>
              <a:rPr lang="tr-TR" sz="3200" dirty="0" smtClean="0"/>
              <a:t> </a:t>
            </a:r>
            <a:r>
              <a:rPr lang="en-US" sz="3200" dirty="0" smtClean="0"/>
              <a:t>periapical </a:t>
            </a:r>
            <a:r>
              <a:rPr lang="en-US" sz="3200" dirty="0"/>
              <a:t>pathology.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50028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99" y="0"/>
            <a:ext cx="5189386" cy="51697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1688" cy="358804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287497" y="5169732"/>
            <a:ext cx="10587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	</a:t>
            </a:r>
            <a:r>
              <a:rPr lang="en-US" sz="2400" dirty="0" smtClean="0"/>
              <a:t>Purulent </a:t>
            </a:r>
            <a:r>
              <a:rPr lang="en-US" sz="2400" dirty="0"/>
              <a:t>exudate </a:t>
            </a:r>
            <a:r>
              <a:rPr lang="en-US" sz="2400" dirty="0" smtClean="0"/>
              <a:t>was</a:t>
            </a:r>
            <a:r>
              <a:rPr lang="tr-TR" sz="2400" dirty="0" smtClean="0"/>
              <a:t> </a:t>
            </a:r>
            <a:r>
              <a:rPr lang="en-US" sz="2400" dirty="0" smtClean="0"/>
              <a:t>found </a:t>
            </a:r>
            <a:r>
              <a:rPr lang="en-US" sz="2400" dirty="0"/>
              <a:t>at the apex of this canine </a:t>
            </a:r>
            <a:r>
              <a:rPr lang="en-US" sz="2400" dirty="0" smtClean="0"/>
              <a:t>tooth</a:t>
            </a:r>
            <a:r>
              <a:rPr lang="tr-TR" sz="2400" dirty="0" smtClean="0"/>
              <a:t> </a:t>
            </a:r>
            <a:r>
              <a:rPr lang="en-US" sz="2400" dirty="0" smtClean="0"/>
              <a:t>even though</a:t>
            </a:r>
            <a:r>
              <a:rPr lang="tr-TR" sz="2400" dirty="0" smtClean="0"/>
              <a:t> </a:t>
            </a:r>
            <a:r>
              <a:rPr lang="en-US" sz="2400" dirty="0" smtClean="0"/>
              <a:t>the </a:t>
            </a:r>
            <a:r>
              <a:rPr lang="en-US" sz="2400" dirty="0"/>
              <a:t>crown was intact. </a:t>
            </a:r>
            <a:endParaRPr lang="tr-TR" sz="2400" dirty="0" smtClean="0"/>
          </a:p>
          <a:p>
            <a:r>
              <a:rPr lang="tr-TR" sz="2400" dirty="0"/>
              <a:t>	</a:t>
            </a:r>
            <a:r>
              <a:rPr lang="en-US" sz="2400" dirty="0" err="1" smtClean="0"/>
              <a:t>Haematogenous</a:t>
            </a:r>
            <a:r>
              <a:rPr lang="tr-TR" sz="2400" dirty="0" smtClean="0"/>
              <a:t> </a:t>
            </a:r>
            <a:r>
              <a:rPr lang="en-US" sz="2400" dirty="0" smtClean="0"/>
              <a:t>infection </a:t>
            </a:r>
            <a:r>
              <a:rPr lang="en-US" sz="2400" dirty="0"/>
              <a:t>(</a:t>
            </a:r>
            <a:r>
              <a:rPr lang="en-US" sz="2400" dirty="0" err="1"/>
              <a:t>anachoresis</a:t>
            </a:r>
            <a:r>
              <a:rPr lang="en-US" sz="2400" dirty="0"/>
              <a:t>) of the </a:t>
            </a:r>
            <a:r>
              <a:rPr lang="en-US" sz="2400" dirty="0" smtClean="0"/>
              <a:t>root</a:t>
            </a:r>
            <a:r>
              <a:rPr lang="tr-TR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pulp is the most likely cause.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8898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2063" cy="685599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331241" y="2396947"/>
            <a:ext cx="41549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Teeth associated with </a:t>
            </a:r>
            <a:r>
              <a:rPr lang="en-US" sz="3200" dirty="0" smtClean="0"/>
              <a:t>oral</a:t>
            </a:r>
            <a:r>
              <a:rPr lang="tr-TR" sz="3200" dirty="0" smtClean="0"/>
              <a:t> </a:t>
            </a:r>
            <a:r>
              <a:rPr lang="en-US" sz="3200" dirty="0" err="1" smtClean="0"/>
              <a:t>tumours</a:t>
            </a:r>
            <a:r>
              <a:rPr lang="en-US" sz="3200" dirty="0" smtClean="0"/>
              <a:t> </a:t>
            </a:r>
            <a:r>
              <a:rPr lang="en-US" sz="3200" dirty="0"/>
              <a:t>are most commonly extracted.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735291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021831" y="1021540"/>
            <a:ext cx="476450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/>
              <a:t>A </a:t>
            </a:r>
            <a:r>
              <a:rPr lang="tr-TR" sz="3200" dirty="0" err="1"/>
              <a:t>surgical</a:t>
            </a:r>
            <a:r>
              <a:rPr lang="tr-TR" sz="3200" dirty="0"/>
              <a:t> </a:t>
            </a:r>
            <a:r>
              <a:rPr lang="tr-TR" sz="3200" dirty="0" err="1"/>
              <a:t>extraction</a:t>
            </a:r>
            <a:r>
              <a:rPr lang="tr-TR" sz="3200" dirty="0"/>
              <a:t> </a:t>
            </a:r>
            <a:r>
              <a:rPr lang="tr-TR" sz="3200" dirty="0" smtClean="0"/>
              <a:t>kit </a:t>
            </a:r>
            <a:r>
              <a:rPr lang="tr-TR" sz="3200" dirty="0" err="1" smtClean="0"/>
              <a:t>should</a:t>
            </a:r>
            <a:r>
              <a:rPr lang="tr-TR" sz="3200" dirty="0" smtClean="0"/>
              <a:t> </a:t>
            </a:r>
            <a:r>
              <a:rPr lang="tr-TR" sz="3200" dirty="0" err="1"/>
              <a:t>comprise</a:t>
            </a:r>
            <a:r>
              <a:rPr lang="tr-TR" sz="3200" dirty="0"/>
              <a:t>: </a:t>
            </a:r>
            <a:endParaRPr lang="tr-TR" sz="3200" dirty="0" smtClean="0"/>
          </a:p>
          <a:p>
            <a:endParaRPr lang="tr-TR" sz="3200" dirty="0" smtClean="0"/>
          </a:p>
          <a:p>
            <a:r>
              <a:rPr lang="tr-TR" sz="3200" dirty="0" err="1" smtClean="0"/>
              <a:t>periosteal</a:t>
            </a:r>
            <a:r>
              <a:rPr lang="tr-TR" sz="3200" dirty="0" smtClean="0"/>
              <a:t> </a:t>
            </a:r>
            <a:r>
              <a:rPr lang="tr-TR" sz="3200" dirty="0" err="1"/>
              <a:t>elevator</a:t>
            </a:r>
            <a:r>
              <a:rPr lang="tr-TR" sz="3200" dirty="0"/>
              <a:t>,</a:t>
            </a:r>
          </a:p>
          <a:p>
            <a:r>
              <a:rPr lang="tr-TR" sz="3200" dirty="0" err="1"/>
              <a:t>Adson’s</a:t>
            </a:r>
            <a:r>
              <a:rPr lang="tr-TR" sz="3200" dirty="0"/>
              <a:t> </a:t>
            </a:r>
            <a:r>
              <a:rPr lang="tr-TR" sz="3200" dirty="0" err="1"/>
              <a:t>tissue</a:t>
            </a:r>
            <a:r>
              <a:rPr lang="tr-TR" sz="3200" dirty="0"/>
              <a:t> </a:t>
            </a:r>
            <a:r>
              <a:rPr lang="tr-TR" sz="3200" dirty="0" err="1"/>
              <a:t>forceps</a:t>
            </a:r>
            <a:r>
              <a:rPr lang="tr-TR" sz="3200" dirty="0"/>
              <a:t>, </a:t>
            </a:r>
            <a:endParaRPr lang="tr-TR" sz="3200" dirty="0" smtClean="0"/>
          </a:p>
          <a:p>
            <a:r>
              <a:rPr lang="tr-TR" sz="3200" dirty="0" smtClean="0"/>
              <a:t>No</a:t>
            </a:r>
            <a:r>
              <a:rPr lang="tr-TR" sz="3200" dirty="0"/>
              <a:t>. 3 </a:t>
            </a:r>
            <a:r>
              <a:rPr lang="tr-TR" sz="3200" dirty="0" err="1" smtClean="0"/>
              <a:t>scalpel</a:t>
            </a:r>
            <a:r>
              <a:rPr lang="tr-TR" sz="3200" dirty="0" smtClean="0"/>
              <a:t> </a:t>
            </a:r>
            <a:r>
              <a:rPr lang="tr-TR" sz="3200" dirty="0" err="1" smtClean="0"/>
              <a:t>handle</a:t>
            </a:r>
            <a:r>
              <a:rPr lang="tr-TR" sz="3200" dirty="0"/>
              <a:t>, </a:t>
            </a:r>
            <a:r>
              <a:rPr lang="tr-TR" sz="3200" dirty="0" err="1"/>
              <a:t>Metzenbaum</a:t>
            </a:r>
            <a:r>
              <a:rPr lang="tr-TR" sz="3200" dirty="0"/>
              <a:t> </a:t>
            </a:r>
            <a:r>
              <a:rPr lang="tr-TR" sz="3200" dirty="0" err="1"/>
              <a:t>surgical</a:t>
            </a:r>
            <a:r>
              <a:rPr lang="tr-TR" sz="3200" dirty="0"/>
              <a:t> </a:t>
            </a:r>
            <a:r>
              <a:rPr lang="tr-TR" sz="3200" dirty="0" err="1"/>
              <a:t>scissors</a:t>
            </a:r>
            <a:r>
              <a:rPr lang="tr-TR" sz="3200" dirty="0"/>
              <a:t>,</a:t>
            </a:r>
          </a:p>
          <a:p>
            <a:r>
              <a:rPr lang="tr-TR" sz="3200" dirty="0" err="1"/>
              <a:t>material</a:t>
            </a:r>
            <a:r>
              <a:rPr lang="tr-TR" sz="3200" dirty="0"/>
              <a:t> </a:t>
            </a:r>
            <a:r>
              <a:rPr lang="tr-TR" sz="3200" dirty="0" err="1"/>
              <a:t>scissors</a:t>
            </a:r>
            <a:r>
              <a:rPr lang="tr-TR" sz="3200" dirty="0"/>
              <a:t> </a:t>
            </a:r>
            <a:endParaRPr lang="tr-TR" sz="3200" dirty="0" smtClean="0"/>
          </a:p>
          <a:p>
            <a:r>
              <a:rPr lang="tr-TR" sz="3200" dirty="0" err="1" smtClean="0"/>
              <a:t>needle</a:t>
            </a:r>
            <a:r>
              <a:rPr lang="tr-TR" sz="3200" dirty="0" smtClean="0"/>
              <a:t> </a:t>
            </a:r>
            <a:r>
              <a:rPr lang="tr-TR" sz="3200" dirty="0" err="1"/>
              <a:t>holder</a:t>
            </a:r>
            <a:r>
              <a:rPr lang="tr-TR" sz="3200" dirty="0"/>
              <a:t>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100271"/>
            <a:ext cx="5422232" cy="68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4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5"/>
            <a:ext cx="6994358" cy="6967868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32447" y="2564349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379369" y="900254"/>
            <a:ext cx="4363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Important structures </a:t>
            </a:r>
            <a:r>
              <a:rPr lang="en-US" sz="3200" b="1" dirty="0" smtClean="0">
                <a:solidFill>
                  <a:srgbClr val="FF0000"/>
                </a:solidFill>
              </a:rPr>
              <a:t>to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consider </a:t>
            </a:r>
            <a:r>
              <a:rPr lang="en-US" sz="3200" b="1" dirty="0">
                <a:solidFill>
                  <a:srgbClr val="FF0000"/>
                </a:solidFill>
              </a:rPr>
              <a:t>when planning extractions: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7499685" y="3150795"/>
            <a:ext cx="4122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 = </a:t>
            </a:r>
            <a:r>
              <a:rPr lang="en-US" sz="3200" dirty="0"/>
              <a:t>thin alveolar bone labial to </a:t>
            </a:r>
            <a:r>
              <a:rPr lang="en-US" sz="3200" dirty="0" smtClean="0"/>
              <a:t>incisor</a:t>
            </a:r>
            <a:r>
              <a:rPr lang="tr-TR" sz="3200" dirty="0" smtClean="0"/>
              <a:t> t</a:t>
            </a:r>
            <a:r>
              <a:rPr lang="en-US" sz="3200" dirty="0" err="1" smtClean="0"/>
              <a:t>eeth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54919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6884073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41732" y="2505671"/>
            <a:ext cx="587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012409" y="724997"/>
            <a:ext cx="47778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 = a branch of the </a:t>
            </a:r>
            <a:r>
              <a:rPr lang="en-US" sz="3200" dirty="0" err="1" smtClean="0"/>
              <a:t>majör</a:t>
            </a:r>
            <a:r>
              <a:rPr lang="tr-TR" sz="3200" dirty="0" smtClean="0"/>
              <a:t> </a:t>
            </a:r>
            <a:r>
              <a:rPr lang="en-US" sz="3200" dirty="0" smtClean="0"/>
              <a:t>palatine </a:t>
            </a:r>
            <a:r>
              <a:rPr lang="en-US" sz="3200" dirty="0"/>
              <a:t>artery passes through </a:t>
            </a:r>
            <a:r>
              <a:rPr lang="en-US" sz="3200" dirty="0" smtClean="0"/>
              <a:t>between</a:t>
            </a:r>
            <a:r>
              <a:rPr lang="tr-TR" sz="3200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canine and lateral incisor and</a:t>
            </a:r>
          </a:p>
          <a:p>
            <a:r>
              <a:rPr lang="en-US" sz="3200" dirty="0"/>
              <a:t>bleeds profusely when severed (</a:t>
            </a:r>
            <a:r>
              <a:rPr lang="en-US" sz="3200" dirty="0" smtClean="0"/>
              <a:t>digital</a:t>
            </a:r>
            <a:r>
              <a:rPr lang="tr-TR" sz="3200" dirty="0" smtClean="0"/>
              <a:t> </a:t>
            </a:r>
            <a:r>
              <a:rPr lang="en-US" sz="3200" dirty="0" smtClean="0"/>
              <a:t>pressure </a:t>
            </a:r>
            <a:r>
              <a:rPr lang="en-US" sz="3200" dirty="0"/>
              <a:t>effects </a:t>
            </a:r>
            <a:r>
              <a:rPr lang="en-US" sz="3200" dirty="0" err="1"/>
              <a:t>haemostasis</a:t>
            </a:r>
            <a:r>
              <a:rPr lang="en-US" sz="3200" dirty="0"/>
              <a:t>)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891054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170821" y="255981"/>
            <a:ext cx="42992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 = </a:t>
            </a:r>
            <a:r>
              <a:rPr lang="en-US" sz="3200" dirty="0" smtClean="0"/>
              <a:t>the</a:t>
            </a:r>
            <a:r>
              <a:rPr lang="tr-TR" sz="3200" dirty="0" smtClean="0"/>
              <a:t> </a:t>
            </a:r>
            <a:r>
              <a:rPr lang="en-US" sz="3200" dirty="0" smtClean="0"/>
              <a:t>mental </a:t>
            </a:r>
            <a:r>
              <a:rPr lang="en-US" sz="3200" dirty="0"/>
              <a:t>neurovascular bundle exits </a:t>
            </a:r>
            <a:r>
              <a:rPr lang="en-US" sz="3200" dirty="0" smtClean="0"/>
              <a:t>the</a:t>
            </a:r>
            <a:r>
              <a:rPr lang="tr-TR" sz="3200" dirty="0" smtClean="0"/>
              <a:t> </a:t>
            </a:r>
            <a:r>
              <a:rPr lang="en-US" sz="3200" dirty="0" smtClean="0"/>
              <a:t>mandibular </a:t>
            </a:r>
            <a:r>
              <a:rPr lang="en-US" sz="3200" dirty="0"/>
              <a:t>canal at the middle </a:t>
            </a:r>
            <a:r>
              <a:rPr lang="en-US" sz="3200" dirty="0" smtClean="0"/>
              <a:t>mental</a:t>
            </a:r>
            <a:r>
              <a:rPr lang="tr-TR" sz="3200" dirty="0" smtClean="0"/>
              <a:t> </a:t>
            </a:r>
            <a:r>
              <a:rPr lang="en-US" sz="3200" dirty="0" smtClean="0"/>
              <a:t>foramen</a:t>
            </a:r>
            <a:r>
              <a:rPr lang="en-US" dirty="0"/>
              <a:t>;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979"/>
            <a:ext cx="6898105" cy="687197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027797" y="4058198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331242" y="3704255"/>
            <a:ext cx="3978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 = the infra-orbital</a:t>
            </a:r>
          </a:p>
          <a:p>
            <a:r>
              <a:rPr lang="en-US" sz="3200" dirty="0"/>
              <a:t>neurovascular structures exit the infraorbital</a:t>
            </a:r>
          </a:p>
          <a:p>
            <a:r>
              <a:rPr lang="en-US" sz="3200" dirty="0"/>
              <a:t>canal here;</a:t>
            </a:r>
            <a:endParaRPr lang="tr-TR" sz="3200" dirty="0"/>
          </a:p>
        </p:txBody>
      </p:sp>
      <p:sp>
        <p:nvSpPr>
          <p:cNvPr id="6" name="Dikdörtgen 5"/>
          <p:cNvSpPr/>
          <p:nvPr/>
        </p:nvSpPr>
        <p:spPr>
          <a:xfrm>
            <a:off x="3449051" y="2133145"/>
            <a:ext cx="668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1673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978314" y="2026730"/>
            <a:ext cx="52136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/>
              <a:t>E</a:t>
            </a:r>
            <a:r>
              <a:rPr lang="en-US" sz="3200" dirty="0" smtClean="0"/>
              <a:t>= </a:t>
            </a:r>
            <a:r>
              <a:rPr lang="en-US" sz="3200" dirty="0"/>
              <a:t>there is very little</a:t>
            </a:r>
          </a:p>
          <a:p>
            <a:r>
              <a:rPr lang="en-US" sz="3200" dirty="0"/>
              <a:t>alveolar bone distal to the </a:t>
            </a:r>
            <a:r>
              <a:rPr lang="en-US" sz="3200" dirty="0" smtClean="0"/>
              <a:t>caudal</a:t>
            </a:r>
            <a:r>
              <a:rPr lang="tr-TR" sz="3200" dirty="0" smtClean="0"/>
              <a:t> </a:t>
            </a:r>
            <a:r>
              <a:rPr lang="en-US" sz="3200" dirty="0" smtClean="0"/>
              <a:t>maxillary </a:t>
            </a:r>
            <a:r>
              <a:rPr lang="en-US" sz="3200" dirty="0"/>
              <a:t>molar (periodontal </a:t>
            </a:r>
            <a:r>
              <a:rPr lang="en-US" sz="3200" dirty="0" smtClean="0"/>
              <a:t>disease</a:t>
            </a:r>
            <a:r>
              <a:rPr lang="tr-TR" sz="3200" dirty="0" smtClean="0"/>
              <a:t> </a:t>
            </a:r>
            <a:r>
              <a:rPr lang="en-US" sz="3200" dirty="0" smtClean="0"/>
              <a:t>can </a:t>
            </a:r>
            <a:r>
              <a:rPr lang="en-US" sz="3200" dirty="0"/>
              <a:t>destroy all of this bone);</a:t>
            </a:r>
            <a:endParaRPr lang="tr-TR" sz="3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720"/>
            <a:ext cx="6817895" cy="6792073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807286" y="2742746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endParaRPr lang="tr-T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355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8000" y="26903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Small </a:t>
            </a:r>
            <a:r>
              <a:rPr lang="en-US" dirty="0" smtClean="0"/>
              <a:t>Animal</a:t>
            </a:r>
            <a:r>
              <a:rPr lang="tr-TR" dirty="0" smtClean="0"/>
              <a:t> </a:t>
            </a:r>
            <a:r>
              <a:rPr lang="en-US" dirty="0" smtClean="0"/>
              <a:t>Dentistry</a:t>
            </a:r>
            <a:r>
              <a:rPr lang="tr-TR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manual of techniques</a:t>
            </a:r>
          </a:p>
          <a:p>
            <a:r>
              <a:rPr lang="en-US" dirty="0"/>
              <a:t>Cedric </a:t>
            </a:r>
            <a:r>
              <a:rPr lang="en-US" dirty="0" err="1"/>
              <a:t>Tutt</a:t>
            </a:r>
            <a:endParaRPr lang="en-US" dirty="0"/>
          </a:p>
          <a:p>
            <a:r>
              <a:rPr lang="en-US" dirty="0" smtClean="0">
                <a:hlinkClick r:id="rId2"/>
              </a:rPr>
              <a:t>www.vet-dentist.com</a:t>
            </a:r>
            <a:endParaRPr lang="tr-TR" dirty="0" smtClean="0"/>
          </a:p>
          <a:p>
            <a:r>
              <a:rPr lang="tr-TR" dirty="0" err="1"/>
              <a:t>Blackwell</a:t>
            </a:r>
            <a:r>
              <a:rPr lang="tr-TR" dirty="0"/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1049635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83"/>
            <a:ext cx="6866021" cy="684001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443537" y="1914497"/>
            <a:ext cx="38180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/>
              <a:t>F</a:t>
            </a:r>
            <a:r>
              <a:rPr lang="en-US" sz="3200" dirty="0" smtClean="0"/>
              <a:t>(inset</a:t>
            </a:r>
            <a:r>
              <a:rPr lang="en-US" sz="3200" dirty="0"/>
              <a:t>) </a:t>
            </a:r>
            <a:r>
              <a:rPr lang="en-US" sz="3200" dirty="0" smtClean="0"/>
              <a:t>=</a:t>
            </a:r>
            <a:r>
              <a:rPr lang="tr-TR" sz="3200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orbit is unprotected caudal to the</a:t>
            </a:r>
          </a:p>
          <a:p>
            <a:r>
              <a:rPr lang="en-US" sz="3200" dirty="0"/>
              <a:t>maxillary second molar; </a:t>
            </a:r>
            <a:endParaRPr lang="tr-TR" sz="3200" dirty="0" smtClean="0"/>
          </a:p>
          <a:p>
            <a:r>
              <a:rPr lang="en-US" sz="3200" dirty="0" smtClean="0"/>
              <a:t>* </a:t>
            </a:r>
            <a:r>
              <a:rPr lang="en-US" sz="3200" dirty="0"/>
              <a:t>= the globe!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27086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41" y="591792"/>
            <a:ext cx="5887453" cy="586515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037094" y="2736866"/>
            <a:ext cx="31602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Severing the periodontal</a:t>
            </a:r>
          </a:p>
          <a:p>
            <a:r>
              <a:rPr lang="en-US" sz="3200" dirty="0"/>
              <a:t>ligament </a:t>
            </a:r>
            <a:r>
              <a:rPr lang="en-US" sz="3200" dirty="0" err="1"/>
              <a:t>mesially</a:t>
            </a:r>
            <a:r>
              <a:rPr lang="en-US" sz="3200" dirty="0"/>
              <a:t> using a </a:t>
            </a:r>
            <a:r>
              <a:rPr lang="en-US" sz="3200" dirty="0" err="1"/>
              <a:t>Luxator</a:t>
            </a:r>
            <a:r>
              <a:rPr lang="en-US" sz="3200" dirty="0"/>
              <a:t>®.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190373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588" y="907472"/>
            <a:ext cx="5265938" cy="524599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202905" y="2665428"/>
            <a:ext cx="5358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Severing </a:t>
            </a:r>
            <a:r>
              <a:rPr lang="en-US" sz="3200" dirty="0" smtClean="0"/>
              <a:t>the</a:t>
            </a:r>
            <a:r>
              <a:rPr lang="tr-TR" sz="3200" dirty="0" smtClean="0"/>
              <a:t> </a:t>
            </a:r>
            <a:r>
              <a:rPr lang="en-US" sz="3200" dirty="0" smtClean="0"/>
              <a:t>periodontal</a:t>
            </a:r>
            <a:endParaRPr lang="en-US" sz="3200" dirty="0"/>
          </a:p>
          <a:p>
            <a:r>
              <a:rPr lang="en-US" sz="3200" dirty="0"/>
              <a:t>ligament distally using a </a:t>
            </a:r>
            <a:r>
              <a:rPr lang="en-US" sz="3200" dirty="0" err="1"/>
              <a:t>Luxator</a:t>
            </a:r>
            <a:r>
              <a:rPr lang="en-US" sz="3200" dirty="0"/>
              <a:t>®.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63834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37" y="1339944"/>
            <a:ext cx="8067451" cy="539922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215537" y="262726"/>
            <a:ext cx="888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Luxation and </a:t>
            </a:r>
            <a:r>
              <a:rPr lang="en-US" sz="3200" dirty="0" smtClean="0"/>
              <a:t>elevation</a:t>
            </a:r>
            <a:r>
              <a:rPr lang="tr-TR" sz="3200" dirty="0" smtClean="0"/>
              <a:t> </a:t>
            </a:r>
            <a:r>
              <a:rPr lang="en-US" sz="3200" dirty="0" smtClean="0"/>
              <a:t>instruments</a:t>
            </a:r>
            <a:r>
              <a:rPr lang="tr-TR" sz="3200" dirty="0" smtClean="0"/>
              <a:t> </a:t>
            </a:r>
            <a:r>
              <a:rPr lang="en-US" sz="3200" dirty="0" smtClean="0"/>
              <a:t>must </a:t>
            </a:r>
            <a:r>
              <a:rPr lang="en-US" sz="3200" dirty="0"/>
              <a:t>be held using </a:t>
            </a:r>
            <a:r>
              <a:rPr lang="en-US" sz="3200" dirty="0" smtClean="0"/>
              <a:t>the</a:t>
            </a:r>
            <a:r>
              <a:rPr lang="tr-TR" sz="3200" dirty="0" smtClean="0"/>
              <a:t> </a:t>
            </a:r>
            <a:r>
              <a:rPr lang="en-US" sz="3200" dirty="0" smtClean="0"/>
              <a:t>palm </a:t>
            </a:r>
            <a:r>
              <a:rPr lang="en-US" sz="3200" dirty="0"/>
              <a:t>grip.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319689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45" y="1404703"/>
            <a:ext cx="7223076" cy="519690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955987" y="533218"/>
            <a:ext cx="5480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/>
              <a:t>An </a:t>
            </a:r>
            <a:r>
              <a:rPr lang="tr-TR" sz="3200" dirty="0" err="1"/>
              <a:t>elevator</a:t>
            </a:r>
            <a:r>
              <a:rPr lang="tr-TR" sz="3200" dirty="0"/>
              <a:t> </a:t>
            </a:r>
            <a:r>
              <a:rPr lang="tr-TR" sz="3200" dirty="0" err="1"/>
              <a:t>correctly</a:t>
            </a:r>
            <a:r>
              <a:rPr lang="tr-TR" sz="3200" dirty="0"/>
              <a:t> </a:t>
            </a:r>
            <a:r>
              <a:rPr lang="tr-TR" sz="3200" dirty="0" err="1"/>
              <a:t>held</a:t>
            </a:r>
            <a:r>
              <a:rPr lang="tr-TR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2638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636295" y="107112"/>
            <a:ext cx="10379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The luxation instrument is used to sever the periodontal ligament circumferentially around the tooth.</a:t>
            </a:r>
            <a:endParaRPr lang="tr-TR" sz="3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50" y="1797273"/>
            <a:ext cx="8827087" cy="50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09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1"/>
            <a:ext cx="4154905" cy="682958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427621" y="3095672"/>
            <a:ext cx="7042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Luxator</a:t>
            </a:r>
            <a:r>
              <a:rPr lang="en-US" sz="3200" dirty="0"/>
              <a:t>® </a:t>
            </a:r>
            <a:r>
              <a:rPr lang="en-US" sz="3200" dirty="0" smtClean="0"/>
              <a:t>creates</a:t>
            </a:r>
            <a:r>
              <a:rPr lang="tr-TR" sz="3200" dirty="0" smtClean="0"/>
              <a:t> </a:t>
            </a:r>
            <a:r>
              <a:rPr lang="en-US" sz="3200" dirty="0" smtClean="0"/>
              <a:t>space </a:t>
            </a:r>
            <a:r>
              <a:rPr lang="en-US" sz="3200" dirty="0"/>
              <a:t>for the elevator to fit into </a:t>
            </a:r>
            <a:r>
              <a:rPr lang="en-US" sz="3200" dirty="0" smtClean="0"/>
              <a:t>by</a:t>
            </a:r>
            <a:r>
              <a:rPr lang="tr-TR" sz="3200" dirty="0" smtClean="0"/>
              <a:t> </a:t>
            </a:r>
            <a:r>
              <a:rPr lang="en-US" sz="3200" dirty="0" smtClean="0"/>
              <a:t>compressing </a:t>
            </a:r>
            <a:r>
              <a:rPr lang="en-US" sz="3200" dirty="0"/>
              <a:t>the alveolar bone.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373963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46" y="1787877"/>
            <a:ext cx="7153051" cy="4701154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037346" y="133763"/>
            <a:ext cx="80210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The index finger must </a:t>
            </a:r>
            <a:r>
              <a:rPr lang="en-US" sz="2800" dirty="0" smtClean="0"/>
              <a:t>be</a:t>
            </a:r>
            <a:r>
              <a:rPr lang="tr-TR" sz="2800" dirty="0" smtClean="0"/>
              <a:t> </a:t>
            </a:r>
            <a:r>
              <a:rPr lang="en-US" sz="2800" dirty="0" smtClean="0"/>
              <a:t>extended </a:t>
            </a:r>
            <a:r>
              <a:rPr lang="en-US" sz="2800" dirty="0"/>
              <a:t>along the shaft of the </a:t>
            </a:r>
            <a:r>
              <a:rPr lang="en-US" sz="2800" dirty="0" err="1" smtClean="0"/>
              <a:t>Luxator</a:t>
            </a:r>
            <a:r>
              <a:rPr lang="en-US" sz="2800" dirty="0" smtClean="0"/>
              <a:t>®</a:t>
            </a:r>
            <a:r>
              <a:rPr lang="tr-TR" sz="2800" dirty="0" smtClean="0"/>
              <a:t> </a:t>
            </a:r>
            <a:r>
              <a:rPr lang="en-US" sz="2800" dirty="0" smtClean="0"/>
              <a:t>to </a:t>
            </a:r>
            <a:r>
              <a:rPr lang="en-US" sz="2800" dirty="0"/>
              <a:t>protect tissues should it slip off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smtClean="0"/>
              <a:t>bone </a:t>
            </a:r>
            <a:r>
              <a:rPr lang="en-US" sz="2800" dirty="0"/>
              <a:t>or tooth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122596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5"/>
            <a:ext cx="6994358" cy="696786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94358" y="2210406"/>
            <a:ext cx="53420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Once the ligament is</a:t>
            </a:r>
          </a:p>
          <a:p>
            <a:r>
              <a:rPr lang="en-US" sz="3200" dirty="0"/>
              <a:t>severed circumferentially </a:t>
            </a:r>
            <a:r>
              <a:rPr lang="en-US" sz="3200" dirty="0" smtClean="0"/>
              <a:t>begin</a:t>
            </a:r>
            <a:r>
              <a:rPr lang="tr-TR" sz="3200" dirty="0" smtClean="0"/>
              <a:t> </a:t>
            </a:r>
            <a:r>
              <a:rPr lang="en-US" sz="3200" dirty="0" err="1" smtClean="0"/>
              <a:t>luxating</a:t>
            </a:r>
            <a:r>
              <a:rPr lang="en-US" sz="3200" dirty="0" smtClean="0"/>
              <a:t> </a:t>
            </a:r>
            <a:r>
              <a:rPr lang="en-US" sz="3200" dirty="0" err="1"/>
              <a:t>lingually</a:t>
            </a:r>
            <a:r>
              <a:rPr lang="en-US" sz="3200" dirty="0"/>
              <a:t> / </a:t>
            </a:r>
            <a:r>
              <a:rPr lang="en-US" sz="3200" dirty="0" err="1"/>
              <a:t>palatally</a:t>
            </a:r>
            <a:r>
              <a:rPr lang="en-US" sz="3200" dirty="0"/>
              <a:t>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325425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2" y="0"/>
            <a:ext cx="4766515" cy="474846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10696" y="4938362"/>
            <a:ext cx="3400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err="1"/>
              <a:t>Luxating</a:t>
            </a:r>
            <a:r>
              <a:rPr lang="tr-TR" sz="3200" dirty="0"/>
              <a:t> </a:t>
            </a:r>
            <a:r>
              <a:rPr lang="tr-TR" sz="3200" dirty="0" err="1"/>
              <a:t>distally</a:t>
            </a:r>
            <a:r>
              <a:rPr lang="tr-TR" sz="3200" dirty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86" y="19985"/>
            <a:ext cx="4746455" cy="472847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862765" y="4916545"/>
            <a:ext cx="74274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Luxating</a:t>
            </a:r>
            <a:r>
              <a:rPr lang="en-US" sz="2800" dirty="0"/>
              <a:t> </a:t>
            </a:r>
            <a:r>
              <a:rPr lang="en-US" sz="2800" dirty="0" err="1"/>
              <a:t>mesially</a:t>
            </a:r>
            <a:r>
              <a:rPr lang="en-US" sz="2800" dirty="0"/>
              <a:t>. </a:t>
            </a:r>
            <a:r>
              <a:rPr lang="en-US" sz="2800" dirty="0" smtClean="0"/>
              <a:t>Note</a:t>
            </a:r>
            <a:r>
              <a:rPr lang="tr-TR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rotational force applied to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err="1" smtClean="0"/>
              <a:t>Luxator</a:t>
            </a:r>
            <a:r>
              <a:rPr lang="en-US" sz="2800" dirty="0"/>
              <a:t>® moving the tooth away </a:t>
            </a:r>
            <a:r>
              <a:rPr lang="en-US" sz="2800" dirty="0" smtClean="0"/>
              <a:t>from</a:t>
            </a:r>
            <a:r>
              <a:rPr lang="tr-TR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alveolar wall.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057686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62348" y="5103674"/>
            <a:ext cx="87798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dirty="0" smtClean="0"/>
              <a:t>	</a:t>
            </a:r>
            <a:r>
              <a:rPr lang="en-US" dirty="0" smtClean="0"/>
              <a:t>The </a:t>
            </a:r>
            <a:r>
              <a:rPr lang="en-US" dirty="0"/>
              <a:t>lateral incisor </a:t>
            </a:r>
            <a:r>
              <a:rPr lang="en-US" dirty="0" smtClean="0"/>
              <a:t>was</a:t>
            </a:r>
            <a:r>
              <a:rPr lang="tr-TR" dirty="0" smtClean="0"/>
              <a:t> </a:t>
            </a:r>
            <a:r>
              <a:rPr lang="en-US" dirty="0" smtClean="0"/>
              <a:t>damaged </a:t>
            </a:r>
            <a:r>
              <a:rPr lang="en-US" dirty="0"/>
              <a:t>and the middle incisor </a:t>
            </a:r>
            <a:r>
              <a:rPr lang="en-US" dirty="0" smtClean="0"/>
              <a:t>is</a:t>
            </a:r>
            <a:r>
              <a:rPr lang="tr-TR" dirty="0" smtClean="0"/>
              <a:t> </a:t>
            </a:r>
            <a:r>
              <a:rPr lang="en-US" dirty="0" smtClean="0"/>
              <a:t>missing </a:t>
            </a:r>
            <a:r>
              <a:rPr lang="en-US" dirty="0"/>
              <a:t>in this patient. There was </a:t>
            </a:r>
            <a:r>
              <a:rPr lang="en-US" dirty="0" smtClean="0"/>
              <a:t>no</a:t>
            </a:r>
            <a:r>
              <a:rPr lang="tr-TR" dirty="0" smtClean="0"/>
              <a:t> </a:t>
            </a:r>
            <a:r>
              <a:rPr lang="en-US" dirty="0" smtClean="0"/>
              <a:t>history </a:t>
            </a:r>
            <a:r>
              <a:rPr lang="en-US" dirty="0"/>
              <a:t>of trauma but these </a:t>
            </a:r>
            <a:r>
              <a:rPr lang="en-US" dirty="0" smtClean="0"/>
              <a:t>injuries</a:t>
            </a:r>
            <a:r>
              <a:rPr lang="tr-TR" dirty="0" smtClean="0"/>
              <a:t> </a:t>
            </a:r>
            <a:r>
              <a:rPr lang="en-US" dirty="0" smtClean="0"/>
              <a:t>must </a:t>
            </a:r>
            <a:r>
              <a:rPr lang="en-US" dirty="0"/>
              <a:t>have occurred before the </a:t>
            </a:r>
            <a:r>
              <a:rPr lang="en-US" dirty="0" smtClean="0"/>
              <a:t>animal</a:t>
            </a:r>
            <a:r>
              <a:rPr lang="tr-TR" dirty="0" smtClean="0"/>
              <a:t> </a:t>
            </a:r>
            <a:r>
              <a:rPr lang="en-US" dirty="0" smtClean="0"/>
              <a:t>was </a:t>
            </a:r>
            <a:r>
              <a:rPr lang="en-US" dirty="0"/>
              <a:t>three months of age judging </a:t>
            </a:r>
            <a:r>
              <a:rPr lang="en-US" dirty="0" smtClean="0"/>
              <a:t>by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enamel defects on the canine.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519" y="178428"/>
            <a:ext cx="4943971" cy="49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9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029" y="506809"/>
            <a:ext cx="5217813" cy="519805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953008" y="5881324"/>
            <a:ext cx="7447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Using a </a:t>
            </a:r>
            <a:r>
              <a:rPr lang="en-US" sz="3200" dirty="0" err="1"/>
              <a:t>Luxator</a:t>
            </a:r>
            <a:r>
              <a:rPr lang="en-US" sz="3200" dirty="0"/>
              <a:t>® to </a:t>
            </a:r>
            <a:r>
              <a:rPr lang="en-US" sz="3200" dirty="0" smtClean="0"/>
              <a:t>deliver</a:t>
            </a:r>
            <a:r>
              <a:rPr lang="tr-TR" sz="3200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tooth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746875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577" y="180682"/>
            <a:ext cx="5602822" cy="521244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427747" y="5537508"/>
            <a:ext cx="99300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	</a:t>
            </a:r>
            <a:r>
              <a:rPr lang="en-US" sz="2800" dirty="0" smtClean="0"/>
              <a:t>Do </a:t>
            </a:r>
            <a:r>
              <a:rPr lang="en-US" sz="2800" dirty="0"/>
              <a:t>not use </a:t>
            </a:r>
            <a:r>
              <a:rPr lang="en-US" sz="2800" dirty="0" err="1"/>
              <a:t>Luxators</a:t>
            </a:r>
            <a:r>
              <a:rPr lang="en-US" sz="2800" dirty="0"/>
              <a:t>® </a:t>
            </a:r>
            <a:r>
              <a:rPr lang="en-US" sz="2800" dirty="0" smtClean="0"/>
              <a:t>and</a:t>
            </a:r>
            <a:r>
              <a:rPr lang="tr-TR" sz="2800" dirty="0" smtClean="0"/>
              <a:t> </a:t>
            </a:r>
            <a:r>
              <a:rPr lang="en-US" sz="2800" dirty="0" smtClean="0"/>
              <a:t>elevators </a:t>
            </a:r>
            <a:r>
              <a:rPr lang="en-US" sz="2800" dirty="0"/>
              <a:t>in the manner in which </a:t>
            </a:r>
            <a:r>
              <a:rPr lang="en-US" sz="2800" dirty="0" smtClean="0"/>
              <a:t>one</a:t>
            </a:r>
            <a:r>
              <a:rPr lang="tr-TR" sz="2800" dirty="0" smtClean="0"/>
              <a:t> </a:t>
            </a:r>
            <a:r>
              <a:rPr lang="en-US" sz="2800" dirty="0" smtClean="0"/>
              <a:t>would </a:t>
            </a:r>
            <a:r>
              <a:rPr lang="en-US" sz="2800" dirty="0"/>
              <a:t>use a screwdriver to lever the </a:t>
            </a:r>
            <a:r>
              <a:rPr lang="en-US" sz="2800" dirty="0" smtClean="0"/>
              <a:t>lid</a:t>
            </a:r>
            <a:r>
              <a:rPr lang="tr-TR" sz="2800" dirty="0" smtClean="0"/>
              <a:t> </a:t>
            </a:r>
            <a:r>
              <a:rPr lang="en-US" sz="2800" dirty="0" smtClean="0"/>
              <a:t>from </a:t>
            </a:r>
            <a:r>
              <a:rPr lang="en-US" sz="2800" dirty="0"/>
              <a:t>a paint can!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719292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21"/>
            <a:ext cx="6723042" cy="669757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79716" y="1696452"/>
            <a:ext cx="42351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Canines and </a:t>
            </a:r>
            <a:r>
              <a:rPr lang="en-US" sz="2800" dirty="0" smtClean="0"/>
              <a:t>maxillary</a:t>
            </a:r>
            <a:r>
              <a:rPr lang="tr-TR" sz="2800" dirty="0" smtClean="0"/>
              <a:t> </a:t>
            </a:r>
            <a:r>
              <a:rPr lang="en-US" sz="2800" dirty="0" smtClean="0"/>
              <a:t>lateral </a:t>
            </a:r>
            <a:r>
              <a:rPr lang="en-US" sz="2800" dirty="0"/>
              <a:t>incisors have large, </a:t>
            </a:r>
            <a:r>
              <a:rPr lang="en-US" sz="2800" dirty="0" smtClean="0"/>
              <a:t>strangely</a:t>
            </a:r>
            <a:r>
              <a:rPr lang="tr-TR" sz="2800" dirty="0" smtClean="0"/>
              <a:t> </a:t>
            </a:r>
            <a:r>
              <a:rPr lang="en-US" sz="2800" dirty="0" smtClean="0"/>
              <a:t>shaped </a:t>
            </a:r>
            <a:r>
              <a:rPr lang="en-US" sz="2800" dirty="0"/>
              <a:t>roots which can complicate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smtClean="0"/>
              <a:t>simple </a:t>
            </a:r>
            <a:r>
              <a:rPr lang="en-US" sz="2800" dirty="0"/>
              <a:t>extraction technique and </a:t>
            </a:r>
            <a:r>
              <a:rPr lang="en-US" sz="2800" dirty="0" smtClean="0"/>
              <a:t>should</a:t>
            </a:r>
            <a:r>
              <a:rPr lang="tr-TR" sz="2800" dirty="0" smtClean="0"/>
              <a:t> </a:t>
            </a:r>
            <a:r>
              <a:rPr lang="en-US" sz="2800" dirty="0" smtClean="0"/>
              <a:t>therefore </a:t>
            </a:r>
            <a:r>
              <a:rPr lang="en-US" sz="2800" dirty="0"/>
              <a:t>be extracted surgically.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59555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652336" y="654585"/>
            <a:ext cx="9994232" cy="5907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200" dirty="0" smtClean="0"/>
              <a:t>	</a:t>
            </a:r>
            <a:r>
              <a:rPr lang="en-US" sz="3200" dirty="0" smtClean="0"/>
              <a:t>Following </a:t>
            </a:r>
            <a:r>
              <a:rPr lang="en-US" sz="3200" dirty="0"/>
              <a:t>simple extraction the alveolus may be allowed to heal by </a:t>
            </a:r>
            <a:r>
              <a:rPr lang="en-US" sz="3200" dirty="0" smtClean="0"/>
              <a:t>second</a:t>
            </a:r>
            <a:r>
              <a:rPr lang="tr-TR" sz="3200" dirty="0" smtClean="0"/>
              <a:t> </a:t>
            </a:r>
            <a:r>
              <a:rPr lang="en-US" sz="3200" dirty="0" smtClean="0"/>
              <a:t>intention </a:t>
            </a:r>
            <a:r>
              <a:rPr lang="en-US" sz="3200" dirty="0"/>
              <a:t>or an apposing suture may be placed in the gingiva to hold the clot </a:t>
            </a:r>
            <a:r>
              <a:rPr lang="en-US" sz="3200" dirty="0" smtClean="0"/>
              <a:t>in</a:t>
            </a:r>
            <a:r>
              <a:rPr lang="tr-TR" sz="3200" dirty="0" smtClean="0"/>
              <a:t> </a:t>
            </a:r>
            <a:r>
              <a:rPr lang="en-US" sz="3200" dirty="0" smtClean="0"/>
              <a:t>place</a:t>
            </a:r>
            <a:r>
              <a:rPr lang="en-US" sz="3200" dirty="0"/>
              <a:t>, preventing impaction of food and other debris and promoting </a:t>
            </a:r>
            <a:r>
              <a:rPr lang="en-US" sz="3200" dirty="0" smtClean="0"/>
              <a:t>first</a:t>
            </a:r>
            <a:r>
              <a:rPr lang="tr-TR" sz="3200" dirty="0" smtClean="0"/>
              <a:t> </a:t>
            </a:r>
            <a:r>
              <a:rPr lang="en-US" sz="3200" dirty="0" smtClean="0"/>
              <a:t>intention </a:t>
            </a:r>
            <a:r>
              <a:rPr lang="en-US" sz="3200" dirty="0"/>
              <a:t>healing. </a:t>
            </a:r>
            <a:endParaRPr lang="tr-TR" sz="3200" dirty="0" smtClean="0"/>
          </a:p>
          <a:p>
            <a:pPr algn="just">
              <a:lnSpc>
                <a:spcPct val="150000"/>
              </a:lnSpc>
            </a:pPr>
            <a:r>
              <a:rPr lang="tr-TR" sz="3200" dirty="0"/>
              <a:t> </a:t>
            </a:r>
            <a:r>
              <a:rPr lang="tr-TR" sz="3200" dirty="0" smtClean="0"/>
              <a:t>	</a:t>
            </a:r>
            <a:r>
              <a:rPr lang="en-US" sz="3200" dirty="0" smtClean="0"/>
              <a:t>Suturing </a:t>
            </a:r>
            <a:r>
              <a:rPr lang="en-US" sz="3200" dirty="0"/>
              <a:t>is desirable unless the alveolus is infected.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417684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0900" cy="685848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704235" y="280258"/>
            <a:ext cx="57979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Stages in raising and closing a </a:t>
            </a:r>
            <a:r>
              <a:rPr lang="en-US" sz="3200" dirty="0" err="1">
                <a:solidFill>
                  <a:srgbClr val="FF0000"/>
                </a:solidFill>
              </a:rPr>
              <a:t>mucoperiosteal</a:t>
            </a:r>
            <a:r>
              <a:rPr lang="en-US" sz="3200" dirty="0">
                <a:solidFill>
                  <a:srgbClr val="FF0000"/>
                </a:solidFill>
              </a:rPr>
              <a:t> flap</a:t>
            </a:r>
            <a:r>
              <a:rPr lang="en-US" dirty="0"/>
              <a:t>.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945689" y="1357476"/>
            <a:ext cx="50796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A: </a:t>
            </a:r>
            <a:endParaRPr lang="tr-TR" sz="2400" b="1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A </a:t>
            </a:r>
            <a:r>
              <a:rPr lang="en-US" sz="2400" dirty="0"/>
              <a:t>gingival incision is made with releasing incisions </a:t>
            </a:r>
            <a:r>
              <a:rPr lang="en-US" sz="2400" dirty="0" err="1"/>
              <a:t>mesially</a:t>
            </a:r>
            <a:r>
              <a:rPr lang="en-US" sz="2400" dirty="0"/>
              <a:t> and </a:t>
            </a:r>
            <a:r>
              <a:rPr lang="en-US" sz="2400" dirty="0" smtClean="0"/>
              <a:t>distally</a:t>
            </a:r>
            <a:r>
              <a:rPr lang="tr-TR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releasing incisions are made perpendicular to the gingival incision to </a:t>
            </a:r>
            <a:r>
              <a:rPr lang="en-US" sz="2400" dirty="0" smtClean="0"/>
              <a:t>preserve</a:t>
            </a:r>
            <a:r>
              <a:rPr lang="tr-TR" sz="2400" dirty="0" smtClean="0"/>
              <a:t> </a:t>
            </a:r>
            <a:r>
              <a:rPr lang="en-US" sz="2400" dirty="0" smtClean="0"/>
              <a:t>blood </a:t>
            </a:r>
            <a:r>
              <a:rPr lang="en-US" sz="2400" dirty="0"/>
              <a:t>supply to the gingiva.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104373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0431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812726" y="2273239"/>
            <a:ext cx="5186769" cy="259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B</a:t>
            </a:r>
            <a:r>
              <a:rPr lang="en-US" sz="2800" dirty="0"/>
              <a:t>: </a:t>
            </a:r>
            <a:endParaRPr lang="tr-TR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A </a:t>
            </a:r>
            <a:r>
              <a:rPr lang="en-US" sz="2800" dirty="0"/>
              <a:t>periosteal elevator is used to raise the </a:t>
            </a:r>
            <a:r>
              <a:rPr lang="en-US" sz="2800" dirty="0" err="1"/>
              <a:t>mucoperiosteal</a:t>
            </a:r>
            <a:r>
              <a:rPr lang="en-US" sz="2800" dirty="0"/>
              <a:t> flap from the alveolar bone.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244015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49978" y="2389819"/>
            <a:ext cx="53420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b="1" dirty="0" smtClean="0"/>
              <a:t>C: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dirty="0"/>
              <a:t>flap is raised to expose the </a:t>
            </a:r>
            <a:r>
              <a:rPr lang="en-US" sz="2800" dirty="0" err="1"/>
              <a:t>juga</a:t>
            </a:r>
            <a:r>
              <a:rPr lang="en-US" sz="2800" dirty="0"/>
              <a:t> (bony alveolar bulge covering the root) of the tooth to be extracted.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48"/>
            <a:ext cx="6673516" cy="68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4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6893" cy="697720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186864" y="781546"/>
            <a:ext cx="4523874" cy="582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D: An </a:t>
            </a:r>
            <a:r>
              <a:rPr lang="en-US" sz="2800" dirty="0" err="1"/>
              <a:t>alveolotomy</a:t>
            </a:r>
            <a:r>
              <a:rPr lang="en-US" sz="2800" dirty="0"/>
              <a:t> is performed removing bone to expose the periodontal ligament.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E: A luxation instrument is used to sever the periodontal ligament and dislodge the tooth from its alveolus.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55903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609349" y="2235440"/>
            <a:ext cx="4940968" cy="259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F: The flap is sutured back in place using synthetic monofilament absorbable suture material.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2752" cy="602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49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0431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154778" y="302359"/>
            <a:ext cx="47272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G</a:t>
            </a:r>
            <a:r>
              <a:rPr lang="en-US" sz="2800" dirty="0"/>
              <a:t> (from left to right</a:t>
            </a:r>
            <a:r>
              <a:rPr lang="en-US" sz="2800" dirty="0" smtClean="0"/>
              <a:t>):</a:t>
            </a:r>
            <a:endParaRPr lang="tr-TR" sz="2800" dirty="0" smtClean="0"/>
          </a:p>
          <a:p>
            <a:endParaRPr lang="tr-TR" sz="2800" dirty="0"/>
          </a:p>
          <a:p>
            <a:r>
              <a:rPr lang="en-US" sz="2800" dirty="0" smtClean="0"/>
              <a:t>Luxation </a:t>
            </a:r>
            <a:r>
              <a:rPr lang="en-US" sz="2800" dirty="0"/>
              <a:t>and elevation instruments are used to dislodge the tooth from its alveolus. </a:t>
            </a:r>
            <a:r>
              <a:rPr lang="tr-TR" sz="2800" dirty="0" smtClean="0"/>
              <a:t> </a:t>
            </a:r>
          </a:p>
          <a:p>
            <a:r>
              <a:rPr lang="tr-TR" sz="2800" dirty="0" smtClean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alveolar bone </a:t>
            </a:r>
            <a:r>
              <a:rPr lang="en-US" sz="2800" dirty="0" smtClean="0"/>
              <a:t>is</a:t>
            </a:r>
            <a:r>
              <a:rPr lang="tr-TR" sz="2800" dirty="0" smtClean="0"/>
              <a:t> </a:t>
            </a:r>
            <a:r>
              <a:rPr lang="en-US" sz="2800" dirty="0" smtClean="0"/>
              <a:t>used </a:t>
            </a:r>
            <a:r>
              <a:rPr lang="en-US" sz="2800" dirty="0"/>
              <a:t>as a fulcrum against which rotational forces are applied. </a:t>
            </a:r>
            <a:endParaRPr lang="tr-TR" sz="2800" dirty="0"/>
          </a:p>
          <a:p>
            <a:r>
              <a:rPr lang="en-US" sz="2800" dirty="0" err="1" smtClean="0"/>
              <a:t>Alveoloplasty</a:t>
            </a:r>
            <a:r>
              <a:rPr lang="en-US" sz="2800" dirty="0" smtClean="0"/>
              <a:t> </a:t>
            </a:r>
            <a:r>
              <a:rPr lang="en-US" sz="2800" dirty="0"/>
              <a:t>is performed prior to flap closure to ensure the </a:t>
            </a:r>
            <a:r>
              <a:rPr lang="en-US" sz="2800" dirty="0" smtClean="0"/>
              <a:t>flap</a:t>
            </a:r>
            <a:r>
              <a:rPr lang="tr-TR" sz="2800" dirty="0" smtClean="0"/>
              <a:t> </a:t>
            </a:r>
            <a:r>
              <a:rPr lang="en-US" sz="2800" dirty="0" smtClean="0"/>
              <a:t>is </a:t>
            </a:r>
            <a:r>
              <a:rPr lang="en-US" sz="2800" dirty="0"/>
              <a:t>not </a:t>
            </a:r>
            <a:r>
              <a:rPr lang="en-US" sz="2800" dirty="0" err="1"/>
              <a:t>traumatised</a:t>
            </a:r>
            <a:r>
              <a:rPr lang="en-US" sz="2800" dirty="0"/>
              <a:t> by sharp alveolar edges.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971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139" y="499107"/>
            <a:ext cx="4765717" cy="47476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240477" y="5448655"/>
            <a:ext cx="8257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	</a:t>
            </a:r>
            <a:r>
              <a:rPr lang="en-US" dirty="0" smtClean="0"/>
              <a:t>The </a:t>
            </a:r>
            <a:r>
              <a:rPr lang="en-US" dirty="0"/>
              <a:t>mandibular </a:t>
            </a:r>
            <a:r>
              <a:rPr lang="en-US" dirty="0" smtClean="0"/>
              <a:t>right</a:t>
            </a:r>
            <a:r>
              <a:rPr lang="tr-TR" dirty="0" smtClean="0"/>
              <a:t> </a:t>
            </a:r>
            <a:r>
              <a:rPr lang="en-US" dirty="0" smtClean="0"/>
              <a:t>canine </a:t>
            </a:r>
            <a:r>
              <a:rPr lang="en-US" dirty="0"/>
              <a:t>and third premolar </a:t>
            </a:r>
            <a:r>
              <a:rPr lang="en-US" dirty="0" smtClean="0"/>
              <a:t>are</a:t>
            </a:r>
            <a:r>
              <a:rPr lang="tr-TR" dirty="0" smtClean="0"/>
              <a:t> </a:t>
            </a:r>
            <a:r>
              <a:rPr lang="en-US" dirty="0" smtClean="0"/>
              <a:t>fractured </a:t>
            </a:r>
            <a:r>
              <a:rPr lang="en-US" dirty="0"/>
              <a:t>with chronic pulp </a:t>
            </a:r>
            <a:r>
              <a:rPr lang="en-US" dirty="0" smtClean="0"/>
              <a:t>exposure.</a:t>
            </a:r>
            <a:r>
              <a:rPr lang="tr-TR" dirty="0" smtClean="0"/>
              <a:t> </a:t>
            </a:r>
            <a:r>
              <a:rPr lang="en-US" dirty="0" smtClean="0"/>
              <a:t>Restoration </a:t>
            </a:r>
            <a:r>
              <a:rPr lang="en-US" dirty="0"/>
              <a:t>and root canal therapy </a:t>
            </a:r>
            <a:r>
              <a:rPr lang="en-US" dirty="0" smtClean="0"/>
              <a:t>is</a:t>
            </a:r>
            <a:r>
              <a:rPr lang="tr-TR" dirty="0"/>
              <a:t> </a:t>
            </a:r>
            <a:r>
              <a:rPr lang="en-US" dirty="0" smtClean="0"/>
              <a:t>contraindicated </a:t>
            </a:r>
            <a:r>
              <a:rPr lang="en-US" dirty="0"/>
              <a:t>in these teeth, </a:t>
            </a:r>
            <a:r>
              <a:rPr lang="en-US" dirty="0" smtClean="0"/>
              <a:t>where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fractures extend sub-</a:t>
            </a:r>
            <a:r>
              <a:rPr lang="en-US" dirty="0" err="1"/>
              <a:t>gingivally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7345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5052" y="463689"/>
            <a:ext cx="9627685" cy="128089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Mucoperiosteal</a:t>
            </a:r>
            <a:r>
              <a:rPr lang="en-US" dirty="0">
                <a:solidFill>
                  <a:srgbClr val="FF0000"/>
                </a:solidFill>
              </a:rPr>
              <a:t> flap access for extraction of </a:t>
            </a:r>
            <a:r>
              <a:rPr lang="en-US" b="1" dirty="0">
                <a:solidFill>
                  <a:srgbClr val="FF0000"/>
                </a:solidFill>
              </a:rPr>
              <a:t>multi-rooted teeth.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133" y="1893586"/>
            <a:ext cx="4776975" cy="49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41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234988" y="1081843"/>
            <a:ext cx="48126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A: </a:t>
            </a:r>
            <a:r>
              <a:rPr lang="en-US" sz="2800" dirty="0" smtClean="0"/>
              <a:t>The </a:t>
            </a:r>
            <a:r>
              <a:rPr lang="en-US" sz="2800" dirty="0"/>
              <a:t>gingiva is incised by placing the scalpel blade into the gingival sulcus / pocket and incising down to the alveolar margin.</a:t>
            </a:r>
          </a:p>
          <a:p>
            <a:r>
              <a:rPr lang="tr-TR" sz="2800" dirty="0" smtClean="0"/>
              <a:t>	</a:t>
            </a:r>
            <a:r>
              <a:rPr lang="en-US" sz="2800" dirty="0" smtClean="0"/>
              <a:t>The </a:t>
            </a:r>
            <a:r>
              <a:rPr lang="en-US" sz="2800" dirty="0"/>
              <a:t>releasing incisions are made perpendicular to the gingival margin and at the line angles of the tooth / teeth to be </a:t>
            </a:r>
            <a:r>
              <a:rPr lang="en-US" sz="2800" dirty="0" smtClean="0"/>
              <a:t>extracted</a:t>
            </a:r>
            <a:r>
              <a:rPr lang="tr-TR" sz="2800" dirty="0" smtClean="0"/>
              <a:t> </a:t>
            </a:r>
            <a:r>
              <a:rPr lang="en-US" sz="2800" dirty="0" smtClean="0"/>
              <a:t>or </a:t>
            </a:r>
            <a:r>
              <a:rPr lang="en-US" sz="2800" dirty="0"/>
              <a:t>the adjacent teeth.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699"/>
            <a:ext cx="6673516" cy="69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7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962274" y="1493058"/>
            <a:ext cx="4940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B: </a:t>
            </a:r>
            <a:r>
              <a:rPr lang="en-US" sz="2800" dirty="0"/>
              <a:t>A small envelope flap is raised to expose the furcation of the tooth to be extracted.</a:t>
            </a:r>
          </a:p>
          <a:p>
            <a:r>
              <a:rPr lang="en-US" sz="2800" b="1" dirty="0"/>
              <a:t>C: </a:t>
            </a:r>
            <a:r>
              <a:rPr lang="en-US" sz="2800" dirty="0"/>
              <a:t>The crown of the tooth to be extracted is sectioned from the furcation through the crown and a wedge of crown may be</a:t>
            </a:r>
          </a:p>
          <a:p>
            <a:r>
              <a:rPr lang="en-US" sz="2800" dirty="0"/>
              <a:t>removed.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75699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5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737685" y="279738"/>
            <a:ext cx="50853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D: </a:t>
            </a:r>
            <a:r>
              <a:rPr lang="en-US" sz="2800" dirty="0"/>
              <a:t>The </a:t>
            </a:r>
            <a:r>
              <a:rPr lang="en-US" sz="2800" dirty="0" err="1"/>
              <a:t>mucoperiosteal</a:t>
            </a:r>
            <a:r>
              <a:rPr lang="en-US" sz="2800" dirty="0"/>
              <a:t> flap is raised by inserting the periosteal elevator under the periosteum apical to the </a:t>
            </a:r>
            <a:r>
              <a:rPr lang="en-US" sz="2800" dirty="0" err="1"/>
              <a:t>mucogingival</a:t>
            </a:r>
            <a:r>
              <a:rPr lang="en-US" sz="2800" dirty="0"/>
              <a:t> line</a:t>
            </a:r>
          </a:p>
          <a:p>
            <a:r>
              <a:rPr lang="en-US" sz="2800" dirty="0"/>
              <a:t>and working it in a coronal direction before progressing </a:t>
            </a:r>
            <a:r>
              <a:rPr lang="en-US" sz="2800" dirty="0" err="1"/>
              <a:t>rostrally</a:t>
            </a:r>
            <a:r>
              <a:rPr lang="en-US" sz="2800" dirty="0"/>
              <a:t> and caudally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endParaRPr lang="en-US" sz="2800" dirty="0"/>
          </a:p>
          <a:p>
            <a:r>
              <a:rPr lang="en-US" sz="2800" b="1" dirty="0"/>
              <a:t>E: </a:t>
            </a:r>
            <a:r>
              <a:rPr lang="en-US" sz="2800" dirty="0"/>
              <a:t>The flap is raised and reflected to reveal the </a:t>
            </a:r>
            <a:r>
              <a:rPr lang="en-US" sz="2800" dirty="0" err="1"/>
              <a:t>juga</a:t>
            </a:r>
            <a:r>
              <a:rPr lang="en-US" sz="2800" dirty="0"/>
              <a:t> (bony alveolar bulge) over the roots.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533"/>
            <a:ext cx="6336632" cy="65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66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49980" y="1423010"/>
            <a:ext cx="47484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F: </a:t>
            </a:r>
            <a:r>
              <a:rPr lang="en-US" sz="2800" dirty="0" err="1"/>
              <a:t>Alveolotomy</a:t>
            </a:r>
            <a:r>
              <a:rPr lang="en-US" sz="2800" dirty="0"/>
              <a:t> is performed to expose the periodontal ligament for a distance of about three quarters of the length of the roots.</a:t>
            </a:r>
          </a:p>
          <a:p>
            <a:r>
              <a:rPr lang="en-US" sz="2800" b="1" dirty="0"/>
              <a:t>G: </a:t>
            </a:r>
            <a:r>
              <a:rPr lang="en-US" sz="2800" dirty="0"/>
              <a:t>Luxation and elevation of the crown / root segments is performed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" y="161455"/>
            <a:ext cx="6334293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5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042483" y="441755"/>
            <a:ext cx="442762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H: </a:t>
            </a:r>
            <a:r>
              <a:rPr lang="en-US" sz="2400" dirty="0"/>
              <a:t>The flap is closed without tension, using synthetic monofilament absorbable suture material. If there is tension in the flap, </a:t>
            </a:r>
            <a:r>
              <a:rPr lang="en-US" sz="2400" dirty="0" smtClean="0"/>
              <a:t>a</a:t>
            </a:r>
            <a:r>
              <a:rPr lang="tr-TR" sz="2400" dirty="0" smtClean="0"/>
              <a:t> </a:t>
            </a:r>
            <a:r>
              <a:rPr lang="en-US" sz="2400" dirty="0" smtClean="0"/>
              <a:t>periosteal </a:t>
            </a:r>
            <a:r>
              <a:rPr lang="en-US" sz="2400" dirty="0"/>
              <a:t>releasing incision should be </a:t>
            </a:r>
            <a:r>
              <a:rPr lang="en-US" sz="2400" dirty="0" smtClean="0"/>
              <a:t>made</a:t>
            </a:r>
            <a:r>
              <a:rPr lang="tr-TR" sz="2400" dirty="0" smtClean="0"/>
              <a:t>.</a:t>
            </a:r>
          </a:p>
          <a:p>
            <a:endParaRPr lang="tr-TR" sz="2400" dirty="0" smtClean="0"/>
          </a:p>
          <a:p>
            <a:r>
              <a:rPr lang="en-US" sz="2400" b="1" dirty="0" smtClean="0"/>
              <a:t>I</a:t>
            </a:r>
            <a:r>
              <a:rPr lang="en-US" sz="2400" b="1" dirty="0"/>
              <a:t>: </a:t>
            </a:r>
            <a:r>
              <a:rPr lang="en-US" sz="2400" dirty="0"/>
              <a:t>(Top to bottom): The tooth is </a:t>
            </a:r>
            <a:r>
              <a:rPr lang="en-US" sz="2400" dirty="0" err="1"/>
              <a:t>luxated</a:t>
            </a:r>
            <a:r>
              <a:rPr lang="en-US" sz="2400" dirty="0"/>
              <a:t> and then elevated using alveolar bone as a leverage fulcrum. </a:t>
            </a:r>
            <a:r>
              <a:rPr lang="en-US" sz="2400" dirty="0" err="1"/>
              <a:t>Alveoloplasty</a:t>
            </a:r>
            <a:r>
              <a:rPr lang="en-US" sz="2400" dirty="0"/>
              <a:t> is </a:t>
            </a:r>
            <a:r>
              <a:rPr lang="en-US" sz="2400" dirty="0" smtClean="0"/>
              <a:t>performed</a:t>
            </a:r>
            <a:r>
              <a:rPr lang="tr-TR" sz="2400" dirty="0" smtClean="0"/>
              <a:t> </a:t>
            </a:r>
            <a:r>
              <a:rPr lang="en-US" sz="2400" dirty="0" smtClean="0"/>
              <a:t>prior </a:t>
            </a:r>
            <a:r>
              <a:rPr lang="en-US" sz="2400" dirty="0"/>
              <a:t>to flap closure to prevent damage to the flap from sharp alveolar edge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653"/>
            <a:ext cx="6334293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65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Extracting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three-rooted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teeth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005262" y="1637437"/>
            <a:ext cx="9705474" cy="4430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The maxillary carnassial and molar teeth usually have three roots in dogs. </a:t>
            </a:r>
            <a:endParaRPr lang="tr-TR" sz="3200" dirty="0" smtClean="0"/>
          </a:p>
          <a:p>
            <a:pPr algn="just">
              <a:lnSpc>
                <a:spcPct val="150000"/>
              </a:lnSpc>
            </a:pPr>
            <a:r>
              <a:rPr lang="tr-TR" sz="3200" dirty="0"/>
              <a:t>	</a:t>
            </a:r>
            <a:r>
              <a:rPr lang="en-US" sz="3200" dirty="0" smtClean="0"/>
              <a:t>In</a:t>
            </a:r>
            <a:r>
              <a:rPr lang="tr-TR" sz="3200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cat the maxillary carnassial has three roots and although the </a:t>
            </a:r>
            <a:r>
              <a:rPr lang="en-US" sz="3200" dirty="0" smtClean="0"/>
              <a:t>maxillary</a:t>
            </a:r>
            <a:r>
              <a:rPr lang="tr-TR" sz="3200" dirty="0" smtClean="0"/>
              <a:t> </a:t>
            </a:r>
            <a:r>
              <a:rPr lang="en-US" sz="3200" dirty="0" smtClean="0"/>
              <a:t>molar </a:t>
            </a:r>
            <a:r>
              <a:rPr lang="en-US" sz="3200" dirty="0"/>
              <a:t>may have two or three roots the buccal roots are usually fused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01502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4820" y="211372"/>
            <a:ext cx="10988843" cy="6646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/>
              <a:t>	</a:t>
            </a:r>
            <a:r>
              <a:rPr lang="en-US" sz="3200" dirty="0" smtClean="0"/>
              <a:t>When ‘important’ teeth (canines and </a:t>
            </a:r>
            <a:r>
              <a:rPr lang="en-US" sz="3200" dirty="0" err="1" smtClean="0"/>
              <a:t>carnassials</a:t>
            </a:r>
            <a:r>
              <a:rPr lang="en-US" sz="3200" dirty="0" smtClean="0"/>
              <a:t>) have been extracted, occlusion</a:t>
            </a:r>
            <a:r>
              <a:rPr lang="tr-TR" sz="3200" dirty="0" smtClean="0"/>
              <a:t> </a:t>
            </a:r>
            <a:r>
              <a:rPr lang="en-US" sz="3200" dirty="0" smtClean="0"/>
              <a:t>of the remaining teeth must be evaluated to ensure that they do not cause</a:t>
            </a:r>
            <a:r>
              <a:rPr lang="tr-TR" sz="3200" dirty="0" smtClean="0"/>
              <a:t> </a:t>
            </a:r>
            <a:r>
              <a:rPr lang="en-US" sz="3200" dirty="0" smtClean="0"/>
              <a:t>trauma to the opposing tissues. </a:t>
            </a:r>
            <a:endParaRPr lang="tr-TR" sz="3200" dirty="0" smtClean="0"/>
          </a:p>
          <a:p>
            <a:pPr>
              <a:lnSpc>
                <a:spcPct val="150000"/>
              </a:lnSpc>
            </a:pPr>
            <a:r>
              <a:rPr lang="tr-TR" sz="3200" dirty="0" smtClean="0"/>
              <a:t>	</a:t>
            </a:r>
            <a:r>
              <a:rPr lang="en-US" sz="3200" dirty="0" smtClean="0">
                <a:solidFill>
                  <a:srgbClr val="FF0000"/>
                </a:solidFill>
              </a:rPr>
              <a:t>The </a:t>
            </a:r>
            <a:r>
              <a:rPr lang="en-US" sz="3200" b="1" dirty="0" smtClean="0">
                <a:solidFill>
                  <a:srgbClr val="FF0000"/>
                </a:solidFill>
              </a:rPr>
              <a:t>mandibular carnassial tooth </a:t>
            </a:r>
            <a:r>
              <a:rPr lang="en-US" sz="3200" dirty="0" smtClean="0">
                <a:solidFill>
                  <a:srgbClr val="FF0000"/>
                </a:solidFill>
              </a:rPr>
              <a:t>(</a:t>
            </a:r>
            <a:r>
              <a:rPr lang="en-US" sz="3200" b="1" dirty="0" smtClean="0"/>
              <a:t>molar 1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may bite into the palate after the </a:t>
            </a:r>
            <a:r>
              <a:rPr lang="en-US" sz="3200" b="1" dirty="0" smtClean="0">
                <a:solidFill>
                  <a:srgbClr val="FF0000"/>
                </a:solidFill>
              </a:rPr>
              <a:t>maxillary carnassial tooth </a:t>
            </a:r>
            <a:r>
              <a:rPr lang="en-US" sz="3200" dirty="0" smtClean="0">
                <a:solidFill>
                  <a:srgbClr val="FF0000"/>
                </a:solidFill>
              </a:rPr>
              <a:t>(</a:t>
            </a:r>
            <a:r>
              <a:rPr lang="en-US" sz="3200" dirty="0" smtClean="0"/>
              <a:t>premolar 4</a:t>
            </a:r>
            <a:r>
              <a:rPr lang="en-US" sz="3200" dirty="0" smtClean="0">
                <a:solidFill>
                  <a:srgbClr val="FF0000"/>
                </a:solidFill>
              </a:rPr>
              <a:t>) and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molar 1 have been extracted.</a:t>
            </a:r>
            <a:r>
              <a:rPr lang="en-US" sz="3200" dirty="0" smtClean="0"/>
              <a:t> </a:t>
            </a:r>
            <a:endParaRPr lang="tr-TR" sz="3200" dirty="0" smtClean="0"/>
          </a:p>
          <a:p>
            <a:pPr>
              <a:lnSpc>
                <a:spcPct val="150000"/>
              </a:lnSpc>
            </a:pPr>
            <a:r>
              <a:rPr lang="tr-TR" sz="3200" dirty="0"/>
              <a:t>	</a:t>
            </a:r>
            <a:r>
              <a:rPr lang="en-US" sz="3200" dirty="0" smtClean="0"/>
              <a:t>This tooth may require</a:t>
            </a:r>
            <a:r>
              <a:rPr lang="tr-TR" sz="3200" dirty="0" smtClean="0"/>
              <a:t> </a:t>
            </a:r>
            <a:r>
              <a:rPr lang="en-US" sz="3200" dirty="0" err="1" smtClean="0"/>
              <a:t>odontoplasty</a:t>
            </a:r>
            <a:r>
              <a:rPr lang="en-US" sz="3200" dirty="0" smtClean="0"/>
              <a:t> to shorten</a:t>
            </a:r>
            <a:r>
              <a:rPr lang="tr-TR" sz="3200" dirty="0" smtClean="0"/>
              <a:t> </a:t>
            </a:r>
            <a:r>
              <a:rPr lang="en-US" sz="3200" dirty="0" smtClean="0"/>
              <a:t>the crown to prevent palatal trauma.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845553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10" y="336884"/>
            <a:ext cx="7084143" cy="469409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390274" y="5432900"/>
            <a:ext cx="7892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palatal cusp </a:t>
            </a:r>
            <a:r>
              <a:rPr lang="en-US" sz="2800" dirty="0" smtClean="0"/>
              <a:t>of</a:t>
            </a:r>
            <a:r>
              <a:rPr lang="tr-TR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maxillary left molar 1 is </a:t>
            </a:r>
            <a:r>
              <a:rPr lang="en-US" sz="2800" dirty="0" smtClean="0"/>
              <a:t>being</a:t>
            </a:r>
            <a:r>
              <a:rPr lang="tr-TR" sz="2800" dirty="0" smtClean="0"/>
              <a:t> </a:t>
            </a:r>
            <a:r>
              <a:rPr lang="en-US" sz="2800" dirty="0" smtClean="0"/>
              <a:t>sectioned</a:t>
            </a:r>
            <a:r>
              <a:rPr lang="en-US" sz="2800" dirty="0"/>
              <a:t>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105348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89221" y="41235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palatal cusp </a:t>
            </a:r>
            <a:r>
              <a:rPr lang="en-US" sz="2800" dirty="0" smtClean="0"/>
              <a:t>of</a:t>
            </a:r>
            <a:r>
              <a:rPr lang="tr-TR" sz="2800" dirty="0" smtClean="0"/>
              <a:t> </a:t>
            </a:r>
            <a:r>
              <a:rPr lang="en-US" sz="2800" dirty="0" smtClean="0"/>
              <a:t>maxillary </a:t>
            </a:r>
            <a:r>
              <a:rPr lang="en-US" sz="2800" dirty="0"/>
              <a:t>right carnassial is </a:t>
            </a:r>
            <a:r>
              <a:rPr lang="en-US" sz="2800" dirty="0" smtClean="0"/>
              <a:t>being</a:t>
            </a:r>
            <a:r>
              <a:rPr lang="tr-TR" sz="2800" dirty="0" smtClean="0"/>
              <a:t> </a:t>
            </a:r>
            <a:r>
              <a:rPr lang="en-US" sz="2800" dirty="0" smtClean="0"/>
              <a:t>sectioned</a:t>
            </a:r>
            <a:r>
              <a:rPr lang="en-US" sz="2800" dirty="0"/>
              <a:t>. The bur should be </a:t>
            </a:r>
            <a:r>
              <a:rPr lang="en-US" sz="2800" dirty="0" smtClean="0"/>
              <a:t>directed</a:t>
            </a:r>
            <a:r>
              <a:rPr lang="tr-TR" sz="2800" dirty="0" smtClean="0"/>
              <a:t> </a:t>
            </a:r>
            <a:r>
              <a:rPr lang="en-US" sz="2800" dirty="0" smtClean="0"/>
              <a:t>at </a:t>
            </a:r>
            <a:r>
              <a:rPr lang="en-US" sz="2800" dirty="0"/>
              <a:t>about 45° between the palatal </a:t>
            </a:r>
            <a:r>
              <a:rPr lang="en-US" sz="2800" dirty="0" smtClean="0"/>
              <a:t>and</a:t>
            </a:r>
            <a:r>
              <a:rPr lang="tr-TR" sz="2800" dirty="0" smtClean="0"/>
              <a:t> </a:t>
            </a:r>
            <a:r>
              <a:rPr lang="en-US" sz="2800" dirty="0" smtClean="0"/>
              <a:t>buccal </a:t>
            </a:r>
            <a:r>
              <a:rPr lang="en-US" sz="2800" dirty="0"/>
              <a:t>cusps.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376" y="2155371"/>
            <a:ext cx="4720507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89163" y="1803404"/>
            <a:ext cx="8915400" cy="4773881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fractured teeth which cannot be restored</a:t>
            </a:r>
          </a:p>
          <a:p>
            <a:pPr algn="just"/>
            <a:r>
              <a:rPr lang="en-US" sz="2800" dirty="0"/>
              <a:t>• teeth affected by caries (lesions so severe that restoration is not possible)</a:t>
            </a:r>
          </a:p>
          <a:p>
            <a:pPr algn="just"/>
            <a:r>
              <a:rPr lang="en-US" sz="2800" dirty="0"/>
              <a:t>• persistent deciduous teeth</a:t>
            </a:r>
          </a:p>
          <a:p>
            <a:pPr algn="just"/>
            <a:r>
              <a:rPr lang="en-US" sz="2800" dirty="0"/>
              <a:t>• supernumerary teeth causing crowding</a:t>
            </a:r>
          </a:p>
          <a:p>
            <a:pPr algn="just"/>
            <a:r>
              <a:rPr lang="en-US" sz="2800" dirty="0"/>
              <a:t>• </a:t>
            </a:r>
            <a:r>
              <a:rPr lang="en-US" sz="2800" dirty="0" err="1"/>
              <a:t>maloccluding</a:t>
            </a:r>
            <a:r>
              <a:rPr lang="en-US" sz="2800" dirty="0"/>
              <a:t> teeth</a:t>
            </a:r>
          </a:p>
          <a:p>
            <a:pPr algn="just"/>
            <a:r>
              <a:rPr lang="en-US" sz="2800" dirty="0"/>
              <a:t>• teeth in a jaw fracture line (which are not providing fixation stability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2189163" y="522514"/>
            <a:ext cx="8911687" cy="1280890"/>
          </a:xfrm>
        </p:spPr>
        <p:txBody>
          <a:bodyPr/>
          <a:lstStyle/>
          <a:p>
            <a:r>
              <a:rPr lang="tr-TR" dirty="0" err="1"/>
              <a:t>Indications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tooth</a:t>
            </a:r>
            <a:r>
              <a:rPr lang="tr-TR" dirty="0"/>
              <a:t> </a:t>
            </a:r>
            <a:r>
              <a:rPr lang="tr-TR" dirty="0" err="1"/>
              <a:t>extraction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0041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60" y="1051849"/>
            <a:ext cx="5265939" cy="524599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267073" y="2855041"/>
            <a:ext cx="4138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buccal cusps </a:t>
            </a:r>
            <a:r>
              <a:rPr lang="en-US" sz="3200" dirty="0" smtClean="0"/>
              <a:t>of</a:t>
            </a:r>
            <a:r>
              <a:rPr lang="tr-TR" sz="3200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maxillary right molar 1 are </a:t>
            </a:r>
            <a:r>
              <a:rPr lang="en-US" sz="3200" dirty="0" smtClean="0"/>
              <a:t>being</a:t>
            </a:r>
            <a:r>
              <a:rPr lang="tr-TR" sz="3200" dirty="0" smtClean="0"/>
              <a:t> </a:t>
            </a:r>
            <a:r>
              <a:rPr lang="en-US" sz="3200" dirty="0" smtClean="0"/>
              <a:t>sectioned</a:t>
            </a:r>
            <a:r>
              <a:rPr lang="en-US" sz="3200" dirty="0"/>
              <a:t>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215086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93" y="603644"/>
            <a:ext cx="5522612" cy="550169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732294" y="2231545"/>
            <a:ext cx="3962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buccal cusps </a:t>
            </a:r>
            <a:r>
              <a:rPr lang="en-US" sz="3200" dirty="0" smtClean="0"/>
              <a:t>of</a:t>
            </a:r>
            <a:r>
              <a:rPr lang="tr-TR" sz="3200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maxillary right carnassial </a:t>
            </a:r>
            <a:r>
              <a:rPr lang="en-US" sz="3200" dirty="0" smtClean="0"/>
              <a:t>tooth</a:t>
            </a:r>
            <a:r>
              <a:rPr lang="tr-TR" sz="3200" dirty="0" smtClean="0"/>
              <a:t> </a:t>
            </a:r>
            <a:r>
              <a:rPr lang="en-US" sz="3200" dirty="0" smtClean="0"/>
              <a:t>are </a:t>
            </a:r>
            <a:r>
              <a:rPr lang="en-US" sz="3200" dirty="0"/>
              <a:t>being sectioned.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885747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39" y="1308341"/>
            <a:ext cx="5217813" cy="519805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94358" y="2832546"/>
            <a:ext cx="5037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three crown </a:t>
            </a:r>
            <a:r>
              <a:rPr lang="en-US" sz="3200" dirty="0" smtClean="0"/>
              <a:t>segments</a:t>
            </a:r>
            <a:r>
              <a:rPr lang="tr-TR" sz="3200" dirty="0" smtClean="0"/>
              <a:t> </a:t>
            </a:r>
            <a:r>
              <a:rPr lang="en-US" sz="3200" dirty="0" smtClean="0"/>
              <a:t>of </a:t>
            </a:r>
            <a:r>
              <a:rPr lang="en-US" sz="3200" dirty="0"/>
              <a:t>maxillary right molar 1.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89673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309810" y="3121877"/>
            <a:ext cx="41709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three crown segments</a:t>
            </a:r>
          </a:p>
          <a:p>
            <a:r>
              <a:rPr lang="en-US" sz="2800" dirty="0"/>
              <a:t>of maxillary right carnassial tooth.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98" y="925052"/>
            <a:ext cx="5499328" cy="50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4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9012" y="367437"/>
            <a:ext cx="9595600" cy="1280890"/>
          </a:xfrm>
        </p:spPr>
        <p:txBody>
          <a:bodyPr>
            <a:noAutofit/>
          </a:bodyPr>
          <a:lstStyle/>
          <a:p>
            <a:r>
              <a:rPr lang="tr-TR" sz="4000" dirty="0" err="1">
                <a:solidFill>
                  <a:srgbClr val="FF0000"/>
                </a:solidFill>
              </a:rPr>
              <a:t>Possible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complications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/>
              <a:t>associated</a:t>
            </a:r>
            <a:r>
              <a:rPr lang="tr-TR" sz="4000" dirty="0"/>
              <a:t> </a:t>
            </a:r>
            <a:r>
              <a:rPr lang="tr-TR" sz="4000" dirty="0" err="1"/>
              <a:t>with</a:t>
            </a:r>
            <a:r>
              <a:rPr lang="tr-TR" sz="4000" dirty="0"/>
              <a:t> </a:t>
            </a:r>
            <a:r>
              <a:rPr lang="tr-TR" sz="4000" dirty="0" err="1"/>
              <a:t>extractions</a:t>
            </a:r>
            <a:endParaRPr lang="tr-TR" sz="4000" dirty="0"/>
          </a:p>
        </p:txBody>
      </p:sp>
      <p:sp>
        <p:nvSpPr>
          <p:cNvPr id="3" name="Dikdörtgen 2"/>
          <p:cNvSpPr/>
          <p:nvPr/>
        </p:nvSpPr>
        <p:spPr>
          <a:xfrm>
            <a:off x="1909012" y="2064889"/>
            <a:ext cx="102289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/>
              <a:t>	</a:t>
            </a:r>
            <a:r>
              <a:rPr lang="en-US" sz="3200" dirty="0" smtClean="0"/>
              <a:t>The </a:t>
            </a:r>
            <a:r>
              <a:rPr lang="en-US" sz="3200" dirty="0"/>
              <a:t>mandibular molar 1 and maxillary carnassial tooth roots can have </a:t>
            </a:r>
            <a:r>
              <a:rPr lang="en-US" sz="3200" dirty="0" smtClean="0"/>
              <a:t>a</a:t>
            </a:r>
            <a:r>
              <a:rPr lang="tr-TR" sz="3200" dirty="0" smtClean="0"/>
              <a:t> </a:t>
            </a:r>
            <a:r>
              <a:rPr lang="en-US" sz="3200" dirty="0" smtClean="0"/>
              <a:t>developmental </a:t>
            </a:r>
            <a:r>
              <a:rPr lang="en-US" sz="3200" dirty="0"/>
              <a:t>groove running from the furcation to the apex of the </a:t>
            </a:r>
            <a:r>
              <a:rPr lang="en-US" sz="3200" dirty="0" smtClean="0"/>
              <a:t>root</a:t>
            </a:r>
            <a:r>
              <a:rPr lang="tr-TR" sz="3200" dirty="0" smtClean="0"/>
              <a:t>. </a:t>
            </a:r>
            <a:r>
              <a:rPr lang="en-US" sz="3200" dirty="0" smtClean="0"/>
              <a:t>These </a:t>
            </a:r>
            <a:r>
              <a:rPr lang="en-US" sz="3200" dirty="0"/>
              <a:t>grooves provide additional anti-rotational support </a:t>
            </a:r>
            <a:r>
              <a:rPr lang="en-US" sz="3200" dirty="0" smtClean="0"/>
              <a:t>to</a:t>
            </a:r>
            <a:r>
              <a:rPr lang="tr-TR" sz="3200" dirty="0" smtClean="0"/>
              <a:t> </a:t>
            </a:r>
            <a:r>
              <a:rPr lang="en-US" sz="3200" dirty="0" smtClean="0"/>
              <a:t>these </a:t>
            </a:r>
            <a:r>
              <a:rPr lang="en-US" sz="3200" dirty="0"/>
              <a:t>teeth and can result in their extraction taking longer than expected.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6370891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83"/>
            <a:ext cx="6866021" cy="684001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299157" y="201143"/>
            <a:ext cx="4507831" cy="647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The carnassial teeth </a:t>
            </a:r>
            <a:r>
              <a:rPr lang="en-US" sz="2800" dirty="0" smtClean="0"/>
              <a:t>have</a:t>
            </a:r>
            <a:r>
              <a:rPr lang="tr-TR" sz="2800" dirty="0" smtClean="0"/>
              <a:t> </a:t>
            </a:r>
            <a:r>
              <a:rPr lang="en-US" sz="2800" dirty="0" smtClean="0"/>
              <a:t>longitudinal </a:t>
            </a:r>
            <a:r>
              <a:rPr lang="en-US" sz="2800" dirty="0"/>
              <a:t>developmental grooves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(distally on the mesial root and </a:t>
            </a:r>
            <a:r>
              <a:rPr lang="en-US" sz="2800" dirty="0" err="1"/>
              <a:t>mesially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on the distal root) which </a:t>
            </a:r>
            <a:r>
              <a:rPr lang="en-US" sz="2800" dirty="0" smtClean="0"/>
              <a:t>improve</a:t>
            </a:r>
            <a:r>
              <a:rPr lang="tr-TR" sz="2800" dirty="0" smtClean="0"/>
              <a:t> </a:t>
            </a:r>
            <a:r>
              <a:rPr lang="en-US" sz="2800" dirty="0" smtClean="0"/>
              <a:t>anti-rotational </a:t>
            </a:r>
            <a:r>
              <a:rPr lang="en-US" sz="2800" dirty="0"/>
              <a:t>stability. These can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complicate extraction of these teeth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096368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32548" y="622501"/>
            <a:ext cx="1026694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/>
              <a:t>	</a:t>
            </a:r>
            <a:r>
              <a:rPr lang="en-US" sz="2800" dirty="0" smtClean="0"/>
              <a:t>In </a:t>
            </a:r>
            <a:r>
              <a:rPr lang="en-US" sz="2800" dirty="0"/>
              <a:t>geriatric animals the periodontal ligament space is narrower than </a:t>
            </a:r>
            <a:r>
              <a:rPr lang="en-US" sz="2800" dirty="0" smtClean="0"/>
              <a:t>in</a:t>
            </a:r>
            <a:r>
              <a:rPr lang="tr-TR" sz="2800" dirty="0" smtClean="0"/>
              <a:t> </a:t>
            </a:r>
            <a:r>
              <a:rPr lang="en-US" sz="2800" dirty="0" smtClean="0"/>
              <a:t>young </a:t>
            </a:r>
            <a:r>
              <a:rPr lang="en-US" sz="2800" dirty="0"/>
              <a:t>animals and the alveolar bone more dense. </a:t>
            </a:r>
            <a:endParaRPr lang="tr-TR" sz="2800" dirty="0" smtClean="0"/>
          </a:p>
          <a:p>
            <a:pPr>
              <a:lnSpc>
                <a:spcPct val="150000"/>
              </a:lnSpc>
            </a:pPr>
            <a:r>
              <a:rPr lang="tr-TR" sz="2800" dirty="0"/>
              <a:t>	</a:t>
            </a:r>
            <a:r>
              <a:rPr lang="en-US" sz="2800" dirty="0" smtClean="0"/>
              <a:t>This </a:t>
            </a:r>
            <a:r>
              <a:rPr lang="en-US" sz="2800" dirty="0"/>
              <a:t>can complicate </a:t>
            </a:r>
            <a:r>
              <a:rPr lang="en-US" sz="2800" dirty="0" smtClean="0"/>
              <a:t>extraction</a:t>
            </a:r>
            <a:r>
              <a:rPr lang="tr-TR" sz="2800" dirty="0" smtClean="0"/>
              <a:t> </a:t>
            </a:r>
            <a:r>
              <a:rPr lang="en-US" sz="2800" dirty="0" smtClean="0"/>
              <a:t>as </a:t>
            </a:r>
            <a:r>
              <a:rPr lang="en-US" sz="2800" dirty="0"/>
              <a:t>access to the periodontal ligament space is limited and the </a:t>
            </a:r>
            <a:r>
              <a:rPr lang="en-US" sz="2800" dirty="0" smtClean="0"/>
              <a:t>alveolar</a:t>
            </a:r>
            <a:r>
              <a:rPr lang="tr-TR" sz="2800" dirty="0" smtClean="0"/>
              <a:t> </a:t>
            </a:r>
            <a:r>
              <a:rPr lang="en-US" sz="2800" dirty="0" smtClean="0"/>
              <a:t>bone </a:t>
            </a:r>
            <a:r>
              <a:rPr lang="en-US" sz="2800" dirty="0"/>
              <a:t>is not easily compressed during luxation and </a:t>
            </a:r>
            <a:r>
              <a:rPr lang="en-US" sz="2800" dirty="0" smtClean="0"/>
              <a:t>elevation</a:t>
            </a:r>
            <a:r>
              <a:rPr lang="tr-TR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tr-TR" sz="2800" dirty="0" smtClean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Greater </a:t>
            </a:r>
            <a:r>
              <a:rPr lang="en-US" sz="2800" dirty="0">
                <a:solidFill>
                  <a:srgbClr val="FF0000"/>
                </a:solidFill>
              </a:rPr>
              <a:t>patience is also required to prevent </a:t>
            </a:r>
            <a:r>
              <a:rPr lang="en-US" sz="2800" dirty="0" smtClean="0">
                <a:solidFill>
                  <a:srgbClr val="FF0000"/>
                </a:solidFill>
              </a:rPr>
              <a:t>iatrogenic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root </a:t>
            </a:r>
            <a:r>
              <a:rPr lang="en-US" sz="2800" dirty="0">
                <a:solidFill>
                  <a:srgbClr val="FF0000"/>
                </a:solidFill>
              </a:rPr>
              <a:t>/ crown fractures</a:t>
            </a:r>
            <a:endParaRPr lang="tr-TR" sz="28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8632808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59832" y="1381827"/>
            <a:ext cx="994610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 smtClean="0"/>
              <a:t>	</a:t>
            </a:r>
            <a:r>
              <a:rPr lang="en-US" sz="2800" dirty="0" smtClean="0"/>
              <a:t>Iatrogenic </a:t>
            </a:r>
            <a:r>
              <a:rPr lang="en-US" sz="2800" dirty="0" err="1"/>
              <a:t>oro</a:t>
            </a:r>
            <a:r>
              <a:rPr lang="en-US" sz="2800" dirty="0"/>
              <a:t>–nasal communication often occurs when </a:t>
            </a:r>
            <a:r>
              <a:rPr lang="en-US" sz="2800" dirty="0" err="1" smtClean="0"/>
              <a:t>periodontally</a:t>
            </a:r>
            <a:r>
              <a:rPr lang="tr-TR" sz="2800" dirty="0" smtClean="0"/>
              <a:t> </a:t>
            </a:r>
            <a:r>
              <a:rPr lang="en-US" sz="2800" dirty="0" smtClean="0"/>
              <a:t>compromised </a:t>
            </a:r>
            <a:r>
              <a:rPr lang="en-US" sz="2800" dirty="0"/>
              <a:t>maxillary teeth are extracted as a result of bone loss </a:t>
            </a:r>
            <a:r>
              <a:rPr lang="en-US" sz="2800" dirty="0" smtClean="0"/>
              <a:t>affecting</a:t>
            </a:r>
            <a:r>
              <a:rPr lang="tr-TR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palatal alveolar wall. Sometimes the only separation between the tooth </a:t>
            </a:r>
            <a:r>
              <a:rPr lang="en-US" sz="2800" dirty="0" smtClean="0"/>
              <a:t>and</a:t>
            </a:r>
            <a:r>
              <a:rPr lang="tr-TR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nasal passage is inflamed soft tissue which tears loose during </a:t>
            </a:r>
            <a:r>
              <a:rPr lang="en-US" sz="2800" dirty="0" smtClean="0"/>
              <a:t>extraction.</a:t>
            </a:r>
            <a:r>
              <a:rPr lang="tr-TR" sz="2800" dirty="0" smtClean="0"/>
              <a:t> </a:t>
            </a:r>
            <a:r>
              <a:rPr lang="en-US" sz="2800" dirty="0" smtClean="0"/>
              <a:t>Bleeding </a:t>
            </a:r>
            <a:r>
              <a:rPr lang="en-US" sz="2800" dirty="0"/>
              <a:t>is usually noticed from the ipsilateral nostril.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500365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83"/>
            <a:ext cx="6866021" cy="684001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251032" y="1075962"/>
            <a:ext cx="48126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</a:t>
            </a:r>
            <a:r>
              <a:rPr lang="en-US" sz="2800" dirty="0" err="1"/>
              <a:t>mucoperiosteal</a:t>
            </a:r>
            <a:r>
              <a:rPr lang="en-US" sz="2800" dirty="0"/>
              <a:t> flap </a:t>
            </a:r>
            <a:r>
              <a:rPr lang="en-US" sz="2800" dirty="0" smtClean="0"/>
              <a:t>was</a:t>
            </a:r>
            <a:r>
              <a:rPr lang="tr-TR" sz="2800" dirty="0" smtClean="0"/>
              <a:t> </a:t>
            </a:r>
            <a:r>
              <a:rPr lang="en-US" sz="2800" dirty="0" smtClean="0"/>
              <a:t>raised </a:t>
            </a:r>
            <a:r>
              <a:rPr lang="en-US" sz="2800" dirty="0"/>
              <a:t>to extract the maxillary </a:t>
            </a:r>
            <a:r>
              <a:rPr lang="en-US" sz="2800" dirty="0" smtClean="0"/>
              <a:t>left</a:t>
            </a:r>
            <a:r>
              <a:rPr lang="tr-TR" sz="2800" dirty="0" smtClean="0"/>
              <a:t> </a:t>
            </a:r>
            <a:r>
              <a:rPr lang="en-US" sz="2800" dirty="0" smtClean="0"/>
              <a:t>canine </a:t>
            </a:r>
            <a:r>
              <a:rPr lang="en-US" sz="2800" dirty="0"/>
              <a:t>and premolars and an </a:t>
            </a:r>
            <a:r>
              <a:rPr lang="en-US" sz="2800" dirty="0" err="1" smtClean="0"/>
              <a:t>oro</a:t>
            </a:r>
            <a:r>
              <a:rPr lang="en-US" sz="2800" dirty="0" smtClean="0"/>
              <a:t>-nasal</a:t>
            </a:r>
            <a:r>
              <a:rPr lang="tr-TR" sz="2800" dirty="0" smtClean="0"/>
              <a:t> </a:t>
            </a:r>
            <a:r>
              <a:rPr lang="en-US" sz="2800" dirty="0" smtClean="0"/>
              <a:t>communication </a:t>
            </a:r>
            <a:r>
              <a:rPr lang="en-US" sz="2800" dirty="0"/>
              <a:t>resulted at the canine</a:t>
            </a:r>
          </a:p>
          <a:p>
            <a:r>
              <a:rPr lang="en-US" sz="2800" dirty="0"/>
              <a:t>alveolus. The nasal passage was visible</a:t>
            </a:r>
          </a:p>
          <a:p>
            <a:r>
              <a:rPr lang="en-US" sz="2800" dirty="0"/>
              <a:t>through the alveolus.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03631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83"/>
            <a:ext cx="6866021" cy="684001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251031" y="1894110"/>
            <a:ext cx="41388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acute </a:t>
            </a:r>
            <a:r>
              <a:rPr lang="en-US" sz="2800" dirty="0" err="1"/>
              <a:t>oro</a:t>
            </a:r>
            <a:r>
              <a:rPr lang="en-US" sz="2800" dirty="0"/>
              <a:t>–nasal</a:t>
            </a:r>
          </a:p>
          <a:p>
            <a:r>
              <a:rPr lang="en-US" sz="2800" dirty="0"/>
              <a:t>communication was repaired </a:t>
            </a:r>
            <a:r>
              <a:rPr lang="en-US" sz="2800" dirty="0" smtClean="0"/>
              <a:t>by</a:t>
            </a:r>
            <a:r>
              <a:rPr lang="tr-TR" sz="2800" dirty="0" smtClean="0"/>
              <a:t> </a:t>
            </a:r>
            <a:r>
              <a:rPr lang="en-US" sz="2800" dirty="0" smtClean="0"/>
              <a:t>tension-free </a:t>
            </a:r>
            <a:r>
              <a:rPr lang="en-US" sz="2800" dirty="0"/>
              <a:t>closure of the</a:t>
            </a:r>
          </a:p>
          <a:p>
            <a:r>
              <a:rPr lang="en-US" sz="2800" dirty="0" err="1"/>
              <a:t>mucoperiosteal</a:t>
            </a:r>
            <a:r>
              <a:rPr lang="en-US" sz="2800" dirty="0"/>
              <a:t> flap and healed</a:t>
            </a:r>
          </a:p>
          <a:p>
            <a:r>
              <a:rPr lang="en-US" sz="2800" dirty="0"/>
              <a:t>uneventfully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03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94209" y="534391"/>
            <a:ext cx="8915400" cy="594953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tr-TR" sz="3600" dirty="0"/>
              <a:t>• </a:t>
            </a:r>
            <a:r>
              <a:rPr lang="tr-TR" sz="3600" dirty="0" err="1"/>
              <a:t>periodontally</a:t>
            </a:r>
            <a:r>
              <a:rPr lang="tr-TR" sz="3600" dirty="0"/>
              <a:t> </a:t>
            </a:r>
            <a:r>
              <a:rPr lang="tr-TR" sz="3600" dirty="0" err="1"/>
              <a:t>compromised</a:t>
            </a:r>
            <a:r>
              <a:rPr lang="tr-TR" sz="3600" dirty="0"/>
              <a:t> </a:t>
            </a:r>
            <a:r>
              <a:rPr lang="tr-TR" sz="3600" dirty="0" err="1"/>
              <a:t>teeth</a:t>
            </a:r>
            <a:endParaRPr lang="tr-TR" sz="3600" dirty="0"/>
          </a:p>
          <a:p>
            <a:pPr algn="just">
              <a:lnSpc>
                <a:spcPct val="170000"/>
              </a:lnSpc>
            </a:pPr>
            <a:r>
              <a:rPr lang="tr-TR" sz="3600" dirty="0"/>
              <a:t>• severe </a:t>
            </a:r>
            <a:r>
              <a:rPr lang="tr-TR" sz="3600" dirty="0" err="1"/>
              <a:t>chronic</a:t>
            </a:r>
            <a:r>
              <a:rPr lang="tr-TR" sz="3600" dirty="0"/>
              <a:t> </a:t>
            </a:r>
            <a:r>
              <a:rPr lang="tr-TR" sz="3600" dirty="0" err="1"/>
              <a:t>gingivo-stomatitis</a:t>
            </a:r>
            <a:endParaRPr lang="tr-TR" sz="3600" dirty="0"/>
          </a:p>
          <a:p>
            <a:pPr algn="just">
              <a:lnSpc>
                <a:spcPct val="170000"/>
              </a:lnSpc>
            </a:pPr>
            <a:r>
              <a:rPr lang="tr-TR" sz="3600" dirty="0"/>
              <a:t>• </a:t>
            </a:r>
            <a:r>
              <a:rPr lang="tr-TR" sz="3600" dirty="0" err="1"/>
              <a:t>malformed</a:t>
            </a:r>
            <a:r>
              <a:rPr lang="tr-TR" sz="3600" dirty="0"/>
              <a:t> </a:t>
            </a:r>
            <a:r>
              <a:rPr lang="tr-TR" sz="3600" dirty="0" err="1"/>
              <a:t>teeth</a:t>
            </a:r>
            <a:r>
              <a:rPr lang="tr-TR" sz="3600" dirty="0"/>
              <a:t> </a:t>
            </a:r>
            <a:r>
              <a:rPr lang="tr-TR" sz="3600" dirty="0" err="1"/>
              <a:t>causing</a:t>
            </a:r>
            <a:r>
              <a:rPr lang="tr-TR" sz="3600" dirty="0"/>
              <a:t> </a:t>
            </a:r>
            <a:r>
              <a:rPr lang="tr-TR" sz="3600" dirty="0" err="1"/>
              <a:t>gingivitis</a:t>
            </a:r>
            <a:r>
              <a:rPr lang="tr-TR" sz="3600" dirty="0"/>
              <a:t> </a:t>
            </a:r>
            <a:r>
              <a:rPr lang="tr-TR" sz="3600" dirty="0" err="1"/>
              <a:t>and</a:t>
            </a:r>
            <a:r>
              <a:rPr lang="tr-TR" sz="3600" dirty="0"/>
              <a:t> </a:t>
            </a:r>
            <a:r>
              <a:rPr lang="tr-TR" sz="3600" dirty="0" err="1"/>
              <a:t>periodontal</a:t>
            </a:r>
            <a:r>
              <a:rPr lang="tr-TR" sz="3600" dirty="0"/>
              <a:t> </a:t>
            </a:r>
            <a:r>
              <a:rPr lang="tr-TR" sz="3600" dirty="0" err="1"/>
              <a:t>disease</a:t>
            </a:r>
            <a:endParaRPr lang="tr-TR" sz="3600" dirty="0"/>
          </a:p>
          <a:p>
            <a:pPr algn="just">
              <a:lnSpc>
                <a:spcPct val="170000"/>
              </a:lnSpc>
            </a:pPr>
            <a:r>
              <a:rPr lang="tr-TR" sz="3600" dirty="0"/>
              <a:t>• </a:t>
            </a:r>
            <a:r>
              <a:rPr lang="tr-TR" sz="3600" dirty="0" err="1"/>
              <a:t>luxated</a:t>
            </a:r>
            <a:r>
              <a:rPr lang="tr-TR" sz="3600" dirty="0"/>
              <a:t> </a:t>
            </a:r>
            <a:r>
              <a:rPr lang="tr-TR" sz="3600" dirty="0" err="1"/>
              <a:t>or</a:t>
            </a:r>
            <a:r>
              <a:rPr lang="tr-TR" sz="3600" dirty="0"/>
              <a:t> </a:t>
            </a:r>
            <a:r>
              <a:rPr lang="tr-TR" sz="3600" dirty="0" err="1"/>
              <a:t>subluxated</a:t>
            </a:r>
            <a:r>
              <a:rPr lang="tr-TR" sz="3600" dirty="0"/>
              <a:t> </a:t>
            </a:r>
            <a:r>
              <a:rPr lang="tr-TR" sz="3600" dirty="0" err="1"/>
              <a:t>teeth</a:t>
            </a:r>
            <a:r>
              <a:rPr lang="tr-TR" sz="3600" dirty="0"/>
              <a:t> (</a:t>
            </a:r>
            <a:r>
              <a:rPr lang="tr-TR" sz="3600" dirty="0" err="1"/>
              <a:t>including</a:t>
            </a:r>
            <a:r>
              <a:rPr lang="tr-TR" sz="3600" dirty="0"/>
              <a:t> </a:t>
            </a:r>
            <a:r>
              <a:rPr lang="tr-TR" sz="3600" dirty="0" err="1"/>
              <a:t>intruded</a:t>
            </a:r>
            <a:r>
              <a:rPr lang="tr-TR" sz="3600" dirty="0"/>
              <a:t> </a:t>
            </a:r>
            <a:r>
              <a:rPr lang="tr-TR" sz="3600" dirty="0" err="1"/>
              <a:t>teeth</a:t>
            </a:r>
            <a:r>
              <a:rPr lang="tr-TR" sz="3600" dirty="0"/>
              <a:t>) not </a:t>
            </a:r>
            <a:r>
              <a:rPr lang="tr-TR" sz="3600" dirty="0" err="1"/>
              <a:t>amenable</a:t>
            </a:r>
            <a:r>
              <a:rPr lang="tr-TR" sz="3600" dirty="0"/>
              <a:t> </a:t>
            </a:r>
            <a:r>
              <a:rPr lang="tr-TR" sz="3600" dirty="0" err="1" smtClean="0"/>
              <a:t>to</a:t>
            </a:r>
            <a:r>
              <a:rPr lang="tr-TR" sz="3600" dirty="0" smtClean="0"/>
              <a:t> </a:t>
            </a:r>
            <a:r>
              <a:rPr lang="tr-TR" sz="3600" dirty="0" err="1" smtClean="0"/>
              <a:t>treatment</a:t>
            </a:r>
            <a:endParaRPr lang="tr-TR" sz="3600" dirty="0"/>
          </a:p>
          <a:p>
            <a:pPr algn="just">
              <a:lnSpc>
                <a:spcPct val="170000"/>
              </a:lnSpc>
            </a:pPr>
            <a:r>
              <a:rPr lang="tr-TR" sz="3600" dirty="0"/>
              <a:t>• </a:t>
            </a:r>
            <a:r>
              <a:rPr lang="tr-TR" sz="3600" dirty="0" err="1"/>
              <a:t>retained</a:t>
            </a:r>
            <a:r>
              <a:rPr lang="tr-TR" sz="3600" dirty="0"/>
              <a:t> (</a:t>
            </a:r>
            <a:r>
              <a:rPr lang="tr-TR" sz="3600" dirty="0" err="1"/>
              <a:t>unerupted</a:t>
            </a:r>
            <a:r>
              <a:rPr lang="tr-TR" sz="3600" dirty="0"/>
              <a:t>) </a:t>
            </a:r>
            <a:r>
              <a:rPr lang="tr-TR" sz="3600" dirty="0" err="1"/>
              <a:t>teeth</a:t>
            </a:r>
            <a:endParaRPr lang="tr-TR" sz="3600" dirty="0"/>
          </a:p>
          <a:p>
            <a:pPr algn="just">
              <a:lnSpc>
                <a:spcPct val="170000"/>
              </a:lnSpc>
            </a:pPr>
            <a:r>
              <a:rPr lang="tr-TR" sz="3600" dirty="0"/>
              <a:t>• </a:t>
            </a:r>
            <a:r>
              <a:rPr lang="tr-TR" sz="3600" dirty="0" err="1"/>
              <a:t>teeth</a:t>
            </a:r>
            <a:r>
              <a:rPr lang="tr-TR" sz="3600" dirty="0"/>
              <a:t> </a:t>
            </a:r>
            <a:r>
              <a:rPr lang="tr-TR" sz="3600" dirty="0" err="1"/>
              <a:t>affected</a:t>
            </a:r>
            <a:r>
              <a:rPr lang="tr-TR" sz="3600" dirty="0"/>
              <a:t> </a:t>
            </a:r>
            <a:r>
              <a:rPr lang="tr-TR" sz="3600" dirty="0" err="1"/>
              <a:t>by</a:t>
            </a:r>
            <a:r>
              <a:rPr lang="tr-TR" sz="3600" dirty="0"/>
              <a:t> </a:t>
            </a:r>
            <a:r>
              <a:rPr lang="tr-TR" sz="3600" dirty="0" err="1"/>
              <a:t>odontoclastic</a:t>
            </a:r>
            <a:r>
              <a:rPr lang="tr-TR" sz="3600" dirty="0"/>
              <a:t> </a:t>
            </a:r>
            <a:r>
              <a:rPr lang="tr-TR" sz="3600" dirty="0" err="1"/>
              <a:t>resorption</a:t>
            </a:r>
            <a:endParaRPr lang="tr-TR" sz="3600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6770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3226798" y="6319"/>
            <a:ext cx="6444208" cy="6851681"/>
            <a:chOff x="922187" y="0"/>
            <a:chExt cx="6444208" cy="6851681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2187" y="0"/>
              <a:ext cx="6444208" cy="6851681"/>
            </a:xfrm>
            <a:prstGeom prst="rect">
              <a:avLst/>
            </a:prstGeom>
          </p:spPr>
        </p:pic>
        <p:sp>
          <p:nvSpPr>
            <p:cNvPr id="3" name="Dikdörtgen 2"/>
            <p:cNvSpPr/>
            <p:nvPr/>
          </p:nvSpPr>
          <p:spPr>
            <a:xfrm>
              <a:off x="1083951" y="260648"/>
              <a:ext cx="612068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Entrapment of the upper lip by the left mandibular </a:t>
              </a:r>
              <a:r>
                <a:rPr lang="en-US" sz="2400" b="1" dirty="0">
                  <a:solidFill>
                    <a:schemeClr val="bg1"/>
                  </a:solidFill>
                </a:rPr>
                <a:t>canine</a:t>
              </a:r>
              <a:r>
                <a:rPr lang="tr-TR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</a:rPr>
                <a:t>tooth </a:t>
              </a:r>
              <a:r>
                <a:rPr lang="en-US" sz="2400" b="1" dirty="0">
                  <a:solidFill>
                    <a:schemeClr val="bg1"/>
                  </a:solidFill>
                </a:rPr>
                <a:t>following extraction of the left maxillary canine tooth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3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64"/>
            <a:ext cx="6849979" cy="682403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264573" y="3280096"/>
            <a:ext cx="49274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This patient was kicked</a:t>
            </a:r>
            <a:r>
              <a:rPr lang="tr-TR" sz="3200" dirty="0" smtClean="0"/>
              <a:t> </a:t>
            </a:r>
            <a:r>
              <a:rPr lang="en-US" sz="3200" dirty="0" smtClean="0"/>
              <a:t>in the mouth by a horse and suffered</a:t>
            </a:r>
            <a:r>
              <a:rPr lang="tr-TR" sz="3200" dirty="0" smtClean="0"/>
              <a:t> </a:t>
            </a:r>
            <a:r>
              <a:rPr lang="en-US" sz="3200" dirty="0" smtClean="0"/>
              <a:t>multiple fractures of its teeth.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02800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979"/>
            <a:ext cx="6898105" cy="687197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010400" y="2452514"/>
            <a:ext cx="471637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The lateral incisor was</a:t>
            </a:r>
          </a:p>
          <a:p>
            <a:pPr algn="just"/>
            <a:r>
              <a:rPr lang="en-US" sz="3200" dirty="0"/>
              <a:t>damaged and the middle incisor </a:t>
            </a:r>
            <a:r>
              <a:rPr lang="en-US" sz="3200" dirty="0" smtClean="0"/>
              <a:t>is</a:t>
            </a:r>
            <a:r>
              <a:rPr lang="tr-TR" sz="3200" dirty="0" smtClean="0"/>
              <a:t> </a:t>
            </a:r>
            <a:r>
              <a:rPr lang="en-US" sz="3200" dirty="0" smtClean="0"/>
              <a:t>missing </a:t>
            </a:r>
            <a:r>
              <a:rPr lang="en-US" sz="3200" dirty="0"/>
              <a:t>in this patient</a:t>
            </a:r>
            <a:r>
              <a:rPr lang="en-US" sz="3200" dirty="0" smtClean="0"/>
              <a:t>.</a:t>
            </a:r>
            <a:endParaRPr lang="tr-TR" sz="3200" dirty="0" smtClean="0"/>
          </a:p>
          <a:p>
            <a:pPr algn="just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14100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959"/>
            <a:ext cx="6914147" cy="688796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331243" y="363916"/>
            <a:ext cx="43313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mandibular right</a:t>
            </a:r>
          </a:p>
          <a:p>
            <a:r>
              <a:rPr lang="en-US" sz="3200" dirty="0"/>
              <a:t>canine and third premolar are</a:t>
            </a:r>
          </a:p>
          <a:p>
            <a:r>
              <a:rPr lang="en-US" sz="3200" dirty="0"/>
              <a:t>fractured with chronic pulp exposure</a:t>
            </a:r>
            <a:r>
              <a:rPr lang="en-US" sz="3200" dirty="0" smtClean="0"/>
              <a:t>.</a:t>
            </a:r>
            <a:endParaRPr lang="tr-TR" sz="3200" dirty="0" smtClean="0"/>
          </a:p>
          <a:p>
            <a:endParaRPr lang="en-US" sz="3200" dirty="0"/>
          </a:p>
          <a:p>
            <a:r>
              <a:rPr lang="en-US" sz="3200" dirty="0"/>
              <a:t>Restoration and root canal therapy is</a:t>
            </a:r>
          </a:p>
          <a:p>
            <a:r>
              <a:rPr lang="en-US" sz="3200" dirty="0"/>
              <a:t>contraindicated in these teeth, where</a:t>
            </a:r>
          </a:p>
          <a:p>
            <a:r>
              <a:rPr lang="en-US" sz="3200" dirty="0"/>
              <a:t>the fractures extend sub-</a:t>
            </a:r>
            <a:r>
              <a:rPr lang="en-US" sz="3200" dirty="0" err="1"/>
              <a:t>gingivally</a:t>
            </a:r>
            <a:r>
              <a:rPr lang="en-US" dirty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69862412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272</TotalTime>
  <Words>1204</Words>
  <Application>Microsoft Office PowerPoint</Application>
  <PresentationFormat>Geniş ekran</PresentationFormat>
  <Paragraphs>144</Paragraphs>
  <Slides>60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5" baseType="lpstr">
      <vt:lpstr>Arial</vt:lpstr>
      <vt:lpstr>Calibri</vt:lpstr>
      <vt:lpstr>Century Gothic</vt:lpstr>
      <vt:lpstr>Wingdings 3</vt:lpstr>
      <vt:lpstr>Duman</vt:lpstr>
      <vt:lpstr>Exodontics</vt:lpstr>
      <vt:lpstr>PowerPoint Sunusu</vt:lpstr>
      <vt:lpstr>PowerPoint Sunusu</vt:lpstr>
      <vt:lpstr>PowerPoint Sunusu</vt:lpstr>
      <vt:lpstr>Indications for tooth extraction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Mucoperiosteal flap access for extraction of multi-rooted teeth.</vt:lpstr>
      <vt:lpstr>PowerPoint Sunusu</vt:lpstr>
      <vt:lpstr>PowerPoint Sunusu</vt:lpstr>
      <vt:lpstr>PowerPoint Sunusu</vt:lpstr>
      <vt:lpstr>PowerPoint Sunusu</vt:lpstr>
      <vt:lpstr>PowerPoint Sunusu</vt:lpstr>
      <vt:lpstr>Extracting three-rooted teeth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Possible complications associated with extractions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Exodontics</dc:title>
  <dc:creator>Murat</dc:creator>
  <cp:lastModifiedBy>Murat</cp:lastModifiedBy>
  <cp:revision>63</cp:revision>
  <dcterms:created xsi:type="dcterms:W3CDTF">2019-10-30T05:26:13Z</dcterms:created>
  <dcterms:modified xsi:type="dcterms:W3CDTF">2019-10-31T09:23:14Z</dcterms:modified>
</cp:coreProperties>
</file>