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87" r:id="rId2"/>
    <p:sldId id="288" r:id="rId3"/>
    <p:sldId id="259" r:id="rId4"/>
    <p:sldId id="260" r:id="rId5"/>
    <p:sldId id="261" r:id="rId6"/>
    <p:sldId id="262" r:id="rId7"/>
    <p:sldId id="264" r:id="rId8"/>
    <p:sldId id="265" r:id="rId9"/>
    <p:sldId id="266" r:id="rId10"/>
    <p:sldId id="267" r:id="rId11"/>
    <p:sldId id="272" r:id="rId12"/>
    <p:sldId id="278" r:id="rId13"/>
    <p:sldId id="280" r:id="rId14"/>
    <p:sldId id="273" r:id="rId15"/>
    <p:sldId id="268" r:id="rId16"/>
    <p:sldId id="269" r:id="rId17"/>
    <p:sldId id="271" r:id="rId18"/>
    <p:sldId id="274" r:id="rId19"/>
    <p:sldId id="275" r:id="rId20"/>
    <p:sldId id="276" r:id="rId21"/>
    <p:sldId id="279" r:id="rId22"/>
    <p:sldId id="282" r:id="rId23"/>
    <p:sldId id="283" r:id="rId24"/>
    <p:sldId id="284" r:id="rId25"/>
    <p:sldId id="285" r:id="rId26"/>
    <p:sldId id="286"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63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35960EB7-5802-41CF-8E0F-19BB488E2C67}" type="datetimeFigureOut">
              <a:rPr lang="tr-TR" smtClean="0"/>
              <a:pPr/>
              <a:t>30.11.2018</a:t>
            </a:fld>
            <a:endParaRPr lang="tr-TR" dirty="0"/>
          </a:p>
        </p:txBody>
      </p:sp>
      <p:sp>
        <p:nvSpPr>
          <p:cNvPr id="8" name="Footer Placeholder 7"/>
          <p:cNvSpPr>
            <a:spLocks noGrp="1"/>
          </p:cNvSpPr>
          <p:nvPr>
            <p:ph type="ftr" sz="quarter" idx="11"/>
          </p:nvPr>
        </p:nvSpPr>
        <p:spPr/>
        <p:txBody>
          <a:bodyPr/>
          <a:lstStyle>
            <a:extLst/>
          </a:lstStyle>
          <a:p>
            <a:endParaRPr lang="tr-TR" dirty="0"/>
          </a:p>
        </p:txBody>
      </p:sp>
      <p:sp>
        <p:nvSpPr>
          <p:cNvPr id="11" name="Slide Number Placeholder 10"/>
          <p:cNvSpPr>
            <a:spLocks noGrp="1"/>
          </p:cNvSpPr>
          <p:nvPr>
            <p:ph type="sldNum" sz="quarter" idx="12"/>
          </p:nvPr>
        </p:nvSpPr>
        <p:spPr/>
        <p:txBody>
          <a:bodyPr/>
          <a:lstStyle>
            <a:extLst/>
          </a:lstStyle>
          <a:p>
            <a:fld id="{D5F28CB0-8995-4FC1-A129-DFBA99BADDD9}"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5960EB7-5802-41CF-8E0F-19BB488E2C67}" type="datetimeFigureOut">
              <a:rPr lang="tr-TR" smtClean="0"/>
              <a:pPr/>
              <a:t>30.11.2018</a:t>
            </a:fld>
            <a:endParaRPr lang="tr-TR" dirty="0"/>
          </a:p>
        </p:txBody>
      </p:sp>
      <p:sp>
        <p:nvSpPr>
          <p:cNvPr id="5" name="Footer Placeholder 4"/>
          <p:cNvSpPr>
            <a:spLocks noGrp="1"/>
          </p:cNvSpPr>
          <p:nvPr>
            <p:ph type="ftr" sz="quarter" idx="11"/>
          </p:nvPr>
        </p:nvSpPr>
        <p:spPr/>
        <p:txBody>
          <a:bodyPr/>
          <a:lstStyle>
            <a:extLst/>
          </a:lstStyle>
          <a:p>
            <a:endParaRPr lang="tr-TR" dirty="0"/>
          </a:p>
        </p:txBody>
      </p:sp>
      <p:sp>
        <p:nvSpPr>
          <p:cNvPr id="6" name="Slide Number Placeholder 5"/>
          <p:cNvSpPr>
            <a:spLocks noGrp="1"/>
          </p:cNvSpPr>
          <p:nvPr>
            <p:ph type="sldNum" sz="quarter" idx="12"/>
          </p:nvPr>
        </p:nvSpPr>
        <p:spPr/>
        <p:txBody>
          <a:bodyPr/>
          <a:lstStyle>
            <a:extLst/>
          </a:lstStyle>
          <a:p>
            <a:fld id="{D5F28CB0-8995-4FC1-A129-DFBA99BADDD9}"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5960EB7-5802-41CF-8E0F-19BB488E2C67}" type="datetimeFigureOut">
              <a:rPr lang="tr-TR" smtClean="0"/>
              <a:pPr/>
              <a:t>30.11.2018</a:t>
            </a:fld>
            <a:endParaRPr lang="tr-TR" dirty="0"/>
          </a:p>
        </p:txBody>
      </p:sp>
      <p:sp>
        <p:nvSpPr>
          <p:cNvPr id="5" name="Footer Placeholder 4"/>
          <p:cNvSpPr>
            <a:spLocks noGrp="1"/>
          </p:cNvSpPr>
          <p:nvPr>
            <p:ph type="ftr" sz="quarter" idx="11"/>
          </p:nvPr>
        </p:nvSpPr>
        <p:spPr/>
        <p:txBody>
          <a:bodyPr/>
          <a:lstStyle>
            <a:extLst/>
          </a:lstStyle>
          <a:p>
            <a:endParaRPr lang="tr-TR" dirty="0"/>
          </a:p>
        </p:txBody>
      </p:sp>
      <p:sp>
        <p:nvSpPr>
          <p:cNvPr id="6" name="Slide Number Placeholder 5"/>
          <p:cNvSpPr>
            <a:spLocks noGrp="1"/>
          </p:cNvSpPr>
          <p:nvPr>
            <p:ph type="sldNum" sz="quarter" idx="12"/>
          </p:nvPr>
        </p:nvSpPr>
        <p:spPr/>
        <p:txBody>
          <a:bodyPr/>
          <a:lstStyle>
            <a:extLst/>
          </a:lstStyle>
          <a:p>
            <a:fld id="{D5F28CB0-8995-4FC1-A129-DFBA99BADDD9}"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5960EB7-5802-41CF-8E0F-19BB488E2C67}" type="datetimeFigureOut">
              <a:rPr lang="tr-TR" smtClean="0"/>
              <a:pPr/>
              <a:t>30.11.2018</a:t>
            </a:fld>
            <a:endParaRPr lang="tr-TR" dirty="0"/>
          </a:p>
        </p:txBody>
      </p:sp>
      <p:sp>
        <p:nvSpPr>
          <p:cNvPr id="5" name="Footer Placeholder 4"/>
          <p:cNvSpPr>
            <a:spLocks noGrp="1"/>
          </p:cNvSpPr>
          <p:nvPr>
            <p:ph type="ftr" sz="quarter" idx="11"/>
          </p:nvPr>
        </p:nvSpPr>
        <p:spPr/>
        <p:txBody>
          <a:bodyPr/>
          <a:lstStyle>
            <a:extLst/>
          </a:lstStyle>
          <a:p>
            <a:endParaRPr lang="tr-TR" dirty="0"/>
          </a:p>
        </p:txBody>
      </p:sp>
      <p:sp>
        <p:nvSpPr>
          <p:cNvPr id="6" name="Slide Number Placeholder 5"/>
          <p:cNvSpPr>
            <a:spLocks noGrp="1"/>
          </p:cNvSpPr>
          <p:nvPr>
            <p:ph type="sldNum" sz="quarter" idx="12"/>
          </p:nvPr>
        </p:nvSpPr>
        <p:spPr/>
        <p:txBody>
          <a:bodyPr/>
          <a:lstStyle>
            <a:extLst/>
          </a:lstStyle>
          <a:p>
            <a:fld id="{D5F28CB0-8995-4FC1-A129-DFBA99BADDD9}"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5960EB7-5802-41CF-8E0F-19BB488E2C67}" type="datetimeFigureOut">
              <a:rPr lang="tr-TR" smtClean="0"/>
              <a:pPr/>
              <a:t>30.11.2018</a:t>
            </a:fld>
            <a:endParaRPr lang="tr-TR" dirty="0"/>
          </a:p>
        </p:txBody>
      </p:sp>
      <p:sp>
        <p:nvSpPr>
          <p:cNvPr id="5" name="Footer Placeholder 4"/>
          <p:cNvSpPr>
            <a:spLocks noGrp="1"/>
          </p:cNvSpPr>
          <p:nvPr>
            <p:ph type="ftr" sz="quarter" idx="11"/>
          </p:nvPr>
        </p:nvSpPr>
        <p:spPr/>
        <p:txBody>
          <a:bodyPr/>
          <a:lstStyle>
            <a:extLst/>
          </a:lstStyle>
          <a:p>
            <a:endParaRPr lang="tr-TR" dirty="0"/>
          </a:p>
        </p:txBody>
      </p:sp>
      <p:sp>
        <p:nvSpPr>
          <p:cNvPr id="6" name="Slide Number Placeholder 5"/>
          <p:cNvSpPr>
            <a:spLocks noGrp="1"/>
          </p:cNvSpPr>
          <p:nvPr>
            <p:ph type="sldNum" sz="quarter" idx="12"/>
          </p:nvPr>
        </p:nvSpPr>
        <p:spPr/>
        <p:txBody>
          <a:bodyPr/>
          <a:lstStyle>
            <a:extLst/>
          </a:lstStyle>
          <a:p>
            <a:fld id="{D5F28CB0-8995-4FC1-A129-DFBA99BADDD9}" type="slidenum">
              <a:rPr lang="tr-TR" smtClean="0"/>
              <a:pPr/>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5960EB7-5802-41CF-8E0F-19BB488E2C67}" type="datetimeFigureOut">
              <a:rPr lang="tr-TR" smtClean="0"/>
              <a:pPr/>
              <a:t>30.11.2018</a:t>
            </a:fld>
            <a:endParaRPr lang="tr-TR" dirty="0"/>
          </a:p>
        </p:txBody>
      </p:sp>
      <p:sp>
        <p:nvSpPr>
          <p:cNvPr id="6" name="Footer Placeholder 5"/>
          <p:cNvSpPr>
            <a:spLocks noGrp="1"/>
          </p:cNvSpPr>
          <p:nvPr>
            <p:ph type="ftr" sz="quarter" idx="11"/>
          </p:nvPr>
        </p:nvSpPr>
        <p:spPr/>
        <p:txBody>
          <a:bodyPr/>
          <a:lstStyle>
            <a:extLst/>
          </a:lstStyle>
          <a:p>
            <a:endParaRPr lang="tr-TR" dirty="0"/>
          </a:p>
        </p:txBody>
      </p:sp>
      <p:sp>
        <p:nvSpPr>
          <p:cNvPr id="7" name="Slide Number Placeholder 6"/>
          <p:cNvSpPr>
            <a:spLocks noGrp="1"/>
          </p:cNvSpPr>
          <p:nvPr>
            <p:ph type="sldNum" sz="quarter" idx="12"/>
          </p:nvPr>
        </p:nvSpPr>
        <p:spPr/>
        <p:txBody>
          <a:bodyPr/>
          <a:lstStyle>
            <a:extLst/>
          </a:lstStyle>
          <a:p>
            <a:fld id="{D5F28CB0-8995-4FC1-A129-DFBA99BADDD9}"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5960EB7-5802-41CF-8E0F-19BB488E2C67}" type="datetimeFigureOut">
              <a:rPr lang="tr-TR" smtClean="0"/>
              <a:pPr/>
              <a:t>30.11.2018</a:t>
            </a:fld>
            <a:endParaRPr lang="tr-TR" dirty="0"/>
          </a:p>
        </p:txBody>
      </p:sp>
      <p:sp>
        <p:nvSpPr>
          <p:cNvPr id="8" name="Footer Placeholder 7"/>
          <p:cNvSpPr>
            <a:spLocks noGrp="1"/>
          </p:cNvSpPr>
          <p:nvPr>
            <p:ph type="ftr" sz="quarter" idx="11"/>
          </p:nvPr>
        </p:nvSpPr>
        <p:spPr/>
        <p:txBody>
          <a:bodyPr/>
          <a:lstStyle>
            <a:extLst/>
          </a:lstStyle>
          <a:p>
            <a:endParaRPr lang="tr-TR" dirty="0"/>
          </a:p>
        </p:txBody>
      </p:sp>
      <p:sp>
        <p:nvSpPr>
          <p:cNvPr id="9" name="Slide Number Placeholder 8"/>
          <p:cNvSpPr>
            <a:spLocks noGrp="1"/>
          </p:cNvSpPr>
          <p:nvPr>
            <p:ph type="sldNum" sz="quarter" idx="12"/>
          </p:nvPr>
        </p:nvSpPr>
        <p:spPr/>
        <p:txBody>
          <a:bodyPr/>
          <a:lstStyle>
            <a:extLst/>
          </a:lstStyle>
          <a:p>
            <a:fld id="{D5F28CB0-8995-4FC1-A129-DFBA99BADDD9}"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5960EB7-5802-41CF-8E0F-19BB488E2C67}" type="datetimeFigureOut">
              <a:rPr lang="tr-TR" smtClean="0"/>
              <a:pPr/>
              <a:t>30.11.2018</a:t>
            </a:fld>
            <a:endParaRPr lang="tr-TR" dirty="0"/>
          </a:p>
        </p:txBody>
      </p:sp>
      <p:sp>
        <p:nvSpPr>
          <p:cNvPr id="4" name="Footer Placeholder 3"/>
          <p:cNvSpPr>
            <a:spLocks noGrp="1"/>
          </p:cNvSpPr>
          <p:nvPr>
            <p:ph type="ftr" sz="quarter" idx="11"/>
          </p:nvPr>
        </p:nvSpPr>
        <p:spPr/>
        <p:txBody>
          <a:bodyPr/>
          <a:lstStyle>
            <a:extLst/>
          </a:lstStyle>
          <a:p>
            <a:endParaRPr lang="tr-TR" dirty="0"/>
          </a:p>
        </p:txBody>
      </p:sp>
      <p:sp>
        <p:nvSpPr>
          <p:cNvPr id="5" name="Slide Number Placeholder 4"/>
          <p:cNvSpPr>
            <a:spLocks noGrp="1"/>
          </p:cNvSpPr>
          <p:nvPr>
            <p:ph type="sldNum" sz="quarter" idx="12"/>
          </p:nvPr>
        </p:nvSpPr>
        <p:spPr/>
        <p:txBody>
          <a:bodyPr/>
          <a:lstStyle>
            <a:extLst/>
          </a:lstStyle>
          <a:p>
            <a:fld id="{D5F28CB0-8995-4FC1-A129-DFBA99BADDD9}"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35960EB7-5802-41CF-8E0F-19BB488E2C67}" type="datetimeFigureOut">
              <a:rPr lang="tr-TR" smtClean="0"/>
              <a:pPr/>
              <a:t>30.11.2018</a:t>
            </a:fld>
            <a:endParaRPr lang="tr-TR" dirty="0"/>
          </a:p>
        </p:txBody>
      </p:sp>
      <p:sp>
        <p:nvSpPr>
          <p:cNvPr id="3" name="Footer Placeholder 2"/>
          <p:cNvSpPr>
            <a:spLocks noGrp="1"/>
          </p:cNvSpPr>
          <p:nvPr>
            <p:ph type="ftr" sz="quarter" idx="11"/>
          </p:nvPr>
        </p:nvSpPr>
        <p:spPr/>
        <p:txBody>
          <a:bodyPr/>
          <a:lstStyle>
            <a:extLst/>
          </a:lstStyle>
          <a:p>
            <a:endParaRPr lang="tr-TR" dirty="0"/>
          </a:p>
        </p:txBody>
      </p:sp>
      <p:sp>
        <p:nvSpPr>
          <p:cNvPr id="4" name="Slide Number Placeholder 3"/>
          <p:cNvSpPr>
            <a:spLocks noGrp="1"/>
          </p:cNvSpPr>
          <p:nvPr>
            <p:ph type="sldNum" sz="quarter" idx="12"/>
          </p:nvPr>
        </p:nvSpPr>
        <p:spPr/>
        <p:txBody>
          <a:bodyPr/>
          <a:lstStyle>
            <a:extLst/>
          </a:lstStyle>
          <a:p>
            <a:fld id="{D5F28CB0-8995-4FC1-A129-DFBA99BADDD9}"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5960EB7-5802-41CF-8E0F-19BB488E2C67}" type="datetimeFigureOut">
              <a:rPr lang="tr-TR" smtClean="0"/>
              <a:pPr/>
              <a:t>30.11.2018</a:t>
            </a:fld>
            <a:endParaRPr lang="tr-TR" dirty="0"/>
          </a:p>
        </p:txBody>
      </p:sp>
      <p:sp>
        <p:nvSpPr>
          <p:cNvPr id="6" name="Footer Placeholder 5"/>
          <p:cNvSpPr>
            <a:spLocks noGrp="1"/>
          </p:cNvSpPr>
          <p:nvPr>
            <p:ph type="ftr" sz="quarter" idx="11"/>
          </p:nvPr>
        </p:nvSpPr>
        <p:spPr/>
        <p:txBody>
          <a:bodyPr/>
          <a:lstStyle>
            <a:extLst/>
          </a:lstStyle>
          <a:p>
            <a:endParaRPr lang="tr-TR" dirty="0"/>
          </a:p>
        </p:txBody>
      </p:sp>
      <p:sp>
        <p:nvSpPr>
          <p:cNvPr id="7" name="Slide Number Placeholder 6"/>
          <p:cNvSpPr>
            <a:spLocks noGrp="1"/>
          </p:cNvSpPr>
          <p:nvPr>
            <p:ph type="sldNum" sz="quarter" idx="12"/>
          </p:nvPr>
        </p:nvSpPr>
        <p:spPr/>
        <p:txBody>
          <a:bodyPr/>
          <a:lstStyle>
            <a:extLst/>
          </a:lstStyle>
          <a:p>
            <a:fld id="{D5F28CB0-8995-4FC1-A129-DFBA99BADDD9}"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5960EB7-5802-41CF-8E0F-19BB488E2C67}" type="datetimeFigureOut">
              <a:rPr lang="tr-TR" smtClean="0"/>
              <a:pPr/>
              <a:t>30.11.2018</a:t>
            </a:fld>
            <a:endParaRPr lang="tr-TR" dirty="0"/>
          </a:p>
        </p:txBody>
      </p:sp>
      <p:sp>
        <p:nvSpPr>
          <p:cNvPr id="6" name="Footer Placeholder 5"/>
          <p:cNvSpPr>
            <a:spLocks noGrp="1"/>
          </p:cNvSpPr>
          <p:nvPr>
            <p:ph type="ftr" sz="quarter" idx="11"/>
          </p:nvPr>
        </p:nvSpPr>
        <p:spPr/>
        <p:txBody>
          <a:bodyPr/>
          <a:lstStyle>
            <a:extLst/>
          </a:lstStyle>
          <a:p>
            <a:endParaRPr lang="tr-TR" dirty="0"/>
          </a:p>
        </p:txBody>
      </p:sp>
      <p:sp>
        <p:nvSpPr>
          <p:cNvPr id="7" name="Slide Number Placeholder 6"/>
          <p:cNvSpPr>
            <a:spLocks noGrp="1"/>
          </p:cNvSpPr>
          <p:nvPr>
            <p:ph type="sldNum" sz="quarter" idx="12"/>
          </p:nvPr>
        </p:nvSpPr>
        <p:spPr/>
        <p:txBody>
          <a:bodyPr/>
          <a:lstStyle>
            <a:extLst/>
          </a:lstStyle>
          <a:p>
            <a:fld id="{D5F28CB0-8995-4FC1-A129-DFBA99BADDD9}" type="slidenum">
              <a:rPr lang="tr-TR" smtClean="0"/>
              <a:pPr/>
              <a:t>‹#›</a:t>
            </a:fld>
            <a:endParaRPr lang="tr-TR" dirty="0"/>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35960EB7-5802-41CF-8E0F-19BB488E2C67}" type="datetimeFigureOut">
              <a:rPr lang="tr-TR" smtClean="0"/>
              <a:pPr/>
              <a:t>30.11.2018</a:t>
            </a:fld>
            <a:endParaRPr lang="tr-TR" dirty="0"/>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dirty="0"/>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5F28CB0-8995-4FC1-A129-DFBA99BADDD9}" type="slidenum">
              <a:rPr lang="tr-TR" smtClean="0"/>
              <a:pPr/>
              <a:t>‹#›</a:t>
            </a:fld>
            <a:endParaRPr lang="tr-TR"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TÜREV VE İNTEGRAL KAVRAMLARININ TARİHSEL GELİŞİMİ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81000"/>
            <a:ext cx="8229600" cy="7772399"/>
          </a:xfrm>
        </p:spPr>
        <p:txBody>
          <a:bodyPr>
            <a:normAutofit fontScale="55000" lnSpcReduction="20000"/>
          </a:bodyPr>
          <a:lstStyle/>
          <a:p>
            <a:pPr fontAlgn="b"/>
            <a:r>
              <a:rPr lang="tr-TR" sz="4400" dirty="0" smtClean="0"/>
              <a:t>Tekrar İngiltere’ye döndüğünde saygın ve ünlü bir akademisyen olarak çalışmaya başlamıştır. İlk önce Yunanca Kürsüsü’ne atanır. 2 yıl sonra Geometri Kürsüsü’ne geçer. Daha sonra Henry </a:t>
            </a:r>
            <a:r>
              <a:rPr lang="tr-TR" sz="4400" dirty="0" err="1" smtClean="0"/>
              <a:t>Lucas</a:t>
            </a:r>
            <a:r>
              <a:rPr lang="tr-TR" sz="4400" dirty="0" smtClean="0"/>
              <a:t> tarafından  kurulan matematik kürsüsünün başına geçen ilk isim olmuştur. Böylelikle ilk Lucasian Matematik Profesörü unvanını alır. </a:t>
            </a:r>
            <a:r>
              <a:rPr lang="tr-TR" sz="4400" dirty="0" smtClean="0"/>
              <a:t>Diferensiyel </a:t>
            </a:r>
            <a:r>
              <a:rPr lang="tr-TR" sz="4400" dirty="0" smtClean="0"/>
              <a:t>kavramını matematiğe kazandırır. Matematik, geometri ve optik ile ilgili ders notlarını derleyerek kitaplar çıkarır. Türev ve integralin birbirinin ters işlemleri olduğunu ortaya koymuştur.</a:t>
            </a:r>
          </a:p>
          <a:p>
            <a:pPr fontAlgn="b"/>
            <a:r>
              <a:rPr lang="tr-TR" sz="4400" dirty="0" smtClean="0"/>
              <a:t>Yıllar sonra, 1664’te </a:t>
            </a:r>
            <a:r>
              <a:rPr lang="tr-TR" sz="4400" dirty="0" err="1" smtClean="0"/>
              <a:t>Barrow</a:t>
            </a:r>
            <a:r>
              <a:rPr lang="tr-TR" sz="4400" dirty="0" smtClean="0"/>
              <a:t>, Newton’la tanışır ve onu olağanüstü yetenekli bulur. Birkaç yıl sonra Newton için, ‘’o benden daha iyi’’ diyerek </a:t>
            </a:r>
            <a:r>
              <a:rPr lang="tr-TR" sz="4400" dirty="0" err="1" smtClean="0"/>
              <a:t>Lucas</a:t>
            </a:r>
            <a:r>
              <a:rPr lang="tr-TR" sz="4400" dirty="0" smtClean="0"/>
              <a:t> Kürsüsü’nü Isaac Newton’a devreder.</a:t>
            </a:r>
          </a:p>
          <a:p>
            <a:pPr fontAlgn="b"/>
            <a:r>
              <a:rPr lang="tr-TR" sz="4400" dirty="0" smtClean="0"/>
              <a:t>Isaac </a:t>
            </a:r>
            <a:r>
              <a:rPr lang="tr-TR" sz="4400" dirty="0" smtClean="0"/>
              <a:t>Barrow 47 </a:t>
            </a:r>
            <a:r>
              <a:rPr lang="tr-TR" sz="4400" dirty="0" smtClean="0"/>
              <a:t>yaşında, İngiltere’de ölmüştür. Arkasında miras olarak </a:t>
            </a:r>
            <a:r>
              <a:rPr lang="tr-TR" sz="4400" dirty="0" err="1" smtClean="0"/>
              <a:t>Cambridge’e</a:t>
            </a:r>
            <a:r>
              <a:rPr lang="tr-TR" sz="4400" dirty="0" smtClean="0"/>
              <a:t> 1100 ciltlik kitap bırakmıştır.</a:t>
            </a:r>
          </a:p>
          <a:p>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JOHN WALLIS</a:t>
            </a:r>
            <a:endParaRPr lang="tr-TR" dirty="0"/>
          </a:p>
        </p:txBody>
      </p:sp>
      <p:sp>
        <p:nvSpPr>
          <p:cNvPr id="3" name="2 İçerik Yer Tutucusu"/>
          <p:cNvSpPr>
            <a:spLocks noGrp="1"/>
          </p:cNvSpPr>
          <p:nvPr>
            <p:ph idx="1"/>
          </p:nvPr>
        </p:nvSpPr>
        <p:spPr/>
        <p:txBody>
          <a:bodyPr>
            <a:normAutofit fontScale="92500"/>
          </a:bodyPr>
          <a:lstStyle/>
          <a:p>
            <a:r>
              <a:rPr lang="tr-TR" dirty="0" smtClean="0"/>
              <a:t>23 Aralık 1616’da Kent bölgesindeki </a:t>
            </a:r>
            <a:r>
              <a:rPr lang="tr-TR" dirty="0" err="1" smtClean="0"/>
              <a:t>Oxford'ta</a:t>
            </a:r>
            <a:r>
              <a:rPr lang="tr-TR" dirty="0" smtClean="0"/>
              <a:t> doğdu, 8 Kasım 1703’te </a:t>
            </a:r>
            <a:r>
              <a:rPr lang="tr-TR" dirty="0" err="1" smtClean="0"/>
              <a:t>Oxford’ta</a:t>
            </a:r>
            <a:r>
              <a:rPr lang="tr-TR" dirty="0" smtClean="0"/>
              <a:t> öldü. Babası bir zamanlar </a:t>
            </a:r>
            <a:r>
              <a:rPr lang="tr-TR" dirty="0" err="1" smtClean="0"/>
              <a:t>Ashford</a:t>
            </a:r>
            <a:r>
              <a:rPr lang="tr-TR" dirty="0" smtClean="0"/>
              <a:t> valiliği yapmış saygın bir rahipti,Daha John 9 yasındayken hayatını kaybetti.Tanrıbilim, doğa bilimleri ve matematik öğrenimi gördüğü Cambridge Üniversitesi’nden 1640’ta mezun olduktan sonra Londra’da rahiplik yapmaya başladı. İngiliz, matematikçi. Sonsuz küçükler hesabının öncülerinden biri olarak tanınmıştır.</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762000"/>
            <a:ext cx="7498080" cy="5486400"/>
          </a:xfrm>
        </p:spPr>
        <p:txBody>
          <a:bodyPr>
            <a:normAutofit fontScale="92500" lnSpcReduction="20000"/>
          </a:bodyPr>
          <a:lstStyle/>
          <a:p>
            <a:r>
              <a:rPr lang="tr-TR" b="1" dirty="0" smtClean="0"/>
              <a:t>BLAISE PASCAL </a:t>
            </a:r>
            <a:endParaRPr lang="tr-TR" b="1" dirty="0" smtClean="0"/>
          </a:p>
          <a:p>
            <a:r>
              <a:rPr lang="tr-TR" dirty="0" smtClean="0"/>
              <a:t>(</a:t>
            </a:r>
            <a:r>
              <a:rPr lang="tr-TR" dirty="0" smtClean="0"/>
              <a:t>1623-1662) Ünlü </a:t>
            </a:r>
            <a:r>
              <a:rPr lang="tr-TR" dirty="0" smtClean="0"/>
              <a:t>Fransız matematikçi. 16 yaşındayken bir dairenin içindeki beşgenle ilgili "</a:t>
            </a:r>
            <a:r>
              <a:rPr lang="tr-TR" dirty="0" err="1" smtClean="0"/>
              <a:t>Pascal</a:t>
            </a:r>
            <a:r>
              <a:rPr lang="tr-TR" dirty="0" smtClean="0"/>
              <a:t> </a:t>
            </a:r>
            <a:r>
              <a:rPr lang="tr-TR" dirty="0" err="1" smtClean="0"/>
              <a:t>teoremi"ni</a:t>
            </a:r>
            <a:r>
              <a:rPr lang="tr-TR" dirty="0" smtClean="0"/>
              <a:t> buldu. Birkaç yıl sonra bir hesap makinesi icat etti. </a:t>
            </a:r>
            <a:r>
              <a:rPr lang="tr-TR" dirty="0" err="1" smtClean="0"/>
              <a:t>Binom</a:t>
            </a:r>
            <a:r>
              <a:rPr lang="tr-TR" dirty="0" smtClean="0"/>
              <a:t> katsayılarından oluşan ve olasılık hesaplarında yararlanılan "aritmetik üçgen" üzerine yazdığı tez, ölümünden sonra yayımlandı (1664). İntegral hesaba ilişkin çalışmaları ve sonsuz küçüklerle ilgili tahminleri sonraki matematikçileri etkiledi. Tam bir tümevarım kuramının tatmin edici ilk formüle edilişini de </a:t>
            </a:r>
            <a:r>
              <a:rPr lang="tr-TR" dirty="0" err="1" smtClean="0"/>
              <a:t>Pascal</a:t>
            </a:r>
            <a:r>
              <a:rPr lang="tr-TR" dirty="0" smtClean="0"/>
              <a:t> yaptı. </a:t>
            </a:r>
            <a:r>
              <a:rPr lang="tr-TR" dirty="0" err="1" smtClean="0"/>
              <a:t>Fermat</a:t>
            </a:r>
            <a:r>
              <a:rPr lang="tr-TR" dirty="0" smtClean="0"/>
              <a:t> ile birlikte olasılıklar kuramının da kurcularından sayılır.</a:t>
            </a:r>
          </a:p>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71600" y="609600"/>
            <a:ext cx="7498080" cy="676260"/>
          </a:xfrm>
        </p:spPr>
        <p:txBody>
          <a:bodyPr>
            <a:normAutofit fontScale="90000"/>
          </a:bodyPr>
          <a:lstStyle/>
          <a:p>
            <a:r>
              <a:rPr lang="tr-TR" b="1" dirty="0" smtClean="0"/>
              <a:t>           </a:t>
            </a:r>
            <a:r>
              <a:rPr lang="tr-TR" b="1" dirty="0" smtClean="0"/>
              <a:t/>
            </a:r>
            <a:br>
              <a:rPr lang="tr-TR" b="1" dirty="0" smtClean="0"/>
            </a:br>
            <a:r>
              <a:rPr lang="tr-TR" dirty="0" smtClean="0"/>
              <a:t/>
            </a:r>
            <a:br>
              <a:rPr lang="tr-TR" dirty="0" smtClean="0"/>
            </a:br>
            <a:r>
              <a:rPr lang="tr-TR" dirty="0" smtClean="0"/>
              <a:t/>
            </a:r>
            <a:br>
              <a:rPr lang="tr-TR" dirty="0" smtClean="0"/>
            </a:br>
            <a:r>
              <a:rPr lang="tr-TR" dirty="0" smtClean="0">
                <a:solidFill>
                  <a:schemeClr val="tx1"/>
                </a:solidFill>
              </a:rPr>
              <a:t>JAMES GREGORY(1638-1675</a:t>
            </a:r>
            <a:r>
              <a:rPr lang="tr-TR" dirty="0" smtClean="0">
                <a:solidFill>
                  <a:schemeClr val="tx1"/>
                </a:solidFill>
              </a:rPr>
              <a:t>)</a:t>
            </a:r>
            <a:br>
              <a:rPr lang="tr-TR" dirty="0" smtClean="0">
                <a:solidFill>
                  <a:schemeClr val="tx1"/>
                </a:solidFill>
              </a:rPr>
            </a:br>
            <a:endParaRPr lang="tr-TR" dirty="0">
              <a:solidFill>
                <a:schemeClr val="tx1"/>
              </a:solidFill>
            </a:endParaRPr>
          </a:p>
        </p:txBody>
      </p:sp>
      <p:sp>
        <p:nvSpPr>
          <p:cNvPr id="3" name="2 İçerik Yer Tutucusu"/>
          <p:cNvSpPr>
            <a:spLocks noGrp="1"/>
          </p:cNvSpPr>
          <p:nvPr>
            <p:ph idx="1"/>
          </p:nvPr>
        </p:nvSpPr>
        <p:spPr>
          <a:xfrm>
            <a:off x="1524000" y="1828800"/>
            <a:ext cx="7498080" cy="3814778"/>
          </a:xfrm>
        </p:spPr>
        <p:txBody>
          <a:bodyPr>
            <a:normAutofit/>
          </a:bodyPr>
          <a:lstStyle/>
          <a:p>
            <a:r>
              <a:rPr lang="tr-TR" dirty="0" smtClean="0"/>
              <a:t>İskoç matematikçi. Sonsuz süreçleri incelerken özgün buluşlar yaptı. </a:t>
            </a:r>
            <a:r>
              <a:rPr lang="tr-TR" dirty="0" err="1" smtClean="0"/>
              <a:t>Binom</a:t>
            </a:r>
            <a:r>
              <a:rPr lang="tr-TR" dirty="0" smtClean="0"/>
              <a:t> serisini ve hatta Taylor serisini bile bulmuştur. Daha uzun yaşasaydı, Newton ve Leibniz ile birlikte integral ve </a:t>
            </a:r>
            <a:r>
              <a:rPr lang="tr-TR" dirty="0" smtClean="0"/>
              <a:t>diferensiyel </a:t>
            </a:r>
            <a:r>
              <a:rPr lang="tr-TR" dirty="0" smtClean="0"/>
              <a:t>hesabın yaratıcısı olarak anılabilirdi. 37 yaşında öldü</a:t>
            </a:r>
            <a:r>
              <a:rPr lang="tr-TR" dirty="0" smtClean="0"/>
              <a:t>.</a:t>
            </a:r>
            <a:endParaRPr lang="tr-TR" dirty="0" smtClean="0"/>
          </a:p>
          <a:p>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Gottfried Wilhelm </a:t>
            </a:r>
            <a:r>
              <a:rPr lang="tr-TR" b="1" dirty="0" err="1" smtClean="0"/>
              <a:t>Leibniz</a:t>
            </a:r>
            <a:endParaRPr lang="tr-TR" dirty="0"/>
          </a:p>
        </p:txBody>
      </p:sp>
      <p:pic>
        <p:nvPicPr>
          <p:cNvPr id="3074" name="Picture 2"/>
          <p:cNvPicPr>
            <a:picLocks noGrp="1" noChangeAspect="1" noChangeArrowheads="1"/>
          </p:cNvPicPr>
          <p:nvPr>
            <p:ph idx="1"/>
          </p:nvPr>
        </p:nvPicPr>
        <p:blipFill>
          <a:blip r:embed="rId2" cstate="print"/>
          <a:stretch>
            <a:fillRect/>
          </a:stretch>
        </p:blipFill>
        <p:spPr bwMode="auto">
          <a:xfrm>
            <a:off x="2898685" y="530225"/>
            <a:ext cx="3392668" cy="41878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t>
            </a:r>
            <a:br>
              <a:rPr lang="tr-TR" b="1" dirty="0" smtClean="0"/>
            </a:br>
            <a:endParaRPr lang="tr-TR" dirty="0"/>
          </a:p>
        </p:txBody>
      </p:sp>
      <p:sp>
        <p:nvSpPr>
          <p:cNvPr id="3" name="2 İçerik Yer Tutucusu"/>
          <p:cNvSpPr>
            <a:spLocks noGrp="1"/>
          </p:cNvSpPr>
          <p:nvPr>
            <p:ph idx="1"/>
          </p:nvPr>
        </p:nvSpPr>
        <p:spPr>
          <a:xfrm>
            <a:off x="457200" y="457200"/>
            <a:ext cx="8229600" cy="5668963"/>
          </a:xfrm>
        </p:spPr>
        <p:txBody>
          <a:bodyPr>
            <a:normAutofit fontScale="77500" lnSpcReduction="20000"/>
          </a:bodyPr>
          <a:lstStyle/>
          <a:p>
            <a:r>
              <a:rPr lang="tr-TR" dirty="0" smtClean="0"/>
              <a:t>(1646 Leipzig, Almanya – 1716 Hannover, Almanya) Alman filozofu ve matematikçisi. </a:t>
            </a:r>
            <a:r>
              <a:rPr lang="tr-TR" dirty="0" err="1" smtClean="0"/>
              <a:t>Leibniz</a:t>
            </a:r>
            <a:r>
              <a:rPr lang="tr-TR" dirty="0" smtClean="0"/>
              <a:t>, üniversite öğrenimine 1661′de Leipzig Üniversitesinde bir hukuk öğrencisi olarak başladı, ancak çok değişik alanlarda çalıştı ve neredeyse hepsine özgün katkıları oldu. Bir mühendis olarak hesap makineleri, saatler ve madencilikle ilgili makineler üzerine çalıştı; bir kütüphaneci olarak çağdaş </a:t>
            </a:r>
            <a:r>
              <a:rPr lang="tr-TR" dirty="0" err="1" smtClean="0"/>
              <a:t>katologlama</a:t>
            </a:r>
            <a:r>
              <a:rPr lang="tr-TR" dirty="0" smtClean="0"/>
              <a:t> düşüncesini geliştirdi; bir matematikçi olarak topolojiye katkılarının yanı sıra, Newton’dan bağımsız olarak diferansiyel ve integral hesabı geliştirdi; bir fizikçi olarak da mekanik alanına ve özellikle momentum kuramına katkıları oldu. Ayrıca, dilbilim, tarih, felsefe üzerine önemli çalışmalar yaptı.</a:t>
            </a:r>
          </a:p>
          <a:p>
            <a:r>
              <a:rPr lang="tr-TR" dirty="0" smtClean="0"/>
              <a:t>1666 yılında yazdığı De </a:t>
            </a:r>
            <a:r>
              <a:rPr lang="tr-TR" dirty="0" err="1" smtClean="0"/>
              <a:t>arte</a:t>
            </a:r>
            <a:r>
              <a:rPr lang="tr-TR" dirty="0" smtClean="0"/>
              <a:t> </a:t>
            </a:r>
            <a:r>
              <a:rPr lang="tr-TR" dirty="0" err="1" smtClean="0"/>
              <a:t>Combinatoria’da</a:t>
            </a:r>
            <a:r>
              <a:rPr lang="tr-TR" dirty="0" smtClean="0"/>
              <a:t> (Birleştirme Sanatı Üzerine), sözel olsun ya da olmasın tüm usa vurmaların ve buluşların sayı, sözcük ya da renk gibi öğelerin bir bileşimine indirgenebileceğini öne sürdü. Bu model bazı günümüz bilgisayarlarının kuramsal atasıdır.</a:t>
            </a:r>
          </a:p>
          <a:p>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57200"/>
            <a:ext cx="8229600" cy="5668963"/>
          </a:xfrm>
        </p:spPr>
        <p:txBody>
          <a:bodyPr>
            <a:normAutofit fontScale="92500" lnSpcReduction="10000"/>
          </a:bodyPr>
          <a:lstStyle/>
          <a:p>
            <a:r>
              <a:rPr lang="tr-TR" dirty="0" smtClean="0"/>
              <a:t>Leibniz, </a:t>
            </a:r>
            <a:r>
              <a:rPr lang="tr-TR" dirty="0" smtClean="0"/>
              <a:t>diferensiyel </a:t>
            </a:r>
            <a:r>
              <a:rPr lang="tr-TR" dirty="0" smtClean="0"/>
              <a:t>ve integral hesabı, 1673-1676 yılları arasında Paris’te, Descartes ve Pascal’ın çalışmalarını incelerken bulmuş ve araştırma sonuçlarını, 1684 yılında “Maksimum, Minimum ve Teğetler için Kesirli ve Kesirsiz Niceliklerin Engellemediği Yeni Bir Yöntem ve Bunun İçin İlginç Bir Hesap” adını taşıyan makalesinde yayınlamıştır. Bu makalede, </a:t>
            </a:r>
            <a:r>
              <a:rPr lang="tr-TR" dirty="0" err="1" smtClean="0"/>
              <a:t>dx</a:t>
            </a:r>
            <a:r>
              <a:rPr lang="tr-TR" dirty="0" smtClean="0"/>
              <a:t>, </a:t>
            </a:r>
            <a:r>
              <a:rPr lang="tr-TR" dirty="0" err="1" smtClean="0"/>
              <a:t>dy</a:t>
            </a:r>
            <a:r>
              <a:rPr lang="tr-TR" dirty="0" smtClean="0"/>
              <a:t> gösterimleri ve d(</a:t>
            </a:r>
            <a:r>
              <a:rPr lang="tr-TR" dirty="0" err="1" smtClean="0"/>
              <a:t>uv</a:t>
            </a:r>
            <a:r>
              <a:rPr lang="tr-TR" dirty="0" smtClean="0"/>
              <a:t>) = </a:t>
            </a:r>
            <a:r>
              <a:rPr lang="tr-TR" dirty="0" err="1" smtClean="0"/>
              <a:t>udv</a:t>
            </a:r>
            <a:r>
              <a:rPr lang="tr-TR" dirty="0" smtClean="0"/>
              <a:t> + </a:t>
            </a:r>
            <a:r>
              <a:rPr lang="tr-TR" dirty="0" err="1" smtClean="0"/>
              <a:t>vdu</a:t>
            </a:r>
            <a:r>
              <a:rPr lang="tr-TR" dirty="0" smtClean="0"/>
              <a:t> gibi türev alma kuralları bulunmaktadır.</a:t>
            </a:r>
          </a:p>
          <a:p>
            <a:r>
              <a:rPr lang="tr-TR" dirty="0" smtClean="0"/>
              <a:t>Bugünkü diferansiyel ve integral hesap sembolleri ve terimleri </a:t>
            </a:r>
            <a:r>
              <a:rPr lang="tr-TR" dirty="0" err="1" smtClean="0"/>
              <a:t>Leibniz’den</a:t>
            </a:r>
            <a:r>
              <a:rPr lang="tr-TR" dirty="0" smtClean="0"/>
              <a:t> gelmektedir. Eşitlik (=), çarpma (x) simgelerini, fonksiyon ve koordinat terimlerini </a:t>
            </a:r>
            <a:r>
              <a:rPr lang="tr-TR" dirty="0" err="1" smtClean="0"/>
              <a:t>Leibniz’e</a:t>
            </a:r>
            <a:r>
              <a:rPr lang="tr-TR" dirty="0" smtClean="0"/>
              <a:t> borçluyuz.</a:t>
            </a:r>
          </a:p>
          <a:p>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81000"/>
            <a:ext cx="8229600" cy="7086600"/>
          </a:xfrm>
        </p:spPr>
        <p:txBody>
          <a:bodyPr>
            <a:normAutofit fontScale="85000" lnSpcReduction="20000"/>
          </a:bodyPr>
          <a:lstStyle/>
          <a:p>
            <a:r>
              <a:rPr lang="tr-TR" dirty="0" smtClean="0"/>
              <a:t>Leibniz</a:t>
            </a:r>
            <a:r>
              <a:rPr lang="tr-TR" dirty="0" smtClean="0"/>
              <a:t>, matematikteki en büyük keşiflerden biri olan </a:t>
            </a:r>
            <a:r>
              <a:rPr lang="tr-TR" dirty="0" smtClean="0"/>
              <a:t>diferensiyel </a:t>
            </a:r>
            <a:r>
              <a:rPr lang="tr-TR" dirty="0" smtClean="0"/>
              <a:t>ve integral hesabını da içeren “kalkülüs”ü Newton’dan bağımsız olarak geliştirmiş ve bunun için Newton’la büyük bir tartışmaya girmişti. Kuramları aynı, yalnızca </a:t>
            </a:r>
            <a:r>
              <a:rPr lang="tr-TR" dirty="0" err="1" smtClean="0"/>
              <a:t>notasyonları</a:t>
            </a:r>
            <a:r>
              <a:rPr lang="tr-TR" dirty="0" smtClean="0"/>
              <a:t> farklıydı. </a:t>
            </a:r>
            <a:r>
              <a:rPr lang="tr-TR" dirty="0" err="1" smtClean="0"/>
              <a:t>Leibniz’in</a:t>
            </a:r>
            <a:r>
              <a:rPr lang="tr-TR" dirty="0" smtClean="0"/>
              <a:t> gerçekte pek şansı yoktu; çünkü, Newton tartışmacı biri olmanın yanı sıra, dönemin en saygın bilimsel topluluğunun da lideriydi; üstelik şövalyeydi. Newton, meslektaşlarını </a:t>
            </a:r>
            <a:r>
              <a:rPr lang="tr-TR" dirty="0" err="1" smtClean="0"/>
              <a:t>Leibniz’in</a:t>
            </a:r>
            <a:r>
              <a:rPr lang="tr-TR" dirty="0" smtClean="0"/>
              <a:t> </a:t>
            </a:r>
            <a:r>
              <a:rPr lang="tr-TR" dirty="0" err="1" smtClean="0"/>
              <a:t>kalkülüsü</a:t>
            </a:r>
            <a:r>
              <a:rPr lang="tr-TR" dirty="0" smtClean="0"/>
              <a:t> ilk kez kendisinin daha önce yayımladığı kitaptan kopya ettiğine ikna ederek tartışmayı kazandı ve bu konuda bilimsel dünyanın onayını almış oldu. Ancak bugün bile </a:t>
            </a:r>
            <a:r>
              <a:rPr lang="tr-TR" dirty="0" err="1" smtClean="0"/>
              <a:t>kalkülüsü</a:t>
            </a:r>
            <a:r>
              <a:rPr lang="tr-TR" dirty="0" smtClean="0"/>
              <a:t> Newton’un adıyla ansak da, </a:t>
            </a:r>
            <a:r>
              <a:rPr lang="tr-TR" dirty="0" err="1" smtClean="0"/>
              <a:t>Leibniz’in</a:t>
            </a:r>
            <a:r>
              <a:rPr lang="tr-TR" dirty="0" smtClean="0"/>
              <a:t> </a:t>
            </a:r>
            <a:r>
              <a:rPr lang="tr-TR" dirty="0" err="1" smtClean="0"/>
              <a:t>notasyonunu</a:t>
            </a:r>
            <a:r>
              <a:rPr lang="tr-TR" dirty="0" smtClean="0"/>
              <a:t> kullanmaktayız. Bu buluşuna ve çalışmalarını sürdürdüğü fiziğin başka birçok alanına yaptığı katkılar nedeniyle hatırlanmasına karşın </a:t>
            </a:r>
            <a:r>
              <a:rPr lang="tr-TR" dirty="0" err="1" smtClean="0"/>
              <a:t>Leibniz</a:t>
            </a:r>
            <a:r>
              <a:rPr lang="tr-TR" dirty="0" smtClean="0"/>
              <a:t>, İngiliz rakibine sunulan zenginliklere, güce ve ödüllere hiçbir zaman ulaşamadı ve 14 Kasım 1716′da Hannover’de öldü.</a:t>
            </a:r>
          </a:p>
          <a:p>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04800" y="685800"/>
            <a:ext cx="8229600" cy="1143000"/>
          </a:xfrm>
        </p:spPr>
        <p:txBody>
          <a:bodyPr>
            <a:normAutofit fontScale="90000"/>
          </a:bodyPr>
          <a:lstStyle/>
          <a:p>
            <a:r>
              <a:rPr lang="tr-TR" b="1" dirty="0" smtClean="0"/>
              <a:t>L'Hospital</a:t>
            </a:r>
            <a:r>
              <a:rPr lang="tr-TR" dirty="0" smtClean="0"/>
              <a:t/>
            </a:r>
            <a:br>
              <a:rPr lang="tr-TR" dirty="0" smtClean="0"/>
            </a:br>
            <a:r>
              <a:rPr lang="tr-TR" dirty="0" smtClean="0"/>
              <a:t>(1661-1704)</a:t>
            </a:r>
            <a:br>
              <a:rPr lang="tr-TR" dirty="0" smtClean="0"/>
            </a:br>
            <a:endParaRPr lang="tr-TR" dirty="0"/>
          </a:p>
        </p:txBody>
      </p:sp>
      <p:sp>
        <p:nvSpPr>
          <p:cNvPr id="3" name="2 İçerik Yer Tutucusu"/>
          <p:cNvSpPr>
            <a:spLocks noGrp="1"/>
          </p:cNvSpPr>
          <p:nvPr>
            <p:ph idx="1"/>
          </p:nvPr>
        </p:nvSpPr>
        <p:spPr>
          <a:xfrm>
            <a:off x="457200" y="2133600"/>
            <a:ext cx="8229600" cy="3992563"/>
          </a:xfrm>
        </p:spPr>
        <p:txBody>
          <a:bodyPr/>
          <a:lstStyle/>
          <a:p>
            <a:r>
              <a:rPr lang="tr-TR" dirty="0" smtClean="0"/>
              <a:t>Diferensiyel </a:t>
            </a:r>
            <a:r>
              <a:rPr lang="tr-TR" dirty="0" smtClean="0"/>
              <a:t>ve integral hesap üzerine çalıştı. İki terimi de sıfıra yaklaşan bir kesirin de sıfıra yaklaşan bir kesirin limit değerini bulmak için kullanılan "L'Hospital </a:t>
            </a:r>
            <a:r>
              <a:rPr lang="tr-TR" dirty="0" smtClean="0"/>
              <a:t>kuralı’’nı </a:t>
            </a:r>
            <a:r>
              <a:rPr lang="tr-TR" dirty="0" smtClean="0"/>
              <a:t>da içeren ders kitabı, uzun zaman alanında tek olarak kaldı.</a:t>
            </a: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fontAlgn="base"/>
            <a:r>
              <a:rPr lang="tr-TR" dirty="0" smtClean="0"/>
              <a:t/>
            </a:r>
            <a:br>
              <a:rPr lang="tr-TR" dirty="0" smtClean="0"/>
            </a:br>
            <a:r>
              <a:rPr lang="tr-TR" dirty="0" smtClean="0"/>
              <a:t/>
            </a:r>
            <a:br>
              <a:rPr lang="tr-TR" dirty="0" smtClean="0"/>
            </a:br>
            <a:r>
              <a:rPr lang="tr-TR" dirty="0" smtClean="0"/>
              <a:t>İntegral Alma Hesabını Kim Buldu ?</a:t>
            </a:r>
            <a:r>
              <a:rPr lang="tr-TR" b="1" dirty="0" smtClean="0"/>
              <a:t/>
            </a:r>
            <a:br>
              <a:rPr lang="tr-TR" b="1" dirty="0" smtClean="0"/>
            </a:br>
            <a:r>
              <a:rPr lang="tr-TR" dirty="0" smtClean="0"/>
              <a:t/>
            </a:r>
            <a:br>
              <a:rPr lang="tr-TR" dirty="0" smtClean="0"/>
            </a:br>
            <a:endParaRPr lang="tr-TR"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2286000" y="1142984"/>
            <a:ext cx="3671528" cy="250033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ISAAC NEWTON</a:t>
            </a:r>
            <a:endParaRPr lang="tr-TR" dirty="0"/>
          </a:p>
        </p:txBody>
      </p:sp>
      <p:pic>
        <p:nvPicPr>
          <p:cNvPr id="4" name="Picture 2"/>
          <p:cNvPicPr>
            <a:picLocks noChangeAspect="1" noChangeArrowheads="1"/>
          </p:cNvPicPr>
          <p:nvPr/>
        </p:nvPicPr>
        <p:blipFill>
          <a:blip r:embed="rId2" cstate="print"/>
          <a:srcRect/>
          <a:stretch>
            <a:fillRect/>
          </a:stretch>
        </p:blipFill>
        <p:spPr bwMode="auto">
          <a:xfrm>
            <a:off x="1361723" y="2057400"/>
            <a:ext cx="5801077" cy="3263106"/>
          </a:xfrm>
          <a:prstGeom prst="rect">
            <a:avLst/>
          </a:prstGeom>
          <a:noFill/>
          <a:ln w="9525">
            <a:noFill/>
            <a:miter lim="800000"/>
            <a:headEnd/>
            <a:tailEnd/>
          </a:ln>
          <a:effec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81000"/>
            <a:ext cx="8229600" cy="6019800"/>
          </a:xfrm>
        </p:spPr>
        <p:txBody>
          <a:bodyPr>
            <a:normAutofit fontScale="85000" lnSpcReduction="20000"/>
          </a:bodyPr>
          <a:lstStyle/>
          <a:p>
            <a:r>
              <a:rPr lang="tr-TR" dirty="0" smtClean="0"/>
              <a:t>Arşimet'in en parlak matematik başarılarından biri de, eğri yüzeylerin alanlarını bulmak için bazı yöntemler geliştirmesidir. Bir parabol kesmesini dörtgenleştirirken sonsuz küçükler hesabına yaklaşmıştır. Sonsuz küçükler hesabı, bir alana tasavvur edilebilecek en küçük parçadan daha da küçük bir parçayı matematiksel olarak ekleyebilmektir. Bu hesabın çok büyük bir tarihi değeri vardır. Sonradan modern matematiğin gelişmesinin temelini oluşturmuş, Newton ve </a:t>
            </a:r>
            <a:r>
              <a:rPr lang="tr-TR" dirty="0" err="1" smtClean="0"/>
              <a:t>Leibniz'in</a:t>
            </a:r>
            <a:r>
              <a:rPr lang="tr-TR" dirty="0" smtClean="0"/>
              <a:t> bulduğu diferansiyel denklemler ve integral hesap için iyi bir temel oluşturmuştur. Arşimet, Parabolün Dörtgenleştirilmesi adlı kitabında, tüketme metodu ile bir parabol kesmesinin alanının, aynı tabana ve yüksekliğe sahip bir üçgenin alanının 4/3'üne eşit olduğunu ispatlamıştır.</a:t>
            </a: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LEONHARD EULER</a:t>
            </a:r>
            <a:endParaRPr lang="tr-TR" dirty="0"/>
          </a:p>
        </p:txBody>
      </p:sp>
      <p:pic>
        <p:nvPicPr>
          <p:cNvPr id="6146" name="Picture 2"/>
          <p:cNvPicPr>
            <a:picLocks noGrp="1" noChangeAspect="1" noChangeArrowheads="1"/>
          </p:cNvPicPr>
          <p:nvPr>
            <p:ph idx="1"/>
          </p:nvPr>
        </p:nvPicPr>
        <p:blipFill>
          <a:blip r:embed="rId2" cstate="print"/>
          <a:srcRect/>
          <a:stretch>
            <a:fillRect/>
          </a:stretch>
        </p:blipFill>
        <p:spPr bwMode="auto">
          <a:xfrm>
            <a:off x="3071802" y="785794"/>
            <a:ext cx="2517785" cy="35719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457200"/>
            <a:ext cx="7498080" cy="4972064"/>
          </a:xfrm>
        </p:spPr>
        <p:txBody>
          <a:bodyPr>
            <a:normAutofit/>
          </a:bodyPr>
          <a:lstStyle/>
          <a:p>
            <a:r>
              <a:rPr lang="tr-TR" dirty="0" smtClean="0"/>
              <a:t>1741'de II.Friedrich tarafından Berlin Bilimler Akademisine davet edildi ve hiç aralıksız burada 25 yıl bilimsel çalışmalarını sürdürdü. </a:t>
            </a:r>
            <a:r>
              <a:rPr lang="tr-TR" dirty="0" smtClean="0"/>
              <a:t>Matematikte fonksiyon </a:t>
            </a:r>
            <a:r>
              <a:rPr lang="tr-TR" dirty="0" smtClean="0"/>
              <a:t>kavramını, 1748'de yayınladığı "Introductio in analysin infinitorum"(Sonsuzlar Analizine Giriş) adlı eserinde açıkladı ve beraberinde </a:t>
            </a:r>
            <a:r>
              <a:rPr lang="tr-TR" dirty="0" smtClean="0"/>
              <a:t>sonsuz küçükler </a:t>
            </a:r>
            <a:r>
              <a:rPr lang="tr-TR" dirty="0" smtClean="0"/>
              <a:t>ve sonsuz nicelik gibi kavramlara değindi.</a:t>
            </a:r>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609600"/>
            <a:ext cx="7498080" cy="5638800"/>
          </a:xfrm>
        </p:spPr>
        <p:txBody>
          <a:bodyPr>
            <a:normAutofit fontScale="85000" lnSpcReduction="10000"/>
          </a:bodyPr>
          <a:lstStyle/>
          <a:p>
            <a:r>
              <a:rPr lang="tr-TR" b="1" dirty="0" smtClean="0"/>
              <a:t>ESERLERİ:</a:t>
            </a:r>
            <a:endParaRPr lang="tr-TR" dirty="0" smtClean="0"/>
          </a:p>
          <a:p>
            <a:r>
              <a:rPr lang="tr-TR" b="1" i="1" dirty="0" smtClean="0"/>
              <a:t>Mekanik Üzerine İnceleme</a:t>
            </a:r>
            <a:r>
              <a:rPr lang="tr-TR" dirty="0" smtClean="0"/>
              <a:t> (</a:t>
            </a:r>
            <a:r>
              <a:rPr lang="tr-TR" dirty="0" err="1" smtClean="0"/>
              <a:t>Traite</a:t>
            </a:r>
            <a:r>
              <a:rPr lang="tr-TR" dirty="0" smtClean="0"/>
              <a:t> </a:t>
            </a:r>
            <a:r>
              <a:rPr lang="tr-TR" dirty="0" err="1" smtClean="0"/>
              <a:t>Comple</a:t>
            </a:r>
            <a:r>
              <a:rPr lang="tr-TR" dirty="0" smtClean="0"/>
              <a:t> de </a:t>
            </a:r>
            <a:r>
              <a:rPr lang="tr-TR" dirty="0" err="1" smtClean="0"/>
              <a:t>Mecanique</a:t>
            </a:r>
            <a:r>
              <a:rPr lang="tr-TR" dirty="0" smtClean="0"/>
              <a:t>) -1735</a:t>
            </a:r>
          </a:p>
          <a:p>
            <a:r>
              <a:rPr lang="tr-TR" b="1" i="1" dirty="0" smtClean="0"/>
              <a:t>Eş Çevreler Teorisi  </a:t>
            </a:r>
            <a:r>
              <a:rPr lang="tr-TR" dirty="0" smtClean="0"/>
              <a:t>(</a:t>
            </a:r>
            <a:r>
              <a:rPr lang="tr-TR" dirty="0" err="1" smtClean="0"/>
              <a:t>Teoroie</a:t>
            </a:r>
            <a:r>
              <a:rPr lang="tr-TR" dirty="0" smtClean="0"/>
              <a:t> </a:t>
            </a:r>
            <a:r>
              <a:rPr lang="tr-TR" dirty="0" err="1" smtClean="0"/>
              <a:t>des</a:t>
            </a:r>
            <a:r>
              <a:rPr lang="tr-TR" dirty="0" smtClean="0"/>
              <a:t> </a:t>
            </a:r>
            <a:r>
              <a:rPr lang="tr-TR" dirty="0" err="1" smtClean="0"/>
              <a:t>İsoperriketres</a:t>
            </a:r>
            <a:r>
              <a:rPr lang="tr-TR" dirty="0" smtClean="0"/>
              <a:t>)</a:t>
            </a:r>
          </a:p>
          <a:p>
            <a:r>
              <a:rPr lang="tr-TR" b="1" i="1" dirty="0" smtClean="0"/>
              <a:t>Gezegenlerin ve Kuyrukluyıldızların Hareket Teorisi </a:t>
            </a:r>
            <a:r>
              <a:rPr lang="tr-TR" dirty="0" smtClean="0"/>
              <a:t> (</a:t>
            </a:r>
            <a:r>
              <a:rPr lang="tr-TR" dirty="0" err="1" smtClean="0"/>
              <a:t>Theroie</a:t>
            </a:r>
            <a:r>
              <a:rPr lang="tr-TR" dirty="0" smtClean="0"/>
              <a:t> </a:t>
            </a:r>
            <a:r>
              <a:rPr lang="tr-TR" dirty="0" err="1" smtClean="0"/>
              <a:t>du</a:t>
            </a:r>
            <a:r>
              <a:rPr lang="tr-TR" dirty="0" smtClean="0"/>
              <a:t>  </a:t>
            </a:r>
            <a:r>
              <a:rPr lang="tr-TR" dirty="0" err="1" smtClean="0"/>
              <a:t>Mmouvement</a:t>
            </a:r>
            <a:r>
              <a:rPr lang="tr-TR" dirty="0" smtClean="0"/>
              <a:t> </a:t>
            </a:r>
            <a:r>
              <a:rPr lang="tr-TR" dirty="0" err="1" smtClean="0"/>
              <a:t>des</a:t>
            </a:r>
            <a:r>
              <a:rPr lang="tr-TR" dirty="0" smtClean="0"/>
              <a:t> </a:t>
            </a:r>
            <a:r>
              <a:rPr lang="tr-TR" dirty="0" err="1" smtClean="0"/>
              <a:t>Plannetes</a:t>
            </a:r>
            <a:r>
              <a:rPr lang="tr-TR" dirty="0" smtClean="0"/>
              <a:t> et </a:t>
            </a:r>
            <a:r>
              <a:rPr lang="tr-TR" dirty="0" err="1" smtClean="0"/>
              <a:t>des</a:t>
            </a:r>
            <a:r>
              <a:rPr lang="tr-TR" dirty="0" smtClean="0"/>
              <a:t>  </a:t>
            </a:r>
            <a:r>
              <a:rPr lang="tr-TR" dirty="0" err="1" smtClean="0"/>
              <a:t>Comenes</a:t>
            </a:r>
            <a:r>
              <a:rPr lang="tr-TR" dirty="0" smtClean="0"/>
              <a:t>)</a:t>
            </a:r>
          </a:p>
          <a:p>
            <a:r>
              <a:rPr lang="tr-TR" b="1" i="1" dirty="0" smtClean="0"/>
              <a:t>Sonsuz Küçükler Analize</a:t>
            </a:r>
            <a:r>
              <a:rPr lang="tr-TR" dirty="0" smtClean="0"/>
              <a:t> </a:t>
            </a:r>
            <a:r>
              <a:rPr lang="tr-TR" b="1" i="1" dirty="0" smtClean="0"/>
              <a:t>Giriş</a:t>
            </a:r>
            <a:r>
              <a:rPr lang="tr-TR" dirty="0" smtClean="0"/>
              <a:t> (</a:t>
            </a:r>
            <a:r>
              <a:rPr lang="tr-TR" dirty="0" err="1" smtClean="0"/>
              <a:t>İntroduction</a:t>
            </a:r>
            <a:r>
              <a:rPr lang="tr-TR" dirty="0" smtClean="0"/>
              <a:t> in </a:t>
            </a:r>
            <a:r>
              <a:rPr lang="tr-TR" dirty="0" err="1" smtClean="0"/>
              <a:t>Analysis</a:t>
            </a:r>
            <a:r>
              <a:rPr lang="tr-TR" dirty="0" smtClean="0"/>
              <a:t> </a:t>
            </a:r>
            <a:r>
              <a:rPr lang="tr-TR" dirty="0" err="1" smtClean="0"/>
              <a:t>İnfinitrom</a:t>
            </a:r>
            <a:r>
              <a:rPr lang="tr-TR" dirty="0" smtClean="0"/>
              <a:t>) - 1747</a:t>
            </a:r>
          </a:p>
          <a:p>
            <a:r>
              <a:rPr lang="tr-TR" b="1" i="1" dirty="0" smtClean="0"/>
              <a:t>Diferansiyel Hesabın İlkesi</a:t>
            </a:r>
            <a:r>
              <a:rPr lang="tr-TR" dirty="0" smtClean="0"/>
              <a:t> (</a:t>
            </a:r>
            <a:r>
              <a:rPr lang="tr-TR" dirty="0" err="1" smtClean="0"/>
              <a:t>İntobuones</a:t>
            </a:r>
            <a:r>
              <a:rPr lang="tr-TR" dirty="0" smtClean="0"/>
              <a:t> </a:t>
            </a:r>
            <a:r>
              <a:rPr lang="tr-TR" dirty="0" err="1" smtClean="0"/>
              <a:t>Calculi</a:t>
            </a:r>
            <a:r>
              <a:rPr lang="tr-TR" dirty="0" smtClean="0"/>
              <a:t>  </a:t>
            </a:r>
            <a:r>
              <a:rPr lang="tr-TR" dirty="0" err="1" smtClean="0"/>
              <a:t>Difereniolis</a:t>
            </a:r>
            <a:r>
              <a:rPr lang="tr-TR" dirty="0" smtClean="0"/>
              <a:t>) -1755</a:t>
            </a:r>
          </a:p>
          <a:p>
            <a:r>
              <a:rPr lang="tr-TR" b="1" i="1" dirty="0" smtClean="0"/>
              <a:t>İntegral Hesabın İlkeleri</a:t>
            </a:r>
            <a:r>
              <a:rPr lang="tr-TR" dirty="0" smtClean="0"/>
              <a:t> (</a:t>
            </a:r>
            <a:r>
              <a:rPr lang="tr-TR" dirty="0" err="1" smtClean="0"/>
              <a:t>İntobuones</a:t>
            </a:r>
            <a:r>
              <a:rPr lang="tr-TR" dirty="0" smtClean="0"/>
              <a:t> </a:t>
            </a:r>
            <a:r>
              <a:rPr lang="tr-TR" dirty="0" err="1" smtClean="0"/>
              <a:t>Calculi</a:t>
            </a:r>
            <a:r>
              <a:rPr lang="tr-TR" dirty="0" smtClean="0"/>
              <a:t>  </a:t>
            </a:r>
            <a:r>
              <a:rPr lang="tr-TR" dirty="0" err="1" smtClean="0"/>
              <a:t>İntegralis</a:t>
            </a:r>
            <a:r>
              <a:rPr lang="tr-TR" dirty="0" smtClean="0"/>
              <a:t>) - 1768  -1770</a:t>
            </a:r>
            <a:br>
              <a:rPr lang="tr-TR" dirty="0" smtClean="0"/>
            </a:br>
            <a:endParaRPr lang="tr-TR" dirty="0" smtClean="0"/>
          </a:p>
          <a:p>
            <a:endParaRPr lang="tr-T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7800" y="457200"/>
            <a:ext cx="7498080" cy="1143000"/>
          </a:xfrm>
        </p:spPr>
        <p:txBody>
          <a:bodyPr>
            <a:normAutofit fontScale="90000"/>
          </a:bodyPr>
          <a:lstStyle/>
          <a:p>
            <a:r>
              <a:rPr lang="tr-TR" b="1" dirty="0" smtClean="0"/>
              <a:t/>
            </a:r>
            <a:br>
              <a:rPr lang="tr-TR" b="1" dirty="0" smtClean="0"/>
            </a:br>
            <a:r>
              <a:rPr lang="tr-TR" b="1" dirty="0" smtClean="0"/>
              <a:t/>
            </a:r>
            <a:br>
              <a:rPr lang="tr-TR" b="1" dirty="0" smtClean="0"/>
            </a:br>
            <a:r>
              <a:rPr lang="tr-TR" dirty="0" smtClean="0"/>
              <a:t/>
            </a:r>
            <a:br>
              <a:rPr lang="tr-TR" dirty="0" smtClean="0"/>
            </a:br>
            <a:r>
              <a:rPr lang="tr-TR" b="1" dirty="0" smtClean="0"/>
              <a:t>Alexis Claude Clairaunt</a:t>
            </a:r>
            <a:r>
              <a:rPr lang="tr-TR" dirty="0" smtClean="0"/>
              <a:t/>
            </a:r>
            <a:br>
              <a:rPr lang="tr-TR" dirty="0" smtClean="0"/>
            </a:br>
            <a:r>
              <a:rPr lang="tr-TR" dirty="0" smtClean="0"/>
              <a:t> (1713-1765)</a:t>
            </a:r>
            <a:r>
              <a:rPr lang="tr-TR" dirty="0" smtClean="0"/>
              <a:t/>
            </a:r>
            <a:br>
              <a:rPr lang="tr-TR" dirty="0" smtClean="0"/>
            </a:br>
            <a:endParaRPr lang="tr-TR" dirty="0"/>
          </a:p>
        </p:txBody>
      </p:sp>
      <p:sp>
        <p:nvSpPr>
          <p:cNvPr id="3" name="2 İçerik Yer Tutucusu"/>
          <p:cNvSpPr>
            <a:spLocks noGrp="1"/>
          </p:cNvSpPr>
          <p:nvPr>
            <p:ph idx="1"/>
          </p:nvPr>
        </p:nvSpPr>
        <p:spPr>
          <a:xfrm>
            <a:off x="1435608" y="1905000"/>
            <a:ext cx="7498080" cy="4343400"/>
          </a:xfrm>
        </p:spPr>
        <p:txBody>
          <a:bodyPr>
            <a:normAutofit lnSpcReduction="10000"/>
          </a:bodyPr>
          <a:lstStyle/>
          <a:p>
            <a:r>
              <a:rPr lang="tr-TR" dirty="0" smtClean="0"/>
              <a:t>18 yaşındayken yayımladığı kitabı uzay eğrilerinin analitik ve diferansiyel geometrisiyle ilgili ilk çalışmadır. Daha sonra akışkanların dengesi ve dönel </a:t>
            </a:r>
            <a:r>
              <a:rPr lang="tr-TR" dirty="0" err="1" smtClean="0"/>
              <a:t>elipsoidlerin</a:t>
            </a:r>
            <a:r>
              <a:rPr lang="tr-TR" dirty="0" smtClean="0"/>
              <a:t> çekimi üzerine temel bir çalışma yaptı. </a:t>
            </a:r>
            <a:r>
              <a:rPr lang="tr-TR" dirty="0" err="1" smtClean="0"/>
              <a:t>Euler'in</a:t>
            </a:r>
            <a:r>
              <a:rPr lang="tr-TR" dirty="0" smtClean="0"/>
              <a:t> Ay'ın hareketi kuramını ve genel olarak üç-cisim problemini geliştirdi. Çizgisel integral ve diferansiyel denklemler kuramlarına katkılarda bulundu.</a:t>
            </a:r>
            <a:endParaRPr lang="tr-T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fr-FR" b="1" dirty="0" smtClean="0"/>
              <a:t>Jean Le Rond D'Alembert</a:t>
            </a:r>
            <a:r>
              <a:rPr lang="fr-FR" dirty="0" smtClean="0"/>
              <a:t/>
            </a:r>
            <a:br>
              <a:rPr lang="fr-FR" dirty="0" smtClean="0"/>
            </a:br>
            <a:r>
              <a:rPr lang="fr-FR" dirty="0" smtClean="0"/>
              <a:t>(1717-1783)</a:t>
            </a:r>
            <a:br>
              <a:rPr lang="fr-FR" dirty="0" smtClean="0"/>
            </a:br>
            <a:endParaRPr lang="tr-TR" dirty="0"/>
          </a:p>
        </p:txBody>
      </p:sp>
      <p:sp>
        <p:nvSpPr>
          <p:cNvPr id="3" name="2 İçerik Yer Tutucusu"/>
          <p:cNvSpPr>
            <a:spLocks noGrp="1"/>
          </p:cNvSpPr>
          <p:nvPr>
            <p:ph idx="1"/>
          </p:nvPr>
        </p:nvSpPr>
        <p:spPr/>
        <p:txBody>
          <a:bodyPr>
            <a:normAutofit fontScale="92500" lnSpcReduction="10000"/>
          </a:bodyPr>
          <a:lstStyle/>
          <a:p>
            <a:r>
              <a:rPr lang="tr-TR" dirty="0" err="1" smtClean="0"/>
              <a:t>Ansikpoledistler'in</a:t>
            </a:r>
            <a:r>
              <a:rPr lang="tr-TR" dirty="0" smtClean="0"/>
              <a:t> ünlü matematikçisi. Katı cisimlerin dinamiğini statiğe indirgeme yöntemi olan '</a:t>
            </a:r>
            <a:r>
              <a:rPr lang="tr-TR" dirty="0" err="1" smtClean="0"/>
              <a:t>D'Alembert</a:t>
            </a:r>
            <a:r>
              <a:rPr lang="tr-TR" dirty="0" smtClean="0"/>
              <a:t> </a:t>
            </a:r>
            <a:r>
              <a:rPr lang="tr-TR" dirty="0" err="1" smtClean="0"/>
              <a:t>ilkesi"ni</a:t>
            </a:r>
            <a:r>
              <a:rPr lang="tr-TR" dirty="0" smtClean="0"/>
              <a:t> geliştirdi. Birçok uygulamalı konu üzerinde, özellikle hidrodinamik, aerodinamik ve üç-cisim problemi üzerine çalıştı. Titreşen yaylalar kuramı onu, </a:t>
            </a:r>
            <a:r>
              <a:rPr lang="tr-TR" dirty="0" err="1" smtClean="0"/>
              <a:t>Daniel</a:t>
            </a:r>
            <a:r>
              <a:rPr lang="tr-TR" dirty="0" smtClean="0"/>
              <a:t> </a:t>
            </a:r>
            <a:r>
              <a:rPr lang="tr-TR" dirty="0" err="1" smtClean="0"/>
              <a:t>Bernoulli</a:t>
            </a:r>
            <a:r>
              <a:rPr lang="tr-TR" dirty="0" smtClean="0"/>
              <a:t> ile birlikte kısmi diferansiyel denklemler kuramının kurucusu yaptı. Limit kavramını tanıttı. </a:t>
            </a:r>
            <a:r>
              <a:rPr lang="tr-TR" dirty="0" err="1" smtClean="0"/>
              <a:t>D'Alembert</a:t>
            </a:r>
            <a:r>
              <a:rPr lang="tr-TR" dirty="0" smtClean="0"/>
              <a:t> paradoksu, onun olasılık kuramı üzerine çalıştığını da gösterir.</a:t>
            </a:r>
            <a:endParaRPr lang="tr-T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45920" y="685800"/>
            <a:ext cx="7498080" cy="1143000"/>
          </a:xfrm>
        </p:spPr>
        <p:txBody>
          <a:bodyPr>
            <a:normAutofit fontScale="90000"/>
          </a:bodyPr>
          <a:lstStyle/>
          <a:p>
            <a:r>
              <a:rPr lang="tr-TR" b="1" dirty="0" smtClean="0"/>
              <a:t>Joseph Louis </a:t>
            </a:r>
            <a:r>
              <a:rPr lang="tr-TR" b="1" dirty="0" err="1" smtClean="0"/>
              <a:t>Lagrange</a:t>
            </a:r>
            <a:r>
              <a:rPr lang="tr-TR" dirty="0" smtClean="0"/>
              <a:t/>
            </a:r>
            <a:br>
              <a:rPr lang="tr-TR" dirty="0" smtClean="0"/>
            </a:br>
            <a:r>
              <a:rPr lang="tr-TR" dirty="0" smtClean="0"/>
              <a:t> (1736-1813)</a:t>
            </a:r>
            <a:br>
              <a:rPr lang="tr-TR" dirty="0" smtClean="0"/>
            </a:br>
            <a:endParaRPr lang="tr-TR" dirty="0"/>
          </a:p>
        </p:txBody>
      </p:sp>
      <p:sp>
        <p:nvSpPr>
          <p:cNvPr id="3" name="2 İçerik Yer Tutucusu"/>
          <p:cNvSpPr>
            <a:spLocks noGrp="1"/>
          </p:cNvSpPr>
          <p:nvPr>
            <p:ph idx="1"/>
          </p:nvPr>
        </p:nvSpPr>
        <p:spPr>
          <a:xfrm>
            <a:off x="1371600" y="2286000"/>
            <a:ext cx="7498080" cy="4572000"/>
          </a:xfrm>
        </p:spPr>
        <p:txBody>
          <a:bodyPr/>
          <a:lstStyle/>
          <a:p>
            <a:r>
              <a:rPr lang="tr-TR" dirty="0" smtClean="0"/>
              <a:t>İlk gerçek analizci sayılan Fransız matematikçi. Değişimler hesabına katkıları ilk çalışmalarındandı. Kuramını dinamik problemlerine uyguladı. Boylamları bulma probleminin çözümünde de kullanılan Ay kuramına katkıda bulundu.</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81000"/>
            <a:ext cx="8229600" cy="6096000"/>
          </a:xfrm>
        </p:spPr>
        <p:txBody>
          <a:bodyPr>
            <a:normAutofit/>
          </a:bodyPr>
          <a:lstStyle/>
          <a:p>
            <a:r>
              <a:rPr lang="tr-TR" dirty="0"/>
              <a:t>Isaac Newton, (Gregoryen takvimi için: d. 4 Ocak 1643 – ö. 31 Mart 1727)(</a:t>
            </a:r>
            <a:r>
              <a:rPr lang="tr-TR" dirty="0" err="1"/>
              <a:t>Jülyen</a:t>
            </a:r>
            <a:r>
              <a:rPr lang="tr-TR" dirty="0"/>
              <a:t> takvimi için: 25 Aralık 1642-20 Mart 1726), İngiliz fizikçi, matematikçi, astronom, mucit, filozof, ilahiyatçı. En büyük matematikçi ve bilim adamlarından biri olduğu düşünülür. Bilim devrimine ve heliyosentirizm’in gelişmesinde katkıları olmuştur. Türev ve integralin mucididir.1687 Isaac Newton (1643–1727) İngiliz Yer çekimi yasalarını keşfetti.</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28600"/>
            <a:ext cx="8229600" cy="6477000"/>
          </a:xfrm>
        </p:spPr>
        <p:txBody>
          <a:bodyPr>
            <a:normAutofit fontScale="92500"/>
          </a:bodyPr>
          <a:lstStyle/>
          <a:p>
            <a:r>
              <a:rPr lang="tr-TR" dirty="0" smtClean="0"/>
              <a:t>Isaac Newton İngiltere’nin </a:t>
            </a:r>
            <a:r>
              <a:rPr lang="tr-TR" dirty="0" smtClean="0"/>
              <a:t>Lincolnshire kentinde </a:t>
            </a:r>
            <a:r>
              <a:rPr lang="tr-TR" dirty="0" smtClean="0"/>
              <a:t>doğdu. Çiftçi olan babasını, doğumundan üç ay önce kaybetmişti. Annesi ikinci kez evlendi. İkinci evlilikten üç üvey kardeşi olan Isaac Newton anneannesinde kalıyordu. On iki yaşında Grantham’da King’s School’a yazılan Newton, bu okulu 1661’de bitirdi. Aynı yıl Cambridge Üniversitesi’ndeki Trinity Koleji’ne girdi. Nisan 1665’te bu okuldan lisans derecesini aldı. Lisansüstü çalışmalarına başlayacağı sırada ortalığı saran veba salgını yüzünden eve haciz geldi.</a:t>
            </a:r>
            <a:br>
              <a:rPr lang="tr-TR" dirty="0" smtClean="0"/>
            </a:br>
            <a:r>
              <a:rPr lang="tr-TR" dirty="0" smtClean="0"/>
              <a:t>Salgından korunma amacıyla annesinin çiftliğine sığınan Newton, burada geçirdiği iki yıl boyunca en önemli buluşlarını </a:t>
            </a:r>
            <a:r>
              <a:rPr lang="tr-TR" dirty="0" smtClean="0"/>
              <a:t>gerçekleştirdi.</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28600"/>
            <a:ext cx="8229600" cy="6324600"/>
          </a:xfrm>
        </p:spPr>
        <p:txBody>
          <a:bodyPr>
            <a:normAutofit fontScale="92500" lnSpcReduction="20000"/>
          </a:bodyPr>
          <a:lstStyle/>
          <a:p>
            <a:r>
              <a:rPr lang="tr-TR" dirty="0" smtClean="0"/>
              <a:t>1667’de </a:t>
            </a:r>
            <a:r>
              <a:rPr lang="tr-TR" dirty="0" smtClean="0"/>
              <a:t>Trinity Kolleje öğretim üyesi olarak döndüğünde diferansiyel ve integral hesabın temellerini atmış, beyaz ışığı oluşturan renklere ulaşmıştı. Çekingenliği yüzünden Newton her biri bilimde devrim yaratacak nitelikteki bu buluşların çoğunu uzun yıllar sonra (örneğin diferansiyel ve integral hesabı 38 yıl sonra) yayınlamıştır.</a:t>
            </a:r>
            <a:br>
              <a:rPr lang="tr-TR" dirty="0" smtClean="0"/>
            </a:br>
            <a:r>
              <a:rPr lang="tr-TR" dirty="0" smtClean="0"/>
              <a:t>Lisansüstü çalışmasını ertesi yıl tamamlayan Newton 1669’da henüz 27 yaşındayken Cambridge Üniversitesi’nde matematik profesörlüğüne getirildi. 1671’de ilk aynalı teleskopu yaptı ve ertesi yıl Royal Society üyeliğine seçildi. Royal Society’e sunduğu renk olgusuna ilişkin bildirisinin eleştirilere hedef olması, özellikle Robert Hooke tarafından şiddetle eleştirilmesi üzerine Newton tümüyle içine kapanarak, bilim dünyasıyla ilişkisini kesti.</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28600"/>
            <a:ext cx="8229600" cy="6324600"/>
          </a:xfrm>
        </p:spPr>
        <p:txBody>
          <a:bodyPr>
            <a:normAutofit fontScale="77500" lnSpcReduction="20000"/>
          </a:bodyPr>
          <a:lstStyle/>
          <a:p>
            <a:pPr fontAlgn="base"/>
            <a:r>
              <a:rPr lang="tr-TR" dirty="0"/>
              <a:t>1675’de optik konusundaki iki bildirisi yeni tartışmalara yol açtı. Hooke makalelerdeki bazı sonuçların kendi buluşu olduğunu, Newton’un bunlara sahip çıktığını öne sürdü. Bütün bu tartışma ve eleştiriler sonucunda 1678’de ruhsal bunalıma giren Newton ancak yakın dostu ünlü astronom ve matematikçi </a:t>
            </a:r>
            <a:r>
              <a:rPr lang="tr-TR" dirty="0" err="1"/>
              <a:t>Edmond</a:t>
            </a:r>
            <a:r>
              <a:rPr lang="tr-TR" dirty="0"/>
              <a:t> Halley’in çabalarıyla altı yıl sonra bilimsel çalışmalarına geri döndü.</a:t>
            </a:r>
          </a:p>
          <a:p>
            <a:pPr fontAlgn="base"/>
            <a:r>
              <a:rPr lang="tr-TR" dirty="0"/>
              <a:t>Cambridge Üniversitesi’nde Katolikliği yaygınlaştırma ve egemen kılma çabalarına karşı başlatılan direniş hareketine öncülük eden Newton, kral düşürüldükten sonra 1689’da üniversitenin parlamentodaki temsilciliğine seçildi. 1693’de yeniden bir ruhsal bunalıma girdi ve yakın dostlarıyla </a:t>
            </a:r>
            <a:r>
              <a:rPr lang="tr-TR" dirty="0" err="1"/>
              <a:t>Samuel</a:t>
            </a:r>
            <a:r>
              <a:rPr lang="tr-TR" dirty="0"/>
              <a:t> </a:t>
            </a:r>
            <a:r>
              <a:rPr lang="tr-TR" dirty="0" err="1"/>
              <a:t>Pepys</a:t>
            </a:r>
            <a:r>
              <a:rPr lang="tr-TR" dirty="0"/>
              <a:t> ve John Locke ile arası bozuldu. İki yıl süren bir dinlenme döneminden sonra sağlığına yeniden kavuştuysa da bundan sonraki yaşamında bilimsel çalışmaya eskisi gibi ilgi duymadı. Daha sonra 1699’da Fransız Bilimler Akademisi’nin yabancı üyeliğine 1703’de Royal </a:t>
            </a:r>
            <a:r>
              <a:rPr lang="tr-TR" dirty="0" err="1"/>
              <a:t>Society’nin</a:t>
            </a:r>
            <a:r>
              <a:rPr lang="tr-TR" dirty="0"/>
              <a:t> başkanlığına seçildi.</a:t>
            </a:r>
          </a:p>
          <a:p>
            <a:pPr>
              <a:buNone/>
            </a:pP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57200"/>
            <a:ext cx="8229600" cy="1143000"/>
          </a:xfrm>
        </p:spPr>
        <p:txBody>
          <a:bodyPr/>
          <a:lstStyle/>
          <a:p>
            <a:r>
              <a:rPr lang="tr-TR" dirty="0" smtClean="0"/>
              <a:t>ISSAC BARROW</a:t>
            </a:r>
            <a:endParaRPr lang="tr-TR"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447800" y="2133600"/>
            <a:ext cx="5966661" cy="336034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04800"/>
            <a:ext cx="8229600" cy="6096000"/>
          </a:xfrm>
        </p:spPr>
        <p:txBody>
          <a:bodyPr>
            <a:normAutofit fontScale="92500" lnSpcReduction="10000"/>
          </a:bodyPr>
          <a:lstStyle/>
          <a:p>
            <a:pPr fontAlgn="b"/>
            <a:r>
              <a:rPr lang="tr-TR" dirty="0" smtClean="0"/>
              <a:t>1630 yılı ekim ayında Londra’da doğmuştur. Babası ticaretle uğraşmış fakat oğlunun </a:t>
            </a:r>
            <a:r>
              <a:rPr lang="tr-TR" dirty="0" smtClean="0"/>
              <a:t>bilim</a:t>
            </a:r>
            <a:r>
              <a:rPr lang="tr-TR" dirty="0" smtClean="0"/>
              <a:t>le </a:t>
            </a:r>
            <a:r>
              <a:rPr lang="tr-TR" dirty="0" smtClean="0"/>
              <a:t>ilgilenmesini istemiştir. Oğlunu özel bir okula gönderir fakat </a:t>
            </a:r>
            <a:r>
              <a:rPr lang="tr-TR" dirty="0" err="1" smtClean="0"/>
              <a:t>Barrow</a:t>
            </a:r>
            <a:r>
              <a:rPr lang="tr-TR" dirty="0" smtClean="0"/>
              <a:t> burada arkadaşlarıyla kavga eder, dersleriyle hiç ilgilenmez. Babası yaramazlığa ve şikayetlere dayanamayarak oğlunu sert disiplinli bir okula gönderir.</a:t>
            </a:r>
          </a:p>
          <a:p>
            <a:pPr fontAlgn="b"/>
            <a:r>
              <a:rPr lang="tr-TR" dirty="0" smtClean="0"/>
              <a:t>Bu okulun müdürü olan Martin </a:t>
            </a:r>
            <a:r>
              <a:rPr lang="tr-TR" dirty="0" err="1" smtClean="0"/>
              <a:t>Holbeach</a:t>
            </a:r>
            <a:r>
              <a:rPr lang="tr-TR" dirty="0" smtClean="0"/>
              <a:t> dönemin ünlü öğretmenlerindendir ve Isaac </a:t>
            </a:r>
            <a:r>
              <a:rPr lang="tr-TR" dirty="0" err="1" smtClean="0"/>
              <a:t>Barrow</a:t>
            </a:r>
            <a:r>
              <a:rPr lang="tr-TR" dirty="0" smtClean="0"/>
              <a:t> bu hocanın gözetimine eğitim almaya başlar. </a:t>
            </a:r>
            <a:r>
              <a:rPr lang="tr-TR" dirty="0" err="1" smtClean="0"/>
              <a:t>Barrow’un</a:t>
            </a:r>
            <a:r>
              <a:rPr lang="tr-TR" dirty="0" smtClean="0"/>
              <a:t> babası bir dönem maddi sıkıntılar yaşar ve </a:t>
            </a:r>
            <a:r>
              <a:rPr lang="tr-TR" dirty="0" err="1" smtClean="0"/>
              <a:t>oğunu</a:t>
            </a:r>
            <a:r>
              <a:rPr lang="tr-TR" dirty="0" smtClean="0"/>
              <a:t> okuldan almak ister. Fakat hocası </a:t>
            </a:r>
            <a:r>
              <a:rPr lang="tr-TR" dirty="0" err="1" smtClean="0"/>
              <a:t>Holbeach</a:t>
            </a:r>
            <a:r>
              <a:rPr lang="tr-TR" dirty="0" smtClean="0"/>
              <a:t>, </a:t>
            </a:r>
            <a:r>
              <a:rPr lang="tr-TR" dirty="0" err="1" smtClean="0"/>
              <a:t>Isaac’e</a:t>
            </a:r>
            <a:r>
              <a:rPr lang="tr-TR" dirty="0" smtClean="0"/>
              <a:t> masraflarını karşılayacak özel ders işini bularak okulda kalmasını sağlar</a:t>
            </a:r>
          </a:p>
          <a:p>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a:spLocks noGrp="1"/>
          </p:cNvSpPr>
          <p:nvPr>
            <p:ph idx="1"/>
          </p:nvPr>
        </p:nvSpPr>
        <p:spPr>
          <a:xfrm>
            <a:off x="457200" y="457200"/>
            <a:ext cx="8229600" cy="5668963"/>
          </a:xfrm>
        </p:spPr>
        <p:txBody>
          <a:bodyPr>
            <a:normAutofit fontScale="85000" lnSpcReduction="20000"/>
          </a:bodyPr>
          <a:lstStyle/>
          <a:p>
            <a:pPr fontAlgn="b"/>
            <a:r>
              <a:rPr lang="tr-TR" b="1" dirty="0" smtClean="0"/>
              <a:t>Isaac </a:t>
            </a:r>
            <a:r>
              <a:rPr lang="tr-TR" b="1" dirty="0" err="1" smtClean="0"/>
              <a:t>Barrow</a:t>
            </a:r>
            <a:r>
              <a:rPr lang="tr-TR" b="1" dirty="0" smtClean="0"/>
              <a:t> Başarıları</a:t>
            </a:r>
          </a:p>
          <a:p>
            <a:pPr fontAlgn="b"/>
            <a:r>
              <a:rPr lang="tr-TR" dirty="0" smtClean="0"/>
              <a:t>Isaac </a:t>
            </a:r>
            <a:r>
              <a:rPr lang="tr-TR" dirty="0" err="1" smtClean="0"/>
              <a:t>Barrow</a:t>
            </a:r>
            <a:r>
              <a:rPr lang="tr-TR" dirty="0" smtClean="0"/>
              <a:t>, ilahiyat ile ilgilenmek istemiştir. Bu yüzden ders almak için okul eğitimi bitince Cambridge’de matematik okudu. Mezun olduktan sonra Tanrı bilimin yanı sıra optik, matematik ve geometri konusunda çalışmalar yapmıştır. Barrow, 1660’ta Cambridge Üniversitesi‘nde Yunanca profesörü olduğu yıllarda ilk çalışmalarına Archimedes, Apollonios ve</a:t>
            </a:r>
            <a:r>
              <a:rPr lang="tr-TR" b="1" dirty="0" smtClean="0"/>
              <a:t> </a:t>
            </a:r>
            <a:r>
              <a:rPr lang="tr-TR" dirty="0" smtClean="0"/>
              <a:t>Öklid gibi </a:t>
            </a:r>
            <a:r>
              <a:rPr lang="tr-TR" dirty="0" smtClean="0"/>
              <a:t>eski Yunan matematik</a:t>
            </a:r>
            <a:r>
              <a:rPr lang="el-GR" dirty="0" smtClean="0"/>
              <a:t>ς</a:t>
            </a:r>
            <a:r>
              <a:rPr lang="tr-TR" dirty="0" smtClean="0"/>
              <a:t>ilerinin yapıtlarını  ve Öklid’in </a:t>
            </a:r>
            <a:r>
              <a:rPr lang="tr-TR" dirty="0" smtClean="0"/>
              <a:t>elementler </a:t>
            </a:r>
            <a:r>
              <a:rPr lang="tr-TR" dirty="0" smtClean="0"/>
              <a:t>kitabını İngilizce’ye çevirmiştir. Uzun bir süre bu çeviri okullarda geometri kitabı olarak okutulmuştur. Isaac </a:t>
            </a:r>
            <a:r>
              <a:rPr lang="tr-TR" dirty="0" err="1" smtClean="0"/>
              <a:t>Barrow</a:t>
            </a:r>
            <a:r>
              <a:rPr lang="tr-TR" dirty="0" smtClean="0"/>
              <a:t> başarısı nedeniyle burs almış ve 4 yıl sürecek bir yolculuğa çıkmıştır. Bu yolculukta Fransa’ya, Floransa’ya, İstanbul’a ve İzmir’e gitmiştir.</a:t>
            </a:r>
          </a:p>
          <a:p>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1889</TotalTime>
  <Words>1199</Words>
  <Application>Microsoft Office PowerPoint</Application>
  <PresentationFormat>On-screen Show (4:3)</PresentationFormat>
  <Paragraphs>49</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Aspect</vt:lpstr>
      <vt:lpstr>TÜREV VE İNTEGRAL KAVRAMLARININ TARİHSEL GELİŞİMİ</vt:lpstr>
      <vt:lpstr>Slide 2</vt:lpstr>
      <vt:lpstr>Slide 3</vt:lpstr>
      <vt:lpstr>Slide 4</vt:lpstr>
      <vt:lpstr>Slide 5</vt:lpstr>
      <vt:lpstr>Slide 6</vt:lpstr>
      <vt:lpstr>ISSAC BARROW</vt:lpstr>
      <vt:lpstr>Slide 8</vt:lpstr>
      <vt:lpstr>Slide 9</vt:lpstr>
      <vt:lpstr>Slide 10</vt:lpstr>
      <vt:lpstr>JOHN WALLIS</vt:lpstr>
      <vt:lpstr>Slide 12</vt:lpstr>
      <vt:lpstr>              JAMES GREGORY(1638-1675) </vt:lpstr>
      <vt:lpstr>Gottfried Wilhelm Leibniz</vt:lpstr>
      <vt:lpstr>  </vt:lpstr>
      <vt:lpstr>Slide 16</vt:lpstr>
      <vt:lpstr>Slide 17</vt:lpstr>
      <vt:lpstr>L'Hospital (1661-1704) </vt:lpstr>
      <vt:lpstr>  İntegral Alma Hesabını Kim Buldu ?  </vt:lpstr>
      <vt:lpstr>Slide 20</vt:lpstr>
      <vt:lpstr>LEONHARD EULER</vt:lpstr>
      <vt:lpstr>Slide 22</vt:lpstr>
      <vt:lpstr>Slide 23</vt:lpstr>
      <vt:lpstr>   Alexis Claude Clairaunt  (1713-1765) </vt:lpstr>
      <vt:lpstr>Jean Le Rond D'Alembert (1717-1783) </vt:lpstr>
      <vt:lpstr>Joseph Louis Lagrange  (1736-1813)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Isaac Newton Kimdir?</dc:title>
  <dc:creator>BALARISI EXPORT</dc:creator>
  <cp:lastModifiedBy>Canay-Emre</cp:lastModifiedBy>
  <cp:revision>51</cp:revision>
  <dcterms:created xsi:type="dcterms:W3CDTF">2018-11-22T15:10:33Z</dcterms:created>
  <dcterms:modified xsi:type="dcterms:W3CDTF">2018-12-01T12:35:39Z</dcterms:modified>
</cp:coreProperties>
</file>