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EB70BDA-8EEB-441F-9377-1777641D3CEB}" type="datetimeFigureOut">
              <a:rPr lang="tr-TR" smtClean="0"/>
              <a:pPr/>
              <a:t>13.11.2017</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64CD03B-D7A2-41FF-9E28-4EBD98F68FBF}" type="slidenum">
              <a:rPr lang="tr-TR" smtClean="0"/>
              <a:pPr/>
              <a:t>‹#›</a:t>
            </a:fld>
            <a:endParaRPr lang="tr-TR"/>
          </a:p>
        </p:txBody>
      </p:sp>
    </p:spTree>
    <p:extLst>
      <p:ext uri="{BB962C8B-B14F-4D97-AF65-F5344CB8AC3E}">
        <p14:creationId xmlns:p14="http://schemas.microsoft.com/office/powerpoint/2010/main" val="4248028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grpSp>
        <p:nvGrpSpPr>
          <p:cNvPr id="16" name="Group 15"/>
          <p:cNvGrpSpPr/>
          <p:nvPr/>
        </p:nvGrpSpPr>
        <p:grpSpPr>
          <a:xfrm>
            <a:off x="4334933" y="1169931"/>
            <a:ext cx="4814835" cy="4993802"/>
            <a:chOff x="4334933" y="1169931"/>
            <a:chExt cx="4814835" cy="4993802"/>
          </a:xfrm>
        </p:grpSpPr>
        <p:cxnSp>
          <p:nvCxnSpPr>
            <p:cNvPr id="17" name="Straight Connector 16"/>
            <p:cNvCxnSpPr/>
            <p:nvPr/>
          </p:nvCxnSpPr>
          <p:spPr>
            <a:xfrm flipH="1">
              <a:off x="6009259" y="1169931"/>
              <a:ext cx="3134741" cy="3134741"/>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flipH="1">
              <a:off x="4334933" y="1348898"/>
              <a:ext cx="4814835" cy="4814835"/>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5225595" y="1469269"/>
              <a:ext cx="3912054" cy="3912054"/>
            </a:xfrm>
            <a:prstGeom prst="line">
              <a:avLst/>
            </a:prstGeom>
            <a:ln w="1270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2" name="Straight Connector 21"/>
            <p:cNvCxnSpPr/>
            <p:nvPr/>
          </p:nvCxnSpPr>
          <p:spPr>
            <a:xfrm flipH="1">
              <a:off x="5304588" y="1307856"/>
              <a:ext cx="3839412" cy="3839412"/>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flipH="1">
              <a:off x="5707078" y="1770196"/>
              <a:ext cx="3430571" cy="3430570"/>
            </a:xfrm>
            <a:prstGeom prst="line">
              <a:avLst/>
            </a:prstGeom>
            <a:ln w="31750">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1"/>
          <p:cNvSpPr>
            <a:spLocks noGrp="1"/>
          </p:cNvSpPr>
          <p:nvPr>
            <p:ph type="ctrTitle"/>
          </p:nvPr>
        </p:nvSpPr>
        <p:spPr>
          <a:xfrm>
            <a:off x="533400" y="533400"/>
            <a:ext cx="6154713" cy="3124201"/>
          </a:xfrm>
        </p:spPr>
        <p:txBody>
          <a:bodyPr anchor="b">
            <a:normAutofit/>
          </a:bodyPr>
          <a:lstStyle>
            <a:lvl1pPr algn="l">
              <a:defRPr sz="4400">
                <a:effectLst/>
              </a:defRPr>
            </a:lvl1pPr>
          </a:lstStyle>
          <a:p>
            <a:r>
              <a:rPr lang="tr-TR" smtClean="0"/>
              <a:t>Asıl başlık stili için tıklatın</a:t>
            </a:r>
            <a:endParaRPr lang="en-US" dirty="0"/>
          </a:p>
        </p:txBody>
      </p:sp>
      <p:sp>
        <p:nvSpPr>
          <p:cNvPr id="3" name="Subtitle 2"/>
          <p:cNvSpPr>
            <a:spLocks noGrp="1"/>
          </p:cNvSpPr>
          <p:nvPr>
            <p:ph type="subTitle" idx="1"/>
          </p:nvPr>
        </p:nvSpPr>
        <p:spPr>
          <a:xfrm>
            <a:off x="533400" y="3843868"/>
            <a:ext cx="4954250" cy="1913466"/>
          </a:xfrm>
        </p:spPr>
        <p:txBody>
          <a:bodyPr anchor="t">
            <a:normAutofit/>
          </a:bodyPr>
          <a:lstStyle>
            <a:lvl1pPr marL="0" indent="0" algn="l">
              <a:buNone/>
              <a:defRPr sz="2000">
                <a:solidFill>
                  <a:schemeClr val="bg2">
                    <a:lumMod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546984F6-E61C-4A43-81A6-5D04F470E5AE}"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3303910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Yazılı Panoramik Resim">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6" name="Picture Placeholder 2"/>
          <p:cNvSpPr>
            <a:spLocks noGrp="1" noChangeAspect="1"/>
          </p:cNvSpPr>
          <p:nvPr>
            <p:ph type="pic" idx="13"/>
          </p:nvPr>
        </p:nvSpPr>
        <p:spPr>
          <a:xfrm>
            <a:off x="533400" y="533400"/>
            <a:ext cx="8077200" cy="31242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9" name="Text Placeholder 9"/>
          <p:cNvSpPr>
            <a:spLocks noGrp="1"/>
          </p:cNvSpPr>
          <p:nvPr>
            <p:ph type="body" sz="quarter" idx="14"/>
          </p:nvPr>
        </p:nvSpPr>
        <p:spPr>
          <a:xfrm>
            <a:off x="762002" y="3843867"/>
            <a:ext cx="7281332" cy="457200"/>
          </a:xfrm>
        </p:spPr>
        <p:txBody>
          <a:bodyPr anchor="t">
            <a:normAutofit/>
          </a:bodyPr>
          <a:lstStyle>
            <a:lvl1pPr marL="0" indent="0">
              <a:buFontTx/>
              <a:buNone/>
              <a:defRPr sz="16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Date Placeholder 2"/>
          <p:cNvSpPr>
            <a:spLocks noGrp="1"/>
          </p:cNvSpPr>
          <p:nvPr>
            <p:ph type="dt" sz="half" idx="10"/>
          </p:nvPr>
        </p:nvSpPr>
        <p:spPr/>
        <p:txBody>
          <a:bodyPr/>
          <a:lstStyle/>
          <a:p>
            <a:fld id="{FF6F94AF-3F9E-4DAC-928A-2C2A258435AB}"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2277724620"/>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8077200" cy="2895600"/>
          </a:xfrm>
        </p:spPr>
        <p:txBody>
          <a:bodyPr anchor="ctr">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114800"/>
            <a:ext cx="6383552" cy="1905000"/>
          </a:xfrm>
        </p:spPr>
        <p:txBody>
          <a:bodyPr anchor="ctr">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6F94AF-3F9E-4DAC-928A-2C2A258435AB}"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173979709"/>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856283" y="533400"/>
            <a:ext cx="6859787"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1066800" y="3429000"/>
            <a:ext cx="6402467" cy="482600"/>
          </a:xfrm>
        </p:spPr>
        <p:txBody>
          <a:bodyPr anchor="ctr"/>
          <a:lstStyle>
            <a:lvl1pPr marL="0" indent="0">
              <a:buFontTx/>
              <a:buNone/>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533400" y="4301070"/>
            <a:ext cx="6382361" cy="1718730"/>
          </a:xfrm>
        </p:spPr>
        <p:txBody>
          <a:bodyPr anchor="ctr">
            <a:normAutofit/>
          </a:bodyPr>
          <a:lstStyle>
            <a:lvl1pPr marL="0" indent="0" algn="l">
              <a:buNone/>
              <a:defRPr sz="20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6F94AF-3F9E-4DAC-928A-2C2A258435AB}"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3835998384"/>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533400" y="3429000"/>
            <a:ext cx="6382361" cy="1697400"/>
          </a:xfrm>
        </p:spPr>
        <p:txBody>
          <a:bodyPr anchor="b">
            <a:normAutofit/>
          </a:bodyPr>
          <a:lstStyle>
            <a:lvl1pPr algn="l">
              <a:defRPr sz="28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5132980"/>
            <a:ext cx="6383552" cy="886819"/>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6F94AF-3F9E-4DAC-928A-2C2A258435AB}"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3740615556"/>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2" name="Title 1"/>
          <p:cNvSpPr>
            <a:spLocks noGrp="1"/>
          </p:cNvSpPr>
          <p:nvPr>
            <p:ph type="title"/>
          </p:nvPr>
        </p:nvSpPr>
        <p:spPr>
          <a:xfrm>
            <a:off x="856284" y="533400"/>
            <a:ext cx="6859786" cy="2895600"/>
          </a:xfrm>
        </p:spPr>
        <p:txBody>
          <a:bodyPr anchor="ctr">
            <a:normAutofit/>
          </a:bodyPr>
          <a:lstStyle>
            <a:lvl1pPr algn="l">
              <a:defRPr sz="2800" b="0" cap="all">
                <a:solidFill>
                  <a:schemeClr val="tx1"/>
                </a:solidFill>
              </a:defRPr>
            </a:lvl1pPr>
          </a:lstStyle>
          <a:p>
            <a:r>
              <a:rPr lang="tr-TR" smtClean="0"/>
              <a:t>Asıl başlık stili için tıklatın</a:t>
            </a:r>
            <a:endParaRPr lang="en-US" dirty="0"/>
          </a:p>
        </p:txBody>
      </p:sp>
      <p:sp>
        <p:nvSpPr>
          <p:cNvPr id="10" name="Text Placeholder 9"/>
          <p:cNvSpPr>
            <a:spLocks noGrp="1"/>
          </p:cNvSpPr>
          <p:nvPr>
            <p:ph type="body" sz="quarter" idx="13"/>
          </p:nvPr>
        </p:nvSpPr>
        <p:spPr>
          <a:xfrm>
            <a:off x="533400" y="3886200"/>
            <a:ext cx="6382361" cy="1049866"/>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953000"/>
            <a:ext cx="6382360" cy="1066800"/>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6F94AF-3F9E-4DAC-928A-2C2A258435AB}"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
        <p:nvSpPr>
          <p:cNvPr id="14" name="TextBox 13"/>
          <p:cNvSpPr txBox="1"/>
          <p:nvPr/>
        </p:nvSpPr>
        <p:spPr>
          <a:xfrm>
            <a:off x="228600" y="710624"/>
            <a:ext cx="457319" cy="584776"/>
          </a:xfrm>
          <a:prstGeom prst="rect">
            <a:avLst/>
          </a:prstGeom>
        </p:spPr>
        <p:txBody>
          <a:bodyPr vert="horz" lIns="91440" tIns="45720" rIns="91440" bIns="45720" rtlCol="0" anchor="ctr">
            <a:noAutofit/>
          </a:bodyPr>
          <a:lstStyle/>
          <a:p>
            <a:pPr lvl="0"/>
            <a:r>
              <a:rPr lang="en-US" sz="8000" dirty="0">
                <a:solidFill>
                  <a:schemeClr val="tx1"/>
                </a:solidFill>
                <a:effectLst/>
              </a:rPr>
              <a:t>“</a:t>
            </a:r>
          </a:p>
        </p:txBody>
      </p:sp>
      <p:sp>
        <p:nvSpPr>
          <p:cNvPr id="15" name="TextBox 14"/>
          <p:cNvSpPr txBox="1"/>
          <p:nvPr/>
        </p:nvSpPr>
        <p:spPr>
          <a:xfrm>
            <a:off x="7696200" y="2768601"/>
            <a:ext cx="457319" cy="584776"/>
          </a:xfrm>
          <a:prstGeom prst="rect">
            <a:avLst/>
          </a:prstGeom>
        </p:spPr>
        <p:txBody>
          <a:bodyPr vert="horz" lIns="91440" tIns="45720" rIns="91440" bIns="45720" rtlCol="0" anchor="ctr">
            <a:noAutofit/>
          </a:bodyPr>
          <a:lstStyle/>
          <a:p>
            <a:pPr lvl="0" algn="r"/>
            <a:r>
              <a:rPr lang="en-US" sz="8000" dirty="0">
                <a:solidFill>
                  <a:schemeClr val="tx1"/>
                </a:solidFill>
                <a:effectLst/>
              </a:rPr>
              <a:t>”</a:t>
            </a:r>
          </a:p>
        </p:txBody>
      </p:sp>
    </p:spTree>
    <p:extLst>
      <p:ext uri="{BB962C8B-B14F-4D97-AF65-F5344CB8AC3E}">
        <p14:creationId xmlns:p14="http://schemas.microsoft.com/office/powerpoint/2010/main" val="2393745759"/>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533400" y="533400"/>
            <a:ext cx="7525658" cy="2895600"/>
          </a:xfrm>
        </p:spPr>
        <p:txBody>
          <a:bodyPr vert="horz" lIns="91440" tIns="45720" rIns="91440" bIns="45720" rtlCol="0" anchor="ctr">
            <a:normAutofit/>
          </a:bodyPr>
          <a:lstStyle>
            <a:lvl1pPr>
              <a:defRPr lang="en-US" sz="2800" b="0" dirty="0"/>
            </a:lvl1pPr>
          </a:lstStyle>
          <a:p>
            <a:pPr marL="0" lvl="0"/>
            <a:r>
              <a:rPr lang="tr-TR" smtClean="0"/>
              <a:t>Asıl başlık stili için tıklatın</a:t>
            </a:r>
            <a:endParaRPr lang="en-US" dirty="0"/>
          </a:p>
        </p:txBody>
      </p:sp>
      <p:sp>
        <p:nvSpPr>
          <p:cNvPr id="10" name="Text Placeholder 9"/>
          <p:cNvSpPr>
            <a:spLocks noGrp="1"/>
          </p:cNvSpPr>
          <p:nvPr>
            <p:ph type="body" sz="quarter" idx="13"/>
          </p:nvPr>
        </p:nvSpPr>
        <p:spPr>
          <a:xfrm>
            <a:off x="533400" y="3928534"/>
            <a:ext cx="6382361" cy="838200"/>
          </a:xfrm>
        </p:spPr>
        <p:txBody>
          <a:bodyPr vert="horz" lIns="91440" tIns="45720" rIns="91440" bIns="45720" rtlCol="0" anchor="b">
            <a:normAutofit/>
          </a:bodyPr>
          <a:lstStyle>
            <a:lvl1pPr>
              <a:buNone/>
              <a:defRPr lang="en-US" sz="2000" b="0" cap="all" dirty="0">
                <a:ln w="3175" cmpd="sng">
                  <a:noFill/>
                </a:ln>
                <a:solidFill>
                  <a:schemeClr val="tx1"/>
                </a:solidFill>
                <a:effectLst/>
              </a:defRPr>
            </a:lvl1pPr>
          </a:lstStyle>
          <a:p>
            <a:pPr marL="0" lvl="0">
              <a:spcBef>
                <a:spcPct val="0"/>
              </a:spcBef>
              <a:buNone/>
            </a:pPr>
            <a:r>
              <a:rPr lang="tr-TR" smtClean="0"/>
              <a:t>Asıl metin stillerini düzenlemek için tıklatın</a:t>
            </a:r>
          </a:p>
        </p:txBody>
      </p:sp>
      <p:sp>
        <p:nvSpPr>
          <p:cNvPr id="3" name="Text Placeholder 2"/>
          <p:cNvSpPr>
            <a:spLocks noGrp="1"/>
          </p:cNvSpPr>
          <p:nvPr>
            <p:ph type="body" idx="1"/>
          </p:nvPr>
        </p:nvSpPr>
        <p:spPr>
          <a:xfrm>
            <a:off x="533400" y="4766735"/>
            <a:ext cx="6382360" cy="1253065"/>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FF6F94AF-3F9E-4DAC-928A-2C2A258435AB}"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899397408"/>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lgn="l">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1"/>
            <a:ext cx="6554867" cy="376767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AFA93554-E93B-4165-8C37-8344D6F027FB}"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258676961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66406" y="533400"/>
            <a:ext cx="2044194" cy="4419600"/>
          </a:xfrm>
        </p:spPr>
        <p:txBody>
          <a:bodyPr vert="eaVert">
            <a:normAutofit/>
          </a:bodyPr>
          <a:lstStyle>
            <a:lvl1pPr>
              <a:defRPr sz="2800"/>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533400" y="533400"/>
            <a:ext cx="5850012" cy="5486400"/>
          </a:xfrm>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DA5B4E5-10B3-4DC4-BF64-6223B6FB7701}"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30367596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533400" y="533400"/>
            <a:ext cx="6554867" cy="3767670"/>
          </a:xfrm>
        </p:spPr>
        <p:txBody>
          <a:bodyPr anchor="ct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5CEAD1FF-732B-4483-9DC8-76DBCC5EF398}"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555331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533400" y="1981199"/>
            <a:ext cx="6402468" cy="2319867"/>
          </a:xfrm>
        </p:spPr>
        <p:txBody>
          <a:bodyPr anchor="b">
            <a:normAutofit/>
          </a:bodyPr>
          <a:lstStyle>
            <a:lvl1pPr algn="l">
              <a:defRPr sz="32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533400" y="4487333"/>
            <a:ext cx="6402467" cy="1532467"/>
          </a:xfrm>
        </p:spPr>
        <p:txBody>
          <a:bodyPr anchor="t">
            <a:normAutofit/>
          </a:bodyPr>
          <a:lstStyle>
            <a:lvl1pPr marL="0" indent="0" algn="l">
              <a:buNone/>
              <a:defRPr sz="1800">
                <a:solidFill>
                  <a:schemeClr val="bg2">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A010F991-A80E-4DDC-952E-971E17419783}" type="datetime1">
              <a:rPr lang="tr-TR" smtClean="0"/>
              <a:pPr/>
              <a:t>13.11.2017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0163075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11" name="Content Placeholder 3"/>
          <p:cNvSpPr>
            <a:spLocks noGrp="1"/>
          </p:cNvSpPr>
          <p:nvPr>
            <p:ph sz="half" idx="13"/>
          </p:nvPr>
        </p:nvSpPr>
        <p:spPr>
          <a:xfrm>
            <a:off x="533400" y="533400"/>
            <a:ext cx="3949967" cy="3767667"/>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12" name="Content Placeholder 5"/>
          <p:cNvSpPr>
            <a:spLocks noGrp="1"/>
          </p:cNvSpPr>
          <p:nvPr>
            <p:ph sz="quarter" idx="4"/>
          </p:nvPr>
        </p:nvSpPr>
        <p:spPr>
          <a:xfrm>
            <a:off x="4662362" y="533400"/>
            <a:ext cx="3948238" cy="37592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8933173-0CB0-45FB-89CC-B49E6247D43D}"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4897554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Text Placeholder 2"/>
          <p:cNvSpPr>
            <a:spLocks noGrp="1"/>
          </p:cNvSpPr>
          <p:nvPr>
            <p:ph type="body" idx="1"/>
          </p:nvPr>
        </p:nvSpPr>
        <p:spPr>
          <a:xfrm>
            <a:off x="762001" y="533400"/>
            <a:ext cx="3716866" cy="609600"/>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533399" y="1143000"/>
            <a:ext cx="3945467" cy="3158067"/>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855016" y="566738"/>
            <a:ext cx="3764051" cy="576262"/>
          </a:xfrm>
        </p:spPr>
        <p:txBody>
          <a:bodyPr anchor="b">
            <a:noAutofit/>
          </a:bodyPr>
          <a:lstStyle>
            <a:lvl1pPr marL="0" indent="0">
              <a:buNone/>
              <a:defRPr sz="2400" b="0" cap="all">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62362" y="1143000"/>
            <a:ext cx="3956705" cy="3149600"/>
          </a:xfrm>
        </p:spPr>
        <p:txBody>
          <a:bodyPr anchor="t">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8993245D-CBCB-4031-BFD3-6945DFA60E7C}" type="datetime1">
              <a:rPr lang="tr-TR" smtClean="0"/>
              <a:pPr/>
              <a:t>13.11.2017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4171852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533400" y="4495800"/>
            <a:ext cx="6554867" cy="1524000"/>
          </a:xfrm>
        </p:spPr>
        <p:txBody>
          <a:bodyPr>
            <a:normAutofit/>
          </a:bodyPr>
          <a:lstStyle>
            <a:lvl1pPr>
              <a:defRPr sz="3200"/>
            </a:lvl1p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3BF2E29-1AFF-420E-BADC-C495D1689071}" type="datetime1">
              <a:rPr lang="tr-TR" smtClean="0"/>
              <a:pPr/>
              <a:t>13.11.2017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33937867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07DECD-0682-4726-BA94-56AF47DC37A1}" type="datetime1">
              <a:rPr lang="tr-TR" smtClean="0"/>
              <a:pPr/>
              <a:t>13.11.2017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1562023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5418667" y="533400"/>
            <a:ext cx="3200400" cy="1524000"/>
          </a:xfrm>
        </p:spPr>
        <p:txBody>
          <a:bodyPr anchor="b">
            <a:normAutofit/>
          </a:bodyPr>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533399" y="533400"/>
            <a:ext cx="4438755" cy="5486400"/>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5418667" y="2209802"/>
            <a:ext cx="3200400" cy="2091267"/>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C098723-0FD5-43A3-AF6F-E023893A04A7}" type="datetime1">
              <a:rPr lang="tr-TR" smtClean="0"/>
              <a:pPr/>
              <a:t>13.11.2017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21287996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4495800" y="1447800"/>
            <a:ext cx="3563258" cy="1143000"/>
          </a:xfrm>
        </p:spPr>
        <p:txBody>
          <a:bodyPr anchor="b">
            <a:normAutofit/>
          </a:bodyPr>
          <a:lstStyle>
            <a:lvl1pPr algn="l">
              <a:defRPr sz="2400" b="0"/>
            </a:lvl1pPr>
          </a:lstStyle>
          <a:p>
            <a:r>
              <a:rPr lang="tr-TR" smtClean="0"/>
              <a:t>Asıl başlık stili için tıklatın</a:t>
            </a:r>
            <a:endParaRPr lang="en-US" dirty="0"/>
          </a:p>
        </p:txBody>
      </p:sp>
      <p:sp>
        <p:nvSpPr>
          <p:cNvPr id="17" name="Picture Placeholder 2"/>
          <p:cNvSpPr>
            <a:spLocks noGrp="1" noChangeAspect="1"/>
          </p:cNvSpPr>
          <p:nvPr>
            <p:ph type="pic" idx="13"/>
          </p:nvPr>
        </p:nvSpPr>
        <p:spPr>
          <a:xfrm>
            <a:off x="762000" y="914400"/>
            <a:ext cx="3280974" cy="4800600"/>
          </a:xfrm>
          <a:prstGeom prst="snip2DiagRect">
            <a:avLst>
              <a:gd name="adj1" fmla="val 10815"/>
              <a:gd name="adj2" fmla="val 0"/>
            </a:avLst>
          </a:prstGeom>
          <a:ln w="15875">
            <a:solidFill>
              <a:schemeClr val="tx1">
                <a:alpha val="40000"/>
              </a:schemeClr>
            </a:soli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4496027" y="2743200"/>
            <a:ext cx="3564223" cy="2082800"/>
          </a:xfrm>
        </p:spPr>
        <p:txBody>
          <a:bodyPr anchor="t">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831C8781-CBE3-4162-86E6-C865F94B533F}" type="datetime1">
              <a:rPr lang="tr-TR" smtClean="0"/>
              <a:pPr/>
              <a:t>13.11.2017</a:t>
            </a:fld>
            <a:endParaRPr lang="tr-TR"/>
          </a:p>
        </p:txBody>
      </p:sp>
      <p:sp>
        <p:nvSpPr>
          <p:cNvPr id="6" name="Footer Placeholder 5"/>
          <p:cNvSpPr>
            <a:spLocks noGrp="1"/>
          </p:cNvSpPr>
          <p:nvPr>
            <p:ph type="ftr" sz="quarter" idx="11"/>
          </p:nvPr>
        </p:nvSpPr>
        <p:spPr>
          <a:xfrm>
            <a:off x="533400" y="6172200"/>
            <a:ext cx="5811724" cy="365125"/>
          </a:xfrm>
        </p:spPr>
        <p:txBody>
          <a:bodyPr/>
          <a:lstStyle/>
          <a:p>
            <a:endParaRPr lang="tr-TR"/>
          </a:p>
        </p:txBody>
      </p:sp>
      <p:sp>
        <p:nvSpPr>
          <p:cNvPr id="7" name="Slide Number Placeholder 6"/>
          <p:cNvSpPr>
            <a:spLocks noGrp="1"/>
          </p:cNvSpPr>
          <p:nvPr>
            <p:ph type="sldNum" sz="quarter" idx="12"/>
          </p:nvPr>
        </p:nvSpPr>
        <p:spPr/>
        <p:txBody>
          <a:bodyPr/>
          <a:lstStyle/>
          <a:p>
            <a:fld id="{B9084085-7E3A-4E10-A134-2B196C977E36}" type="slidenum">
              <a:rPr lang="tr-TR" smtClean="0"/>
              <a:pPr/>
              <a:t>‹#›</a:t>
            </a:fld>
            <a:endParaRPr lang="tr-TR"/>
          </a:p>
        </p:txBody>
      </p:sp>
    </p:spTree>
    <p:extLst>
      <p:ext uri="{BB962C8B-B14F-4D97-AF65-F5344CB8AC3E}">
        <p14:creationId xmlns:p14="http://schemas.microsoft.com/office/powerpoint/2010/main" val="264777203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7" name="Group 6"/>
          <p:cNvGrpSpPr/>
          <p:nvPr/>
        </p:nvGrpSpPr>
        <p:grpSpPr>
          <a:xfrm>
            <a:off x="6670675" y="3894667"/>
            <a:ext cx="2470456" cy="2658533"/>
            <a:chOff x="6687077" y="3259666"/>
            <a:chExt cx="2981857" cy="3208867"/>
          </a:xfrm>
        </p:grpSpPr>
        <p:cxnSp>
          <p:nvCxnSpPr>
            <p:cNvPr id="8" name="Straight Connector 7"/>
            <p:cNvCxnSpPr/>
            <p:nvPr/>
          </p:nvCxnSpPr>
          <p:spPr>
            <a:xfrm flipH="1">
              <a:off x="8756120" y="3259666"/>
              <a:ext cx="912814" cy="912812"/>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flipH="1">
              <a:off x="6687077" y="3486677"/>
              <a:ext cx="2981857" cy="2981856"/>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flipH="1">
              <a:off x="7772400" y="3581400"/>
              <a:ext cx="1896534" cy="1896533"/>
            </a:xfrm>
            <a:prstGeom prst="line">
              <a:avLst/>
            </a:prstGeom>
            <a:ln w="952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1" name="Straight Connector 10"/>
            <p:cNvCxnSpPr/>
            <p:nvPr/>
          </p:nvCxnSpPr>
          <p:spPr>
            <a:xfrm flipH="1">
              <a:off x="7923214" y="3433394"/>
              <a:ext cx="1739738" cy="1739740"/>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cxnSp>
          <p:nvCxnSpPr>
            <p:cNvPr id="12" name="Straight Connector 11"/>
            <p:cNvCxnSpPr/>
            <p:nvPr/>
          </p:nvCxnSpPr>
          <p:spPr>
            <a:xfrm flipH="1">
              <a:off x="8398935" y="3985317"/>
              <a:ext cx="1264017" cy="1264016"/>
            </a:xfrm>
            <a:prstGeom prst="line">
              <a:avLst/>
            </a:prstGeom>
            <a:ln w="28575">
              <a:solidFill>
                <a:schemeClr val="tx1"/>
              </a:solidFill>
            </a:ln>
          </p:spPr>
          <p:style>
            <a:lnRef idx="2">
              <a:schemeClr val="accent1"/>
            </a:lnRef>
            <a:fillRef idx="0">
              <a:schemeClr val="accent1"/>
            </a:fillRef>
            <a:effectRef idx="1">
              <a:schemeClr val="accent1"/>
            </a:effectRef>
            <a:fontRef idx="minor">
              <a:schemeClr val="tx1"/>
            </a:fontRef>
          </p:style>
        </p:cxnSp>
      </p:grpSp>
      <p:sp>
        <p:nvSpPr>
          <p:cNvPr id="2" name="Title Placeholder 1"/>
          <p:cNvSpPr>
            <a:spLocks noGrp="1"/>
          </p:cNvSpPr>
          <p:nvPr>
            <p:ph type="title"/>
          </p:nvPr>
        </p:nvSpPr>
        <p:spPr>
          <a:xfrm>
            <a:off x="533400" y="4495800"/>
            <a:ext cx="6554867" cy="1524000"/>
          </a:xfrm>
          <a:prstGeom prst="rect">
            <a:avLst/>
          </a:prstGeom>
          <a:effectLst/>
        </p:spPr>
        <p:txBody>
          <a:bodyPr vert="horz" lIns="91440" tIns="45720" rIns="91440" bIns="45720" rtlCol="0" anchor="ctr">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533400" y="533401"/>
            <a:ext cx="6554867" cy="3767670"/>
          </a:xfrm>
          <a:prstGeom prst="rect">
            <a:avLst/>
          </a:prstGeom>
        </p:spPr>
        <p:txBody>
          <a:bodyPr vert="horz" lIns="91440" tIns="45720" rIns="91440" bIns="45720" rtlCol="0"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7430245" y="6172203"/>
            <a:ext cx="1200463" cy="365125"/>
          </a:xfrm>
          <a:prstGeom prst="rect">
            <a:avLst/>
          </a:prstGeom>
        </p:spPr>
        <p:txBody>
          <a:bodyPr vert="horz" lIns="91440" tIns="45720" rIns="91440" bIns="45720" rtlCol="0" anchor="t"/>
          <a:lstStyle>
            <a:lvl1pPr algn="r">
              <a:defRPr sz="1000" b="0" i="0">
                <a:solidFill>
                  <a:schemeClr val="bg2">
                    <a:lumMod val="50000"/>
                  </a:schemeClr>
                </a:solidFill>
                <a:effectLst/>
                <a:latin typeface="+mn-lt"/>
              </a:defRPr>
            </a:lvl1pPr>
          </a:lstStyle>
          <a:p>
            <a:fld id="{FF6F94AF-3F9E-4DAC-928A-2C2A258435AB}" type="datetime1">
              <a:rPr lang="tr-TR" smtClean="0"/>
              <a:pPr/>
              <a:t>13.11.2017</a:t>
            </a:fld>
            <a:endParaRPr lang="tr-TR"/>
          </a:p>
        </p:txBody>
      </p:sp>
      <p:sp>
        <p:nvSpPr>
          <p:cNvPr id="5" name="Footer Placeholder 4"/>
          <p:cNvSpPr>
            <a:spLocks noGrp="1"/>
          </p:cNvSpPr>
          <p:nvPr>
            <p:ph type="ftr" sz="quarter" idx="3"/>
          </p:nvPr>
        </p:nvSpPr>
        <p:spPr>
          <a:xfrm>
            <a:off x="533400" y="6172200"/>
            <a:ext cx="5811724" cy="365125"/>
          </a:xfrm>
          <a:prstGeom prst="rect">
            <a:avLst/>
          </a:prstGeom>
        </p:spPr>
        <p:txBody>
          <a:bodyPr vert="horz" lIns="91440" tIns="45720" rIns="91440" bIns="45720" rtlCol="0" anchor="t"/>
          <a:lstStyle>
            <a:lvl1pPr algn="l">
              <a:defRPr sz="1000" b="0" i="0">
                <a:solidFill>
                  <a:schemeClr val="bg2">
                    <a:lumMod val="50000"/>
                  </a:schemeClr>
                </a:solidFill>
                <a:effectLst/>
                <a:latin typeface="+mn-lt"/>
              </a:defRPr>
            </a:lvl1pPr>
          </a:lstStyle>
          <a:p>
            <a:endParaRPr lang="tr-TR"/>
          </a:p>
        </p:txBody>
      </p:sp>
      <p:sp>
        <p:nvSpPr>
          <p:cNvPr id="6" name="Slide Number Placeholder 5"/>
          <p:cNvSpPr>
            <a:spLocks noGrp="1"/>
          </p:cNvSpPr>
          <p:nvPr>
            <p:ph type="sldNum" sz="quarter" idx="4"/>
          </p:nvPr>
        </p:nvSpPr>
        <p:spPr>
          <a:xfrm>
            <a:off x="7774426" y="5578478"/>
            <a:ext cx="856907" cy="669925"/>
          </a:xfrm>
          <a:prstGeom prst="rect">
            <a:avLst/>
          </a:prstGeom>
        </p:spPr>
        <p:txBody>
          <a:bodyPr vert="horz" lIns="91440" tIns="45720" rIns="91440" bIns="45720" rtlCol="0" anchor="b"/>
          <a:lstStyle>
            <a:lvl1pPr algn="r">
              <a:defRPr sz="2800" b="0" i="0">
                <a:solidFill>
                  <a:schemeClr val="bg2">
                    <a:lumMod val="50000"/>
                  </a:schemeClr>
                </a:solidFill>
                <a:effectLst/>
                <a:latin typeface="+mn-lt"/>
              </a:defRPr>
            </a:lvl1pPr>
          </a:lstStyle>
          <a:p>
            <a:fld id="{B9084085-7E3A-4E10-A134-2B196C977E36}" type="slidenum">
              <a:rPr lang="tr-TR" smtClean="0"/>
              <a:pPr/>
              <a:t>‹#›</a:t>
            </a:fld>
            <a:endParaRPr lang="tr-TR"/>
          </a:p>
        </p:txBody>
      </p:sp>
    </p:spTree>
    <p:extLst>
      <p:ext uri="{BB962C8B-B14F-4D97-AF65-F5344CB8AC3E}">
        <p14:creationId xmlns:p14="http://schemas.microsoft.com/office/powerpoint/2010/main" val="2228218959"/>
      </p:ext>
    </p:extLst>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 id="2147483685" r:id="rId13"/>
    <p:sldLayoutId id="2147483686" r:id="rId14"/>
    <p:sldLayoutId id="2147483687" r:id="rId15"/>
    <p:sldLayoutId id="2147483688" r:id="rId16"/>
    <p:sldLayoutId id="2147483689" r:id="rId17"/>
  </p:sldLayoutIdLst>
  <p:hf hdr="0" ftr="0" dt="0"/>
  <p:txStyles>
    <p:titleStyle>
      <a:lvl1pPr algn="l" defTabSz="457200" rtl="0" eaLnBrk="1" latinLnBrk="0" hangingPunct="1">
        <a:spcBef>
          <a:spcPct val="0"/>
        </a:spcBef>
        <a:buNone/>
        <a:defRPr sz="3200" kern="1200" cap="all">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2000" kern="1200" cap="none">
          <a:solidFill>
            <a:schemeClr val="bg2">
              <a:lumMod val="75000"/>
            </a:schemeClr>
          </a:solidFill>
          <a:effectLst/>
          <a:latin typeface="+mn-lt"/>
          <a:ea typeface="+mn-ea"/>
          <a:cs typeface="+mn-cs"/>
        </a:defRPr>
      </a:lvl1pPr>
      <a:lvl2pPr marL="7429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800" kern="1200" cap="none">
          <a:solidFill>
            <a:schemeClr val="bg2">
              <a:lumMod val="75000"/>
            </a:schemeClr>
          </a:solidFill>
          <a:effectLst/>
          <a:latin typeface="+mn-lt"/>
          <a:ea typeface="+mn-ea"/>
          <a:cs typeface="+mn-cs"/>
        </a:defRPr>
      </a:lvl2pPr>
      <a:lvl3pPr marL="1200150" indent="-2857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600" kern="1200" cap="none">
          <a:solidFill>
            <a:schemeClr val="bg2">
              <a:lumMod val="75000"/>
            </a:schemeClr>
          </a:solidFill>
          <a:effectLst/>
          <a:latin typeface="+mn-lt"/>
          <a:ea typeface="+mn-ea"/>
          <a:cs typeface="+mn-cs"/>
        </a:defRPr>
      </a:lvl3pPr>
      <a:lvl4pPr marL="15430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4pPr>
      <a:lvl5pPr marL="2000250" indent="-17145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5pPr>
      <a:lvl6pPr marL="25146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6pPr>
      <a:lvl7pPr marL="29718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7pPr>
      <a:lvl8pPr marL="34290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8pPr>
      <a:lvl9pPr marL="3886200" indent="-228600" algn="l" defTabSz="457200" rtl="0" eaLnBrk="1" latinLnBrk="0" hangingPunct="1">
        <a:spcBef>
          <a:spcPct val="20000"/>
        </a:spcBef>
        <a:spcAft>
          <a:spcPts val="600"/>
        </a:spcAft>
        <a:buClr>
          <a:schemeClr val="tx1"/>
        </a:buClr>
        <a:buSzPct val="80000"/>
        <a:buFont typeface="Wingdings 3" panose="05040102010807070707" pitchFamily="18" charset="2"/>
        <a:buChar char=""/>
        <a:defRPr sz="1400" kern="1200" cap="none">
          <a:solidFill>
            <a:schemeClr val="bg2">
              <a:lumMod val="75000"/>
            </a:schemeClr>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Başlık"/>
          <p:cNvSpPr>
            <a:spLocks noGrp="1"/>
          </p:cNvSpPr>
          <p:nvPr>
            <p:ph type="title"/>
          </p:nvPr>
        </p:nvSpPr>
        <p:spPr/>
        <p:txBody>
          <a:bodyPr/>
          <a:lstStyle/>
          <a:p>
            <a:r>
              <a:rPr lang="tr-TR" dirty="0" smtClean="0"/>
              <a:t>DERNEĞİN KENDİLİĞİNDEN SONA ERMESİ (İNFİSAH)</a:t>
            </a:r>
            <a:endParaRPr lang="tr-TR" dirty="0"/>
          </a:p>
        </p:txBody>
      </p:sp>
      <p:sp>
        <p:nvSpPr>
          <p:cNvPr id="5" name="4 İçerik Yer Tutucusu"/>
          <p:cNvSpPr>
            <a:spLocks noGrp="1"/>
          </p:cNvSpPr>
          <p:nvPr>
            <p:ph idx="1"/>
          </p:nvPr>
        </p:nvSpPr>
        <p:spPr/>
        <p:txBody>
          <a:bodyPr>
            <a:normAutofit fontScale="92500" lnSpcReduction="10000"/>
          </a:bodyPr>
          <a:lstStyle/>
          <a:p>
            <a:r>
              <a:rPr lang="tr-TR" dirty="0" smtClean="0"/>
              <a:t>Derneğin kendiliğinden sona ermesine gerektiren sebepler şunlardır:</a:t>
            </a:r>
          </a:p>
          <a:p>
            <a:pPr marL="457200" indent="-457200">
              <a:buFont typeface="+mj-lt"/>
              <a:buAutoNum type="arabicPeriod"/>
            </a:pPr>
            <a:r>
              <a:rPr lang="tr-TR" dirty="0" smtClean="0"/>
              <a:t>Amacın gerçekleşmesi veya gerçekleşmesinin imkansız hale gelmesi</a:t>
            </a:r>
          </a:p>
          <a:p>
            <a:pPr marL="457200" indent="-457200">
              <a:buFont typeface="+mj-lt"/>
              <a:buAutoNum type="arabicPeriod"/>
            </a:pPr>
            <a:r>
              <a:rPr lang="tr-TR" dirty="0" smtClean="0"/>
              <a:t>Derneğin ödemede acze düşmesi</a:t>
            </a:r>
          </a:p>
          <a:p>
            <a:pPr marL="457200" indent="-457200">
              <a:buFont typeface="+mj-lt"/>
              <a:buAutoNum type="arabicPeriod"/>
            </a:pPr>
            <a:r>
              <a:rPr lang="tr-TR" dirty="0" smtClean="0"/>
              <a:t>Yönetim kurulunun oluşturulamaması</a:t>
            </a:r>
          </a:p>
          <a:p>
            <a:pPr marL="457200" indent="-457200">
              <a:buFont typeface="+mj-lt"/>
              <a:buAutoNum type="arabicPeriod"/>
            </a:pPr>
            <a:r>
              <a:rPr lang="tr-TR" dirty="0" smtClean="0"/>
              <a:t>Üst üste iki kez olağan genel kurul toplantısının yapılamaması</a:t>
            </a:r>
          </a:p>
          <a:p>
            <a:pPr marL="457200" indent="-457200">
              <a:buFont typeface="+mj-lt"/>
              <a:buAutoNum type="arabicPeriod"/>
            </a:pPr>
            <a:r>
              <a:rPr lang="tr-TR" dirty="0" smtClean="0"/>
              <a:t>İlk genel kurul toplantısının yapılamaması</a:t>
            </a:r>
          </a:p>
          <a:p>
            <a:pPr marL="457200" indent="-457200">
              <a:buFont typeface="+mj-lt"/>
              <a:buAutoNum type="arabicPeriod"/>
            </a:pPr>
            <a:r>
              <a:rPr lang="tr-TR" dirty="0" smtClean="0"/>
              <a:t>Federasyonlarda üye sayısının beşin altına, konfederasyonlarda üçün altına düşmesi</a:t>
            </a:r>
          </a:p>
        </p:txBody>
      </p:sp>
      <p:sp>
        <p:nvSpPr>
          <p:cNvPr id="6" name="5 Slayt Numarası Yer Tutucusu"/>
          <p:cNvSpPr>
            <a:spLocks noGrp="1"/>
          </p:cNvSpPr>
          <p:nvPr>
            <p:ph type="sldNum" sz="quarter" idx="12"/>
          </p:nvPr>
        </p:nvSpPr>
        <p:spPr/>
        <p:txBody>
          <a:bodyPr/>
          <a:lstStyle/>
          <a:p>
            <a:fld id="{B9084085-7E3A-4E10-A134-2B196C977E36}" type="slidenum">
              <a:rPr lang="tr-TR" smtClean="0"/>
              <a:pPr/>
              <a:t>1</a:t>
            </a:fld>
            <a:endParaRPr lang="tr-T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VAKIFLA İLGİLİ DİĞER HUSUSLAR</a:t>
            </a:r>
            <a:endParaRPr lang="tr-TR" dirty="0"/>
          </a:p>
        </p:txBody>
      </p:sp>
      <p:sp>
        <p:nvSpPr>
          <p:cNvPr id="3" name="2 İçerik Yer Tutucusu"/>
          <p:cNvSpPr>
            <a:spLocks noGrp="1"/>
          </p:cNvSpPr>
          <p:nvPr>
            <p:ph idx="1"/>
          </p:nvPr>
        </p:nvSpPr>
        <p:spPr/>
        <p:txBody>
          <a:bodyPr>
            <a:normAutofit fontScale="92500" lnSpcReduction="10000"/>
          </a:bodyPr>
          <a:lstStyle/>
          <a:p>
            <a:r>
              <a:rPr lang="tr-TR" dirty="0" smtClean="0"/>
              <a:t>Vakfın amacı vakfedenin arzusuyla bağdaşmayacak şekilde değişmişse, yönetim organı veya denetim makamı tarafından yetkili mahkemeden vakfın amacının değiştirilmesi istenebilir.</a:t>
            </a:r>
          </a:p>
          <a:p>
            <a:r>
              <a:rPr lang="tr-TR" dirty="0" smtClean="0"/>
              <a:t>Amaca özgülenen mal ve hakların daha yararlı olanları ile değiştirilmesini veya paraya çevrilmesini haklı kılan sebepler varsa, mahkeme yönetim organının veya denetim makamının başvurusu üzerine, diğerinin yazılı görüşünü de alarak gerekli değişikliğin yapılmasına karar verir.</a:t>
            </a:r>
          </a:p>
          <a:p>
            <a:r>
              <a:rPr lang="tr-TR" dirty="0" smtClean="0"/>
              <a:t>Vakıf İçişleri Bakanlığı tarafından geçici olarak faaliyetten alıkonabilir. </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VAKFIN SONA ERMESİ</a:t>
            </a:r>
            <a:endParaRPr lang="tr-TR" dirty="0"/>
          </a:p>
        </p:txBody>
      </p:sp>
      <p:sp>
        <p:nvSpPr>
          <p:cNvPr id="3" name="2 İçerik Yer Tutucusu"/>
          <p:cNvSpPr>
            <a:spLocks noGrp="1"/>
          </p:cNvSpPr>
          <p:nvPr>
            <p:ph idx="1"/>
          </p:nvPr>
        </p:nvSpPr>
        <p:spPr/>
        <p:txBody>
          <a:bodyPr>
            <a:normAutofit fontScale="70000" lnSpcReduction="20000"/>
          </a:bodyPr>
          <a:lstStyle/>
          <a:p>
            <a:r>
              <a:rPr lang="tr-TR" dirty="0" smtClean="0"/>
              <a:t>Sona erme sebepleri şunlardır:</a:t>
            </a:r>
          </a:p>
          <a:p>
            <a:pPr marL="457200" indent="-457200">
              <a:buFont typeface="+mj-lt"/>
              <a:buAutoNum type="arabicPeriod"/>
            </a:pPr>
            <a:r>
              <a:rPr lang="tr-TR" dirty="0" smtClean="0"/>
              <a:t>Kanundan dolayı sona erme: Amacın gerçekleşmesi, gerçekleşmesinin imkansız hale gelmesi, malvarlığının amacı gerçekleştirmeye yetmemesi</a:t>
            </a:r>
          </a:p>
          <a:p>
            <a:pPr marL="457200" indent="-457200">
              <a:buFont typeface="+mj-lt"/>
              <a:buAutoNum type="arabicPeriod"/>
            </a:pPr>
            <a:r>
              <a:rPr lang="tr-TR" dirty="0" smtClean="0"/>
              <a:t>Mahkeme kararıyla sona erme: Amacın yasak olması ve değiştirilmesi imkanının bulunması</a:t>
            </a:r>
          </a:p>
          <a:p>
            <a:pPr marL="457200" indent="-457200">
              <a:buFont typeface="+mj-lt"/>
              <a:buAutoNum type="arabicPeriod"/>
            </a:pPr>
            <a:r>
              <a:rPr lang="tr-TR" dirty="0" smtClean="0"/>
              <a:t>Vakfedenin iradesiyle sona erme: Vakıf kuran vakfı iradesi doğrultusunda sona erdirebilir. </a:t>
            </a:r>
          </a:p>
          <a:p>
            <a:r>
              <a:rPr lang="tr-TR" dirty="0" smtClean="0"/>
              <a:t>Vakıf mahkeme kararı ile kapatılmışsa malvarlığı mazbut vakıflar tüzel kişiliğine intikal eder. </a:t>
            </a:r>
          </a:p>
          <a:p>
            <a:r>
              <a:rPr lang="tr-TR" dirty="0" smtClean="0"/>
              <a:t>Bunun dışındaki sona erme hallerinde, vakıf senedine, burada hüküm yoksa yönetim kurulu kararına göre özgüleme yapılır. Yönetim kurulunun karar alamadığı hallerde vakfın mal varlığı Vakıflar Genel Müdürlüğüne intikal eder. </a:t>
            </a:r>
          </a:p>
          <a:p>
            <a:r>
              <a:rPr lang="tr-TR" dirty="0" smtClean="0"/>
              <a:t>Sona eren vakıf, mahkemedeki sicilden ve merkezi sicilden silinir. </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11</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DERNEĞİN FESHİ</a:t>
            </a:r>
            <a:endParaRPr lang="tr-TR" dirty="0"/>
          </a:p>
        </p:txBody>
      </p:sp>
      <p:sp>
        <p:nvSpPr>
          <p:cNvPr id="3" name="2 İçerik Yer Tutucusu"/>
          <p:cNvSpPr>
            <a:spLocks noGrp="1"/>
          </p:cNvSpPr>
          <p:nvPr>
            <p:ph idx="1"/>
          </p:nvPr>
        </p:nvSpPr>
        <p:spPr/>
        <p:txBody>
          <a:bodyPr/>
          <a:lstStyle/>
          <a:p>
            <a:r>
              <a:rPr lang="tr-TR" dirty="0" smtClean="0"/>
              <a:t>Dernek olağan ve olağanüstü genel kurul toplantısında, katılan üyelerin 2/3 çoğunluğunun alacağı kararla feshedilebilir.</a:t>
            </a:r>
          </a:p>
          <a:p>
            <a:r>
              <a:rPr lang="tr-TR" dirty="0" smtClean="0"/>
              <a:t>Dernekler, amacının kanuna veya ahlaka aykırı hale gelmesi, kuruluşundaki kanuna aykırılıkların ve eksikliklerin 30 gün içinde giderilmemesi ve derneğin suç kaynağı haline gelmesi sebeplerinden birinin varlığı halinde mahkeme kararıyla feshedilebilir.</a:t>
            </a:r>
          </a:p>
          <a:p>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2</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DERNEĞİN TASFİYESİ</a:t>
            </a:r>
            <a:endParaRPr lang="tr-TR" dirty="0"/>
          </a:p>
        </p:txBody>
      </p:sp>
      <p:sp>
        <p:nvSpPr>
          <p:cNvPr id="3" name="2 İçerik Yer Tutucusu"/>
          <p:cNvSpPr>
            <a:spLocks noGrp="1"/>
          </p:cNvSpPr>
          <p:nvPr>
            <p:ph idx="1"/>
          </p:nvPr>
        </p:nvSpPr>
        <p:spPr/>
        <p:txBody>
          <a:bodyPr>
            <a:normAutofit lnSpcReduction="10000"/>
          </a:bodyPr>
          <a:lstStyle/>
          <a:p>
            <a:r>
              <a:rPr lang="tr-TR" dirty="0" smtClean="0"/>
              <a:t>Tasfiyenin nasıl yapılacağı tüzükte belirtilmiş ise tüzük hükümleri uygulanır.</a:t>
            </a:r>
          </a:p>
          <a:p>
            <a:r>
              <a:rPr lang="tr-TR" dirty="0" smtClean="0"/>
              <a:t>Tüzükte hüküm yoksa tasfiye genel kurulun kararına uygun şekilde yapılır.</a:t>
            </a:r>
          </a:p>
          <a:p>
            <a:r>
              <a:rPr lang="tr-TR" dirty="0" smtClean="0"/>
              <a:t>Genel kurul toplanamıyor veya karar alamıyor ise derneğin bütün malvarlığı kapatılan derneğin amacına en yakın olan ve kapanma tarihinde en fazla üyeye sahip olan derneğe devredilir.</a:t>
            </a:r>
          </a:p>
          <a:p>
            <a:r>
              <a:rPr lang="tr-TR" dirty="0" smtClean="0"/>
              <a:t>Sona eren dernek dernekler kütüğünden silinir.</a:t>
            </a:r>
          </a:p>
          <a:p>
            <a:r>
              <a:rPr lang="tr-TR" dirty="0" smtClean="0"/>
              <a:t>Sona eren dernek ticari işletme işleten bir dernek ise ticaret sicil kaydı silinir. </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VAKIF ÇEŞİTLERİ</a:t>
            </a:r>
            <a:endParaRPr lang="tr-TR" dirty="0"/>
          </a:p>
        </p:txBody>
      </p:sp>
      <p:sp>
        <p:nvSpPr>
          <p:cNvPr id="3" name="2 İçerik Yer Tutucusu"/>
          <p:cNvSpPr>
            <a:spLocks noGrp="1"/>
          </p:cNvSpPr>
          <p:nvPr>
            <p:ph idx="1"/>
          </p:nvPr>
        </p:nvSpPr>
        <p:spPr/>
        <p:txBody>
          <a:bodyPr>
            <a:normAutofit lnSpcReduction="10000"/>
          </a:bodyPr>
          <a:lstStyle/>
          <a:p>
            <a:r>
              <a:rPr lang="tr-TR" dirty="0" smtClean="0"/>
              <a:t>Vakıf, belli bir amaca tahsis edilmiş olan ve tüzel kişiliği bulunan mal topluluğudur.</a:t>
            </a:r>
          </a:p>
          <a:p>
            <a:r>
              <a:rPr lang="tr-TR" dirty="0" smtClean="0"/>
              <a:t>Vakıf çeşitleri şunlardır:</a:t>
            </a:r>
          </a:p>
          <a:p>
            <a:pPr marL="457200" indent="-457200">
              <a:buFont typeface="+mj-lt"/>
              <a:buAutoNum type="arabicPeriod"/>
            </a:pPr>
            <a:r>
              <a:rPr lang="tr-TR" dirty="0" smtClean="0"/>
              <a:t>Alelade vakıflar</a:t>
            </a:r>
          </a:p>
          <a:p>
            <a:pPr marL="457200" indent="-457200">
              <a:buFont typeface="+mj-lt"/>
              <a:buAutoNum type="arabicPeriod"/>
            </a:pPr>
            <a:r>
              <a:rPr lang="tr-TR" dirty="0" smtClean="0"/>
              <a:t>Özel vakıflar:</a:t>
            </a:r>
          </a:p>
          <a:p>
            <a:pPr marL="457200" indent="-457200">
              <a:buFont typeface="+mj-lt"/>
              <a:buAutoNum type="alphaLcPeriod"/>
            </a:pPr>
            <a:r>
              <a:rPr lang="tr-TR" dirty="0" smtClean="0"/>
              <a:t>Aile vakıfları</a:t>
            </a:r>
          </a:p>
          <a:p>
            <a:pPr marL="457200" indent="-457200">
              <a:buFont typeface="+mj-lt"/>
              <a:buAutoNum type="alphaLcPeriod"/>
            </a:pPr>
            <a:r>
              <a:rPr lang="tr-TR" dirty="0" smtClean="0"/>
              <a:t>Yardım vakıfları</a:t>
            </a:r>
          </a:p>
          <a:p>
            <a:pPr marL="457200" indent="-457200">
              <a:buFont typeface="+mj-lt"/>
              <a:buAutoNum type="alphaLcPeriod"/>
            </a:pPr>
            <a:r>
              <a:rPr lang="tr-TR" dirty="0" smtClean="0"/>
              <a:t>Kamuya yararlı vakıflar</a:t>
            </a:r>
          </a:p>
          <a:p>
            <a:pPr marL="457200" indent="-457200">
              <a:buFont typeface="+mj-lt"/>
              <a:buAutoNum type="alphaLcPeriod"/>
            </a:pPr>
            <a:r>
              <a:rPr lang="tr-TR" dirty="0" smtClean="0"/>
              <a:t>Cemaat vakıfları</a:t>
            </a:r>
          </a:p>
          <a:p>
            <a:pPr marL="457200" indent="-457200">
              <a:buNone/>
            </a:pP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VAKFIN KURULUŞ KOŞULLARI</a:t>
            </a:r>
            <a:endParaRPr lang="tr-TR" dirty="0"/>
          </a:p>
        </p:txBody>
      </p:sp>
      <p:sp>
        <p:nvSpPr>
          <p:cNvPr id="3" name="2 İçerik Yer Tutucusu"/>
          <p:cNvSpPr>
            <a:spLocks noGrp="1"/>
          </p:cNvSpPr>
          <p:nvPr>
            <p:ph idx="1"/>
          </p:nvPr>
        </p:nvSpPr>
        <p:spPr/>
        <p:txBody>
          <a:bodyPr/>
          <a:lstStyle/>
          <a:p>
            <a:r>
              <a:rPr lang="tr-TR" dirty="0" smtClean="0"/>
              <a:t>MADDİ KOŞULLAR:</a:t>
            </a:r>
          </a:p>
          <a:p>
            <a:pPr marL="457200" indent="-457200">
              <a:buFont typeface="+mj-lt"/>
              <a:buAutoNum type="arabicPeriod"/>
            </a:pPr>
            <a:r>
              <a:rPr lang="tr-TR" dirty="0" smtClean="0"/>
              <a:t>Mal unsuru</a:t>
            </a:r>
          </a:p>
          <a:p>
            <a:pPr marL="457200" indent="-457200">
              <a:buFont typeface="+mj-lt"/>
              <a:buAutoNum type="arabicPeriod"/>
            </a:pPr>
            <a:r>
              <a:rPr lang="tr-TR" dirty="0" smtClean="0"/>
              <a:t>Amaç unsuru</a:t>
            </a:r>
          </a:p>
          <a:p>
            <a:pPr marL="457200" indent="-457200">
              <a:buFont typeface="+mj-lt"/>
              <a:buAutoNum type="arabicPeriod"/>
            </a:pPr>
            <a:r>
              <a:rPr lang="tr-TR" dirty="0" smtClean="0"/>
              <a:t>Özgüleme unsuru</a:t>
            </a:r>
          </a:p>
          <a:p>
            <a:r>
              <a:rPr lang="tr-TR" dirty="0" smtClean="0"/>
              <a:t>ŞEKLİ KOŞULLAR:</a:t>
            </a:r>
          </a:p>
          <a:p>
            <a:pPr marL="457200" indent="-457200">
              <a:buFont typeface="+mj-lt"/>
              <a:buAutoNum type="arabicPeriod"/>
            </a:pPr>
            <a:r>
              <a:rPr lang="tr-TR" dirty="0" smtClean="0"/>
              <a:t>Vakıf senedi</a:t>
            </a:r>
          </a:p>
          <a:p>
            <a:pPr marL="457200" indent="-457200">
              <a:buFont typeface="+mj-lt"/>
              <a:buAutoNum type="arabicPeriod"/>
            </a:pPr>
            <a:r>
              <a:rPr lang="tr-TR" dirty="0" smtClean="0"/>
              <a:t>Vakıf kurma ehliyeti</a:t>
            </a:r>
          </a:p>
          <a:p>
            <a:pPr marL="457200" indent="-457200">
              <a:buFont typeface="+mj-lt"/>
              <a:buAutoNum type="arabicPeriod"/>
            </a:pPr>
            <a:r>
              <a:rPr lang="tr-TR" dirty="0" smtClean="0"/>
              <a:t>Tescil</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r>
              <a:rPr lang="tr-TR" dirty="0" smtClean="0"/>
              <a:t>VAKIFLARIN ULUSLAR ARASI FAALİYETLERİ</a:t>
            </a:r>
            <a:endParaRPr lang="tr-TR" dirty="0"/>
          </a:p>
        </p:txBody>
      </p:sp>
      <p:sp>
        <p:nvSpPr>
          <p:cNvPr id="3" name="2 İçerik Yer Tutucusu"/>
          <p:cNvSpPr>
            <a:spLocks noGrp="1"/>
          </p:cNvSpPr>
          <p:nvPr>
            <p:ph idx="1"/>
          </p:nvPr>
        </p:nvSpPr>
        <p:spPr/>
        <p:txBody>
          <a:bodyPr/>
          <a:lstStyle/>
          <a:p>
            <a:r>
              <a:rPr lang="tr-TR" dirty="0" smtClean="0"/>
              <a:t>Türkiye’de kurulmuş vakıfların yurt dışında faaliyette bulunabilmeleri veya yurt dışında kurulmuş vakıfların Türkiye’de faaliyette bulunabilmeleri için İçişleri ve Dışişleri Bakanlıklarının görüşü alınmak suretiyle Vakıflar Genel Müdürlüğünün bağlı olduğu bakanlığın önerisi üzerine Bakanlar Kurulundan izin alınması gerekir.</a:t>
            </a:r>
          </a:p>
          <a:p>
            <a:r>
              <a:rPr lang="tr-TR" dirty="0" smtClean="0"/>
              <a:t>Vakıfların yurt dışından yardım almaları konusunda derneklerle ilgili hüküm uygulanır. </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VAKIF SENEDİNDEKİ EKSİKLİKLER</a:t>
            </a:r>
            <a:endParaRPr lang="tr-TR" dirty="0"/>
          </a:p>
        </p:txBody>
      </p:sp>
      <p:sp>
        <p:nvSpPr>
          <p:cNvPr id="3" name="2 İçerik Yer Tutucusu"/>
          <p:cNvSpPr>
            <a:spLocks noGrp="1"/>
          </p:cNvSpPr>
          <p:nvPr>
            <p:ph idx="1"/>
          </p:nvPr>
        </p:nvSpPr>
        <p:spPr/>
        <p:txBody>
          <a:bodyPr/>
          <a:lstStyle/>
          <a:p>
            <a:r>
              <a:rPr lang="tr-TR" dirty="0" smtClean="0"/>
              <a:t>Amaca tahsis edilen mal ve haklar yeterli değilse veya mal ve hakların kullanılması hukuka ve ahlaka aykırı ise vakıf tüzel kişilik kazanamaz.</a:t>
            </a:r>
          </a:p>
          <a:p>
            <a:r>
              <a:rPr lang="tr-TR" dirty="0" smtClean="0"/>
              <a:t>Diğer eksiklikler tescilden önce tespit edilirse, vakfın resmi senetle kurulduğu hallerde vakıf kuran tarafından, vakfın vasiyetname ile kurulduğu hallerde mahkeme tarafından bu eksiklikler tamamlanır.</a:t>
            </a:r>
          </a:p>
          <a:p>
            <a:r>
              <a:rPr lang="tr-TR" dirty="0" smtClean="0"/>
              <a:t>Diğer eksiklikler tescilden sonra tespit edilirse mahkeme tarafından tamamlanır.</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VAKFIN ORGANLARI</a:t>
            </a:r>
            <a:endParaRPr lang="tr-TR" dirty="0"/>
          </a:p>
        </p:txBody>
      </p:sp>
      <p:sp>
        <p:nvSpPr>
          <p:cNvPr id="3" name="2 İçerik Yer Tutucusu"/>
          <p:cNvSpPr>
            <a:spLocks noGrp="1"/>
          </p:cNvSpPr>
          <p:nvPr>
            <p:ph idx="1"/>
          </p:nvPr>
        </p:nvSpPr>
        <p:spPr/>
        <p:txBody>
          <a:bodyPr/>
          <a:lstStyle/>
          <a:p>
            <a:r>
              <a:rPr lang="tr-TR" dirty="0" smtClean="0"/>
              <a:t>ZORUNLU ORGANLAR: Vakıfta tek zorunlu organ yönetim kuruludur. Vakfın işlerini görmek ve vakfı temsil etmek yönetim kurulunun görevidir.</a:t>
            </a:r>
          </a:p>
          <a:p>
            <a:r>
              <a:rPr lang="tr-TR" dirty="0" smtClean="0"/>
              <a:t>SEÇİMLİK ORGANLAR: Vakıf senedinde belirtilmesi şartıyla, genel kurul, denetim kurulu, planlama kurulu gibi seçimlik organlar da oluşturulabilir. </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smtClean="0"/>
              <a:t>VAKFIN DENETLENMESİ</a:t>
            </a:r>
            <a:endParaRPr lang="tr-TR" dirty="0"/>
          </a:p>
        </p:txBody>
      </p:sp>
      <p:sp>
        <p:nvSpPr>
          <p:cNvPr id="3" name="2 İçerik Yer Tutucusu"/>
          <p:cNvSpPr>
            <a:spLocks noGrp="1"/>
          </p:cNvSpPr>
          <p:nvPr>
            <p:ph idx="1"/>
          </p:nvPr>
        </p:nvSpPr>
        <p:spPr/>
        <p:txBody>
          <a:bodyPr/>
          <a:lstStyle/>
          <a:p>
            <a:r>
              <a:rPr lang="tr-TR" dirty="0" smtClean="0"/>
              <a:t>Denetim makamı Vakıflar Genel Müdürlüğü’dür.</a:t>
            </a:r>
          </a:p>
          <a:p>
            <a:r>
              <a:rPr lang="tr-TR" dirty="0" smtClean="0"/>
              <a:t>Doğrudan denetimin en geç iki yılda bir yapılması gerekir.</a:t>
            </a:r>
          </a:p>
          <a:p>
            <a:r>
              <a:rPr lang="tr-TR" dirty="0" smtClean="0"/>
              <a:t>Vakıflar şikayet üzerine her zaman denetlenebilir.</a:t>
            </a:r>
          </a:p>
          <a:p>
            <a:r>
              <a:rPr lang="tr-TR" dirty="0" smtClean="0"/>
              <a:t>Vakıflar Genel Müdürlüğü denetimin sonucuna göre gerekli tedbirleri alabilir. </a:t>
            </a:r>
          </a:p>
          <a:p>
            <a:r>
              <a:rPr lang="tr-TR" dirty="0" smtClean="0"/>
              <a:t>Vakıflar Genel Müdürlüğünün yönetim kurulunu görevden uzaklaştırabilmesi için mahkemeye müracaat etmesi ve bu yönde karar alması gerekir. </a:t>
            </a:r>
            <a:endParaRPr lang="tr-TR" dirty="0"/>
          </a:p>
        </p:txBody>
      </p:sp>
      <p:sp>
        <p:nvSpPr>
          <p:cNvPr id="4" name="3 Slayt Numarası Yer Tutucusu"/>
          <p:cNvSpPr>
            <a:spLocks noGrp="1"/>
          </p:cNvSpPr>
          <p:nvPr>
            <p:ph type="sldNum" sz="quarter" idx="12"/>
          </p:nvPr>
        </p:nvSpPr>
        <p:spPr/>
        <p:txBody>
          <a:bodyPr/>
          <a:lstStyle/>
          <a:p>
            <a:fld id="{B9084085-7E3A-4E10-A134-2B196C977E36}" type="slidenum">
              <a:rPr lang="tr-TR" smtClean="0"/>
              <a:pPr/>
              <a:t>9</a:t>
            </a:fld>
            <a:endParaRPr lang="tr-TR"/>
          </a:p>
        </p:txBody>
      </p:sp>
    </p:spTree>
  </p:cSld>
  <p:clrMapOvr>
    <a:masterClrMapping/>
  </p:clrMapOvr>
</p:sld>
</file>

<file path=ppt/theme/theme1.xml><?xml version="1.0" encoding="utf-8"?>
<a:theme xmlns:a="http://schemas.openxmlformats.org/drawingml/2006/main" name="Dilim">
  <a:themeElements>
    <a:clrScheme name="Dilim">
      <a:dk1>
        <a:sysClr val="windowText" lastClr="000000"/>
      </a:dk1>
      <a:lt1>
        <a:sysClr val="window" lastClr="FFFFFF"/>
      </a:lt1>
      <a:dk2>
        <a:srgbClr val="146194"/>
      </a:dk2>
      <a:lt2>
        <a:srgbClr val="76DBF4"/>
      </a:lt2>
      <a:accent1>
        <a:srgbClr val="052F61"/>
      </a:accent1>
      <a:accent2>
        <a:srgbClr val="A50E82"/>
      </a:accent2>
      <a:accent3>
        <a:srgbClr val="14967C"/>
      </a:accent3>
      <a:accent4>
        <a:srgbClr val="6A9E1F"/>
      </a:accent4>
      <a:accent5>
        <a:srgbClr val="E87D37"/>
      </a:accent5>
      <a:accent6>
        <a:srgbClr val="C62324"/>
      </a:accent6>
      <a:hlink>
        <a:srgbClr val="0D2E46"/>
      </a:hlink>
      <a:folHlink>
        <a:srgbClr val="356A95"/>
      </a:folHlink>
    </a:clrScheme>
    <a:fontScheme name="Dilim">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lim">
      <a:fillStyleLst>
        <a:solidFill>
          <a:schemeClr val="phClr"/>
        </a:solidFill>
        <a:gradFill rotWithShape="1">
          <a:gsLst>
            <a:gs pos="0">
              <a:schemeClr val="phClr">
                <a:tint val="62000"/>
                <a:hueMod val="94000"/>
                <a:satMod val="140000"/>
                <a:lumMod val="110000"/>
              </a:schemeClr>
            </a:gs>
            <a:gs pos="100000">
              <a:schemeClr val="phClr">
                <a:tint val="84000"/>
                <a:satMod val="160000"/>
              </a:schemeClr>
            </a:gs>
          </a:gsLst>
          <a:lin ang="5400000" scaled="0"/>
        </a:gradFill>
        <a:gradFill rotWithShape="1">
          <a:gsLst>
            <a:gs pos="0">
              <a:schemeClr val="phClr">
                <a:tint val="98000"/>
                <a:hueMod val="94000"/>
                <a:satMod val="130000"/>
                <a:lumMod val="138000"/>
              </a:schemeClr>
            </a:gs>
            <a:gs pos="100000">
              <a:schemeClr val="phClr">
                <a:shade val="94000"/>
                <a:lumMod val="88000"/>
              </a:schemeClr>
            </a:gs>
          </a:gsLst>
          <a:lin ang="5400000" scaled="0"/>
        </a:gradFill>
      </a:fillStyleLst>
      <a:lnStyleLst>
        <a:ln w="9525" cap="rnd" cmpd="sng" algn="ctr">
          <a:solidFill>
            <a:schemeClr val="phClr">
              <a:tint val="76000"/>
              <a:alpha val="60000"/>
              <a:hueMod val="94000"/>
            </a:schemeClr>
          </a:solidFill>
          <a:prstDash val="solid"/>
        </a:ln>
        <a:ln w="12700" cap="rnd" cmpd="sng" algn="ctr">
          <a:solidFill>
            <a:schemeClr val="phClr">
              <a:hueMod val="94000"/>
            </a:schemeClr>
          </a:solidFill>
          <a:prstDash val="solid"/>
        </a:ln>
        <a:ln w="28575" cap="rnd" cmpd="sng" algn="ctr">
          <a:solidFill>
            <a:schemeClr val="phClr"/>
          </a:solidFill>
          <a:prstDash val="solid"/>
        </a:ln>
      </a:lnStyleLst>
      <a:effectStyleLst>
        <a:effectStyle>
          <a:effectLst/>
        </a:effectStyle>
        <a:effectStyle>
          <a:effectLst>
            <a:innerShdw blurRad="25400" dist="12700" dir="13500000">
              <a:srgbClr val="000000">
                <a:alpha val="45000"/>
              </a:srgbClr>
            </a:innerShdw>
          </a:effectLst>
        </a:effectStyle>
        <a:effectStyle>
          <a:effectLst>
            <a:outerShdw blurRad="50800" dist="38100" dir="5400000" rotWithShape="0">
              <a:srgbClr val="000000">
                <a:alpha val="46000"/>
              </a:srgbClr>
            </a:outerShdw>
          </a:effectLst>
          <a:scene3d>
            <a:camera prst="orthographicFront">
              <a:rot lat="0" lon="0" rev="0"/>
            </a:camera>
            <a:lightRig rig="threePt" dir="t"/>
          </a:scene3d>
          <a:sp3d prstMaterial="plastic">
            <a:bevelT w="25400" h="25400"/>
          </a:sp3d>
        </a:effectStyle>
      </a:effectStyleLst>
      <a:bgFillStyleLst>
        <a:solidFill>
          <a:schemeClr val="phClr"/>
        </a:solidFill>
        <a:gradFill rotWithShape="1">
          <a:gsLst>
            <a:gs pos="10000">
              <a:schemeClr val="phClr">
                <a:tint val="97000"/>
                <a:hueMod val="92000"/>
                <a:satMod val="169000"/>
                <a:lumMod val="164000"/>
              </a:schemeClr>
            </a:gs>
            <a:gs pos="100000">
              <a:schemeClr val="phClr">
                <a:shade val="96000"/>
                <a:satMod val="120000"/>
                <a:lumMod val="90000"/>
              </a:schemeClr>
            </a:gs>
          </a:gsLst>
          <a:lin ang="6120000" scaled="1"/>
        </a:gradFill>
        <a:gradFill rotWithShape="1">
          <a:gsLst>
            <a:gs pos="0">
              <a:schemeClr val="phClr">
                <a:tint val="97000"/>
                <a:hueMod val="92000"/>
                <a:satMod val="169000"/>
                <a:lumMod val="164000"/>
              </a:schemeClr>
            </a:gs>
            <a:gs pos="100000">
              <a:schemeClr val="phClr">
                <a:shade val="96000"/>
                <a:satMod val="120000"/>
                <a:lumMod val="90000"/>
              </a:schemeClr>
            </a:gs>
          </a:gsLst>
          <a:path path="circle">
            <a:fillToRect b="100000"/>
          </a:path>
        </a:gradFill>
      </a:bgFillStyleLst>
    </a:fmtScheme>
  </a:themeElements>
  <a:objectDefaults/>
  <a:extraClrSchemeLst/>
  <a:extLst>
    <a:ext uri="{05A4C25C-085E-4340-85A3-A5531E510DB2}">
      <thm15:themeFamily xmlns:thm15="http://schemas.microsoft.com/office/thememl/2012/main" name="Slice" id="{0507925B-6AC9-4358-8E18-C330545D08F8}" vid="{13FEC7C6-62A9-40C4-99D2-581AACACAA2F}"/>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Slice</Template>
  <TotalTime>56</TotalTime>
  <Words>634</Words>
  <Application>Microsoft Office PowerPoint</Application>
  <PresentationFormat>Ekran Gösterisi (4:3)</PresentationFormat>
  <Paragraphs>74</Paragraphs>
  <Slides>11</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11</vt:i4>
      </vt:variant>
    </vt:vector>
  </HeadingPairs>
  <TitlesOfParts>
    <vt:vector size="15" baseType="lpstr">
      <vt:lpstr>Calibri</vt:lpstr>
      <vt:lpstr>Century Gothic</vt:lpstr>
      <vt:lpstr>Wingdings 3</vt:lpstr>
      <vt:lpstr>Dilim</vt:lpstr>
      <vt:lpstr>DERNEĞİN KENDİLİĞİNDEN SONA ERMESİ (İNFİSAH)</vt:lpstr>
      <vt:lpstr>DERNEĞİN FESHİ</vt:lpstr>
      <vt:lpstr>DERNEĞİN TASFİYESİ</vt:lpstr>
      <vt:lpstr>VAKIF ÇEŞİTLERİ</vt:lpstr>
      <vt:lpstr>VAKFIN KURULUŞ KOŞULLARI</vt:lpstr>
      <vt:lpstr>VAKIFLARIN ULUSLAR ARASI FAALİYETLERİ</vt:lpstr>
      <vt:lpstr>VAKIF SENEDİNDEKİ EKSİKLİKLER</vt:lpstr>
      <vt:lpstr>VAKFIN ORGANLARI</vt:lpstr>
      <vt:lpstr>VAKFIN DENETLENMESİ</vt:lpstr>
      <vt:lpstr>VAKIFLA İLGİLİ DİĞER HUSUSLAR</vt:lpstr>
      <vt:lpstr>VAKFIN SONA ERMESİ</vt:lpstr>
    </vt:vector>
  </TitlesOfParts>
  <Company>NeC</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DERNEĞİN KENDİLİĞİNDEN SONA ERMESİ (İNFİSAH)</dc:title>
  <dc:creator>Administrator</dc:creator>
  <cp:lastModifiedBy>Pelin Atila Yoruk</cp:lastModifiedBy>
  <cp:revision>16</cp:revision>
  <dcterms:created xsi:type="dcterms:W3CDTF">2015-12-21T14:27:05Z</dcterms:created>
  <dcterms:modified xsi:type="dcterms:W3CDTF">2017-11-13T11:41:09Z</dcterms:modified>
</cp:coreProperties>
</file>