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2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3" r:id="rId2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53" autoAdjust="0"/>
    <p:restoredTop sz="94660"/>
  </p:normalViewPr>
  <p:slideViewPr>
    <p:cSldViewPr snapToGrid="0">
      <p:cViewPr varScale="1">
        <p:scale>
          <a:sx n="69" d="100"/>
          <a:sy n="69" d="100"/>
        </p:scale>
        <p:origin x="538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3F017-D485-49E3-99FF-BE799C6DAF06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03357A5-C2CF-46DA-B156-43CBB52FE48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6727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3F017-D485-49E3-99FF-BE799C6DAF06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03357A5-C2CF-46DA-B156-43CBB52FE48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946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3F017-D485-49E3-99FF-BE799C6DAF06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03357A5-C2CF-46DA-B156-43CBB52FE48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573775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3F017-D485-49E3-99FF-BE799C6DAF06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03357A5-C2CF-46DA-B156-43CBB52FE48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98307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3F017-D485-49E3-99FF-BE799C6DAF06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03357A5-C2CF-46DA-B156-43CBB52FE48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730796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3F017-D485-49E3-99FF-BE799C6DAF06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03357A5-C2CF-46DA-B156-43CBB52FE48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60543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3F017-D485-49E3-99FF-BE799C6DAF06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357A5-C2CF-46DA-B156-43CBB52FE48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35682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3F017-D485-49E3-99FF-BE799C6DAF06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357A5-C2CF-46DA-B156-43CBB52FE48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4962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3F017-D485-49E3-99FF-BE799C6DAF06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357A5-C2CF-46DA-B156-43CBB52FE48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0780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3F017-D485-49E3-99FF-BE799C6DAF06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03357A5-C2CF-46DA-B156-43CBB52FE48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2966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3F017-D485-49E3-99FF-BE799C6DAF06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03357A5-C2CF-46DA-B156-43CBB52FE48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3752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3F017-D485-49E3-99FF-BE799C6DAF06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03357A5-C2CF-46DA-B156-43CBB52FE48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009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3F017-D485-49E3-99FF-BE799C6DAF06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357A5-C2CF-46DA-B156-43CBB52FE48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1115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3F017-D485-49E3-99FF-BE799C6DAF06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357A5-C2CF-46DA-B156-43CBB52FE48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8629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3F017-D485-49E3-99FF-BE799C6DAF06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357A5-C2CF-46DA-B156-43CBB52FE48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8223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3F017-D485-49E3-99FF-BE799C6DAF06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03357A5-C2CF-46DA-B156-43CBB52FE48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6438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D3F017-D485-49E3-99FF-BE799C6DAF06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03357A5-C2CF-46DA-B156-43CBB52FE48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6991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19536" y="836712"/>
            <a:ext cx="8229600" cy="3384376"/>
          </a:xfrm>
        </p:spPr>
        <p:txBody>
          <a:bodyPr>
            <a:normAutofit/>
          </a:bodyPr>
          <a:lstStyle/>
          <a:p>
            <a:r>
              <a:rPr lang="tr-TR" b="1" smtClean="0"/>
              <a:t>TL3030</a:t>
            </a:r>
            <a:br>
              <a:rPr lang="tr-TR" b="1" smtClean="0"/>
            </a:br>
            <a:r>
              <a:rPr lang="tr-TR" b="1" smtClean="0"/>
              <a:t/>
            </a:r>
            <a:br>
              <a:rPr lang="tr-TR" b="1" smtClean="0"/>
            </a:br>
            <a:r>
              <a:rPr lang="tr-TR" b="1" smtClean="0"/>
              <a:t>ÇAĞDAŞ AZERBAYCAN EDEBİYATI</a:t>
            </a:r>
            <a:r>
              <a:rPr lang="tr-TR" smtClean="0"/>
              <a:t/>
            </a:r>
            <a:br>
              <a:rPr lang="tr-TR" smtClean="0"/>
            </a:br>
            <a:r>
              <a:rPr lang="tr-TR" smtClean="0"/>
              <a:t>                                         </a:t>
            </a:r>
            <a:br>
              <a:rPr lang="tr-TR" smtClean="0"/>
            </a:br>
            <a:r>
              <a:rPr lang="tr-TR" sz="2700" b="1" smtClean="0">
                <a:solidFill>
                  <a:srgbClr val="0070C0"/>
                </a:solidFill>
              </a:rPr>
              <a:t>Prof. Dr. Erdoğan Uygur</a:t>
            </a:r>
            <a:endParaRPr lang="tr-TR" sz="27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4637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89" name="Rectangle 1"/>
          <p:cNvSpPr>
            <a:spLocks noChangeArrowheads="1"/>
          </p:cNvSpPr>
          <p:nvPr/>
        </p:nvSpPr>
        <p:spPr bwMode="auto">
          <a:xfrm>
            <a:off x="2567608" y="836712"/>
            <a:ext cx="72008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sz="28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Ordubadi piyes ve roman türünde de eserler yazar. 1905-1906 yıllarında Ermenilerin Türklere yaptığı katliamı anlatan </a:t>
            </a:r>
            <a:r>
              <a:rPr lang="tr-TR" sz="2800" i="1" dirty="0" err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Ganlı</a:t>
            </a:r>
            <a:r>
              <a:rPr lang="tr-TR" sz="2800" i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İller</a:t>
            </a:r>
            <a:r>
              <a:rPr lang="tr-TR" sz="28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(1911) kitabının yanı sıra  </a:t>
            </a:r>
            <a:r>
              <a:rPr lang="tr-TR" sz="2800" i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Bedbaht </a:t>
            </a:r>
            <a:r>
              <a:rPr lang="tr-TR" sz="2800" i="1" dirty="0" err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Milyonçu</a:t>
            </a:r>
            <a:r>
              <a:rPr lang="tr-TR" sz="2800" i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tr-TR" sz="2800" i="1" dirty="0" err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yahud</a:t>
            </a:r>
            <a:r>
              <a:rPr lang="tr-TR" sz="2800" i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sz="2800" i="1" dirty="0" err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Rzaguluhan</a:t>
            </a:r>
            <a:r>
              <a:rPr lang="tr-TR" sz="2800" i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sz="2800" i="1" dirty="0" err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Firenkimeab</a:t>
            </a:r>
            <a:r>
              <a:rPr lang="tr-TR" sz="28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(1914), </a:t>
            </a:r>
            <a:r>
              <a:rPr lang="tr-TR" sz="2800" i="1" dirty="0" err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Endelisin</a:t>
            </a:r>
            <a:r>
              <a:rPr lang="tr-TR" sz="2800" i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Son Günleri, </a:t>
            </a:r>
            <a:r>
              <a:rPr lang="tr-TR" sz="2800" i="1" dirty="0" err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Yaxud</a:t>
            </a:r>
            <a:r>
              <a:rPr lang="tr-TR" sz="2800" i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sz="2800" i="1" dirty="0" err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Granadanın</a:t>
            </a:r>
            <a:r>
              <a:rPr lang="tr-TR" sz="2800" i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Teslimi</a:t>
            </a:r>
            <a:r>
              <a:rPr lang="tr-TR" sz="28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(1914),</a:t>
            </a:r>
            <a:r>
              <a:rPr lang="tr-TR" sz="2800" i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Dumanlı</a:t>
            </a:r>
            <a:r>
              <a:rPr lang="tr-TR" sz="28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sz="2800" i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Tebriz </a:t>
            </a:r>
            <a:r>
              <a:rPr lang="tr-TR" sz="28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(1933-1948), </a:t>
            </a:r>
            <a:r>
              <a:rPr lang="tr-TR" sz="2800" i="1" dirty="0" err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Döyüşen</a:t>
            </a:r>
            <a:r>
              <a:rPr lang="tr-TR" sz="28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sz="2800" i="1" dirty="0" err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Şeher</a:t>
            </a:r>
            <a:r>
              <a:rPr lang="tr-TR" sz="28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(1938), </a:t>
            </a:r>
            <a:r>
              <a:rPr lang="tr-TR" sz="2800" i="1" dirty="0" err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Kizli</a:t>
            </a:r>
            <a:r>
              <a:rPr lang="tr-TR" sz="28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sz="2800" i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Bakı</a:t>
            </a:r>
            <a:r>
              <a:rPr lang="tr-TR" sz="28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(1940), </a:t>
            </a:r>
            <a:r>
              <a:rPr lang="tr-TR" sz="2800" i="1" dirty="0" err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Gılınç</a:t>
            </a:r>
            <a:r>
              <a:rPr lang="tr-TR" sz="2800" i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ve Gelem</a:t>
            </a:r>
            <a:r>
              <a:rPr lang="tr-TR" sz="28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(1948) gibi romanlarıyla daha çok roman yazarı olarak tanınmıştır. Romanları genellikle fanatizme, istibdada karşı mücadele üzerine kuruludur.</a:t>
            </a:r>
            <a:endParaRPr lang="tr-TR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018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7" name="Rectangle 1"/>
          <p:cNvSpPr>
            <a:spLocks noChangeArrowheads="1"/>
          </p:cNvSpPr>
          <p:nvPr/>
        </p:nvSpPr>
        <p:spPr bwMode="auto">
          <a:xfrm>
            <a:off x="2567608" y="1268760"/>
            <a:ext cx="72008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sz="28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Azerbaycan matbuatında ve edebiyatında önemli bir yeri olan Memmed </a:t>
            </a:r>
            <a:r>
              <a:rPr lang="tr-TR" sz="2800" dirty="0" err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Seid</a:t>
            </a:r>
            <a:r>
              <a:rPr lang="tr-TR" sz="28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Ordubadi </a:t>
            </a:r>
            <a:r>
              <a:rPr lang="tr-TR" sz="2800" i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Molla </a:t>
            </a:r>
            <a:r>
              <a:rPr lang="tr-TR" sz="2800" i="1" dirty="0" err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Nasreddin</a:t>
            </a:r>
            <a:r>
              <a:rPr lang="tr-TR" sz="2800" i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sz="28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dergisi ve </a:t>
            </a:r>
            <a:r>
              <a:rPr lang="tr-TR" sz="2800" i="1" dirty="0" err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Tuti</a:t>
            </a:r>
            <a:r>
              <a:rPr lang="tr-TR" sz="28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tr-TR" sz="2800" i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Taze Hayat</a:t>
            </a:r>
            <a:r>
              <a:rPr lang="tr-TR" sz="28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(1907-1908), </a:t>
            </a:r>
            <a:r>
              <a:rPr lang="tr-TR" sz="2800" i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Terakki</a:t>
            </a:r>
            <a:r>
              <a:rPr lang="tr-TR" sz="28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(1908-1909), </a:t>
            </a:r>
            <a:r>
              <a:rPr lang="tr-TR" sz="2800" i="1" dirty="0" err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Kommunist</a:t>
            </a:r>
            <a:r>
              <a:rPr lang="tr-TR" sz="28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tr-TR" sz="2800" i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Yeni Yol</a:t>
            </a:r>
            <a:r>
              <a:rPr lang="tr-TR" sz="28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(1922-) gazeteleri gibi matbuat organlarında okuyucuya hitap etmiştir. </a:t>
            </a:r>
            <a:endParaRPr lang="tr-TR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517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495600" y="1484785"/>
            <a:ext cx="72008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i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Molla </a:t>
            </a:r>
            <a:r>
              <a:rPr lang="tr-TR" sz="2800" i="1" dirty="0" err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Nasreddin</a:t>
            </a:r>
            <a:r>
              <a:rPr lang="tr-TR" sz="28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dergisinde dil, kültür ve eğitim gibi toplumsal konularla ilgili çok sayıda felyeton kaleme almış ve dergide </a:t>
            </a:r>
            <a:r>
              <a:rPr lang="tr-TR" sz="2800" i="1" dirty="0" err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Herdemxeyal</a:t>
            </a:r>
            <a:r>
              <a:rPr lang="tr-TR" sz="28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mahlasıyla ünlenmiştir.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9760247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1" name="Rectangle 1"/>
          <p:cNvSpPr>
            <a:spLocks noChangeArrowheads="1"/>
          </p:cNvSpPr>
          <p:nvPr/>
        </p:nvSpPr>
        <p:spPr bwMode="auto">
          <a:xfrm>
            <a:off x="2639616" y="980729"/>
            <a:ext cx="72008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sz="28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Azerbaycan’ın Sovyetler Birliğine dahil edilmesini müteakip Ordubadi,  sosyalizmden yana olan tavrını belirginleştirir ve yeni toplumun oluşmasında etkin bir çaba sarf eder. O yıllarda kaleme aldığı </a:t>
            </a:r>
            <a:r>
              <a:rPr lang="tr-TR" sz="2800" i="1" dirty="0" err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Sabotajnikler</a:t>
            </a:r>
            <a:r>
              <a:rPr lang="tr-TR" sz="28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tr-TR" sz="2800" i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Dinçiler</a:t>
            </a:r>
            <a:r>
              <a:rPr lang="tr-TR" sz="28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tr-TR" sz="2800" i="1" dirty="0" err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Oktyabr</a:t>
            </a:r>
            <a:r>
              <a:rPr lang="tr-TR" sz="2800" i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sz="2800" i="1" dirty="0" err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İnqilabı</a:t>
            </a:r>
            <a:r>
              <a:rPr lang="tr-TR" sz="28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, gibi piyesleri Azerbaycan tiyatrosunda başarıyla sahnelenir. </a:t>
            </a:r>
            <a:r>
              <a:rPr lang="tr-TR" sz="2800" i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Sevgiler</a:t>
            </a:r>
            <a:r>
              <a:rPr lang="tr-TR" sz="28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(1909), </a:t>
            </a:r>
            <a:r>
              <a:rPr lang="tr-TR" sz="2800" i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Bu da Bir </a:t>
            </a:r>
            <a:r>
              <a:rPr lang="tr-TR" sz="2800" i="1" dirty="0" err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Mö’cüze</a:t>
            </a:r>
            <a:r>
              <a:rPr lang="tr-TR" sz="28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(1930), </a:t>
            </a:r>
            <a:r>
              <a:rPr lang="tr-TR" sz="2800" i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Maral</a:t>
            </a:r>
            <a:r>
              <a:rPr lang="tr-TR" sz="28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(1945) piyesleri de yazarın edebî ürünleri arasında yer alır.</a:t>
            </a:r>
            <a:endParaRPr lang="tr-TR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6384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5" name="Rectangle 1"/>
          <p:cNvSpPr>
            <a:spLocks noChangeArrowheads="1"/>
          </p:cNvSpPr>
          <p:nvPr/>
        </p:nvSpPr>
        <p:spPr bwMode="auto">
          <a:xfrm>
            <a:off x="2567608" y="1124744"/>
            <a:ext cx="72008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sz="28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Ordubadi 1948’de son dram eseri olan </a:t>
            </a:r>
            <a:r>
              <a:rPr lang="tr-TR" sz="2800" i="1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Böyük</a:t>
            </a:r>
            <a:r>
              <a:rPr lang="tr-TR" sz="2800" i="1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tr-TR" sz="2800" i="1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Guruluşda</a:t>
            </a:r>
            <a:r>
              <a:rPr lang="tr-TR" sz="28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piyesini yazar. Piyes </a:t>
            </a:r>
            <a:r>
              <a:rPr lang="tr-TR" sz="2800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Baku’nun</a:t>
            </a:r>
            <a:r>
              <a:rPr lang="tr-TR" sz="28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yaklaşık 30 km kuzeyinde </a:t>
            </a:r>
            <a:r>
              <a:rPr lang="tr-TR" sz="2800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Sumgayt</a:t>
            </a:r>
            <a:r>
              <a:rPr lang="tr-TR" sz="28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şehrinin belirli bir programa uygun olarak inşası ve bir sanayi merkezi hâline getirilmesi çalışmalarıyla ilgilidir. </a:t>
            </a:r>
            <a:endParaRPr lang="tr-TR" sz="2800" dirty="0"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28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Eserde  kolhoz, </a:t>
            </a:r>
            <a:r>
              <a:rPr lang="tr-TR" sz="2800" dirty="0" err="1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komsomol</a:t>
            </a:r>
            <a:r>
              <a:rPr lang="tr-TR" sz="28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, kolektivizm, halkların kardeşliği, yüksek Sovyet hümanizması gibi temalar sık ve kimi zaman da abartılı bir şekilde dile getirilir.</a:t>
            </a:r>
            <a:endParaRPr lang="tr-TR" sz="28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8146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495600" y="1340769"/>
            <a:ext cx="7200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/>
              <a:t>Edebiyat adamlarının toplumu tahlil etmekte ve ideolojik bir bakış açısından hareketle onu partinin ilkeleri doğrultusunda biçimlendirmekte  bir toplum mühendisi gibi davranmaları sosyalist realizmin talep ve beklentileri arasındadır. </a:t>
            </a:r>
          </a:p>
        </p:txBody>
      </p:sp>
    </p:spTree>
    <p:extLst>
      <p:ext uri="{BB962C8B-B14F-4D97-AF65-F5344CB8AC3E}">
        <p14:creationId xmlns:p14="http://schemas.microsoft.com/office/powerpoint/2010/main" val="2036366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495600" y="1484785"/>
            <a:ext cx="72008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>
                <a:solidFill>
                  <a:srgbClr val="FF0000"/>
                </a:solidFill>
              </a:rPr>
              <a:t>Ordubadi eserlerinde sosyalist realizmin taleplerine uygun konuları işlemiştir. Yazar bu yönüyle sosyalist realizmin önemli temsilcileri arasında yer almıştır.</a:t>
            </a:r>
          </a:p>
        </p:txBody>
      </p:sp>
    </p:spTree>
    <p:extLst>
      <p:ext uri="{BB962C8B-B14F-4D97-AF65-F5344CB8AC3E}">
        <p14:creationId xmlns:p14="http://schemas.microsoft.com/office/powerpoint/2010/main" val="32900361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435100"/>
            <a:ext cx="8911687" cy="1280890"/>
          </a:xfrm>
        </p:spPr>
        <p:txBody>
          <a:bodyPr>
            <a:normAutofit/>
          </a:bodyPr>
          <a:lstStyle/>
          <a:p>
            <a:r>
              <a:rPr lang="tr-TR" sz="2800" dirty="0">
                <a:solidFill>
                  <a:srgbClr val="FF0000"/>
                </a:solidFill>
              </a:rPr>
              <a:t>Samet Vurgun (1906-1956)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981200" y="1075545"/>
            <a:ext cx="4546848" cy="45259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/>
              <a:t>Samet Vurgun 21 Mart 1906’da Kazak’ta dünyaya gelmiştir. Asıl adı </a:t>
            </a:r>
            <a:r>
              <a:rPr lang="tr-TR" sz="2800" dirty="0" err="1" smtClean="0"/>
              <a:t>Samed</a:t>
            </a:r>
            <a:r>
              <a:rPr lang="tr-TR" sz="2800" dirty="0" smtClean="0"/>
              <a:t> </a:t>
            </a:r>
            <a:r>
              <a:rPr lang="tr-TR" sz="2800" dirty="0" err="1" smtClean="0"/>
              <a:t>Yusufoğlu</a:t>
            </a:r>
            <a:r>
              <a:rPr lang="tr-TR" sz="2800" dirty="0" smtClean="0"/>
              <a:t> </a:t>
            </a:r>
            <a:r>
              <a:rPr lang="tr-TR" sz="2800" dirty="0" err="1" smtClean="0"/>
              <a:t>Vekilov’dur</a:t>
            </a:r>
            <a:r>
              <a:rPr lang="tr-TR" sz="2800" dirty="0" smtClean="0"/>
              <a:t>. İlkokulu Kazak’ta bitirdikten sonra eğitimini aynı yerde 1918-1924 yılları arasında </a:t>
            </a:r>
            <a:r>
              <a:rPr lang="tr-TR" sz="2800" dirty="0" err="1" smtClean="0"/>
              <a:t>Müellimler</a:t>
            </a:r>
            <a:r>
              <a:rPr lang="tr-TR" sz="2800" dirty="0" smtClean="0"/>
              <a:t> </a:t>
            </a:r>
            <a:r>
              <a:rPr lang="tr-TR" sz="2800" dirty="0" err="1" smtClean="0"/>
              <a:t>Semineryası’nda</a:t>
            </a:r>
            <a:r>
              <a:rPr lang="tr-TR" sz="2800" dirty="0" smtClean="0"/>
              <a:t>  sürdürdü. Bu dönemde Puşkin, </a:t>
            </a:r>
            <a:r>
              <a:rPr lang="tr-TR" sz="2800" dirty="0" err="1" smtClean="0"/>
              <a:t>Lermontov</a:t>
            </a:r>
            <a:r>
              <a:rPr lang="tr-TR" sz="2800" dirty="0" smtClean="0"/>
              <a:t> gibi Rus edebiyatının önde gelen yazarlarının eserlerini okudu. </a:t>
            </a:r>
          </a:p>
          <a:p>
            <a:pPr>
              <a:buNone/>
            </a:pPr>
            <a:endParaRPr lang="tr-TR" sz="2800" dirty="0"/>
          </a:p>
        </p:txBody>
      </p:sp>
      <p:pic>
        <p:nvPicPr>
          <p:cNvPr id="222210" name="Picture 2" descr="E:\ECTS-Bologna\Açık Ders-Ocak 2018\Yazarların Resimleri\Samet Vurgun2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39772" y="1490273"/>
            <a:ext cx="3147602" cy="45259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06330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3" name="Rectangle 1"/>
          <p:cNvSpPr>
            <a:spLocks noChangeArrowheads="1"/>
          </p:cNvSpPr>
          <p:nvPr/>
        </p:nvSpPr>
        <p:spPr bwMode="auto">
          <a:xfrm>
            <a:off x="1731102" y="1160001"/>
            <a:ext cx="7272808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sz="28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Semineryayı</a:t>
            </a:r>
            <a:r>
              <a:rPr lang="tr-TR" sz="2800" dirty="0">
                <a:latin typeface="Calibri" pitchFamily="34" charset="0"/>
                <a:ea typeface="Calibri" pitchFamily="34" charset="0"/>
                <a:cs typeface="Calibri" pitchFamily="34" charset="0"/>
              </a:rPr>
              <a:t> bitirdikten sonra bir süre Kazak, </a:t>
            </a:r>
            <a:r>
              <a:rPr lang="tr-TR" sz="28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Guba</a:t>
            </a:r>
            <a:r>
              <a:rPr lang="tr-TR" sz="2800" dirty="0">
                <a:latin typeface="Calibri" pitchFamily="34" charset="0"/>
                <a:ea typeface="Calibri" pitchFamily="34" charset="0"/>
                <a:cs typeface="Calibri" pitchFamily="34" charset="0"/>
              </a:rPr>
              <a:t> ve </a:t>
            </a:r>
            <a:r>
              <a:rPr lang="tr-TR" sz="28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Gence'de</a:t>
            </a:r>
            <a:r>
              <a:rPr lang="tr-TR" sz="2800" dirty="0">
                <a:latin typeface="Calibri" pitchFamily="34" charset="0"/>
                <a:ea typeface="Calibri" pitchFamily="34" charset="0"/>
                <a:cs typeface="Calibri" pitchFamily="34" charset="0"/>
              </a:rPr>
              <a:t> öğretmenlik yaptı. Moskova Üniversitesi’nin Edebiyat Fakültesi'nde (1929-1931) ve Azerbaycan Pedagoji Enstitüsü’nde yüksek öğrenimini tamamladı (1931-1934).</a:t>
            </a:r>
            <a:endParaRPr lang="tr-TR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728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1" name="Rectangle 1"/>
          <p:cNvSpPr>
            <a:spLocks noChangeArrowheads="1"/>
          </p:cNvSpPr>
          <p:nvPr/>
        </p:nvSpPr>
        <p:spPr bwMode="auto">
          <a:xfrm>
            <a:off x="1818100" y="972944"/>
            <a:ext cx="72008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sz="2800" dirty="0">
                <a:latin typeface="Calibri" pitchFamily="34" charset="0"/>
                <a:ea typeface="Calibri" pitchFamily="34" charset="0"/>
                <a:cs typeface="Calibri" pitchFamily="34" charset="0"/>
              </a:rPr>
              <a:t>Gençlik döneminde yazdığı şiirlerde lirizm ve tabiat konuları ağırlıklı yer tutarken 1929'dan itibaren Komünist Partisi'nin talepleri doğrultusunda sosyalist realizm akımına uygun şiirler yazmaya başladı. </a:t>
            </a:r>
            <a:endParaRPr lang="tr-TR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5804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813437" y="624110"/>
            <a:ext cx="8911687" cy="1280890"/>
          </a:xfrm>
        </p:spPr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11. </a:t>
            </a:r>
            <a:r>
              <a:rPr lang="tr-TR" dirty="0" smtClean="0">
                <a:solidFill>
                  <a:srgbClr val="FF0000"/>
                </a:solidFill>
              </a:rPr>
              <a:t>HAFTA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450630" y="1905000"/>
            <a:ext cx="7200800" cy="187220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tr-TR" sz="2800" dirty="0" err="1" smtClean="0"/>
              <a:t>Abdurrahim</a:t>
            </a:r>
            <a:r>
              <a:rPr lang="tr-TR" sz="2800" dirty="0" smtClean="0"/>
              <a:t> </a:t>
            </a:r>
            <a:r>
              <a:rPr lang="tr-TR" sz="2800" dirty="0" err="1" smtClean="0"/>
              <a:t>Hakverdiyev</a:t>
            </a:r>
            <a:endParaRPr lang="tr-TR" sz="2800" dirty="0" smtClean="0"/>
          </a:p>
          <a:p>
            <a:pPr algn="ctr">
              <a:buNone/>
            </a:pPr>
            <a:r>
              <a:rPr lang="tr-TR" sz="2800" dirty="0" smtClean="0"/>
              <a:t>Mehmet Sait </a:t>
            </a:r>
            <a:r>
              <a:rPr lang="tr-TR" sz="2800" dirty="0" err="1" smtClean="0"/>
              <a:t>Ordubadi</a:t>
            </a:r>
            <a:endParaRPr lang="tr-TR" sz="2800" dirty="0" smtClean="0"/>
          </a:p>
          <a:p>
            <a:pPr algn="ctr">
              <a:buNone/>
            </a:pPr>
            <a:r>
              <a:rPr lang="tr-TR" sz="2800" dirty="0" smtClean="0"/>
              <a:t>Samet Vurgun</a:t>
            </a:r>
          </a:p>
          <a:p>
            <a:pPr algn="ctr">
              <a:buNone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882525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5" name="Rectangle 1"/>
          <p:cNvSpPr>
            <a:spLocks noChangeArrowheads="1"/>
          </p:cNvSpPr>
          <p:nvPr/>
        </p:nvSpPr>
        <p:spPr bwMode="auto">
          <a:xfrm>
            <a:off x="1925973" y="1081005"/>
            <a:ext cx="8612111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sz="2800" dirty="0">
                <a:latin typeface="Calibri" pitchFamily="34" charset="0"/>
                <a:ea typeface="Calibri" pitchFamily="34" charset="0"/>
                <a:cs typeface="Calibri" pitchFamily="34" charset="0"/>
              </a:rPr>
              <a:t>İlk şiir kitapları olan Şairin Andı (1930), Fener (1932) ve özellikle </a:t>
            </a:r>
            <a:r>
              <a:rPr lang="tr-TR" sz="28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Könül</a:t>
            </a:r>
            <a:r>
              <a:rPr lang="tr-TR" sz="2800" dirty="0">
                <a:latin typeface="Calibri" pitchFamily="34" charset="0"/>
                <a:ea typeface="Calibri" pitchFamily="34" charset="0"/>
                <a:cs typeface="Calibri" pitchFamily="34" charset="0"/>
              </a:rPr>
              <a:t> Defteri (1934)’</a:t>
            </a:r>
            <a:r>
              <a:rPr lang="tr-TR" sz="28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nde</a:t>
            </a:r>
            <a:r>
              <a:rPr lang="tr-TR" sz="2800" dirty="0">
                <a:latin typeface="Calibri" pitchFamily="34" charset="0"/>
                <a:ea typeface="Calibri" pitchFamily="34" charset="0"/>
                <a:cs typeface="Calibri" pitchFamily="34" charset="0"/>
              </a:rPr>
              <a:t> Sovyetler Birliği’ndeki işçilerin sorunlarını, kadın haklarını ve sosyalist toplumla ilgili düşüncelerini dile getirmiştir. </a:t>
            </a:r>
            <a:endParaRPr lang="tr-TR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565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29" name="Rectangle 1"/>
          <p:cNvSpPr>
            <a:spLocks noChangeArrowheads="1"/>
          </p:cNvSpPr>
          <p:nvPr/>
        </p:nvSpPr>
        <p:spPr bwMode="auto">
          <a:xfrm>
            <a:off x="2072932" y="1223034"/>
            <a:ext cx="8704996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sz="2800" dirty="0">
                <a:latin typeface="Calibri" pitchFamily="34" charset="0"/>
                <a:ea typeface="Calibri" pitchFamily="34" charset="0"/>
                <a:cs typeface="Calibri" pitchFamily="34" charset="0"/>
              </a:rPr>
              <a:t>Azerbaycan şairi Molla </a:t>
            </a:r>
            <a:r>
              <a:rPr lang="tr-TR" sz="28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Penah</a:t>
            </a:r>
            <a:r>
              <a:rPr lang="tr-TR" sz="2800" dirty="0">
                <a:latin typeface="Calibri" pitchFamily="34" charset="0"/>
                <a:ea typeface="Calibri" pitchFamily="34" charset="0"/>
                <a:cs typeface="Calibri" pitchFamily="34" charset="0"/>
              </a:rPr>
              <a:t> Vakıf’ın hayatıyla ilgili </a:t>
            </a:r>
            <a:r>
              <a:rPr lang="tr-TR" sz="28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Vakif</a:t>
            </a:r>
            <a:r>
              <a:rPr lang="tr-TR" sz="2800" dirty="0">
                <a:latin typeface="Calibri" pitchFamily="34" charset="0"/>
                <a:ea typeface="Calibri" pitchFamily="34" charset="0"/>
                <a:cs typeface="Calibri" pitchFamily="34" charset="0"/>
              </a:rPr>
              <a:t> (1937) adlı piyesi 1941’de Stalin ödülüne layık görülmüştür. Daha sonra </a:t>
            </a:r>
            <a:r>
              <a:rPr lang="tr-TR" sz="28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Ferhad</a:t>
            </a:r>
            <a:r>
              <a:rPr lang="tr-TR" sz="2800" dirty="0">
                <a:latin typeface="Calibri" pitchFamily="34" charset="0"/>
                <a:ea typeface="Calibri" pitchFamily="34" charset="0"/>
                <a:cs typeface="Calibri" pitchFamily="34" charset="0"/>
              </a:rPr>
              <a:t> ve Şirin (1941) dramıyla halkların istiklâli ve vatan sevgisi konularını işleyen Vurgun ikinci defa Stalin ödülünü almıştır. </a:t>
            </a:r>
            <a:endParaRPr lang="tr-TR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566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3" name="Rectangle 1"/>
          <p:cNvSpPr>
            <a:spLocks noChangeArrowheads="1"/>
          </p:cNvSpPr>
          <p:nvPr/>
        </p:nvSpPr>
        <p:spPr bwMode="auto">
          <a:xfrm>
            <a:off x="2000925" y="874391"/>
            <a:ext cx="72008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sz="2800" dirty="0" err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Samed</a:t>
            </a:r>
            <a:r>
              <a:rPr lang="tr-TR" sz="28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Vurgun, eserlerinde yalnız kendi halkını değil bütün insanlığı düşünen hü­manist karakterde bir şair olup sadakat­le bağlı olduğu Komünist Partisi'ni ve Lenin, Stalin gibi liderlerini öven şiirler yazmıştır. </a:t>
            </a:r>
            <a:endParaRPr lang="tr-TR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4709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015915" y="948081"/>
            <a:ext cx="727280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Dili çok sadedir. Şiirlerinde insanlara cesaret ve güç veren coşkulu üslûbuyla sürekli bir mücadeleye davet vardır. </a:t>
            </a:r>
            <a:endParaRPr lang="tr-TR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99754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7" name="Rectangle 1"/>
          <p:cNvSpPr>
            <a:spLocks noChangeArrowheads="1"/>
          </p:cNvSpPr>
          <p:nvPr/>
        </p:nvSpPr>
        <p:spPr bwMode="auto">
          <a:xfrm>
            <a:off x="2060885" y="1187256"/>
            <a:ext cx="8672072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sz="28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Sovyetler Birliği döneminin şair ve yazarı olan Samet Vurgun, samimi bir rejim yanlısı olarak muhtelif ödüller kazanmasına rağmen eserlerinde Azer­baycan sevgisini de güçlü bir şekilde yansıttığı için şüphe ve takip korkusuyla tedir­gin bir hayat sürmüştür.</a:t>
            </a:r>
            <a:r>
              <a:rPr lang="tr-TR" sz="28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sz="28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Samet Vurgun 27 Mayıs 1956’da Bakü’de vefat etmiştir.</a:t>
            </a:r>
            <a:endParaRPr lang="tr-TR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646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53082" y="0"/>
            <a:ext cx="8911687" cy="1280890"/>
          </a:xfrm>
        </p:spPr>
        <p:txBody>
          <a:bodyPr>
            <a:normAutofit/>
          </a:bodyPr>
          <a:lstStyle/>
          <a:p>
            <a:pPr algn="just"/>
            <a:r>
              <a:rPr lang="tr-TR" sz="2800" dirty="0">
                <a:solidFill>
                  <a:srgbClr val="FF0000"/>
                </a:solidFill>
              </a:rPr>
              <a:t>		Azerbaycan şiirinden…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011179" y="617191"/>
            <a:ext cx="8901659" cy="485740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2800" dirty="0" smtClean="0"/>
              <a:t>			</a:t>
            </a:r>
            <a:r>
              <a:rPr lang="tr-TR" sz="2800" dirty="0" err="1" smtClean="0"/>
              <a:t>Çox</a:t>
            </a:r>
            <a:r>
              <a:rPr lang="tr-TR" sz="2800" dirty="0" smtClean="0"/>
              <a:t> </a:t>
            </a:r>
            <a:r>
              <a:rPr lang="tr-TR" sz="2800" dirty="0" err="1" smtClean="0"/>
              <a:t>keçmişem</a:t>
            </a:r>
            <a:r>
              <a:rPr lang="tr-TR" sz="2800" dirty="0" smtClean="0"/>
              <a:t> bu dağlardan</a:t>
            </a:r>
          </a:p>
          <a:p>
            <a:pPr>
              <a:buNone/>
            </a:pPr>
            <a:r>
              <a:rPr lang="tr-TR" sz="2800" dirty="0" smtClean="0"/>
              <a:t>			</a:t>
            </a:r>
            <a:r>
              <a:rPr lang="tr-TR" sz="2800" dirty="0" err="1" smtClean="0"/>
              <a:t>Durna</a:t>
            </a:r>
            <a:r>
              <a:rPr lang="tr-TR" sz="2800" dirty="0" smtClean="0"/>
              <a:t> gözlü </a:t>
            </a:r>
            <a:r>
              <a:rPr lang="tr-TR" sz="2800" dirty="0" err="1" smtClean="0"/>
              <a:t>bulaqlardan</a:t>
            </a:r>
            <a:endParaRPr lang="tr-TR" sz="2800" dirty="0" smtClean="0"/>
          </a:p>
          <a:p>
            <a:pPr>
              <a:buNone/>
            </a:pPr>
            <a:r>
              <a:rPr lang="tr-TR" sz="2800" dirty="0" smtClean="0"/>
              <a:t>			</a:t>
            </a:r>
            <a:r>
              <a:rPr lang="tr-TR" sz="2800" dirty="0" err="1" smtClean="0"/>
              <a:t>Eşitmişem</a:t>
            </a:r>
            <a:r>
              <a:rPr lang="tr-TR" sz="2800" dirty="0" smtClean="0"/>
              <a:t> </a:t>
            </a:r>
            <a:r>
              <a:rPr lang="tr-TR" sz="2800" dirty="0" err="1" smtClean="0"/>
              <a:t>uzaqlardan</a:t>
            </a:r>
            <a:endParaRPr lang="tr-TR" sz="2800" dirty="0" smtClean="0"/>
          </a:p>
          <a:p>
            <a:pPr>
              <a:buNone/>
            </a:pPr>
            <a:r>
              <a:rPr lang="tr-TR" sz="2800" dirty="0" smtClean="0"/>
              <a:t>			Sakit </a:t>
            </a:r>
            <a:r>
              <a:rPr lang="tr-TR" sz="2800" dirty="0" err="1" smtClean="0"/>
              <a:t>axan</a:t>
            </a:r>
            <a:r>
              <a:rPr lang="tr-TR" sz="2800" dirty="0" smtClean="0"/>
              <a:t> arazları</a:t>
            </a:r>
          </a:p>
          <a:p>
            <a:pPr>
              <a:buNone/>
            </a:pPr>
            <a:r>
              <a:rPr lang="tr-TR" sz="2800" dirty="0" smtClean="0"/>
              <a:t>			</a:t>
            </a:r>
            <a:r>
              <a:rPr lang="tr-TR" sz="2800" dirty="0" err="1" smtClean="0"/>
              <a:t>Sınamışam</a:t>
            </a:r>
            <a:r>
              <a:rPr lang="tr-TR" sz="2800" dirty="0" smtClean="0"/>
              <a:t> dostu, yarı.</a:t>
            </a:r>
          </a:p>
          <a:p>
            <a:pPr>
              <a:buNone/>
            </a:pPr>
            <a:r>
              <a:rPr lang="tr-TR" sz="2800" dirty="0" smtClean="0"/>
              <a:t> 			El bilir ki sen menimsen</a:t>
            </a:r>
          </a:p>
          <a:p>
            <a:pPr>
              <a:buNone/>
            </a:pPr>
            <a:r>
              <a:rPr lang="tr-TR" sz="2800" dirty="0" smtClean="0"/>
              <a:t>			Yurdum, yuvam, meskenimsen</a:t>
            </a:r>
          </a:p>
          <a:p>
            <a:pPr>
              <a:buNone/>
            </a:pPr>
            <a:r>
              <a:rPr lang="tr-TR" sz="2800" dirty="0" smtClean="0"/>
              <a:t>			Anam, doğma </a:t>
            </a:r>
            <a:r>
              <a:rPr lang="tr-TR" sz="2800" dirty="0" err="1" smtClean="0"/>
              <a:t>vetenimsen</a:t>
            </a:r>
            <a:endParaRPr lang="tr-TR" sz="2800" dirty="0" smtClean="0"/>
          </a:p>
          <a:p>
            <a:pPr>
              <a:buNone/>
            </a:pPr>
            <a:r>
              <a:rPr lang="tr-TR" sz="2800" dirty="0" smtClean="0"/>
              <a:t>			</a:t>
            </a:r>
            <a:r>
              <a:rPr lang="tr-TR" sz="2800" dirty="0" err="1" smtClean="0"/>
              <a:t>Ayrılarmı</a:t>
            </a:r>
            <a:r>
              <a:rPr lang="tr-TR" sz="2800" dirty="0" smtClean="0"/>
              <a:t> </a:t>
            </a:r>
            <a:r>
              <a:rPr lang="tr-TR" sz="2800" dirty="0" err="1" smtClean="0"/>
              <a:t>könül</a:t>
            </a:r>
            <a:r>
              <a:rPr lang="tr-TR" sz="2800" dirty="0" smtClean="0"/>
              <a:t> candan?</a:t>
            </a:r>
          </a:p>
          <a:p>
            <a:pPr>
              <a:buNone/>
            </a:pPr>
            <a:r>
              <a:rPr lang="tr-TR" sz="2800" dirty="0" smtClean="0"/>
              <a:t>			Azerbaycan,</a:t>
            </a:r>
            <a:r>
              <a:rPr lang="tr-TR" sz="2800" dirty="0" err="1" smtClean="0"/>
              <a:t>azerbaycan</a:t>
            </a:r>
            <a:r>
              <a:rPr lang="tr-TR" sz="2800" dirty="0" smtClean="0"/>
              <a:t>!</a:t>
            </a:r>
          </a:p>
          <a:p>
            <a:pPr>
              <a:buNone/>
            </a:pPr>
            <a:r>
              <a:rPr lang="tr-TR" sz="2800" dirty="0" smtClean="0"/>
              <a:t>			…..</a:t>
            </a:r>
          </a:p>
          <a:p>
            <a:pPr>
              <a:buNone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25083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50106"/>
          </a:xfrm>
        </p:spPr>
        <p:txBody>
          <a:bodyPr>
            <a:noAutofit/>
          </a:bodyPr>
          <a:lstStyle/>
          <a:p>
            <a:r>
              <a:rPr lang="tr-TR" sz="2800" b="1" dirty="0">
                <a:solidFill>
                  <a:srgbClr val="FF0000"/>
                </a:solidFill>
              </a:rPr>
              <a:t/>
            </a:r>
            <a:br>
              <a:rPr lang="tr-TR" sz="2800" b="1" dirty="0">
                <a:solidFill>
                  <a:srgbClr val="FF0000"/>
                </a:solidFill>
              </a:rPr>
            </a:br>
            <a:r>
              <a:rPr lang="tr-TR" sz="2800" b="1" dirty="0">
                <a:solidFill>
                  <a:srgbClr val="FF0000"/>
                </a:solidFill>
              </a:rPr>
              <a:t>ŞAİR, NƏ TEZ QOCALDIN SƏN!</a:t>
            </a:r>
            <a:r>
              <a:rPr lang="tr-TR" sz="2800" dirty="0">
                <a:solidFill>
                  <a:srgbClr val="FF0000"/>
                </a:solidFill>
              </a:rPr>
              <a:t/>
            </a:r>
            <a:br>
              <a:rPr lang="tr-TR" sz="2800" dirty="0">
                <a:solidFill>
                  <a:srgbClr val="FF0000"/>
                </a:solidFill>
              </a:rPr>
            </a:b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383436" y="1268761"/>
            <a:ext cx="6088828" cy="485740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000" dirty="0" smtClean="0"/>
              <a:t> 	</a:t>
            </a:r>
            <a:r>
              <a:rPr lang="tr-TR" sz="2000" dirty="0" err="1" smtClean="0"/>
              <a:t>Nemətsə</a:t>
            </a:r>
            <a:r>
              <a:rPr lang="tr-TR" sz="2000" dirty="0" smtClean="0"/>
              <a:t> </a:t>
            </a:r>
            <a:r>
              <a:rPr lang="tr-TR" sz="2000" dirty="0" err="1" smtClean="0"/>
              <a:t>də</a:t>
            </a:r>
            <a:r>
              <a:rPr lang="tr-TR" sz="2000" dirty="0" smtClean="0"/>
              <a:t> </a:t>
            </a:r>
            <a:r>
              <a:rPr lang="tr-TR" sz="2000" dirty="0" err="1" smtClean="0"/>
              <a:t>gözəl</a:t>
            </a:r>
            <a:r>
              <a:rPr lang="tr-TR" sz="2000" dirty="0" smtClean="0"/>
              <a:t> şer,</a:t>
            </a:r>
            <a:br>
              <a:rPr lang="tr-TR" sz="2000" dirty="0" smtClean="0"/>
            </a:br>
            <a:r>
              <a:rPr lang="tr-TR" sz="2000" dirty="0" smtClean="0"/>
              <a:t>Şair olan </a:t>
            </a:r>
            <a:r>
              <a:rPr lang="tr-TR" sz="2000" dirty="0" err="1" smtClean="0"/>
              <a:t>qəm</a:t>
            </a:r>
            <a:r>
              <a:rPr lang="tr-TR" sz="2000" dirty="0" smtClean="0"/>
              <a:t> </a:t>
            </a:r>
            <a:r>
              <a:rPr lang="tr-TR" sz="2000" dirty="0" err="1" smtClean="0"/>
              <a:t>də</a:t>
            </a:r>
            <a:r>
              <a:rPr lang="tr-TR" sz="2000" dirty="0" smtClean="0"/>
              <a:t> </a:t>
            </a:r>
            <a:r>
              <a:rPr lang="tr-TR" sz="2000" dirty="0" err="1" smtClean="0"/>
              <a:t>yeyir</a:t>
            </a:r>
            <a:r>
              <a:rPr lang="tr-TR" sz="2000" dirty="0" smtClean="0"/>
              <a:t>.</a:t>
            </a:r>
            <a:br>
              <a:rPr lang="tr-TR" sz="2000" dirty="0" smtClean="0"/>
            </a:br>
            <a:r>
              <a:rPr lang="tr-TR" sz="2000" dirty="0" smtClean="0"/>
              <a:t>Ömrü </a:t>
            </a:r>
            <a:r>
              <a:rPr lang="tr-TR" sz="2000" dirty="0" err="1" smtClean="0"/>
              <a:t>keçir</a:t>
            </a:r>
            <a:r>
              <a:rPr lang="tr-TR" sz="2000" dirty="0" smtClean="0"/>
              <a:t> bu </a:t>
            </a:r>
            <a:r>
              <a:rPr lang="tr-TR" sz="2000" dirty="0" err="1" smtClean="0"/>
              <a:t>adətlə</a:t>
            </a:r>
            <a:r>
              <a:rPr lang="tr-TR" sz="2000" dirty="0" smtClean="0"/>
              <a:t>,</a:t>
            </a:r>
            <a:br>
              <a:rPr lang="tr-TR" sz="2000" dirty="0" smtClean="0"/>
            </a:br>
            <a:r>
              <a:rPr lang="tr-TR" sz="2000" dirty="0" smtClean="0"/>
              <a:t>Uğurlu bir </a:t>
            </a:r>
            <a:r>
              <a:rPr lang="tr-TR" sz="2000" dirty="0" err="1" smtClean="0"/>
              <a:t>səadətlə</a:t>
            </a:r>
            <a:r>
              <a:rPr lang="tr-TR" sz="2000" dirty="0" smtClean="0"/>
              <a:t>.</a:t>
            </a:r>
            <a:br>
              <a:rPr lang="tr-TR" sz="2000" dirty="0" smtClean="0"/>
            </a:br>
            <a:r>
              <a:rPr lang="tr-TR" sz="2000" dirty="0" err="1" smtClean="0"/>
              <a:t>Görən</a:t>
            </a:r>
            <a:r>
              <a:rPr lang="tr-TR" sz="2000" dirty="0" smtClean="0"/>
              <a:t> </a:t>
            </a:r>
            <a:r>
              <a:rPr lang="tr-TR" sz="2000" dirty="0" err="1" smtClean="0"/>
              <a:t>məni</a:t>
            </a:r>
            <a:r>
              <a:rPr lang="tr-TR" sz="2000" dirty="0" smtClean="0"/>
              <a:t> </a:t>
            </a:r>
            <a:r>
              <a:rPr lang="tr-TR" sz="2000" dirty="0" err="1" smtClean="0"/>
              <a:t>nədir</a:t>
            </a:r>
            <a:r>
              <a:rPr lang="tr-TR" sz="2000" dirty="0" smtClean="0"/>
              <a:t> </a:t>
            </a:r>
            <a:r>
              <a:rPr lang="tr-TR" sz="2000" dirty="0" err="1" smtClean="0"/>
              <a:t>deyir</a:t>
            </a:r>
            <a:r>
              <a:rPr lang="tr-TR" sz="2000" dirty="0" smtClean="0"/>
              <a:t>:</a:t>
            </a:r>
            <a:br>
              <a:rPr lang="tr-TR" sz="2000" dirty="0" smtClean="0"/>
            </a:br>
            <a:r>
              <a:rPr lang="tr-TR" sz="2000" dirty="0" smtClean="0"/>
              <a:t>Saçlarına </a:t>
            </a:r>
            <a:r>
              <a:rPr lang="tr-TR" sz="2000" dirty="0" err="1" smtClean="0"/>
              <a:t>düşən</a:t>
            </a:r>
            <a:r>
              <a:rPr lang="tr-TR" sz="2000" dirty="0" smtClean="0"/>
              <a:t> bu </a:t>
            </a:r>
            <a:r>
              <a:rPr lang="tr-TR" sz="2000" dirty="0" err="1" smtClean="0"/>
              <a:t>dən</a:t>
            </a:r>
            <a:r>
              <a:rPr lang="tr-TR" sz="2000" dirty="0" smtClean="0"/>
              <a:t>?</a:t>
            </a:r>
            <a:br>
              <a:rPr lang="tr-TR" sz="2000" dirty="0" smtClean="0"/>
            </a:br>
            <a:r>
              <a:rPr lang="tr-TR" sz="2000" dirty="0" smtClean="0"/>
              <a:t>Şair, </a:t>
            </a:r>
            <a:r>
              <a:rPr lang="tr-TR" sz="2000" dirty="0" err="1" smtClean="0"/>
              <a:t>nə</a:t>
            </a:r>
            <a:r>
              <a:rPr lang="tr-TR" sz="2000" dirty="0" smtClean="0"/>
              <a:t> tez </a:t>
            </a:r>
            <a:r>
              <a:rPr lang="tr-TR" sz="2000" dirty="0" err="1" smtClean="0"/>
              <a:t>qocaldın</a:t>
            </a:r>
            <a:r>
              <a:rPr lang="tr-TR" sz="2000" dirty="0" smtClean="0"/>
              <a:t> </a:t>
            </a:r>
            <a:r>
              <a:rPr lang="tr-TR" sz="2000" dirty="0" err="1" smtClean="0"/>
              <a:t>sən</a:t>
            </a:r>
            <a:r>
              <a:rPr lang="tr-TR" sz="2000" dirty="0" smtClean="0"/>
              <a:t>!</a:t>
            </a:r>
            <a:br>
              <a:rPr lang="tr-TR" sz="2000" dirty="0" smtClean="0"/>
            </a:br>
            <a:r>
              <a:rPr lang="tr-TR" sz="2000" dirty="0" smtClean="0"/>
              <a:t/>
            </a:r>
            <a:br>
              <a:rPr lang="tr-TR" sz="2000" dirty="0" smtClean="0"/>
            </a:br>
            <a:r>
              <a:rPr lang="tr-TR" sz="2000" dirty="0" err="1" smtClean="0"/>
              <a:t>Dünən</a:t>
            </a:r>
            <a:r>
              <a:rPr lang="tr-TR" sz="2000" dirty="0" smtClean="0"/>
              <a:t> </a:t>
            </a:r>
            <a:r>
              <a:rPr lang="tr-TR" sz="2000" dirty="0" err="1" smtClean="0"/>
              <a:t>mənə</a:t>
            </a:r>
            <a:r>
              <a:rPr lang="tr-TR" sz="2000" dirty="0" smtClean="0"/>
              <a:t> öz </a:t>
            </a:r>
            <a:r>
              <a:rPr lang="tr-TR" sz="2000" dirty="0" err="1" smtClean="0"/>
              <a:t>əlində</a:t>
            </a:r>
            <a:r>
              <a:rPr lang="tr-TR" sz="2000" dirty="0" smtClean="0"/>
              <a:t/>
            </a:r>
            <a:br>
              <a:rPr lang="tr-TR" sz="2000" dirty="0" smtClean="0"/>
            </a:br>
            <a:r>
              <a:rPr lang="tr-TR" sz="2000" dirty="0" smtClean="0"/>
              <a:t>Gül </a:t>
            </a:r>
            <a:r>
              <a:rPr lang="tr-TR" sz="2000" dirty="0" err="1" smtClean="0"/>
              <a:t>gətirən</a:t>
            </a:r>
            <a:r>
              <a:rPr lang="tr-TR" sz="2000" dirty="0" smtClean="0"/>
              <a:t> bir </a:t>
            </a:r>
            <a:r>
              <a:rPr lang="tr-TR" sz="2000" dirty="0" err="1" smtClean="0"/>
              <a:t>gəlin</a:t>
            </a:r>
            <a:r>
              <a:rPr lang="tr-TR" sz="2000" dirty="0" smtClean="0"/>
              <a:t> </a:t>
            </a:r>
            <a:r>
              <a:rPr lang="tr-TR" sz="2000" dirty="0" err="1" smtClean="0"/>
              <a:t>də</a:t>
            </a:r>
            <a:r>
              <a:rPr lang="tr-TR" sz="2000" dirty="0" smtClean="0"/>
              <a:t/>
            </a:r>
            <a:br>
              <a:rPr lang="tr-TR" sz="2000" dirty="0" smtClean="0"/>
            </a:br>
            <a:r>
              <a:rPr lang="tr-TR" sz="2000" dirty="0" err="1" smtClean="0"/>
              <a:t>Gözlərində</a:t>
            </a:r>
            <a:r>
              <a:rPr lang="tr-TR" sz="2000" dirty="0" smtClean="0"/>
              <a:t> </a:t>
            </a:r>
            <a:r>
              <a:rPr lang="tr-TR" sz="2000" dirty="0" err="1" smtClean="0"/>
              <a:t>min</a:t>
            </a:r>
            <a:r>
              <a:rPr lang="tr-TR" sz="2000" dirty="0" smtClean="0"/>
              <a:t> bir sual</a:t>
            </a:r>
            <a:br>
              <a:rPr lang="tr-TR" sz="2000" dirty="0" smtClean="0"/>
            </a:br>
            <a:r>
              <a:rPr lang="tr-TR" sz="2000" dirty="0" err="1" smtClean="0"/>
              <a:t>Heykəl</a:t>
            </a:r>
            <a:r>
              <a:rPr lang="tr-TR" sz="2000" dirty="0" smtClean="0"/>
              <a:t> kimi dayandı lal…</a:t>
            </a:r>
            <a:br>
              <a:rPr lang="tr-TR" sz="2000" dirty="0" smtClean="0"/>
            </a:br>
            <a:r>
              <a:rPr lang="tr-TR" sz="2000" dirty="0" smtClean="0"/>
              <a:t>O </a:t>
            </a:r>
            <a:r>
              <a:rPr lang="tr-TR" sz="2000" dirty="0" err="1" smtClean="0"/>
              <a:t>bəxtəvər</a:t>
            </a:r>
            <a:r>
              <a:rPr lang="tr-TR" sz="2000" dirty="0" smtClean="0"/>
              <a:t> </a:t>
            </a:r>
            <a:r>
              <a:rPr lang="tr-TR" sz="2000" dirty="0" err="1" smtClean="0"/>
              <a:t>gözəlin</a:t>
            </a:r>
            <a:r>
              <a:rPr lang="tr-TR" sz="2000" dirty="0" smtClean="0"/>
              <a:t> </a:t>
            </a:r>
            <a:r>
              <a:rPr lang="tr-TR" sz="2000" dirty="0" err="1" smtClean="0"/>
              <a:t>də</a:t>
            </a:r>
            <a:r>
              <a:rPr lang="tr-TR" sz="2000" dirty="0" smtClean="0"/>
              <a:t/>
            </a:r>
            <a:br>
              <a:rPr lang="tr-TR" sz="2000" dirty="0" smtClean="0"/>
            </a:br>
            <a:r>
              <a:rPr lang="tr-TR" sz="2000" dirty="0" err="1" smtClean="0"/>
              <a:t>Mən</a:t>
            </a:r>
            <a:r>
              <a:rPr lang="tr-TR" sz="2000" dirty="0" smtClean="0"/>
              <a:t> </a:t>
            </a:r>
            <a:r>
              <a:rPr lang="tr-TR" sz="2000" dirty="0" err="1" smtClean="0"/>
              <a:t>oxudum</a:t>
            </a:r>
            <a:r>
              <a:rPr lang="tr-TR" sz="2000" dirty="0" smtClean="0"/>
              <a:t> </a:t>
            </a:r>
            <a:r>
              <a:rPr lang="tr-TR" sz="2000" dirty="0" err="1" smtClean="0"/>
              <a:t>gözlərindən</a:t>
            </a:r>
            <a:r>
              <a:rPr lang="tr-TR" sz="2000" dirty="0" smtClean="0"/>
              <a:t>:</a:t>
            </a:r>
            <a:br>
              <a:rPr lang="tr-TR" sz="2000" dirty="0" smtClean="0"/>
            </a:br>
            <a:r>
              <a:rPr lang="tr-TR" sz="2000" dirty="0" smtClean="0"/>
              <a:t>Şair, </a:t>
            </a:r>
            <a:r>
              <a:rPr lang="tr-TR" sz="2000" dirty="0" err="1" smtClean="0"/>
              <a:t>nə</a:t>
            </a:r>
            <a:r>
              <a:rPr lang="tr-TR" sz="2000" dirty="0" smtClean="0"/>
              <a:t> tez </a:t>
            </a:r>
            <a:r>
              <a:rPr lang="tr-TR" sz="2000" dirty="0" err="1" smtClean="0"/>
              <a:t>qocaldın</a:t>
            </a:r>
            <a:r>
              <a:rPr lang="tr-TR" sz="2000" dirty="0" smtClean="0"/>
              <a:t> </a:t>
            </a:r>
            <a:r>
              <a:rPr lang="tr-TR" sz="2000" dirty="0" err="1" smtClean="0"/>
              <a:t>sən</a:t>
            </a:r>
            <a:r>
              <a:rPr lang="tr-TR" sz="2000" dirty="0" smtClean="0"/>
              <a:t>!</a:t>
            </a:r>
          </a:p>
          <a:p>
            <a:pPr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94847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495600" y="1700808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3200" dirty="0"/>
              <a:t>Soru-Cevap</a:t>
            </a:r>
          </a:p>
          <a:p>
            <a:pPr algn="ctr"/>
            <a:r>
              <a:rPr lang="tr-TR" sz="3200" dirty="0"/>
              <a:t>Katkı ve eleştiriler</a:t>
            </a:r>
          </a:p>
        </p:txBody>
      </p:sp>
    </p:spTree>
    <p:extLst>
      <p:ext uri="{BB962C8B-B14F-4D97-AF65-F5344CB8AC3E}">
        <p14:creationId xmlns:p14="http://schemas.microsoft.com/office/powerpoint/2010/main" val="690474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919536" y="1811669"/>
            <a:ext cx="917398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/>
              <a:t>Memmedov</a:t>
            </a:r>
            <a:r>
              <a:rPr lang="tr-TR" dirty="0"/>
              <a:t>, Kamran (</a:t>
            </a:r>
            <a:r>
              <a:rPr lang="tr-TR" dirty="0" err="1"/>
              <a:t>Tertib</a:t>
            </a:r>
            <a:r>
              <a:rPr lang="tr-TR" dirty="0"/>
              <a:t> edeni), </a:t>
            </a:r>
            <a:r>
              <a:rPr lang="tr-TR" i="1" dirty="0" err="1"/>
              <a:t>Abdürrehim</a:t>
            </a:r>
            <a:r>
              <a:rPr lang="tr-TR" i="1" dirty="0"/>
              <a:t> Bey </a:t>
            </a:r>
            <a:r>
              <a:rPr lang="tr-TR" i="1" dirty="0" err="1"/>
              <a:t>Haqverdiyev</a:t>
            </a:r>
            <a:r>
              <a:rPr lang="tr-TR" i="1" dirty="0"/>
              <a:t>, Seçilmiş Eserleri</a:t>
            </a:r>
            <a:r>
              <a:rPr lang="tr-TR" dirty="0"/>
              <a:t>, C. 1-2, Lider </a:t>
            </a:r>
            <a:r>
              <a:rPr lang="tr-TR" dirty="0" err="1"/>
              <a:t>Neşriyyat</a:t>
            </a:r>
            <a:r>
              <a:rPr lang="tr-TR" dirty="0"/>
              <a:t>, Bakı, 2005.</a:t>
            </a:r>
          </a:p>
          <a:p>
            <a:r>
              <a:rPr lang="tr-TR" dirty="0" err="1"/>
              <a:t>Memmed</a:t>
            </a:r>
            <a:r>
              <a:rPr lang="tr-TR" dirty="0"/>
              <a:t> Said </a:t>
            </a:r>
            <a:r>
              <a:rPr lang="tr-TR" dirty="0" err="1"/>
              <a:t>Ordubadi</a:t>
            </a:r>
            <a:r>
              <a:rPr lang="tr-TR" dirty="0"/>
              <a:t>, </a:t>
            </a:r>
            <a:r>
              <a:rPr lang="tr-TR" i="1" dirty="0" err="1"/>
              <a:t>Ganlı</a:t>
            </a:r>
            <a:r>
              <a:rPr lang="tr-TR" i="1" dirty="0"/>
              <a:t> İller</a:t>
            </a:r>
            <a:r>
              <a:rPr lang="tr-TR" dirty="0"/>
              <a:t>, “</a:t>
            </a:r>
            <a:r>
              <a:rPr lang="tr-TR" dirty="0" err="1"/>
              <a:t>Qafqaz</a:t>
            </a:r>
            <a:r>
              <a:rPr lang="tr-TR" dirty="0"/>
              <a:t>, Bakı, 2007.</a:t>
            </a:r>
          </a:p>
          <a:p>
            <a:r>
              <a:rPr lang="tr-TR" dirty="0" err="1"/>
              <a:t>Vezirova</a:t>
            </a:r>
            <a:r>
              <a:rPr lang="tr-TR" dirty="0"/>
              <a:t>, Feride (</a:t>
            </a:r>
            <a:r>
              <a:rPr lang="tr-TR" dirty="0" err="1"/>
              <a:t>Tertib</a:t>
            </a:r>
            <a:r>
              <a:rPr lang="tr-TR" dirty="0"/>
              <a:t> edeni), </a:t>
            </a:r>
            <a:r>
              <a:rPr lang="tr-TR" i="1" dirty="0"/>
              <a:t>M. S. </a:t>
            </a:r>
            <a:r>
              <a:rPr lang="tr-TR" i="1" dirty="0" err="1"/>
              <a:t>Ordubadi</a:t>
            </a:r>
            <a:r>
              <a:rPr lang="tr-TR" i="1" dirty="0"/>
              <a:t>, Eserleri</a:t>
            </a:r>
            <a:r>
              <a:rPr lang="tr-TR" dirty="0"/>
              <a:t>, </a:t>
            </a:r>
            <a:r>
              <a:rPr lang="tr-TR" i="1" dirty="0" err="1"/>
              <a:t>Pyesler</a:t>
            </a:r>
            <a:r>
              <a:rPr lang="tr-TR" i="1" dirty="0"/>
              <a:t> ve Romanlar</a:t>
            </a:r>
            <a:r>
              <a:rPr lang="tr-TR" dirty="0"/>
              <a:t>, C. 2., Azerbaycan </a:t>
            </a:r>
            <a:r>
              <a:rPr lang="tr-TR" dirty="0" err="1"/>
              <a:t>Dövlet</a:t>
            </a:r>
            <a:r>
              <a:rPr lang="tr-TR" dirty="0"/>
              <a:t> </a:t>
            </a:r>
            <a:r>
              <a:rPr lang="tr-TR" dirty="0" err="1"/>
              <a:t>Neşriyyatı</a:t>
            </a:r>
            <a:r>
              <a:rPr lang="tr-TR" dirty="0"/>
              <a:t>, Bakı, 1964.</a:t>
            </a:r>
          </a:p>
          <a:p>
            <a:r>
              <a:rPr lang="tr-TR" dirty="0"/>
              <a:t>Uygur, Erdoğan, “</a:t>
            </a:r>
            <a:r>
              <a:rPr lang="tr-TR" dirty="0" err="1"/>
              <a:t>Memmed</a:t>
            </a:r>
            <a:r>
              <a:rPr lang="tr-TR" dirty="0"/>
              <a:t> </a:t>
            </a:r>
            <a:r>
              <a:rPr lang="tr-TR" dirty="0" err="1"/>
              <a:t>Seid</a:t>
            </a:r>
            <a:r>
              <a:rPr lang="tr-TR" dirty="0"/>
              <a:t> </a:t>
            </a:r>
            <a:r>
              <a:rPr lang="tr-TR" dirty="0" err="1"/>
              <a:t>Ordubadi’nin</a:t>
            </a:r>
            <a:r>
              <a:rPr lang="tr-TR" dirty="0"/>
              <a:t> </a:t>
            </a:r>
            <a:r>
              <a:rPr lang="tr-TR" dirty="0" err="1"/>
              <a:t>Böyük</a:t>
            </a:r>
            <a:r>
              <a:rPr lang="tr-TR" dirty="0"/>
              <a:t> </a:t>
            </a:r>
            <a:r>
              <a:rPr lang="tr-TR" dirty="0" err="1"/>
              <a:t>Guruluşda</a:t>
            </a:r>
            <a:r>
              <a:rPr lang="tr-TR" dirty="0"/>
              <a:t> Piyesinde Sovyet Mefkûresi”, </a:t>
            </a:r>
            <a:r>
              <a:rPr lang="tr-TR" i="1" dirty="0"/>
              <a:t>Hacettepe Üniversitesi, Türkiyat Araştırmaları Enstitüsü, Türkiyat Araştırmaları Dergisi</a:t>
            </a:r>
            <a:r>
              <a:rPr lang="tr-TR" dirty="0"/>
              <a:t>, yıl 5, sayı 9, s. 555-564, Ankara, Güz 2008.</a:t>
            </a:r>
          </a:p>
          <a:p>
            <a:r>
              <a:rPr lang="tr-TR" dirty="0" err="1"/>
              <a:t>Bayramov</a:t>
            </a:r>
            <a:r>
              <a:rPr lang="tr-TR" dirty="0"/>
              <a:t>, Adilhan, </a:t>
            </a:r>
            <a:r>
              <a:rPr lang="tr-TR" i="1" dirty="0"/>
              <a:t>Samet </a:t>
            </a:r>
            <a:r>
              <a:rPr lang="tr-TR" i="1" dirty="0" err="1"/>
              <a:t>Vurğun</a:t>
            </a:r>
            <a:r>
              <a:rPr lang="tr-TR" i="1" dirty="0"/>
              <a:t>: Milli ve </a:t>
            </a:r>
            <a:r>
              <a:rPr lang="tr-TR" i="1" dirty="0" err="1"/>
              <a:t>Ümumbeşeri</a:t>
            </a:r>
            <a:r>
              <a:rPr lang="tr-TR" dirty="0"/>
              <a:t>, Seda, Bakı, 2006.</a:t>
            </a:r>
          </a:p>
          <a:p>
            <a:r>
              <a:rPr lang="tr-TR" dirty="0" err="1"/>
              <a:t>Salmansoy</a:t>
            </a:r>
            <a:r>
              <a:rPr lang="tr-TR" dirty="0"/>
              <a:t>, Aslan (</a:t>
            </a:r>
            <a:r>
              <a:rPr lang="tr-TR" dirty="0" err="1"/>
              <a:t>Tertib</a:t>
            </a:r>
            <a:r>
              <a:rPr lang="tr-TR" dirty="0"/>
              <a:t> edeni), </a:t>
            </a:r>
            <a:r>
              <a:rPr lang="tr-TR" i="1" dirty="0" err="1"/>
              <a:t>Samed</a:t>
            </a:r>
            <a:r>
              <a:rPr lang="tr-TR" i="1" dirty="0"/>
              <a:t> </a:t>
            </a:r>
            <a:r>
              <a:rPr lang="tr-TR" i="1" dirty="0" err="1"/>
              <a:t>Vurğun</a:t>
            </a:r>
            <a:r>
              <a:rPr lang="tr-TR" i="1" dirty="0"/>
              <a:t>, Seçilmiş Eserleri</a:t>
            </a:r>
            <a:r>
              <a:rPr lang="tr-TR" dirty="0"/>
              <a:t>, C. 2-3, </a:t>
            </a:r>
            <a:r>
              <a:rPr lang="tr-TR" dirty="0" err="1"/>
              <a:t>Şerq-Qerp</a:t>
            </a:r>
            <a:r>
              <a:rPr lang="tr-TR" dirty="0"/>
              <a:t>, Bakı, 2005.</a:t>
            </a:r>
          </a:p>
          <a:p>
            <a:endParaRPr lang="tr-TR" dirty="0"/>
          </a:p>
        </p:txBody>
      </p:sp>
      <p:sp>
        <p:nvSpPr>
          <p:cNvPr id="3" name="1 Başlık"/>
          <p:cNvSpPr txBox="1">
            <a:spLocks/>
          </p:cNvSpPr>
          <p:nvPr/>
        </p:nvSpPr>
        <p:spPr>
          <a:xfrm>
            <a:off x="1919536" y="836712"/>
            <a:ext cx="8229600" cy="338437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b="1" dirty="0" smtClean="0"/>
              <a:t>KAYNAKLAR</a:t>
            </a:r>
            <a:endParaRPr lang="tr-TR" sz="27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0527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err="1">
                <a:solidFill>
                  <a:srgbClr val="FF0000"/>
                </a:solidFill>
              </a:rPr>
              <a:t>Abdurrahim</a:t>
            </a:r>
            <a:r>
              <a:rPr lang="tr-TR" sz="2800" dirty="0">
                <a:solidFill>
                  <a:srgbClr val="FF0000"/>
                </a:solidFill>
              </a:rPr>
              <a:t> </a:t>
            </a:r>
            <a:r>
              <a:rPr lang="tr-TR" sz="2800" dirty="0" err="1">
                <a:solidFill>
                  <a:srgbClr val="FF0000"/>
                </a:solidFill>
              </a:rPr>
              <a:t>Hakverdiyev</a:t>
            </a:r>
            <a:r>
              <a:rPr lang="tr-TR" sz="2800" dirty="0">
                <a:solidFill>
                  <a:srgbClr val="FF0000"/>
                </a:solidFill>
              </a:rPr>
              <a:t> (1870-1933)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2279576" y="1600201"/>
            <a:ext cx="6504660" cy="45259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err="1" smtClean="0"/>
              <a:t>Abdurrahim</a:t>
            </a:r>
            <a:r>
              <a:rPr lang="tr-TR" sz="2800" dirty="0" smtClean="0"/>
              <a:t> </a:t>
            </a:r>
            <a:r>
              <a:rPr lang="tr-TR" sz="2800" dirty="0" err="1" smtClean="0"/>
              <a:t>Hakverdiyev</a:t>
            </a:r>
            <a:r>
              <a:rPr lang="tr-TR" sz="2800" dirty="0" smtClean="0"/>
              <a:t> 17 Mayıs 1870’te </a:t>
            </a:r>
            <a:r>
              <a:rPr lang="tr-TR" sz="2800" dirty="0" err="1" smtClean="0"/>
              <a:t>Şuşa</a:t>
            </a:r>
            <a:r>
              <a:rPr lang="tr-TR" sz="2800" dirty="0" smtClean="0"/>
              <a:t> şehrinin </a:t>
            </a:r>
            <a:r>
              <a:rPr lang="tr-TR" sz="2800" dirty="0" err="1" smtClean="0"/>
              <a:t>Ağbulak</a:t>
            </a:r>
            <a:r>
              <a:rPr lang="tr-TR" sz="2800" dirty="0" smtClean="0"/>
              <a:t> köyünde dünyaya gelmiştir.  Eğitimine önce </a:t>
            </a:r>
            <a:r>
              <a:rPr lang="tr-TR" sz="2800" dirty="0" err="1" smtClean="0"/>
              <a:t>Şuşa</a:t>
            </a:r>
            <a:r>
              <a:rPr lang="tr-TR" sz="2800" dirty="0" smtClean="0"/>
              <a:t> </a:t>
            </a:r>
            <a:r>
              <a:rPr lang="tr-TR" sz="2800" dirty="0" err="1" smtClean="0"/>
              <a:t>realnı</a:t>
            </a:r>
            <a:r>
              <a:rPr lang="tr-TR" sz="2800" dirty="0" smtClean="0"/>
              <a:t> </a:t>
            </a:r>
            <a:r>
              <a:rPr lang="tr-TR" sz="2800" dirty="0" err="1" smtClean="0"/>
              <a:t>mektebininde</a:t>
            </a:r>
            <a:r>
              <a:rPr lang="tr-TR" sz="2800" dirty="0" smtClean="0"/>
              <a:t> daha sonra da Tiflis </a:t>
            </a:r>
            <a:r>
              <a:rPr lang="tr-TR" sz="2800" dirty="0" err="1" smtClean="0"/>
              <a:t>realnı</a:t>
            </a:r>
            <a:r>
              <a:rPr lang="tr-TR" sz="2800" dirty="0" smtClean="0"/>
              <a:t> mektebinde devam etmiştir. 1891’de Tiflis </a:t>
            </a:r>
            <a:r>
              <a:rPr lang="tr-TR" sz="2800" dirty="0" err="1" smtClean="0"/>
              <a:t>realnı</a:t>
            </a:r>
            <a:r>
              <a:rPr lang="tr-TR" sz="2800" dirty="0" smtClean="0"/>
              <a:t> mektebini bitirdikten sonra yüksel tahsil için Petersburg’a gitmiş ve burada 8 yıl kalmıştır. Mühendislik eğitiminin yanı sıra Şark Fakültesi’nde dil ve edebiyat derslerini de takip etmiştir.</a:t>
            </a:r>
          </a:p>
          <a:p>
            <a:pPr>
              <a:buNone/>
            </a:pPr>
            <a:endParaRPr lang="tr-TR" sz="2800" dirty="0"/>
          </a:p>
        </p:txBody>
      </p:sp>
      <p:pic>
        <p:nvPicPr>
          <p:cNvPr id="1026" name="Picture 2" descr="E:\ECTS-Bologna\Açık Ders-Ocak 2018\Yazarların Resimleri\6985990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97584" y="1905000"/>
            <a:ext cx="2846908" cy="35283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99404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495600" y="1484785"/>
            <a:ext cx="727280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/>
              <a:t>İlk kalem tecrübesi olan “</a:t>
            </a:r>
            <a:r>
              <a:rPr lang="tr-TR" sz="2800" dirty="0" err="1"/>
              <a:t>Yeyersen</a:t>
            </a:r>
            <a:r>
              <a:rPr lang="tr-TR" sz="2800" dirty="0"/>
              <a:t> Kaz Etini, </a:t>
            </a:r>
            <a:r>
              <a:rPr lang="tr-TR" sz="2800" dirty="0" err="1"/>
              <a:t>Görersen</a:t>
            </a:r>
            <a:r>
              <a:rPr lang="tr-TR" sz="2800" dirty="0"/>
              <a:t> Lezzetini” (1892) ve “Dağılan </a:t>
            </a:r>
            <a:r>
              <a:rPr lang="tr-TR" sz="2800" dirty="0" err="1"/>
              <a:t>Tifaq</a:t>
            </a:r>
            <a:r>
              <a:rPr lang="tr-TR" sz="2800" dirty="0"/>
              <a:t>” (1896) piyeslerini yazmıştır. Sonraki yıllarda “Bahtsız </a:t>
            </a:r>
            <a:r>
              <a:rPr lang="tr-TR" sz="2800" dirty="0" err="1"/>
              <a:t>Cavan</a:t>
            </a:r>
            <a:r>
              <a:rPr lang="tr-TR" sz="2800" dirty="0"/>
              <a:t>” (1900) ve “Peri </a:t>
            </a:r>
            <a:r>
              <a:rPr lang="tr-TR" sz="2800" dirty="0" err="1"/>
              <a:t>Cadu</a:t>
            </a:r>
            <a:r>
              <a:rPr lang="tr-TR" sz="2800" dirty="0"/>
              <a:t>” (1901) piyeslerini tamamlamıştır.</a:t>
            </a:r>
          </a:p>
        </p:txBody>
      </p:sp>
    </p:spTree>
    <p:extLst>
      <p:ext uri="{BB962C8B-B14F-4D97-AF65-F5344CB8AC3E}">
        <p14:creationId xmlns:p14="http://schemas.microsoft.com/office/powerpoint/2010/main" val="2744644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495600" y="1700227"/>
            <a:ext cx="7272808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sz="2800" dirty="0">
                <a:latin typeface="Calibri" pitchFamily="34" charset="0"/>
                <a:ea typeface="Calibri" pitchFamily="34" charset="0"/>
                <a:cs typeface="Calibri" pitchFamily="34" charset="0"/>
              </a:rPr>
              <a:t>Çarlık Rusya’sında Ekim 1905’te ilan edilen Meşrutiyetin akabinde Petersburg’da Duma (Meclis-i </a:t>
            </a:r>
            <a:r>
              <a:rPr lang="tr-TR" sz="28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Mebusan</a:t>
            </a:r>
            <a:r>
              <a:rPr lang="tr-TR" sz="2800" dirty="0">
                <a:latin typeface="Calibri" pitchFamily="34" charset="0"/>
                <a:ea typeface="Calibri" pitchFamily="34" charset="0"/>
                <a:cs typeface="Calibri" pitchFamily="34" charset="0"/>
              </a:rPr>
              <a:t>)’ya Gence temsilcisi olarak seçilir. Bu dönemde “Ağa Muhammed Şah Kaçar” piyesini kaleme alır. Piyes ilk kez 1907’de Bakü’de sahnelenmiş ve büyük başarı kazanmıştır.</a:t>
            </a:r>
            <a:endParaRPr lang="tr-TR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2278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7" name="Rectangle 1"/>
          <p:cNvSpPr>
            <a:spLocks noChangeArrowheads="1"/>
          </p:cNvSpPr>
          <p:nvPr/>
        </p:nvSpPr>
        <p:spPr bwMode="auto">
          <a:xfrm>
            <a:off x="2495600" y="1268760"/>
            <a:ext cx="72008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sz="28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Abdurrahim</a:t>
            </a:r>
            <a:r>
              <a:rPr lang="tr-TR" sz="280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tr-TR" sz="28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Hakverdiyev</a:t>
            </a:r>
            <a:r>
              <a:rPr lang="tr-TR" sz="2800" dirty="0">
                <a:latin typeface="Calibri" pitchFamily="34" charset="0"/>
                <a:ea typeface="Calibri" pitchFamily="34" charset="0"/>
                <a:cs typeface="Calibri" pitchFamily="34" charset="0"/>
              </a:rPr>
              <a:t> “Molla </a:t>
            </a:r>
            <a:r>
              <a:rPr lang="tr-TR" sz="28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Nasreddin</a:t>
            </a:r>
            <a:r>
              <a:rPr lang="tr-TR" sz="2800" dirty="0">
                <a:latin typeface="Calibri" pitchFamily="34" charset="0"/>
                <a:ea typeface="Calibri" pitchFamily="34" charset="0"/>
                <a:cs typeface="Calibri" pitchFamily="34" charset="0"/>
              </a:rPr>
              <a:t>” dergisinin çok faal bir yazarıdır. Dergide </a:t>
            </a:r>
            <a:r>
              <a:rPr lang="tr-TR" sz="28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Ceyranali</a:t>
            </a:r>
            <a:r>
              <a:rPr lang="tr-TR" sz="2800" dirty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tr-TR" sz="28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Hortdan</a:t>
            </a:r>
            <a:r>
              <a:rPr lang="tr-TR" sz="2800" dirty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tr-TR" sz="28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Lağlağı</a:t>
            </a:r>
            <a:r>
              <a:rPr lang="tr-TR" sz="2800" dirty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tr-TR" sz="28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Mozalan</a:t>
            </a:r>
            <a:r>
              <a:rPr lang="tr-TR" sz="2800" dirty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tr-TR" sz="28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Süpürgesakal</a:t>
            </a:r>
            <a:r>
              <a:rPr lang="tr-TR" sz="2800" dirty="0">
                <a:latin typeface="Calibri" pitchFamily="34" charset="0"/>
                <a:ea typeface="Calibri" pitchFamily="34" charset="0"/>
                <a:cs typeface="Calibri" pitchFamily="34" charset="0"/>
              </a:rPr>
              <a:t> mahlaslarıyla hikaye, felyeton ve makaleler kaleme almıştır. Dergide yer alan “Cehennem Mektupları”, “</a:t>
            </a:r>
            <a:r>
              <a:rPr lang="tr-TR" sz="28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Mozalan</a:t>
            </a:r>
            <a:r>
              <a:rPr lang="tr-TR" sz="2800" dirty="0">
                <a:latin typeface="Calibri" pitchFamily="34" charset="0"/>
                <a:ea typeface="Calibri" pitchFamily="34" charset="0"/>
                <a:cs typeface="Calibri" pitchFamily="34" charset="0"/>
              </a:rPr>
              <a:t> Beyin Seyahatnamesi” gibi eserleriyle toplumsal sorunları realist pencereden sorgulamıştır.</a:t>
            </a:r>
            <a:endParaRPr lang="tr-TR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371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1" name="Rectangle 1"/>
          <p:cNvSpPr>
            <a:spLocks noChangeArrowheads="1"/>
          </p:cNvSpPr>
          <p:nvPr/>
        </p:nvSpPr>
        <p:spPr bwMode="auto">
          <a:xfrm>
            <a:off x="2495600" y="1412776"/>
            <a:ext cx="72008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sz="28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Hagverdiyev</a:t>
            </a:r>
            <a:r>
              <a:rPr lang="tr-TR" sz="28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sz="2800" i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Ağaç </a:t>
            </a:r>
            <a:r>
              <a:rPr lang="tr-TR" sz="2800" i="1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Kölgesinde</a:t>
            </a:r>
            <a:r>
              <a:rPr lang="tr-TR" sz="28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(1926), A</a:t>
            </a:r>
            <a:r>
              <a:rPr lang="tr-TR" sz="2800" i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dalet </a:t>
            </a:r>
            <a:r>
              <a:rPr lang="tr-TR" sz="2800" i="1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Gapıları</a:t>
            </a:r>
            <a:r>
              <a:rPr lang="tr-TR" sz="28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(1926) ve </a:t>
            </a:r>
            <a:r>
              <a:rPr lang="tr-TR" sz="2800" i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Köhne </a:t>
            </a:r>
            <a:r>
              <a:rPr lang="tr-TR" sz="2800" i="1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Dudman</a:t>
            </a:r>
            <a:r>
              <a:rPr lang="tr-TR" sz="28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(1927) adlı piyeslerinde, ihtilâl öncesinde feodal baskının altındaki köylülerin aydınlanma süreci ve verdikleri özgürlük mücadelesini resmetmiş; </a:t>
            </a:r>
            <a:r>
              <a:rPr lang="tr-TR" sz="2800" i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Kapitalizm ile </a:t>
            </a:r>
            <a:r>
              <a:rPr lang="tr-TR" sz="2800" i="1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Mübarize</a:t>
            </a:r>
            <a:r>
              <a:rPr lang="tr-TR" sz="28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ve </a:t>
            </a:r>
            <a:r>
              <a:rPr lang="tr-TR" sz="2800" i="1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Keçmiş</a:t>
            </a:r>
            <a:r>
              <a:rPr lang="tr-TR" sz="2800" i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sz="2800" i="1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Künler</a:t>
            </a:r>
            <a:r>
              <a:rPr lang="tr-TR" sz="28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hikâyelerinde kapitalizm, burjuva ve Çarlık dönemi idarî uygulamalarını eleştirmiştir.</a:t>
            </a:r>
            <a:endParaRPr lang="tr-TR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80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495600" y="1412777"/>
            <a:ext cx="727280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/>
              <a:t>11 Aralık 1933’te Bakü’de vefat eden </a:t>
            </a:r>
            <a:r>
              <a:rPr lang="tr-TR" sz="2800" dirty="0" err="1"/>
              <a:t>Abdurrahim</a:t>
            </a:r>
            <a:r>
              <a:rPr lang="tr-TR" sz="2800" dirty="0"/>
              <a:t> </a:t>
            </a:r>
            <a:r>
              <a:rPr lang="tr-TR" sz="2800" dirty="0" err="1"/>
              <a:t>Hakverdiyev</a:t>
            </a:r>
            <a:r>
              <a:rPr lang="tr-TR" sz="2800" dirty="0"/>
              <a:t> Molla </a:t>
            </a:r>
            <a:r>
              <a:rPr lang="tr-TR" sz="2800" dirty="0" err="1"/>
              <a:t>Nasreddin</a:t>
            </a:r>
            <a:r>
              <a:rPr lang="tr-TR" sz="2800" dirty="0"/>
              <a:t> ekolünün bir temsilcisi olarak eserlerinde hak, hukuk, adalet, eşitlik gibi kavramları sık yer vermiş; eğitimsizlik ve kadın-erkek eşitsizliği gibi toplumsal inkişafı olumsuz etkileyen sorunları mercek altına almış realist bir yazardır.</a:t>
            </a:r>
          </a:p>
        </p:txBody>
      </p:sp>
    </p:spTree>
    <p:extLst>
      <p:ext uri="{BB962C8B-B14F-4D97-AF65-F5344CB8AC3E}">
        <p14:creationId xmlns:p14="http://schemas.microsoft.com/office/powerpoint/2010/main" val="390801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>
                <a:solidFill>
                  <a:srgbClr val="FF0000"/>
                </a:solidFill>
              </a:rPr>
              <a:t>Mehmet Sait Ordubadi (1872-1950)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981199" y="1600201"/>
            <a:ext cx="5948597" cy="45259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/>
              <a:t>Mehmet Sait Ordubadi 1872’de </a:t>
            </a:r>
            <a:r>
              <a:rPr lang="tr-TR" sz="2800" dirty="0" err="1" smtClean="0"/>
              <a:t>Ordubad</a:t>
            </a:r>
            <a:r>
              <a:rPr lang="tr-TR" sz="2800" dirty="0" smtClean="0"/>
              <a:t> şehrinde dünyaya gelmiştir. İlk eğitimini önce molla mektebinde almış, daha sonra usul-i cedit eğitim veren </a:t>
            </a:r>
            <a:r>
              <a:rPr lang="tr-TR" sz="2800" dirty="0" err="1" smtClean="0"/>
              <a:t>Ulduz</a:t>
            </a:r>
            <a:r>
              <a:rPr lang="tr-TR" sz="2800" dirty="0" smtClean="0"/>
              <a:t> mektebinde tamamlamıştır. </a:t>
            </a:r>
          </a:p>
          <a:p>
            <a:pPr marL="0" indent="0" algn="just">
              <a:buNone/>
            </a:pPr>
            <a:r>
              <a:rPr lang="tr-TR" sz="2800" dirty="0" smtClean="0"/>
              <a:t>İlk şiiri 13 Haziran 1903’te Şarki-Rus (1903-1905) gazetesinde yayınlanmıştır. 1906’da </a:t>
            </a:r>
            <a:r>
              <a:rPr lang="tr-TR" sz="2800" i="1" dirty="0" err="1" smtClean="0"/>
              <a:t>Geflet</a:t>
            </a:r>
            <a:r>
              <a:rPr lang="tr-TR" sz="2800" dirty="0" smtClean="0"/>
              <a:t>, 1907’de </a:t>
            </a:r>
            <a:r>
              <a:rPr lang="tr-TR" sz="2800" i="1" dirty="0" err="1" smtClean="0"/>
              <a:t>Veten</a:t>
            </a:r>
            <a:r>
              <a:rPr lang="tr-TR" sz="2800" i="1" dirty="0" smtClean="0"/>
              <a:t> ve </a:t>
            </a:r>
            <a:r>
              <a:rPr lang="tr-TR" sz="2800" i="1" dirty="0" err="1" smtClean="0"/>
              <a:t>Hürriyyet</a:t>
            </a:r>
            <a:r>
              <a:rPr lang="tr-TR" sz="2800" dirty="0" smtClean="0"/>
              <a:t> adlı iki şiir kitabı çıkartır. Şiirlerinde genellikle eğitim-toplum ilişkisine yönelik temalara ağırlık verir.  </a:t>
            </a:r>
          </a:p>
          <a:p>
            <a:pPr>
              <a:buNone/>
            </a:pPr>
            <a:endParaRPr lang="tr-TR" sz="2800" dirty="0"/>
          </a:p>
        </p:txBody>
      </p:sp>
      <p:pic>
        <p:nvPicPr>
          <p:cNvPr id="216066" name="Picture 2" descr="E:\ECTS-Bologna\Açık Ders-Ocak 2018\Yazarların Resimleri\M.Ordubadi_1972_4k-3974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32129" y="1752601"/>
            <a:ext cx="3272482" cy="45259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97824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</TotalTime>
  <Words>1015</Words>
  <Application>Microsoft Office PowerPoint</Application>
  <PresentationFormat>Geniş ekran</PresentationFormat>
  <Paragraphs>56</Paragraphs>
  <Slides>28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33" baseType="lpstr">
      <vt:lpstr>Arial</vt:lpstr>
      <vt:lpstr>Calibri</vt:lpstr>
      <vt:lpstr>Times New Roman</vt:lpstr>
      <vt:lpstr>Wingdings 3</vt:lpstr>
      <vt:lpstr>Duman</vt:lpstr>
      <vt:lpstr>TL3030  ÇAĞDAŞ AZERBAYCAN EDEBİYATI                                           Prof. Dr. Erdoğan Uygur</vt:lpstr>
      <vt:lpstr>11. HAFTA</vt:lpstr>
      <vt:lpstr>Abdurrahim Hakverdiyev (1870-1933)</vt:lpstr>
      <vt:lpstr>PowerPoint Sunusu</vt:lpstr>
      <vt:lpstr>PowerPoint Sunusu</vt:lpstr>
      <vt:lpstr>PowerPoint Sunusu</vt:lpstr>
      <vt:lpstr>PowerPoint Sunusu</vt:lpstr>
      <vt:lpstr>PowerPoint Sunusu</vt:lpstr>
      <vt:lpstr>Mehmet Sait Ordubadi (1872-1950)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Samet Vurgun (1906-1956)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 Azerbaycan şiirinden…</vt:lpstr>
      <vt:lpstr> ŞAİR, NƏ TEZ QOCALDIN SƏN! 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12. HAFTA</dc:title>
  <dc:creator>kısmi zamanlı</dc:creator>
  <cp:lastModifiedBy>Erasmus</cp:lastModifiedBy>
  <cp:revision>6</cp:revision>
  <dcterms:created xsi:type="dcterms:W3CDTF">2018-03-05T11:06:32Z</dcterms:created>
  <dcterms:modified xsi:type="dcterms:W3CDTF">2018-03-07T13:13:09Z</dcterms:modified>
</cp:coreProperties>
</file>