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EFCF572B-4D13-4E23-BF9D-6DE1887AE59E}"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597BE3D-270E-4788-B8CA-B68329FC20B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FCF572B-4D13-4E23-BF9D-6DE1887AE59E}"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597BE3D-270E-4788-B8CA-B68329FC20B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FCF572B-4D13-4E23-BF9D-6DE1887AE59E}"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597BE3D-270E-4788-B8CA-B68329FC20B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FCF572B-4D13-4E23-BF9D-6DE1887AE59E}"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597BE3D-270E-4788-B8CA-B68329FC20B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CF572B-4D13-4E23-BF9D-6DE1887AE59E}"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597BE3D-270E-4788-B8CA-B68329FC20B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EFCF572B-4D13-4E23-BF9D-6DE1887AE59E}" type="datetimeFigureOut">
              <a:rPr lang="tr-TR" smtClean="0"/>
              <a:t>16.02.2020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597BE3D-270E-4788-B8CA-B68329FC20B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EFCF572B-4D13-4E23-BF9D-6DE1887AE59E}" type="datetimeFigureOut">
              <a:rPr lang="tr-TR" smtClean="0"/>
              <a:t>16.02.2020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597BE3D-270E-4788-B8CA-B68329FC20B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EFCF572B-4D13-4E23-BF9D-6DE1887AE59E}" type="datetimeFigureOut">
              <a:rPr lang="tr-TR" smtClean="0"/>
              <a:t>16.02.2020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597BE3D-270E-4788-B8CA-B68329FC20B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CF572B-4D13-4E23-BF9D-6DE1887AE59E}" type="datetimeFigureOut">
              <a:rPr lang="tr-TR" smtClean="0"/>
              <a:t>16.02.2020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597BE3D-270E-4788-B8CA-B68329FC20B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CF572B-4D13-4E23-BF9D-6DE1887AE59E}" type="datetimeFigureOut">
              <a:rPr lang="tr-TR" smtClean="0"/>
              <a:t>16.02.2020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597BE3D-270E-4788-B8CA-B68329FC20B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CF572B-4D13-4E23-BF9D-6DE1887AE59E}" type="datetimeFigureOut">
              <a:rPr lang="tr-TR" smtClean="0"/>
              <a:t>16.02.2020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597BE3D-270E-4788-B8CA-B68329FC20B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CF572B-4D13-4E23-BF9D-6DE1887AE59E}" type="datetimeFigureOut">
              <a:rPr lang="tr-TR" smtClean="0"/>
              <a:t>16.02.2020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97BE3D-270E-4788-B8CA-B68329FC20B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İŞ SAĞLIĞI VE GÜVENLİĞİ</a:t>
            </a:r>
            <a:br>
              <a:rPr lang="tr-TR" dirty="0" smtClean="0"/>
            </a:br>
            <a:r>
              <a:rPr lang="tr-TR" dirty="0" smtClean="0"/>
              <a:t>6. HAFTA</a:t>
            </a:r>
            <a:endParaRPr lang="tr-TR" dirty="0"/>
          </a:p>
        </p:txBody>
      </p:sp>
      <p:sp>
        <p:nvSpPr>
          <p:cNvPr id="3" name="Subtitle 2"/>
          <p:cNvSpPr>
            <a:spLocks noGrp="1"/>
          </p:cNvSpPr>
          <p:nvPr>
            <p:ph type="subTitle" idx="1"/>
          </p:nvPr>
        </p:nvSpPr>
        <p:spPr/>
        <p:txBody>
          <a:bodyPr/>
          <a:lstStyle/>
          <a:p>
            <a:r>
              <a:rPr lang="tr-TR" dirty="0" smtClean="0"/>
              <a:t>ÖĞR. GÖR. DR. CİHAN SERHAT KART</a:t>
            </a:r>
          </a:p>
          <a:p>
            <a:endParaRPr lang="tr-TR" dirty="0" smtClean="0"/>
          </a:p>
          <a:p>
            <a:endParaRPr lang="tr-TR" dirty="0" smtClean="0"/>
          </a:p>
          <a:p>
            <a:endParaRPr lang="tr-TR" dirty="0" smtClean="0"/>
          </a:p>
          <a:p>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İŞ KANUNUNDA İŞ SAĞLIĞI VE GÜVENLİĞİ</a:t>
            </a:r>
            <a:endParaRPr lang="tr-TR" dirty="0"/>
          </a:p>
        </p:txBody>
      </p:sp>
      <p:sp>
        <p:nvSpPr>
          <p:cNvPr id="3" name="Content Placeholder 2"/>
          <p:cNvSpPr>
            <a:spLocks noGrp="1"/>
          </p:cNvSpPr>
          <p:nvPr>
            <p:ph idx="1"/>
          </p:nvPr>
        </p:nvSpPr>
        <p:spPr/>
        <p:txBody>
          <a:bodyPr>
            <a:normAutofit fontScale="62500" lnSpcReduction="20000"/>
          </a:bodyPr>
          <a:lstStyle/>
          <a:p>
            <a:pPr algn="just"/>
            <a:r>
              <a:rPr lang="tr-TR" dirty="0" smtClean="0"/>
              <a:t>Madde 7 - (Değişik: 6/5/2016-6715/1 md.) Geçici iş ilişkisi, özel istihdam bürosu aracılığıyla ya da holding bünyesi içinde veya aynı şirketler topluluğuna bağlı başka bir işyerinde görevlendirme yapılmak suretiyle kurulabilir. Özel istihdam bürosu aracılığıyla geçici iş ilişkisi, Türkiye İş Kurumunca izin verilen özel istihdam bürosunun bir işverenle geçici işçi sağlama sözleşmesi yaparak bir işçisini geçici olarak bu işverene devri ile; a) Bu Kanunun 13 üncü maddesinin beşinci fıkrası ile 74 üncü maddesinde belirtilen hâllerde, işçinin askerlik hizmeti hâlinde ve iş sözleşmesinin askıda kaldığı diğer hâllerde, b) Mevsimlik tarım işlerinde, c) Ev hizmetlerinde, d) İşletmenin günlük işlerinden sayılmayan ve aralıklı olarak gördürülen işlerde, e) İş sağlığı ve güvenliği bakımından acil olan işlerde veya üretimi önemli ölçüde etkileyen zorlayıcı nedenlerin ortaya çıkması hâlinde, f) İşletmenin ortalama mal ve hizmet üretim kapasitesinin geçici iş ilişkisi kurulmasını gerektirecek ölçüde ve öngörülemeyen şekilde artması hâlinde, g) Mevsimlik işler hariç dönemsellik arz eden iş artışları hâlinde, kurulabilir.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Madde 7- devam-</a:t>
            </a:r>
            <a:endParaRPr lang="tr-TR" dirty="0"/>
          </a:p>
        </p:txBody>
      </p:sp>
      <p:sp>
        <p:nvSpPr>
          <p:cNvPr id="3" name="Content Placeholder 2"/>
          <p:cNvSpPr>
            <a:spLocks noGrp="1"/>
          </p:cNvSpPr>
          <p:nvPr>
            <p:ph idx="1"/>
          </p:nvPr>
        </p:nvSpPr>
        <p:spPr/>
        <p:txBody>
          <a:bodyPr/>
          <a:lstStyle/>
          <a:p>
            <a:pPr algn="just"/>
            <a:r>
              <a:rPr lang="tr-TR" dirty="0" smtClean="0"/>
              <a:t> İşveren, 20/6/2012 tarihli ve 6331 sayılı İş Sağlığı ve Güvenliği Kanununun 17 nci maddesinin altıncı fıkrasında öngörülen eğitimleri vermekle ve iş sağlığı ve güvenliği açısından gereken tedbirleri almakla, geçici işçi de bu eğitimlere katılmakla yükümlüdür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Madde 14 ek fıkra </a:t>
            </a:r>
            <a:endParaRPr lang="tr-TR" dirty="0"/>
          </a:p>
        </p:txBody>
      </p:sp>
      <p:sp>
        <p:nvSpPr>
          <p:cNvPr id="3" name="Content Placeholder 2"/>
          <p:cNvSpPr>
            <a:spLocks noGrp="1"/>
          </p:cNvSpPr>
          <p:nvPr>
            <p:ph idx="1"/>
          </p:nvPr>
        </p:nvSpPr>
        <p:spPr/>
        <p:txBody>
          <a:bodyPr>
            <a:normAutofit lnSpcReduction="10000"/>
          </a:bodyPr>
          <a:lstStyle/>
          <a:p>
            <a:pPr algn="just"/>
            <a:r>
              <a:rPr lang="tr-TR" dirty="0" smtClean="0"/>
              <a:t>Uzaktan çalışmada işçiler, esaslı neden olmadıkça salt iş sözleşmesinin niteliğinden ötürü emsal işçiye göre farklı işleme tabi tutulamaz. İşveren, uzaktan çalışma ilişkisiyle iş verdiği çalışanın yaptığı işin niteliğini dikkate alarak iş sağlığı ve güvenliği önlemleri hususunda çalışanı bilgilendirmek, gerekli eğitimi vermek, sağlık gözetimini sağlamak ve sağladığı ekipmanla ilgili gerekli iş güvenliği tedbirlerini almakla yükümlüdür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İŞ SAĞLIĞI VE GÜVENLİĞİ KANUNU </a:t>
            </a:r>
            <a:endParaRPr lang="tr-TR" dirty="0"/>
          </a:p>
        </p:txBody>
      </p:sp>
      <p:sp>
        <p:nvSpPr>
          <p:cNvPr id="3" name="Content Placeholder 2"/>
          <p:cNvSpPr>
            <a:spLocks noGrp="1"/>
          </p:cNvSpPr>
          <p:nvPr>
            <p:ph idx="1"/>
          </p:nvPr>
        </p:nvSpPr>
        <p:spPr/>
        <p:txBody>
          <a:bodyPr>
            <a:normAutofit fontScale="62500" lnSpcReduction="20000"/>
          </a:bodyPr>
          <a:lstStyle/>
          <a:p>
            <a:pPr algn="just"/>
            <a:r>
              <a:rPr lang="tr-TR" dirty="0" smtClean="0"/>
              <a:t>Kapsam ve istisnalar MADDE 2 –</a:t>
            </a:r>
          </a:p>
          <a:p>
            <a:pPr algn="just"/>
            <a:r>
              <a:rPr lang="tr-TR" dirty="0" smtClean="0"/>
              <a:t> (1) Bu Kanun; kamu ve özel sektöre ait bütün işlere ve işyerlerine, bu işyerlerinin işverenleri ile işveren vekillerine, çırak ve stajyerler de dâhil olmak üzere tüm çalışanlarına faaliyet konularına bakılmaksızın uygulanır. </a:t>
            </a:r>
          </a:p>
          <a:p>
            <a:pPr algn="just"/>
            <a:r>
              <a:rPr lang="tr-TR" dirty="0" smtClean="0"/>
              <a:t>(2) Ancak aşağıda belirtilen faaliyetler ve kişiler hakkında bu Kanun hükümleri uygulanmaz: </a:t>
            </a:r>
          </a:p>
          <a:p>
            <a:pPr algn="just"/>
            <a:r>
              <a:rPr lang="tr-TR" dirty="0" smtClean="0"/>
              <a:t>a) Fabrika, bakım merkezi, dikimevi ve benzeri işyerlerindekiler hariç Türk Silahlı Kuvvetleri, genel kolluk kuvvetleri ve Milli İstihbarat Teşkilatı Müsteşarlığının faaliyetleri.</a:t>
            </a:r>
          </a:p>
          <a:p>
            <a:pPr algn="just"/>
            <a:r>
              <a:rPr lang="tr-TR" dirty="0" smtClean="0"/>
              <a:t> b) Afet ve acil durum birimlerinin müdahale faaliyetleri. </a:t>
            </a:r>
          </a:p>
          <a:p>
            <a:pPr algn="just"/>
            <a:r>
              <a:rPr lang="tr-TR" dirty="0" smtClean="0"/>
              <a:t>c) Ev hizmetleri. </a:t>
            </a:r>
          </a:p>
          <a:p>
            <a:pPr algn="just"/>
            <a:r>
              <a:rPr lang="tr-TR" dirty="0" smtClean="0"/>
              <a:t>ç) Çalışan istihdam etmeksizin kendi nam ve hesabına mal ve hizmet üretimi yapanlar.</a:t>
            </a:r>
          </a:p>
          <a:p>
            <a:pPr algn="just"/>
            <a:r>
              <a:rPr lang="tr-TR" dirty="0" smtClean="0"/>
              <a:t> d) Hükümlü ve tutuklulara yönelik infaz hizmetleri sırasında, iyileştirme kapsamında yapılan işyurdu, eğitim, güvenlik ve meslek edindirme faaliyetleri</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İşverenin genel yükümlülüğü MADDE 4</a:t>
            </a:r>
            <a:endParaRPr lang="tr-TR" dirty="0"/>
          </a:p>
        </p:txBody>
      </p:sp>
      <p:sp>
        <p:nvSpPr>
          <p:cNvPr id="3" name="Content Placeholder 2"/>
          <p:cNvSpPr>
            <a:spLocks noGrp="1"/>
          </p:cNvSpPr>
          <p:nvPr>
            <p:ph idx="1"/>
          </p:nvPr>
        </p:nvSpPr>
        <p:spPr/>
        <p:txBody>
          <a:bodyPr>
            <a:normAutofit fontScale="62500" lnSpcReduction="20000"/>
          </a:bodyPr>
          <a:lstStyle/>
          <a:p>
            <a:pPr algn="just"/>
            <a:r>
              <a:rPr lang="tr-TR" dirty="0" smtClean="0"/>
              <a:t>– (1) İşveren, çalışanların işle ilgili sağlık ve güvenliğini sağlamakla yükümlü olup bu çerçevede; a) Mesleki risklerin önlenmesi, eğitim ve bilgi verilmesi dâhil her türlü tedbirin alınması, organizasyonun yapılması, gerekli araç ve gereçlerin sağlanması, sağlık ve güvenlik tedbirlerinin değişen şartlara uygun hale getirilmesi ve mevcut durumun iyileştirilmesi için çalışmalar yapar. b) İşyerinde alınan iş sağlığı ve güvenliği tedbirlerine uyulup uyulmadığını izler, denetler ve uygunsuzlukların giderilmesini sağlar. c) Risk değerlendirmesi yapar veya yaptırır. ç) Çalışana görev verirken, çalışanın sağlık ve güvenlik yönünden işe uygunluğunu göz önüne alır. d) Yeterli bilgi ve talimat verilenler dışındaki çalışanların hayati ve özel tehlike bulunan yerlere girmemesi için gerekli tedbirleri alır.</a:t>
            </a:r>
          </a:p>
          <a:p>
            <a:pPr algn="just"/>
            <a:r>
              <a:rPr lang="tr-TR" dirty="0" smtClean="0"/>
              <a:t> (2) İşyeri dışındaki uzman kişi ve kuruluşlardan hizmet alınması, işverenin sorumluluklarını ortadan kaldırmaz. (3) Çalışanların iş sağlığı ve güvenliği alanındaki yükümlülükleri, işverenin sorumluluklarını etkilemez. (4) İşveren, iş sağlığı ve güvenliği tedbirlerinin maliyetini çalışanlara yansıtamaz.</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Risklerden korunma ilkeleri MADDE 5</a:t>
            </a:r>
            <a:endParaRPr lang="tr-TR" dirty="0"/>
          </a:p>
        </p:txBody>
      </p:sp>
      <p:sp>
        <p:nvSpPr>
          <p:cNvPr id="3" name="Content Placeholder 2"/>
          <p:cNvSpPr>
            <a:spLocks noGrp="1"/>
          </p:cNvSpPr>
          <p:nvPr>
            <p:ph idx="1"/>
          </p:nvPr>
        </p:nvSpPr>
        <p:spPr/>
        <p:txBody>
          <a:bodyPr>
            <a:normAutofit fontScale="70000" lnSpcReduction="20000"/>
          </a:bodyPr>
          <a:lstStyle/>
          <a:p>
            <a:pPr algn="just"/>
            <a:r>
              <a:rPr lang="tr-TR" dirty="0" smtClean="0"/>
              <a:t>– (1) İşverenin yükümlülüklerinin yerine getirilmesinde aşağıdaki ilkeler göz önünde bulundurulur: a) Risklerden kaçınmak. b) Kaçınılması mümkün olmayan riskleri analiz etmek. c) Risklerle kaynağında mücadele etmek. ç) İşin kişilere uygun hale getirilmesi için işyerlerinin tasarımı ile iş ekipmanı, çalışma şekli ve üretim metotlarının seçiminde özen göstermek, özellikle tekdüze çalışma ve üretim temposunun sağlık ve güvenliğe olumsuz etkilerini önlemek, önlenemiyor ise en aza indirmek. d) Teknik gelişmelere uyum sağlamak. e) Tehlikeli olanı, tehlikesiz veya daha az tehlikeli olanla değiştirmek. f) Teknoloji, iş organizasyonu, çalışma şartları, sosyal ilişkiler ve çalışma ortamı ile ilgili faktörlerin etkilerini kapsayan tutarlı ve genel bir önleme politikası geliştirmek. g) Toplu korunma tedbirlerine, kişisel korunma tedbirlerine göre öncelik vermek. ğ) Çalışanlara uygun talimatlar vermek.</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İş sağlığı ve güvenliği hizmetleri MADDE 6</a:t>
            </a:r>
            <a:endParaRPr lang="tr-TR" dirty="0"/>
          </a:p>
        </p:txBody>
      </p:sp>
      <p:sp>
        <p:nvSpPr>
          <p:cNvPr id="3" name="Content Placeholder 2"/>
          <p:cNvSpPr>
            <a:spLocks noGrp="1"/>
          </p:cNvSpPr>
          <p:nvPr>
            <p:ph idx="1"/>
          </p:nvPr>
        </p:nvSpPr>
        <p:spPr/>
        <p:txBody>
          <a:bodyPr>
            <a:normAutofit fontScale="47500" lnSpcReduction="20000"/>
          </a:bodyPr>
          <a:lstStyle/>
          <a:p>
            <a:pPr algn="just"/>
            <a:r>
              <a:rPr lang="tr-TR" dirty="0" smtClean="0"/>
              <a:t>– (1) Mesleki risklerin önlenmesi ve bu risklerden korunulmasına yönelik çalışmaları da kapsayacak, iş sağlığı ve güvenliği hizmetlerinin sunulması için işveren; a) Çalışanları arasından iş güvenliği uzmanı, işyeri hekimi ve on ve daha fazla çalışanı olan çok tehlikeli sınıfta yer alan işyerlerinde diğer sağlık personeli görevlendirir. Çalışanları arasında belirlenen niteliklere sahip personel bulunmaması hâlinde, bu hizmetin tamamını veya bir kısmını ortak sağlık ve güvenlik birimlerinden hizmet alarak yerine getirebilir. Ancak belirlenen niteliklere ve gerekli belgeye sahip olması hâlinde, tehlike sınıfı ve çalışan sayısı dikkate alınarak, bu hizmetin yerine getirilmesini kendisi üstlenebilir. (Ek cümle: 10/9/2014- 6552/16 md.) Belirlenen niteliklere ve gerekli belgeye sahip olmayan ancak 50’den az çalışanı bulunan ve az tehlikeli sınıfta yer alan işyeri işverenleri veya işveren vekili tarafından Bakanlıkça ilan edilen eğitimleri tamamlamak şartıyla işe giriş ve periyodik muayeneler ve tetkikler hariç iş sağlığı ve güvenliği hizmetlerini yürütebilirler. (1) (2) b) Görevlendirdikleri kişi veya hizmet aldığı kurum ve kuruluşların görevlerini yerine getirmeleri amacıyla araç, gereç, mekân ve zaman gibi gerekli bütün ihtiyaçlarını karşılar. c) İşyerinde sağlık ve güvenlik hizmetlerini yürütenler arasında iş birliği ve koordinasyonu sağlar. ç) Görevlendirdikleri kişi veya hizmet aldığı kurum ve kuruluşlar tarafından iş sağlığı ve güvenliği ile ilgili mevzuata uygun olan ve yazılı olarak bildirilen tedbirleri yerine getirir. d) Çalışanların sağlık ve güvenliğini etkilediği bilinen veya etkilemesi muhtemel konular hakkında; görevlendirdikleri kişi veya hizmet aldığı kurum ve kuruluşları, başka işyerlerinden çalışmak üzere kendi işyerine gelen çalışanları ve bunların işverenlerini bilgilendirir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smtClean="0"/>
              <a:t>İş sağlığı ve güvenliği hizmetleri MADDE 6</a:t>
            </a:r>
            <a:endParaRPr lang="tr-TR" dirty="0"/>
          </a:p>
        </p:txBody>
      </p:sp>
      <p:sp>
        <p:nvSpPr>
          <p:cNvPr id="3" name="Content Placeholder 2"/>
          <p:cNvSpPr>
            <a:spLocks noGrp="1"/>
          </p:cNvSpPr>
          <p:nvPr>
            <p:ph idx="1"/>
          </p:nvPr>
        </p:nvSpPr>
        <p:spPr/>
        <p:txBody>
          <a:bodyPr>
            <a:normAutofit fontScale="77500" lnSpcReduction="20000"/>
          </a:bodyPr>
          <a:lstStyle/>
          <a:p>
            <a:pPr algn="just"/>
            <a:r>
              <a:rPr lang="tr-TR" dirty="0" smtClean="0"/>
              <a:t>. (2) 4/1/2002 tarihli ve 4734 sayılı Kamu İhale Kanunu kapsamındaki kamu kurum ve kuruluşları; iş sağlığı ve güvenliği hizmetlerini, Sağlık Bakanlığına ait döner sermayeli kuruluşlardan doğrudan alabileceği gibi 4734 sayılı Kanun hükümleri çerçevesinde de alabilir. (3) Tam süreli işyeri hekimi görevlendirilen işyerlerinde, diğer sağlık personeli görevlendirilmesi zorunlu değildir. (4) (Ek: 10/9/2014-6552/16 md.) Birinci fıkranın (a) bendine göre yapılacak görevlendirme süresinin belirlenmesinde 5/6/1986 tarihli ve 3308 sayılı Mesleki Eğitim Kanunu ile 4/11/1981 tarihli ve 2547 sayılı Yükseköğretim Kanunu kapsamındaki öğrenci statüsünde olan çırak ve stajyerler, çalışan sayısının toplamına dâhil edilmez.</a:t>
            </a:r>
          </a:p>
          <a:p>
            <a:pPr algn="just"/>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1157</Words>
  <Application>Microsoft Office PowerPoint</Application>
  <PresentationFormat>On-screen Show (4:3)</PresentationFormat>
  <Paragraphs>29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İŞ SAĞLIĞI VE GÜVENLİĞİ 6. HAFTA</vt:lpstr>
      <vt:lpstr>İŞ KANUNUNDA İŞ SAĞLIĞI VE GÜVENLİĞİ</vt:lpstr>
      <vt:lpstr>Madde 7- devam-</vt:lpstr>
      <vt:lpstr>Madde 14 ek fıkra </vt:lpstr>
      <vt:lpstr>İŞ SAĞLIĞI VE GÜVENLİĞİ KANUNU </vt:lpstr>
      <vt:lpstr>İşverenin genel yükümlülüğü MADDE 4</vt:lpstr>
      <vt:lpstr>Risklerden korunma ilkeleri MADDE 5</vt:lpstr>
      <vt:lpstr>İş sağlığı ve güvenliği hizmetleri MADDE 6</vt:lpstr>
      <vt:lpstr>İş sağlığı ve güvenliği hizmetleri MADDE 6</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SAĞLIĞI VE GÜVENLİĞİ 6. HAFTA</dc:title>
  <dc:creator>Tuğba&amp;Cihan</dc:creator>
  <cp:lastModifiedBy>Tuğba&amp;Cihan</cp:lastModifiedBy>
  <cp:revision>3</cp:revision>
  <dcterms:created xsi:type="dcterms:W3CDTF">2020-02-16T15:19:33Z</dcterms:created>
  <dcterms:modified xsi:type="dcterms:W3CDTF">2020-02-16T15:41:20Z</dcterms:modified>
</cp:coreProperties>
</file>