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89" r:id="rId5"/>
    <p:sldId id="258" r:id="rId6"/>
    <p:sldId id="260" r:id="rId7"/>
    <p:sldId id="305" r:id="rId8"/>
    <p:sldId id="279" r:id="rId9"/>
    <p:sldId id="28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5.2.2018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5.2.2018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HÂRİZMŞAHLAR</a:t>
            </a:r>
            <a:endParaRPr lang="tr-TR" dirty="0"/>
          </a:p>
        </p:txBody>
      </p:sp>
      <p:pic>
        <p:nvPicPr>
          <p:cNvPr id="9218" name="Picture 2" descr="http://okulweb.meb.gov.tr/33/08/287952/turk/hd.jpg"/>
          <p:cNvPicPr>
            <a:picLocks noChangeAspect="1" noChangeArrowheads="1"/>
          </p:cNvPicPr>
          <p:nvPr/>
        </p:nvPicPr>
        <p:blipFill>
          <a:blip r:embed="rId2" cstate="print"/>
          <a:srcRect/>
          <a:stretch>
            <a:fillRect/>
          </a:stretch>
        </p:blipFill>
        <p:spPr bwMode="auto">
          <a:xfrm>
            <a:off x="251520" y="260648"/>
            <a:ext cx="4286250" cy="3181350"/>
          </a:xfrm>
          <a:prstGeom prst="rect">
            <a:avLst/>
          </a:prstGeom>
          <a:noFill/>
        </p:spPr>
      </p:pic>
      <p:pic>
        <p:nvPicPr>
          <p:cNvPr id="9220" name="Picture 4" descr="http://www.forumacil.com/attachments/dunya-tarihi-8784d1345815432/harzem-ahlar5.jpg"/>
          <p:cNvPicPr>
            <a:picLocks noChangeAspect="1" noChangeArrowheads="1"/>
          </p:cNvPicPr>
          <p:nvPr/>
        </p:nvPicPr>
        <p:blipFill>
          <a:blip r:embed="rId3" cstate="print"/>
          <a:srcRect/>
          <a:stretch>
            <a:fillRect/>
          </a:stretch>
        </p:blipFill>
        <p:spPr bwMode="auto">
          <a:xfrm>
            <a:off x="4788024" y="404664"/>
            <a:ext cx="4286250" cy="26765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Hârizmşahlar</a:t>
            </a:r>
            <a:endParaRPr lang="tr-TR" dirty="0"/>
          </a:p>
        </p:txBody>
      </p:sp>
      <p:sp>
        <p:nvSpPr>
          <p:cNvPr id="3" name="2 İçerik Yer Tutucusu"/>
          <p:cNvSpPr>
            <a:spLocks noGrp="1"/>
          </p:cNvSpPr>
          <p:nvPr>
            <p:ph sz="quarter" idx="1"/>
          </p:nvPr>
        </p:nvSpPr>
        <p:spPr>
          <a:xfrm>
            <a:off x="251520" y="1219200"/>
            <a:ext cx="7704856" cy="5090120"/>
          </a:xfrm>
        </p:spPr>
        <p:txBody>
          <a:bodyPr/>
          <a:lstStyle/>
          <a:p>
            <a:r>
              <a:rPr lang="tr-TR" dirty="0" smtClean="0"/>
              <a:t>Ünitede Ele Alınan Konular</a:t>
            </a:r>
          </a:p>
          <a:p>
            <a:r>
              <a:rPr lang="tr-TR" dirty="0" smtClean="0"/>
              <a:t>Siyasî Tarih</a:t>
            </a:r>
          </a:p>
          <a:p>
            <a:pPr lvl="1"/>
            <a:r>
              <a:rPr lang="tr-TR" dirty="0" err="1" smtClean="0"/>
              <a:t>Kutbüddin</a:t>
            </a:r>
            <a:r>
              <a:rPr lang="tr-TR" dirty="0" smtClean="0"/>
              <a:t> Muhammed Dönemi (1097-1128)</a:t>
            </a:r>
          </a:p>
          <a:p>
            <a:pPr lvl="1"/>
            <a:r>
              <a:rPr lang="tr-TR" dirty="0" smtClean="0"/>
              <a:t>Atsız Dönemi (1128-1156)</a:t>
            </a:r>
          </a:p>
          <a:p>
            <a:pPr lvl="1"/>
            <a:r>
              <a:rPr lang="tr-TR" dirty="0" smtClean="0"/>
              <a:t>İl </a:t>
            </a:r>
            <a:r>
              <a:rPr lang="tr-TR" dirty="0" err="1" smtClean="0"/>
              <a:t>Arslan</a:t>
            </a:r>
            <a:r>
              <a:rPr lang="tr-TR" dirty="0" smtClean="0"/>
              <a:t> Dönemi (1156-1172)</a:t>
            </a:r>
          </a:p>
          <a:p>
            <a:pPr lvl="1"/>
            <a:r>
              <a:rPr lang="tr-TR" dirty="0" err="1" smtClean="0"/>
              <a:t>Alaaddin</a:t>
            </a:r>
            <a:r>
              <a:rPr lang="tr-TR" dirty="0" smtClean="0"/>
              <a:t> </a:t>
            </a:r>
            <a:r>
              <a:rPr lang="tr-TR" dirty="0" err="1" smtClean="0"/>
              <a:t>Tekiş</a:t>
            </a:r>
            <a:r>
              <a:rPr lang="tr-TR" dirty="0" smtClean="0"/>
              <a:t> Dönemi (1172-1200)</a:t>
            </a:r>
          </a:p>
          <a:p>
            <a:pPr lvl="1"/>
            <a:r>
              <a:rPr lang="tr-TR" dirty="0" err="1" smtClean="0"/>
              <a:t>Alaaddin</a:t>
            </a:r>
            <a:r>
              <a:rPr lang="tr-TR" dirty="0" smtClean="0"/>
              <a:t> Muhammed Dönemi (1200-1220)</a:t>
            </a:r>
          </a:p>
          <a:p>
            <a:pPr lvl="1"/>
            <a:r>
              <a:rPr lang="tr-TR" dirty="0" err="1" smtClean="0"/>
              <a:t>Celâleddin</a:t>
            </a:r>
            <a:r>
              <a:rPr lang="tr-TR" dirty="0" smtClean="0"/>
              <a:t> </a:t>
            </a:r>
            <a:r>
              <a:rPr lang="tr-TR" dirty="0" err="1" smtClean="0"/>
              <a:t>Hârizmşah</a:t>
            </a:r>
            <a:r>
              <a:rPr lang="tr-TR" dirty="0" smtClean="0"/>
              <a:t> Dönemi (1220-1231)</a:t>
            </a:r>
          </a:p>
          <a:p>
            <a:r>
              <a:rPr lang="tr-TR" dirty="0" smtClean="0"/>
              <a:t>Devlet Teşkilâtı, Kültür ve Medeniyet</a:t>
            </a:r>
            <a:endParaRPr lang="tr-TR"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7852"/>
          <a:stretch/>
        </p:blipFill>
        <p:spPr bwMode="auto">
          <a:xfrm>
            <a:off x="6156176" y="1340768"/>
            <a:ext cx="2788890" cy="4578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52400"/>
            <a:ext cx="8229600" cy="612304"/>
          </a:xfrm>
        </p:spPr>
        <p:txBody>
          <a:bodyPr/>
          <a:lstStyle/>
          <a:p>
            <a:r>
              <a:rPr lang="tr-TR" dirty="0" smtClean="0"/>
              <a:t>Özet</a:t>
            </a:r>
            <a:endParaRPr lang="tr-TR" dirty="0"/>
          </a:p>
        </p:txBody>
      </p:sp>
      <p:sp>
        <p:nvSpPr>
          <p:cNvPr id="3" name="İçerik Yer Tutucusu 2"/>
          <p:cNvSpPr>
            <a:spLocks noGrp="1"/>
          </p:cNvSpPr>
          <p:nvPr>
            <p:ph sz="quarter" idx="1"/>
          </p:nvPr>
        </p:nvSpPr>
        <p:spPr>
          <a:xfrm>
            <a:off x="323528" y="764704"/>
            <a:ext cx="8712968" cy="5760640"/>
          </a:xfrm>
        </p:spPr>
        <p:txBody>
          <a:bodyPr>
            <a:normAutofit fontScale="92500" lnSpcReduction="20000"/>
          </a:bodyPr>
          <a:lstStyle/>
          <a:p>
            <a:r>
              <a:rPr lang="tr-TR" dirty="0" err="1"/>
              <a:t>Harzemşahlar</a:t>
            </a:r>
            <a:r>
              <a:rPr lang="tr-TR" dirty="0"/>
              <a:t> Devleti (1097 - 1231</a:t>
            </a:r>
            <a:r>
              <a:rPr lang="tr-TR" dirty="0" smtClean="0"/>
              <a:t>)</a:t>
            </a:r>
          </a:p>
          <a:p>
            <a:r>
              <a:rPr lang="tr-TR" dirty="0" err="1"/>
              <a:t>Harezmşahlar</a:t>
            </a:r>
            <a:r>
              <a:rPr lang="tr-TR" dirty="0"/>
              <a:t> Devleti Hükümdarları</a:t>
            </a:r>
          </a:p>
          <a:p>
            <a:r>
              <a:rPr lang="tr-TR" dirty="0"/>
              <a:t> 1) Muhammed </a:t>
            </a:r>
            <a:r>
              <a:rPr lang="tr-TR" dirty="0" err="1"/>
              <a:t>Harezmşah</a:t>
            </a:r>
            <a:r>
              <a:rPr lang="tr-TR" dirty="0"/>
              <a:t> (1097 - 1128)</a:t>
            </a:r>
          </a:p>
          <a:p>
            <a:r>
              <a:rPr lang="tr-TR" dirty="0"/>
              <a:t> 2) </a:t>
            </a:r>
            <a:r>
              <a:rPr lang="tr-TR" dirty="0" smtClean="0"/>
              <a:t>Atsız </a:t>
            </a:r>
            <a:r>
              <a:rPr lang="tr-TR" dirty="0" err="1"/>
              <a:t>Harezmşah</a:t>
            </a:r>
            <a:r>
              <a:rPr lang="tr-TR" dirty="0"/>
              <a:t> (1128 - 1156)</a:t>
            </a:r>
          </a:p>
          <a:p>
            <a:r>
              <a:rPr lang="tr-TR" dirty="0"/>
              <a:t> 3) İl-Arslan </a:t>
            </a:r>
            <a:r>
              <a:rPr lang="tr-TR" dirty="0" err="1"/>
              <a:t>Harezmşah</a:t>
            </a:r>
            <a:r>
              <a:rPr lang="tr-TR" dirty="0"/>
              <a:t> (1116 - 1172)</a:t>
            </a:r>
          </a:p>
          <a:p>
            <a:r>
              <a:rPr lang="tr-TR" dirty="0"/>
              <a:t> 4) Alaeddin </a:t>
            </a:r>
            <a:r>
              <a:rPr lang="tr-TR" dirty="0" err="1"/>
              <a:t>Tekiş</a:t>
            </a:r>
            <a:r>
              <a:rPr lang="tr-TR" dirty="0"/>
              <a:t> </a:t>
            </a:r>
            <a:r>
              <a:rPr lang="tr-TR" dirty="0" err="1"/>
              <a:t>Harezmşah</a:t>
            </a:r>
            <a:r>
              <a:rPr lang="tr-TR" dirty="0"/>
              <a:t> (1172 - 1200)</a:t>
            </a:r>
          </a:p>
          <a:p>
            <a:r>
              <a:rPr lang="tr-TR" dirty="0"/>
              <a:t> 5) </a:t>
            </a:r>
            <a:r>
              <a:rPr lang="tr-TR" dirty="0" err="1"/>
              <a:t>Aleddin</a:t>
            </a:r>
            <a:r>
              <a:rPr lang="tr-TR" dirty="0"/>
              <a:t> Muhammed </a:t>
            </a:r>
            <a:r>
              <a:rPr lang="tr-TR" dirty="0" err="1"/>
              <a:t>Harezmşah</a:t>
            </a:r>
            <a:r>
              <a:rPr lang="tr-TR" dirty="0"/>
              <a:t> (1200 - 1220)</a:t>
            </a:r>
          </a:p>
          <a:p>
            <a:r>
              <a:rPr lang="tr-TR" dirty="0"/>
              <a:t> 6) </a:t>
            </a:r>
            <a:r>
              <a:rPr lang="tr-TR" dirty="0" err="1"/>
              <a:t>Celaleddin</a:t>
            </a:r>
            <a:r>
              <a:rPr lang="tr-TR" dirty="0"/>
              <a:t> </a:t>
            </a:r>
            <a:r>
              <a:rPr lang="tr-TR" dirty="0" err="1"/>
              <a:t>Harezmşah</a:t>
            </a:r>
            <a:r>
              <a:rPr lang="tr-TR" dirty="0"/>
              <a:t> (1220 - 1231) </a:t>
            </a:r>
          </a:p>
          <a:p>
            <a:r>
              <a:rPr lang="tr-TR" dirty="0" smtClean="0"/>
              <a:t>Büyük </a:t>
            </a:r>
            <a:r>
              <a:rPr lang="tr-TR" dirty="0" err="1"/>
              <a:t>Selçuklular'ın</a:t>
            </a:r>
            <a:r>
              <a:rPr lang="tr-TR" dirty="0"/>
              <a:t> </a:t>
            </a:r>
            <a:r>
              <a:rPr lang="tr-TR" dirty="0" err="1"/>
              <a:t>Harezm</a:t>
            </a:r>
            <a:r>
              <a:rPr lang="tr-TR" dirty="0"/>
              <a:t> valisi olan </a:t>
            </a:r>
            <a:r>
              <a:rPr lang="tr-TR" dirty="0" err="1"/>
              <a:t>Anuştigin</a:t>
            </a:r>
            <a:r>
              <a:rPr lang="tr-TR" dirty="0"/>
              <a:t> tarafından 1097’de kurulmuştur. Büyük Selçuklu Devletinin yıkılmasıyla Selçuklu topraklarının büyük bir kısmını ele geçirerek imparatorluk haline geldiler.</a:t>
            </a:r>
          </a:p>
          <a:p>
            <a:r>
              <a:rPr lang="tr-TR" dirty="0" smtClean="0"/>
              <a:t>Alaeddin </a:t>
            </a:r>
            <a:r>
              <a:rPr lang="tr-TR" dirty="0"/>
              <a:t>Muhammed döneminde Cengiz Hanla yaptıkları savaşta yenildiler ve </a:t>
            </a:r>
            <a:r>
              <a:rPr lang="tr-TR" dirty="0" err="1"/>
              <a:t>Harzemşahlar</a:t>
            </a:r>
            <a:r>
              <a:rPr lang="tr-TR" dirty="0"/>
              <a:t> Devletinin topraklarının büyük bir kısmı Moğolların eline geçti. </a:t>
            </a:r>
            <a:r>
              <a:rPr lang="tr-TR" dirty="0" err="1"/>
              <a:t>Alaaddin</a:t>
            </a:r>
            <a:r>
              <a:rPr lang="tr-TR" dirty="0"/>
              <a:t> Keykubad ile 1230’da yaptıkları </a:t>
            </a:r>
            <a:r>
              <a:rPr lang="tr-TR" dirty="0" err="1"/>
              <a:t>Yassıçemen</a:t>
            </a:r>
            <a:r>
              <a:rPr lang="tr-TR" dirty="0"/>
              <a:t> Savaşında yenilmeleri üzerine güçlerini kaybeden </a:t>
            </a:r>
            <a:r>
              <a:rPr lang="tr-TR" dirty="0" err="1"/>
              <a:t>Harzemşahlar</a:t>
            </a:r>
            <a:r>
              <a:rPr lang="tr-TR" dirty="0"/>
              <a:t>, Moğollar tarafından 1231’de ortadan kaldırıldı.</a:t>
            </a:r>
          </a:p>
          <a:p>
            <a:endParaRPr lang="tr-TR" dirty="0"/>
          </a:p>
        </p:txBody>
      </p:sp>
    </p:spTree>
    <p:extLst>
      <p:ext uri="{BB962C8B-B14F-4D97-AF65-F5344CB8AC3E}">
        <p14:creationId xmlns:p14="http://schemas.microsoft.com/office/powerpoint/2010/main" val="394036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SİYASÎ TARİH</a:t>
            </a:r>
            <a:endParaRPr lang="tr-TR" dirty="0"/>
          </a:p>
        </p:txBody>
      </p:sp>
      <p:pic>
        <p:nvPicPr>
          <p:cNvPr id="5" name="4 İçerik Yer Tutucusu" descr="http://img72.imageshack.us/img72/4784/harezmahlargx1.gif"/>
          <p:cNvPicPr>
            <a:picLocks noGrp="1"/>
          </p:cNvPicPr>
          <p:nvPr>
            <p:ph sz="quarter" idx="1"/>
          </p:nvPr>
        </p:nvPicPr>
        <p:blipFill>
          <a:blip r:embed="rId2" cstate="print"/>
          <a:srcRect/>
          <a:stretch>
            <a:fillRect/>
          </a:stretch>
        </p:blipFill>
        <p:spPr bwMode="auto">
          <a:xfrm>
            <a:off x="639776" y="1219200"/>
            <a:ext cx="7864447" cy="49371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SİYASÎ TARİH</a:t>
            </a:r>
            <a:endParaRPr lang="tr-TR" dirty="0"/>
          </a:p>
        </p:txBody>
      </p:sp>
      <p:sp>
        <p:nvSpPr>
          <p:cNvPr id="3" name="2 İçerik Yer Tutucusu"/>
          <p:cNvSpPr>
            <a:spLocks noGrp="1"/>
          </p:cNvSpPr>
          <p:nvPr>
            <p:ph sz="quarter" idx="1"/>
          </p:nvPr>
        </p:nvSpPr>
        <p:spPr>
          <a:xfrm>
            <a:off x="457200" y="1124744"/>
            <a:ext cx="8229600" cy="5733256"/>
          </a:xfrm>
        </p:spPr>
        <p:txBody>
          <a:bodyPr>
            <a:normAutofit fontScale="85000" lnSpcReduction="20000"/>
          </a:bodyPr>
          <a:lstStyle/>
          <a:p>
            <a:r>
              <a:rPr lang="tr-TR" dirty="0" err="1" smtClean="0"/>
              <a:t>Hârizmşahlar</a:t>
            </a:r>
            <a:r>
              <a:rPr lang="tr-TR" dirty="0" smtClean="0"/>
              <a:t>, 1097-1231 yılları arasında, Aral gölünün güneyine doğru uzanan </a:t>
            </a:r>
            <a:r>
              <a:rPr lang="tr-TR" dirty="0" err="1" smtClean="0"/>
              <a:t>Hârizm</a:t>
            </a:r>
            <a:r>
              <a:rPr lang="tr-TR" dirty="0" smtClean="0"/>
              <a:t> ve İran bölgesinde hüküm süren bir Müslüman Türk </a:t>
            </a:r>
            <a:r>
              <a:rPr lang="tr-TR" dirty="0" err="1" smtClean="0"/>
              <a:t>hanedânıdır</a:t>
            </a:r>
            <a:r>
              <a:rPr lang="tr-TR" dirty="0" smtClean="0"/>
              <a:t>. İslâm öncesi dönemden itibaren </a:t>
            </a:r>
            <a:r>
              <a:rPr lang="tr-TR" dirty="0" err="1" smtClean="0"/>
              <a:t>Hârizm’e</a:t>
            </a:r>
            <a:r>
              <a:rPr lang="tr-TR" dirty="0" smtClean="0"/>
              <a:t> hâkim olan vali, </a:t>
            </a:r>
            <a:r>
              <a:rPr lang="tr-TR" dirty="0" err="1" smtClean="0"/>
              <a:t>emîr</a:t>
            </a:r>
            <a:r>
              <a:rPr lang="tr-TR" dirty="0" smtClean="0"/>
              <a:t> ve hükümdarların “</a:t>
            </a:r>
            <a:r>
              <a:rPr lang="tr-TR" dirty="0" err="1" smtClean="0"/>
              <a:t>Hârizmşah</a:t>
            </a:r>
            <a:r>
              <a:rPr lang="tr-TR" dirty="0" smtClean="0"/>
              <a:t> (</a:t>
            </a:r>
            <a:r>
              <a:rPr lang="tr-TR" dirty="0" err="1" smtClean="0"/>
              <a:t>Harzemşah</a:t>
            </a:r>
            <a:r>
              <a:rPr lang="tr-TR" dirty="0" smtClean="0"/>
              <a:t>)” unvanını kullanmaları nedeniyle, </a:t>
            </a:r>
            <a:r>
              <a:rPr lang="tr-TR" dirty="0" err="1" smtClean="0"/>
              <a:t>Hârizmşahlar</a:t>
            </a:r>
            <a:r>
              <a:rPr lang="tr-TR" dirty="0" smtClean="0"/>
              <a:t> (</a:t>
            </a:r>
            <a:r>
              <a:rPr lang="tr-TR" dirty="0" err="1" smtClean="0"/>
              <a:t>Harzemşahlar</a:t>
            </a:r>
            <a:r>
              <a:rPr lang="tr-TR" dirty="0" smtClean="0"/>
              <a:t>) olarak </a:t>
            </a:r>
            <a:r>
              <a:rPr lang="tr-TR" dirty="0" err="1" smtClean="0"/>
              <a:t>anılagelmişlerdir</a:t>
            </a:r>
            <a:r>
              <a:rPr lang="tr-TR" dirty="0" smtClean="0"/>
              <a:t>. </a:t>
            </a:r>
          </a:p>
          <a:p>
            <a:r>
              <a:rPr lang="tr-TR" dirty="0" err="1" smtClean="0"/>
              <a:t>Hanedânının</a:t>
            </a:r>
            <a:r>
              <a:rPr lang="tr-TR" dirty="0" smtClean="0"/>
              <a:t> ortaya çıkışında, Selçuklu Devleti’nin Sultan </a:t>
            </a:r>
            <a:r>
              <a:rPr lang="tr-TR" dirty="0" err="1" smtClean="0"/>
              <a:t>Berkyaruk</a:t>
            </a:r>
            <a:r>
              <a:rPr lang="tr-TR" dirty="0" smtClean="0"/>
              <a:t> dönemindeki taht kavgalarının önemli payı vardır. </a:t>
            </a:r>
            <a:r>
              <a:rPr lang="tr-TR" dirty="0" err="1" smtClean="0"/>
              <a:t>Berkyaruk</a:t>
            </a:r>
            <a:r>
              <a:rPr lang="tr-TR" dirty="0" smtClean="0"/>
              <a:t>, bu safhada üzerine düşen görevi başarıyla yerine getiren </a:t>
            </a:r>
            <a:r>
              <a:rPr lang="tr-TR" dirty="0" err="1" smtClean="0"/>
              <a:t>Taştdâr</a:t>
            </a:r>
            <a:r>
              <a:rPr lang="tr-TR" dirty="0" smtClean="0"/>
              <a:t> </a:t>
            </a:r>
            <a:r>
              <a:rPr lang="tr-TR" dirty="0" err="1" smtClean="0"/>
              <a:t>Anuş</a:t>
            </a:r>
            <a:r>
              <a:rPr lang="tr-TR" dirty="0" smtClean="0"/>
              <a:t> </a:t>
            </a:r>
            <a:r>
              <a:rPr lang="tr-TR" dirty="0" err="1" smtClean="0"/>
              <a:t>Tegin'in</a:t>
            </a:r>
            <a:r>
              <a:rPr lang="tr-TR" dirty="0" smtClean="0"/>
              <a:t> oğlu </a:t>
            </a:r>
            <a:r>
              <a:rPr lang="tr-TR" dirty="0" err="1" smtClean="0"/>
              <a:t>Kutbüddin</a:t>
            </a:r>
            <a:r>
              <a:rPr lang="tr-TR" dirty="0" smtClean="0"/>
              <a:t> Muhammed'i </a:t>
            </a:r>
            <a:r>
              <a:rPr lang="tr-TR" dirty="0" err="1" smtClean="0"/>
              <a:t>Hârizm</a:t>
            </a:r>
            <a:r>
              <a:rPr lang="tr-TR" dirty="0" smtClean="0"/>
              <a:t> valisi tayin etmiştir. Böylece </a:t>
            </a:r>
            <a:r>
              <a:rPr lang="tr-TR" dirty="0" err="1" smtClean="0"/>
              <a:t>Anuş</a:t>
            </a:r>
            <a:r>
              <a:rPr lang="tr-TR" dirty="0" smtClean="0"/>
              <a:t>-</a:t>
            </a:r>
            <a:r>
              <a:rPr lang="tr-TR" dirty="0" err="1" smtClean="0"/>
              <a:t>Teginoğulları</a:t>
            </a:r>
            <a:r>
              <a:rPr lang="tr-TR" dirty="0" smtClean="0"/>
              <a:t> da denen </a:t>
            </a:r>
            <a:r>
              <a:rPr lang="tr-TR" dirty="0" err="1" smtClean="0"/>
              <a:t>Hârizmşahlar</a:t>
            </a:r>
            <a:r>
              <a:rPr lang="tr-TR" dirty="0" smtClean="0"/>
              <a:t> </a:t>
            </a:r>
            <a:r>
              <a:rPr lang="tr-TR" dirty="0" err="1" smtClean="0"/>
              <a:t>hanedânı</a:t>
            </a:r>
            <a:r>
              <a:rPr lang="tr-TR" dirty="0" smtClean="0"/>
              <a:t> </a:t>
            </a:r>
            <a:r>
              <a:rPr lang="tr-TR" dirty="0" err="1" smtClean="0"/>
              <a:t>Hârizm</a:t>
            </a:r>
            <a:r>
              <a:rPr lang="tr-TR" dirty="0" smtClean="0"/>
              <a:t> bölgesini yönetmeye başlamıştır. Bu nedenle </a:t>
            </a:r>
            <a:r>
              <a:rPr lang="tr-TR" dirty="0" err="1" smtClean="0"/>
              <a:t>Hârizmşahlar</a:t>
            </a:r>
            <a:r>
              <a:rPr lang="tr-TR" dirty="0" smtClean="0"/>
              <a:t> Devleti’nin siyasî varlığı genel olarak 1097 yılı ile başlatılır. </a:t>
            </a:r>
          </a:p>
          <a:p>
            <a:r>
              <a:rPr lang="tr-TR" dirty="0" err="1" smtClean="0"/>
              <a:t>Kutbüddin</a:t>
            </a:r>
            <a:r>
              <a:rPr lang="tr-TR" dirty="0" smtClean="0"/>
              <a:t> </a:t>
            </a:r>
            <a:r>
              <a:rPr lang="tr-TR" dirty="0" err="1" smtClean="0"/>
              <a:t>Hârizmşah</a:t>
            </a:r>
            <a:r>
              <a:rPr lang="tr-TR" dirty="0" smtClean="0"/>
              <a:t> (1097-1128), otuz yıl </a:t>
            </a:r>
            <a:r>
              <a:rPr lang="tr-TR" dirty="0" err="1" smtClean="0"/>
              <a:t>Hârizm’i</a:t>
            </a:r>
            <a:r>
              <a:rPr lang="tr-TR" dirty="0" smtClean="0"/>
              <a:t> yönetti. Selçuklu sultanlarının emirlerine harfiyen uydu, her yıl düzenli olarak vergi ve hediyelerini takdim etti, sülâlesinin gelecekteki faaliyetlerine uygun bir zemin hazırladı. Otuz yıl süre ile </a:t>
            </a:r>
            <a:r>
              <a:rPr lang="tr-TR" dirty="0" err="1" smtClean="0"/>
              <a:t>Harezm'i</a:t>
            </a:r>
            <a:r>
              <a:rPr lang="tr-TR" dirty="0" smtClean="0"/>
              <a:t> yöneten </a:t>
            </a:r>
            <a:r>
              <a:rPr lang="tr-TR" dirty="0" err="1" smtClean="0"/>
              <a:t>Kutbüddin</a:t>
            </a:r>
            <a:r>
              <a:rPr lang="tr-TR" dirty="0" smtClean="0"/>
              <a:t> Muhammed, iyi bir yönetici, anlayışlı bir siyaset adamı idi. Zamanında </a:t>
            </a:r>
            <a:r>
              <a:rPr lang="tr-TR" dirty="0" err="1" smtClean="0"/>
              <a:t>Harezm</a:t>
            </a:r>
            <a:r>
              <a:rPr lang="tr-TR" dirty="0" smtClean="0"/>
              <a:t>, büyük bir ilerleme gösterdi.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SİYASÎ TARİH</a:t>
            </a:r>
            <a:endParaRPr lang="tr-TR" dirty="0"/>
          </a:p>
        </p:txBody>
      </p:sp>
      <p:pic>
        <p:nvPicPr>
          <p:cNvPr id="5" name="4 İçerik Yer Tutucusu" descr="http://img72.imageshack.us/img72/4784/harezmahlargx1.gif"/>
          <p:cNvPicPr>
            <a:picLocks noGrp="1"/>
          </p:cNvPicPr>
          <p:nvPr>
            <p:ph sz="quarter" idx="1"/>
          </p:nvPr>
        </p:nvPicPr>
        <p:blipFill>
          <a:blip r:embed="rId2" cstate="print"/>
          <a:srcRect/>
          <a:stretch>
            <a:fillRect/>
          </a:stretch>
        </p:blipFill>
        <p:spPr bwMode="auto">
          <a:xfrm>
            <a:off x="639776" y="1219200"/>
            <a:ext cx="7864447" cy="4937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DEVLET TEŞKİLÂTI, KÜLTÜR VE MEDENİYET</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err="1" smtClean="0"/>
              <a:t>Hârizmşahlar</a:t>
            </a:r>
            <a:r>
              <a:rPr lang="tr-TR" dirty="0" smtClean="0"/>
              <a:t> kurulduğu coğrafya ve siyasî ilişkilerinin doğal bir sonucu olarak Orta Çağ İslâm devletlerinin ortak özelliklerinden etkilendiler. Bilhassa hükümdarlık anlayışı, veraset usulü ve saray teşkilâtında Büyük Selçuklu Devleti'ni örnek aldılar. Onlarda da hükümdar, Selçuklu sultanlarıyla aynı yetkilere sahipti. Devletin hâkimiyet sahasının genişlemesine paralel olarak saray teşkilâtı, teşrifat usulleri, lâkap ve unvanlar daha tantanalı ve daha azametli bir hal aldı.</a:t>
            </a:r>
          </a:p>
          <a:p>
            <a:r>
              <a:rPr lang="tr-TR" dirty="0" err="1" smtClean="0"/>
              <a:t>Hârizmşah</a:t>
            </a:r>
            <a:r>
              <a:rPr lang="tr-TR" dirty="0" smtClean="0"/>
              <a:t> sarayında </a:t>
            </a:r>
            <a:r>
              <a:rPr lang="tr-TR" dirty="0" err="1" smtClean="0"/>
              <a:t>Hâcib</a:t>
            </a:r>
            <a:r>
              <a:rPr lang="tr-TR" dirty="0" smtClean="0"/>
              <a:t>-i </a:t>
            </a:r>
            <a:r>
              <a:rPr lang="tr-TR" dirty="0" err="1" smtClean="0"/>
              <a:t>Hass</a:t>
            </a:r>
            <a:r>
              <a:rPr lang="tr-TR" dirty="0" smtClean="0"/>
              <a:t>, havas adını taşıyan </a:t>
            </a:r>
            <a:r>
              <a:rPr lang="tr-TR" dirty="0" err="1" smtClean="0"/>
              <a:t>nedîmler</a:t>
            </a:r>
            <a:r>
              <a:rPr lang="tr-TR" dirty="0" smtClean="0"/>
              <a:t>, </a:t>
            </a:r>
            <a:r>
              <a:rPr lang="tr-TR" dirty="0" err="1" smtClean="0"/>
              <a:t>Taştdâr</a:t>
            </a:r>
            <a:r>
              <a:rPr lang="tr-TR" dirty="0" smtClean="0"/>
              <a:t>, </a:t>
            </a:r>
            <a:r>
              <a:rPr lang="tr-TR" dirty="0" err="1" smtClean="0"/>
              <a:t>Silâhdar</a:t>
            </a:r>
            <a:r>
              <a:rPr lang="tr-TR" dirty="0" smtClean="0"/>
              <a:t>, </a:t>
            </a:r>
            <a:r>
              <a:rPr lang="tr-TR" dirty="0" err="1" smtClean="0"/>
              <a:t>Câmedar</a:t>
            </a:r>
            <a:r>
              <a:rPr lang="tr-TR" dirty="0" smtClean="0"/>
              <a:t>, </a:t>
            </a:r>
            <a:r>
              <a:rPr lang="tr-TR" dirty="0" err="1" smtClean="0"/>
              <a:t>Emîr</a:t>
            </a:r>
            <a:r>
              <a:rPr lang="tr-TR" dirty="0" smtClean="0"/>
              <a:t>-i Alem, </a:t>
            </a:r>
            <a:r>
              <a:rPr lang="tr-TR" dirty="0" err="1" smtClean="0"/>
              <a:t>Emîr</a:t>
            </a:r>
            <a:r>
              <a:rPr lang="tr-TR" dirty="0" smtClean="0"/>
              <a:t>-i </a:t>
            </a:r>
            <a:r>
              <a:rPr lang="tr-TR" dirty="0" err="1" smtClean="0"/>
              <a:t>Âhur</a:t>
            </a:r>
            <a:r>
              <a:rPr lang="tr-TR" dirty="0" smtClean="0"/>
              <a:t>/</a:t>
            </a:r>
            <a:r>
              <a:rPr lang="tr-TR" dirty="0" err="1" smtClean="0"/>
              <a:t>Mîrâhur</a:t>
            </a:r>
            <a:r>
              <a:rPr lang="tr-TR" dirty="0" smtClean="0"/>
              <a:t>, </a:t>
            </a:r>
            <a:r>
              <a:rPr lang="tr-TR" dirty="0" err="1" smtClean="0"/>
              <a:t>Emîr</a:t>
            </a:r>
            <a:r>
              <a:rPr lang="tr-TR" dirty="0" smtClean="0"/>
              <a:t>-i Şikâr, </a:t>
            </a:r>
            <a:r>
              <a:rPr lang="tr-TR" dirty="0" err="1" smtClean="0"/>
              <a:t>Devâtdâr</a:t>
            </a:r>
            <a:r>
              <a:rPr lang="tr-TR" dirty="0" smtClean="0"/>
              <a:t>, </a:t>
            </a:r>
            <a:r>
              <a:rPr lang="tr-TR" dirty="0" err="1" smtClean="0"/>
              <a:t>Çaşnigîr</a:t>
            </a:r>
            <a:r>
              <a:rPr lang="tr-TR" dirty="0" smtClean="0"/>
              <a:t>, Müneccim gibi saray emir ve görevlileri vardı. Sarayda uygulanan usuller ise daha çok törenlerde kendini gösterirdi. Örneğin, hükümdarın tahta çıkması şerefine düzenlenen törenlerde, </a:t>
            </a:r>
            <a:r>
              <a:rPr lang="tr-TR" dirty="0" err="1" smtClean="0"/>
              <a:t>edîp</a:t>
            </a:r>
            <a:r>
              <a:rPr lang="tr-TR" dirty="0" smtClean="0"/>
              <a:t> ve şairlerin yeni sultanı kutlamak için </a:t>
            </a:r>
            <a:r>
              <a:rPr lang="tr-TR" dirty="0" err="1" smtClean="0"/>
              <a:t>kasîdeler</a:t>
            </a:r>
            <a:r>
              <a:rPr lang="tr-TR" dirty="0" smtClean="0"/>
              <a:t> söylemeleri veya ona bir eserlerini sunmaları âdettendi.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smtClean="0"/>
              <a:t>DEVLET TEŞKİLÂTI, KÜLTÜR VE MEDENİYET</a:t>
            </a:r>
            <a:endParaRPr lang="tr-TR" dirty="0"/>
          </a:p>
        </p:txBody>
      </p:sp>
      <p:sp>
        <p:nvSpPr>
          <p:cNvPr id="3" name="İçerik Yer Tutucusu 2"/>
          <p:cNvSpPr>
            <a:spLocks noGrp="1"/>
          </p:cNvSpPr>
          <p:nvPr>
            <p:ph sz="quarter" idx="1"/>
          </p:nvPr>
        </p:nvSpPr>
        <p:spPr/>
        <p:txBody>
          <a:bodyPr>
            <a:normAutofit fontScale="92500" lnSpcReduction="20000"/>
          </a:bodyPr>
          <a:lstStyle/>
          <a:p>
            <a:r>
              <a:rPr lang="tr-TR" dirty="0" err="1" smtClean="0"/>
              <a:t>Harezmşahlar</a:t>
            </a:r>
            <a:r>
              <a:rPr lang="tr-TR" dirty="0" smtClean="0"/>
              <a:t> </a:t>
            </a:r>
            <a:r>
              <a:rPr lang="tr-TR" dirty="0"/>
              <a:t>devrinde başkent </a:t>
            </a:r>
            <a:r>
              <a:rPr lang="tr-TR" dirty="0" err="1"/>
              <a:t>Cürcân</a:t>
            </a:r>
            <a:r>
              <a:rPr lang="tr-TR" dirty="0"/>
              <a:t>, bir bilim ve sanat merkeziydi. Şehirde on büyük vakıf kütüphane vardı. Hükümdar ve şehzadeler, iyi eğitim görmüş kişilerdi, âlim ve sanatçıları korurlardı. </a:t>
            </a:r>
            <a:endParaRPr lang="tr-TR" dirty="0" smtClean="0"/>
          </a:p>
          <a:p>
            <a:r>
              <a:rPr lang="tr-TR" dirty="0" err="1" smtClean="0"/>
              <a:t>Ebü'l</a:t>
            </a:r>
            <a:r>
              <a:rPr lang="tr-TR" dirty="0" smtClean="0"/>
              <a:t>-</a:t>
            </a:r>
            <a:r>
              <a:rPr lang="tr-TR" dirty="0" err="1" smtClean="0"/>
              <a:t>Fazl</a:t>
            </a:r>
            <a:r>
              <a:rPr lang="tr-TR" dirty="0" smtClean="0"/>
              <a:t> </a:t>
            </a:r>
            <a:r>
              <a:rPr lang="tr-TR" dirty="0" err="1"/>
              <a:t>Kirmânî</a:t>
            </a:r>
            <a:r>
              <a:rPr lang="tr-TR" dirty="0"/>
              <a:t>, Ebu Mansur, Hüseyin </a:t>
            </a:r>
            <a:r>
              <a:rPr lang="tr-TR" dirty="0" err="1"/>
              <a:t>Ersbendî</a:t>
            </a:r>
            <a:r>
              <a:rPr lang="tr-TR" dirty="0"/>
              <a:t>, Ebu Muhammed Harekî gibi kadı, </a:t>
            </a:r>
            <a:r>
              <a:rPr lang="tr-TR" dirty="0" err="1"/>
              <a:t>vâiz</a:t>
            </a:r>
            <a:r>
              <a:rPr lang="tr-TR" dirty="0"/>
              <a:t> ve filozoflar, başkent </a:t>
            </a:r>
            <a:r>
              <a:rPr lang="tr-TR" dirty="0" err="1"/>
              <a:t>Cürcân'da</a:t>
            </a:r>
            <a:r>
              <a:rPr lang="tr-TR" dirty="0"/>
              <a:t> toplanmışlardı. Ayrıca, </a:t>
            </a:r>
            <a:r>
              <a:rPr lang="tr-TR" dirty="0" err="1"/>
              <a:t>Fahr</a:t>
            </a:r>
            <a:r>
              <a:rPr lang="tr-TR" dirty="0"/>
              <a:t>-i </a:t>
            </a:r>
            <a:r>
              <a:rPr lang="tr-TR" dirty="0" err="1"/>
              <a:t>Harezm</a:t>
            </a:r>
            <a:r>
              <a:rPr lang="tr-TR" dirty="0"/>
              <a:t> lakabını taşıyan </a:t>
            </a:r>
            <a:r>
              <a:rPr lang="tr-TR" dirty="0" err="1"/>
              <a:t>Zemahşerî</a:t>
            </a:r>
            <a:r>
              <a:rPr lang="tr-TR" dirty="0"/>
              <a:t> (1074-1144), </a:t>
            </a:r>
            <a:r>
              <a:rPr lang="tr-TR" dirty="0" err="1"/>
              <a:t>Fahrüddîn</a:t>
            </a:r>
            <a:r>
              <a:rPr lang="tr-TR" dirty="0"/>
              <a:t>-i </a:t>
            </a:r>
            <a:r>
              <a:rPr lang="tr-TR" dirty="0" err="1"/>
              <a:t>Râzî</a:t>
            </a:r>
            <a:r>
              <a:rPr lang="tr-TR" dirty="0"/>
              <a:t>, </a:t>
            </a:r>
            <a:r>
              <a:rPr lang="tr-TR" dirty="0" err="1"/>
              <a:t>Şihâbeddin</a:t>
            </a:r>
            <a:r>
              <a:rPr lang="tr-TR" dirty="0"/>
              <a:t> </a:t>
            </a:r>
            <a:r>
              <a:rPr lang="tr-TR" dirty="0" err="1"/>
              <a:t>Hivâkî</a:t>
            </a:r>
            <a:r>
              <a:rPr lang="tr-TR" dirty="0"/>
              <a:t>, </a:t>
            </a:r>
            <a:r>
              <a:rPr lang="tr-TR" dirty="0" err="1"/>
              <a:t>Şemsüddin</a:t>
            </a:r>
            <a:r>
              <a:rPr lang="tr-TR" dirty="0"/>
              <a:t> Muhammed el-</a:t>
            </a:r>
            <a:r>
              <a:rPr lang="tr-TR" dirty="0" err="1"/>
              <a:t>Zabî</a:t>
            </a:r>
            <a:r>
              <a:rPr lang="tr-TR" dirty="0"/>
              <a:t> gibi bir çok tanınmış âlim ve şair, </a:t>
            </a:r>
            <a:r>
              <a:rPr lang="tr-TR" dirty="0" err="1"/>
              <a:t>Harezm'de</a:t>
            </a:r>
            <a:r>
              <a:rPr lang="tr-TR" dirty="0"/>
              <a:t> yaşadılar. </a:t>
            </a:r>
            <a:r>
              <a:rPr lang="tr-TR" dirty="0" err="1"/>
              <a:t>Harezmşahlarda</a:t>
            </a:r>
            <a:r>
              <a:rPr lang="tr-TR" dirty="0"/>
              <a:t> bilim ve din dili olarak, Arapça ön sırada yer alırdı. </a:t>
            </a:r>
            <a:r>
              <a:rPr lang="tr-TR" dirty="0" err="1"/>
              <a:t>Dîvanlar</a:t>
            </a:r>
            <a:r>
              <a:rPr lang="tr-TR" dirty="0"/>
              <a:t>, fermanlar Farsça yazılırdı. Yalnız, </a:t>
            </a:r>
            <a:r>
              <a:rPr lang="tr-TR" dirty="0" err="1"/>
              <a:t>Ahmed</a:t>
            </a:r>
            <a:r>
              <a:rPr lang="tr-TR" dirty="0"/>
              <a:t> </a:t>
            </a:r>
            <a:r>
              <a:rPr lang="tr-TR" dirty="0" err="1"/>
              <a:t>Yesevî</a:t>
            </a:r>
            <a:r>
              <a:rPr lang="tr-TR" dirty="0"/>
              <a:t> ve onun yolundan gidenler, eserlerini Türkçe yazdılar. Muhammed bin </a:t>
            </a:r>
            <a:r>
              <a:rPr lang="tr-TR" dirty="0" err="1"/>
              <a:t>Keys</a:t>
            </a:r>
            <a:r>
              <a:rPr lang="tr-TR" dirty="0"/>
              <a:t> adındaki yazarın </a:t>
            </a:r>
            <a:r>
              <a:rPr lang="tr-TR" dirty="0" err="1"/>
              <a:t>Celaleddin</a:t>
            </a:r>
            <a:r>
              <a:rPr lang="tr-TR" dirty="0"/>
              <a:t> </a:t>
            </a:r>
            <a:r>
              <a:rPr lang="tr-TR" dirty="0" err="1"/>
              <a:t>Harezmşah'a</a:t>
            </a:r>
            <a:r>
              <a:rPr lang="tr-TR" dirty="0"/>
              <a:t> sunduğu </a:t>
            </a:r>
            <a:r>
              <a:rPr lang="tr-TR" dirty="0" err="1"/>
              <a:t>Tibyân</a:t>
            </a:r>
            <a:r>
              <a:rPr lang="tr-TR" dirty="0"/>
              <a:t>-ı </a:t>
            </a:r>
            <a:r>
              <a:rPr lang="tr-TR" dirty="0" err="1"/>
              <a:t>Lügati't</a:t>
            </a:r>
            <a:r>
              <a:rPr lang="tr-TR" dirty="0"/>
              <a:t>-Türkî alâ </a:t>
            </a:r>
            <a:r>
              <a:rPr lang="tr-TR" dirty="0" err="1"/>
              <a:t>Lisanü'l</a:t>
            </a:r>
            <a:r>
              <a:rPr lang="tr-TR" dirty="0"/>
              <a:t>-</a:t>
            </a:r>
            <a:r>
              <a:rPr lang="tr-TR" dirty="0" err="1"/>
              <a:t>Kanglı</a:t>
            </a:r>
            <a:r>
              <a:rPr lang="tr-TR" dirty="0"/>
              <a:t> (</a:t>
            </a:r>
            <a:r>
              <a:rPr lang="tr-TR" dirty="0" err="1"/>
              <a:t>Kanglı</a:t>
            </a:r>
            <a:r>
              <a:rPr lang="tr-TR" dirty="0"/>
              <a:t> Dilinde Türk Dili Lügati) bu dönemde yazılan önemli eserlerden biridir</a:t>
            </a:r>
            <a:r>
              <a:rPr lang="tr-TR" dirty="0" smtClean="0"/>
              <a:t>. </a:t>
            </a:r>
            <a:endParaRPr lang="tr-TR" dirty="0"/>
          </a:p>
        </p:txBody>
      </p:sp>
    </p:spTree>
    <p:extLst>
      <p:ext uri="{BB962C8B-B14F-4D97-AF65-F5344CB8AC3E}">
        <p14:creationId xmlns:p14="http://schemas.microsoft.com/office/powerpoint/2010/main" val="2573370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1340768"/>
            <a:ext cx="3384376"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284984"/>
            <a:ext cx="3456384"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Dikdörtgen"/>
          <p:cNvSpPr/>
          <p:nvPr/>
        </p:nvSpPr>
        <p:spPr>
          <a:xfrm>
            <a:off x="1043608" y="1340768"/>
            <a:ext cx="4176464" cy="1323439"/>
          </a:xfrm>
          <a:prstGeom prst="rect">
            <a:avLst/>
          </a:prstGeom>
        </p:spPr>
        <p:txBody>
          <a:bodyPr wrap="square">
            <a:spAutoFit/>
          </a:bodyPr>
          <a:lstStyle/>
          <a:p>
            <a:r>
              <a:rPr lang="tr-TR" sz="2000" dirty="0" err="1" smtClean="0"/>
              <a:t>Hârizmşâhların</a:t>
            </a:r>
            <a:r>
              <a:rPr lang="tr-TR" sz="2000" dirty="0" smtClean="0"/>
              <a:t> imar faaliyetlerine önem verdiklerini de biliyoruz. Ancak Moğol istilası nedeniyle günümüze bunların çok azı ulaşabilmiştir.</a:t>
            </a:r>
            <a:endParaRPr lang="tr-TR" sz="2000" dirty="0"/>
          </a:p>
        </p:txBody>
      </p:sp>
    </p:spTree>
    <p:extLst>
      <p:ext uri="{BB962C8B-B14F-4D97-AF65-F5344CB8AC3E}">
        <p14:creationId xmlns:p14="http://schemas.microsoft.com/office/powerpoint/2010/main" val="1251911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267</TotalTime>
  <Words>674</Words>
  <Application>Microsoft Office PowerPoint</Application>
  <PresentationFormat>Ekran Gösterisi (4:3)</PresentationFormat>
  <Paragraphs>35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Kaynak</vt:lpstr>
      <vt:lpstr>HÂRİZMŞAHLAR</vt:lpstr>
      <vt:lpstr>Hârizmşahlar</vt:lpstr>
      <vt:lpstr>Özet</vt:lpstr>
      <vt:lpstr>SİYASÎ TARİH</vt:lpstr>
      <vt:lpstr>SİYASÎ TARİH</vt:lpstr>
      <vt:lpstr>SİYASÎ TARİH</vt:lpstr>
      <vt:lpstr>DEVLET TEŞKİLÂTI, KÜLTÜR VE MEDENİYET</vt:lpstr>
      <vt:lpstr>DEVLET TEŞKİLÂTI, KÜLTÜR VE MEDENİYET</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HÂRİZMŞAHLAR</dc:title>
  <dc:creator>halide</dc:creator>
  <cp:lastModifiedBy>user</cp:lastModifiedBy>
  <cp:revision>25</cp:revision>
  <dcterms:created xsi:type="dcterms:W3CDTF">2012-09-26T09:14:28Z</dcterms:created>
  <dcterms:modified xsi:type="dcterms:W3CDTF">2018-02-05T15:51:38Z</dcterms:modified>
</cp:coreProperties>
</file>