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08B8-6E22-4D6F-82BF-3738F86277ED}" type="datetimeFigureOut">
              <a:rPr lang="tr-TR" smtClean="0"/>
              <a:t>29.4.2021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31DD-6A74-4D14-B565-E74E0981B2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05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08B8-6E22-4D6F-82BF-3738F86277ED}" type="datetimeFigureOut">
              <a:rPr lang="tr-TR" smtClean="0"/>
              <a:t>29.4.2021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31DD-6A74-4D14-B565-E74E0981B2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97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08B8-6E22-4D6F-82BF-3738F86277ED}" type="datetimeFigureOut">
              <a:rPr lang="tr-TR" smtClean="0"/>
              <a:t>29.4.2021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31DD-6A74-4D14-B565-E74E0981B2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61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08B8-6E22-4D6F-82BF-3738F86277ED}" type="datetimeFigureOut">
              <a:rPr lang="tr-TR" smtClean="0"/>
              <a:t>29.4.2021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31DD-6A74-4D14-B565-E74E0981B2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52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08B8-6E22-4D6F-82BF-3738F86277ED}" type="datetimeFigureOut">
              <a:rPr lang="tr-TR" smtClean="0"/>
              <a:t>29.4.2021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31DD-6A74-4D14-B565-E74E0981B2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391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08B8-6E22-4D6F-82BF-3738F86277ED}" type="datetimeFigureOut">
              <a:rPr lang="tr-TR" smtClean="0"/>
              <a:t>29.4.2021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31DD-6A74-4D14-B565-E74E0981B2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447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08B8-6E22-4D6F-82BF-3738F86277ED}" type="datetimeFigureOut">
              <a:rPr lang="tr-TR" smtClean="0"/>
              <a:t>29.4.2021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31DD-6A74-4D14-B565-E74E0981B2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498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08B8-6E22-4D6F-82BF-3738F86277ED}" type="datetimeFigureOut">
              <a:rPr lang="tr-TR" smtClean="0"/>
              <a:t>29.4.2021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31DD-6A74-4D14-B565-E74E0981B2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70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08B8-6E22-4D6F-82BF-3738F86277ED}" type="datetimeFigureOut">
              <a:rPr lang="tr-TR" smtClean="0"/>
              <a:t>29.4.2021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31DD-6A74-4D14-B565-E74E0981B2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33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08B8-6E22-4D6F-82BF-3738F86277ED}" type="datetimeFigureOut">
              <a:rPr lang="tr-TR" smtClean="0"/>
              <a:t>29.4.2021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31DD-6A74-4D14-B565-E74E0981B2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52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08B8-6E22-4D6F-82BF-3738F86277ED}" type="datetimeFigureOut">
              <a:rPr lang="tr-TR" smtClean="0"/>
              <a:t>29.4.2021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31DD-6A74-4D14-B565-E74E0981B2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859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C08B8-6E22-4D6F-82BF-3738F86277ED}" type="datetimeFigureOut">
              <a:rPr lang="tr-TR" smtClean="0"/>
              <a:t>29.4.2021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D31DD-6A74-4D14-B565-E74E0981B2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02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1847528" y="1700809"/>
            <a:ext cx="8424936" cy="443198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ea typeface="Times New Roman" pitchFamily="18" charset="0"/>
                <a:cs typeface="Arial" pitchFamily="34" charset="0"/>
              </a:rPr>
              <a:t>Jel gelişim oranı </a:t>
            </a:r>
            <a:r>
              <a:rPr lang="en-GB" dirty="0">
                <a:ea typeface="Times New Roman" pitchFamily="18" charset="0"/>
                <a:cs typeface="Arial" pitchFamily="34" charset="0"/>
              </a:rPr>
              <a:t>(k) = 2.303 / t log (G</a:t>
            </a:r>
            <a:r>
              <a:rPr lang="en-GB" baseline="30000" dirty="0">
                <a:ea typeface="Times New Roman" pitchFamily="18" charset="0"/>
                <a:cs typeface="Arial" pitchFamily="34" charset="0"/>
              </a:rPr>
              <a:t>*</a:t>
            </a:r>
            <a:r>
              <a:rPr lang="en-GB" baseline="-30000" dirty="0">
                <a:ea typeface="Times New Roman" pitchFamily="18" charset="0"/>
                <a:cs typeface="Arial" pitchFamily="34" charset="0"/>
                <a:sym typeface="Symbol" pitchFamily="18" charset="2"/>
              </a:rPr>
              <a:t></a:t>
            </a:r>
            <a:r>
              <a:rPr lang="en-GB" baseline="-30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GB" baseline="-30000" dirty="0">
                <a:ea typeface="Times New Roman" pitchFamily="18" charset="0"/>
                <a:cs typeface="Arial" pitchFamily="34" charset="0"/>
                <a:sym typeface="Symbol" pitchFamily="18" charset="2"/>
              </a:rPr>
              <a:t>- G</a:t>
            </a:r>
            <a:r>
              <a:rPr lang="en-GB" baseline="30000" dirty="0">
                <a:ea typeface="Times New Roman" pitchFamily="18" charset="0"/>
                <a:cs typeface="Arial" pitchFamily="34" charset="0"/>
                <a:sym typeface="Symbol" pitchFamily="18" charset="2"/>
              </a:rPr>
              <a:t>*</a:t>
            </a:r>
            <a:r>
              <a:rPr lang="en-GB" baseline="-30000" dirty="0">
                <a:ea typeface="Times New Roman" pitchFamily="18" charset="0"/>
                <a:cs typeface="Arial" pitchFamily="34" charset="0"/>
                <a:sym typeface="Symbol" pitchFamily="18" charset="2"/>
              </a:rPr>
              <a:t>t1</a:t>
            </a:r>
            <a:r>
              <a:rPr lang="en-GB" dirty="0">
                <a:ea typeface="Times New Roman" pitchFamily="18" charset="0"/>
                <a:cs typeface="Arial" pitchFamily="34" charset="0"/>
                <a:sym typeface="Symbol" pitchFamily="18" charset="2"/>
              </a:rPr>
              <a:t> / G</a:t>
            </a:r>
            <a:r>
              <a:rPr lang="en-GB" baseline="30000" dirty="0">
                <a:ea typeface="Times New Roman" pitchFamily="18" charset="0"/>
                <a:cs typeface="Arial" pitchFamily="34" charset="0"/>
                <a:sym typeface="Symbol" pitchFamily="18" charset="2"/>
              </a:rPr>
              <a:t>*</a:t>
            </a:r>
            <a:r>
              <a:rPr lang="en-GB" baseline="-30000" dirty="0">
                <a:ea typeface="Times New Roman" pitchFamily="18" charset="0"/>
                <a:cs typeface="Arial" pitchFamily="34" charset="0"/>
                <a:sym typeface="Symbol" pitchFamily="18" charset="2"/>
              </a:rPr>
              <a:t></a:t>
            </a:r>
            <a:r>
              <a:rPr lang="en-GB" baseline="-30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GB" baseline="-30000" dirty="0">
                <a:ea typeface="Times New Roman" pitchFamily="18" charset="0"/>
                <a:cs typeface="Arial" pitchFamily="34" charset="0"/>
                <a:sym typeface="Symbol" pitchFamily="18" charset="2"/>
              </a:rPr>
              <a:t>- G</a:t>
            </a:r>
            <a:r>
              <a:rPr lang="en-GB" baseline="30000" dirty="0">
                <a:ea typeface="Times New Roman" pitchFamily="18" charset="0"/>
                <a:cs typeface="Arial" pitchFamily="34" charset="0"/>
                <a:sym typeface="Symbol" pitchFamily="18" charset="2"/>
              </a:rPr>
              <a:t>*</a:t>
            </a:r>
            <a:r>
              <a:rPr lang="en-GB" baseline="-30000" dirty="0">
                <a:ea typeface="Times New Roman" pitchFamily="18" charset="0"/>
                <a:cs typeface="Arial" pitchFamily="34" charset="0"/>
                <a:sym typeface="Symbol" pitchFamily="18" charset="2"/>
              </a:rPr>
              <a:t>t2</a:t>
            </a:r>
            <a:r>
              <a:rPr lang="en-GB" dirty="0"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lang="tr-TR" dirty="0"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dirty="0"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ea typeface="Times New Roman" pitchFamily="18" charset="0"/>
                <a:cs typeface="Arial" pitchFamily="34" charset="0"/>
                <a:sym typeface="Symbol" pitchFamily="18" charset="2"/>
              </a:rPr>
              <a:t>Kompleks modül;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ea typeface="Times New Roman" pitchFamily="18" charset="0"/>
                <a:cs typeface="Arial" pitchFamily="34" charset="0"/>
                <a:sym typeface="Symbol" pitchFamily="18" charset="2"/>
              </a:rPr>
              <a:t>                                       </a:t>
            </a:r>
            <a:r>
              <a:rPr lang="en-GB" b="1" dirty="0">
                <a:solidFill>
                  <a:srgbClr val="C00000"/>
                </a:solidFill>
                <a:sym typeface="Symbol"/>
              </a:rPr>
              <a:t></a:t>
            </a:r>
            <a:r>
              <a:rPr lang="en-GB" b="1" dirty="0">
                <a:solidFill>
                  <a:srgbClr val="C00000"/>
                </a:solidFill>
              </a:rPr>
              <a:t>G*</a:t>
            </a:r>
            <a:r>
              <a:rPr lang="en-GB" b="1" dirty="0">
                <a:solidFill>
                  <a:srgbClr val="C00000"/>
                </a:solidFill>
                <a:sym typeface="Symbol"/>
              </a:rPr>
              <a:t></a:t>
            </a:r>
            <a:r>
              <a:rPr lang="en-GB" b="1" dirty="0">
                <a:solidFill>
                  <a:srgbClr val="C00000"/>
                </a:solidFill>
              </a:rPr>
              <a:t>=  </a:t>
            </a:r>
            <a:r>
              <a:rPr lang="en-GB" b="1" dirty="0">
                <a:solidFill>
                  <a:srgbClr val="C00000"/>
                </a:solidFill>
                <a:sym typeface="Symbol"/>
              </a:rPr>
              <a:t></a:t>
            </a:r>
            <a:r>
              <a:rPr lang="en-GB" b="1" dirty="0">
                <a:solidFill>
                  <a:srgbClr val="C00000"/>
                </a:solidFill>
              </a:rPr>
              <a:t>G’</a:t>
            </a:r>
            <a:r>
              <a:rPr lang="en-GB" b="1" baseline="30000" dirty="0">
                <a:solidFill>
                  <a:srgbClr val="C00000"/>
                </a:solidFill>
              </a:rPr>
              <a:t>2</a:t>
            </a:r>
            <a:r>
              <a:rPr lang="en-GB" b="1" dirty="0">
                <a:solidFill>
                  <a:srgbClr val="C00000"/>
                </a:solidFill>
              </a:rPr>
              <a:t> +</a:t>
            </a:r>
            <a:r>
              <a:rPr lang="en-GB" b="1" i="1" dirty="0">
                <a:solidFill>
                  <a:srgbClr val="C00000"/>
                </a:solidFill>
              </a:rPr>
              <a:t>i</a:t>
            </a:r>
            <a:r>
              <a:rPr lang="en-GB" b="1" dirty="0">
                <a:solidFill>
                  <a:srgbClr val="C00000"/>
                </a:solidFill>
              </a:rPr>
              <a:t>G’’</a:t>
            </a:r>
            <a:r>
              <a:rPr lang="en-GB" b="1" baseline="30000" dirty="0">
                <a:solidFill>
                  <a:srgbClr val="C00000"/>
                </a:solidFill>
              </a:rPr>
              <a:t>2</a:t>
            </a:r>
            <a:r>
              <a:rPr lang="en-GB" b="1" dirty="0">
                <a:solidFill>
                  <a:srgbClr val="C00000"/>
                </a:solidFill>
                <a:sym typeface="Symbol"/>
              </a:rPr>
              <a:t></a:t>
            </a:r>
            <a:r>
              <a:rPr lang="en-GB" b="1" baseline="30000" dirty="0">
                <a:solidFill>
                  <a:srgbClr val="C00000"/>
                </a:solidFill>
              </a:rPr>
              <a:t>1/2</a:t>
            </a:r>
            <a:endParaRPr lang="tr-TR" b="1" baseline="30000" dirty="0">
              <a:solidFill>
                <a:srgbClr val="C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baseline="30000" dirty="0"/>
          </a:p>
          <a:p>
            <a:pPr hangingPunct="0"/>
            <a:r>
              <a:rPr lang="tr-TR" dirty="0"/>
              <a:t>           </a:t>
            </a:r>
            <a:r>
              <a:rPr lang="en-GB" dirty="0"/>
              <a:t>G</a:t>
            </a:r>
            <a:r>
              <a:rPr lang="en-GB" baseline="30000" dirty="0"/>
              <a:t>*</a:t>
            </a:r>
            <a:r>
              <a:rPr lang="en-GB" baseline="-25000" dirty="0">
                <a:sym typeface="Symbol"/>
              </a:rPr>
              <a:t></a:t>
            </a:r>
            <a:r>
              <a:rPr lang="en-GB" dirty="0"/>
              <a:t>  ; </a:t>
            </a:r>
            <a:r>
              <a:rPr lang="tr-TR" dirty="0" err="1"/>
              <a:t>inkübasyon</a:t>
            </a:r>
            <a:r>
              <a:rPr lang="tr-TR" dirty="0"/>
              <a:t> sonunda </a:t>
            </a:r>
            <a:r>
              <a:rPr lang="tr-TR" dirty="0" err="1"/>
              <a:t>komplek</a:t>
            </a:r>
            <a:r>
              <a:rPr lang="tr-TR" dirty="0"/>
              <a:t> modül</a:t>
            </a:r>
          </a:p>
          <a:p>
            <a:pPr hangingPunct="0"/>
            <a:r>
              <a:rPr lang="en-GB" dirty="0"/>
              <a:t>           G</a:t>
            </a:r>
            <a:r>
              <a:rPr lang="en-GB" baseline="30000" dirty="0"/>
              <a:t>*</a:t>
            </a:r>
            <a:r>
              <a:rPr lang="en-GB" baseline="-25000" dirty="0"/>
              <a:t>t1</a:t>
            </a:r>
            <a:r>
              <a:rPr lang="en-GB" dirty="0"/>
              <a:t> ; </a:t>
            </a:r>
            <a:r>
              <a:rPr lang="tr-TR" dirty="0"/>
              <a:t>jel görünür olduğu zaman diliminde kompleks modül</a:t>
            </a:r>
          </a:p>
          <a:p>
            <a:pPr hangingPunct="0"/>
            <a:r>
              <a:rPr lang="en-GB" dirty="0"/>
              <a:t>           G</a:t>
            </a:r>
            <a:r>
              <a:rPr lang="en-GB" baseline="30000" dirty="0"/>
              <a:t>*</a:t>
            </a:r>
            <a:r>
              <a:rPr lang="en-GB" baseline="-25000" dirty="0"/>
              <a:t>t2</a:t>
            </a:r>
            <a:r>
              <a:rPr lang="en-GB" dirty="0"/>
              <a:t> ; </a:t>
            </a:r>
            <a:r>
              <a:rPr lang="tr-TR" dirty="0"/>
              <a:t>jelleşme durgunluk fazına geçtiğinde kompleks modül</a:t>
            </a:r>
          </a:p>
          <a:p>
            <a:pPr hangingPunct="0"/>
            <a:r>
              <a:rPr lang="en-GB" dirty="0"/>
              <a:t>            t     ;  </a:t>
            </a:r>
            <a:r>
              <a:rPr lang="tr-TR" dirty="0"/>
              <a:t>zaman</a:t>
            </a:r>
          </a:p>
          <a:p>
            <a:pPr hangingPunct="0"/>
            <a:endParaRPr lang="tr-TR" dirty="0"/>
          </a:p>
          <a:p>
            <a:pPr hangingPunct="0"/>
            <a:endParaRPr lang="tr-TR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dirty="0"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dirty="0"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baseline="-30000" dirty="0"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baseline="-30000" dirty="0"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GB" baseline="-30000" dirty="0"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495601" y="4293097"/>
          <a:ext cx="6912769" cy="1753343"/>
        </p:xfrm>
        <a:graphic>
          <a:graphicData uri="http://schemas.openxmlformats.org/drawingml/2006/table">
            <a:tbl>
              <a:tblPr/>
              <a:tblGrid>
                <a:gridCol w="1768323"/>
                <a:gridCol w="1317161"/>
                <a:gridCol w="1198033"/>
                <a:gridCol w="1432064"/>
                <a:gridCol w="1197188"/>
              </a:tblGrid>
              <a:tr h="60669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Parametreler</a:t>
                      </a:r>
                      <a:endParaRPr lang="tr-T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Konsantre edilmemiş süt</a:t>
                      </a:r>
                      <a:r>
                        <a:rPr lang="en-GB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tr-TR" sz="11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16 % </a:t>
                      </a:r>
                      <a:r>
                        <a:rPr lang="tr-TR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KM</a:t>
                      </a:r>
                      <a:r>
                        <a:rPr lang="en-GB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GB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UF-</a:t>
                      </a:r>
                      <a:r>
                        <a:rPr lang="tr-TR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süt</a:t>
                      </a: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   (23 % </a:t>
                      </a:r>
                      <a:r>
                        <a:rPr lang="tr-TR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KM</a:t>
                      </a:r>
                      <a:r>
                        <a:rPr lang="en-GB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GB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RO-</a:t>
                      </a:r>
                      <a:r>
                        <a:rPr lang="tr-TR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süt</a:t>
                      </a:r>
                      <a:r>
                        <a:rPr lang="en-GB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    (23 % </a:t>
                      </a:r>
                      <a:r>
                        <a:rPr lang="tr-TR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KM</a:t>
                      </a:r>
                      <a:r>
                        <a:rPr lang="en-GB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Direkt </a:t>
                      </a:r>
                      <a:r>
                        <a:rPr lang="tr-TR" sz="1100" b="1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rekonstitüsyon</a:t>
                      </a:r>
                      <a:r>
                        <a:rPr lang="tr-TR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süt</a:t>
                      </a: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   (23 % </a:t>
                      </a:r>
                      <a:r>
                        <a:rPr lang="tr-TR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KM</a:t>
                      </a:r>
                      <a:r>
                        <a:rPr lang="en-GB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6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Jel gelişim oranı</a:t>
                      </a:r>
                      <a:endParaRPr lang="tr-T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    1.83 x 10</a:t>
                      </a:r>
                      <a:r>
                        <a:rPr lang="en-GB" sz="14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tr-T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   4.88 x 10</a:t>
                      </a:r>
                      <a:r>
                        <a:rPr lang="en-GB" sz="14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tr-T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     8.66 x 10</a:t>
                      </a:r>
                      <a:r>
                        <a:rPr lang="en-GB" sz="1400" baseline="30000"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tr-T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      8.62 x 10</a:t>
                      </a:r>
                      <a:r>
                        <a:rPr lang="en-GB" sz="1400" baseline="30000"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tr-T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6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Jelleşme noktası</a:t>
                      </a:r>
                      <a:endParaRPr lang="tr-T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       120</a:t>
                      </a:r>
                      <a:endParaRPr lang="tr-T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        120</a:t>
                      </a:r>
                      <a:endParaRPr lang="tr-T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 120</a:t>
                      </a:r>
                      <a:endParaRPr lang="tr-T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          120</a:t>
                      </a:r>
                      <a:endParaRPr lang="tr-T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6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Durgunluk fazı</a:t>
                      </a:r>
                      <a:endParaRPr lang="tr-T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       180</a:t>
                      </a:r>
                      <a:endParaRPr lang="tr-T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        240</a:t>
                      </a:r>
                      <a:endParaRPr lang="tr-T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 240</a:t>
                      </a:r>
                      <a:endParaRPr lang="tr-T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 240</a:t>
                      </a:r>
                      <a:endParaRPr lang="tr-T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6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400" b="1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İnkübasyon</a:t>
                      </a:r>
                      <a:r>
                        <a:rPr lang="tr-TR" sz="14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sonu</a:t>
                      </a:r>
                      <a:endParaRPr lang="tr-T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       240</a:t>
                      </a:r>
                      <a:endParaRPr lang="tr-T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        360</a:t>
                      </a:r>
                      <a:endParaRPr lang="tr-T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          360</a:t>
                      </a:r>
                      <a:endParaRPr lang="tr-T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 360</a:t>
                      </a:r>
                      <a:endParaRPr lang="tr-T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88641"/>
            <a:ext cx="87129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6142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340768"/>
            <a:ext cx="878497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5013177"/>
            <a:ext cx="8784976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568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Konvansiyonel ölçüm tekniklerinin sakıncaları</a:t>
            </a:r>
            <a:endParaRPr lang="tr-TR" sz="2400" b="1" dirty="0">
              <a:solidFill>
                <a:srgbClr val="C00000"/>
              </a:solidFill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1268760"/>
            <a:ext cx="71642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624" y="3748689"/>
            <a:ext cx="7164288" cy="296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169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Konvansiyonel ölçüm tekniklerinin sakıncaları</a:t>
            </a:r>
            <a:endParaRPr lang="tr-TR" sz="24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980728"/>
            <a:ext cx="90364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789040"/>
            <a:ext cx="91440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4194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941168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188640"/>
            <a:ext cx="8534400" cy="79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2" y="980728"/>
            <a:ext cx="174876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2304" y="692697"/>
            <a:ext cx="16383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1" y="1484784"/>
            <a:ext cx="453102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6023992" y="1844824"/>
            <a:ext cx="4536504" cy="28931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dirty="0" err="1"/>
              <a:t>Viskoelastik</a:t>
            </a:r>
            <a:r>
              <a:rPr lang="tr-TR" dirty="0"/>
              <a:t> jeller </a:t>
            </a:r>
            <a:r>
              <a:rPr lang="tr-TR" dirty="0" err="1"/>
              <a:t>metastabil</a:t>
            </a:r>
            <a:r>
              <a:rPr lang="tr-TR" dirty="0"/>
              <a:t> formdadır.</a:t>
            </a:r>
          </a:p>
          <a:p>
            <a:endParaRPr lang="tr-TR" dirty="0"/>
          </a:p>
          <a:p>
            <a:r>
              <a:rPr lang="tr-TR" sz="2000" b="1" dirty="0"/>
              <a:t>DA= </a:t>
            </a:r>
            <a:r>
              <a:rPr lang="tr-TR" sz="2000" b="1" dirty="0" err="1"/>
              <a:t>dU</a:t>
            </a:r>
            <a:r>
              <a:rPr lang="tr-TR" sz="2000" b="1" dirty="0"/>
              <a:t> – </a:t>
            </a:r>
            <a:r>
              <a:rPr lang="tr-TR" sz="2000" b="1" dirty="0" err="1"/>
              <a:t>TdS</a:t>
            </a:r>
            <a:endParaRPr lang="tr-TR" sz="2000" b="1" dirty="0"/>
          </a:p>
          <a:p>
            <a:endParaRPr lang="tr-TR" dirty="0"/>
          </a:p>
          <a:p>
            <a:r>
              <a:rPr lang="tr-TR" dirty="0"/>
              <a:t>A: </a:t>
            </a:r>
            <a:r>
              <a:rPr lang="tr-TR" dirty="0" err="1"/>
              <a:t>Helmholtz</a:t>
            </a:r>
            <a:r>
              <a:rPr lang="tr-TR" dirty="0"/>
              <a:t> enerjisi</a:t>
            </a:r>
          </a:p>
          <a:p>
            <a:r>
              <a:rPr lang="tr-TR" dirty="0"/>
              <a:t>U: </a:t>
            </a:r>
            <a:r>
              <a:rPr lang="tr-TR" dirty="0" err="1"/>
              <a:t>internal</a:t>
            </a:r>
            <a:r>
              <a:rPr lang="tr-TR" dirty="0"/>
              <a:t> enerji</a:t>
            </a:r>
          </a:p>
          <a:p>
            <a:r>
              <a:rPr lang="tr-TR" dirty="0"/>
              <a:t>S: </a:t>
            </a:r>
            <a:r>
              <a:rPr lang="tr-TR" dirty="0" err="1"/>
              <a:t>entropi</a:t>
            </a:r>
            <a:endParaRPr lang="tr-TR" dirty="0"/>
          </a:p>
          <a:p>
            <a:r>
              <a:rPr lang="tr-TR" dirty="0"/>
              <a:t>T: zaman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9028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Konvansiyonel ölçüm tekniklerinin sakıncaları</a:t>
            </a:r>
            <a:endParaRPr lang="tr-TR" sz="24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9470" y="1412777"/>
            <a:ext cx="4756770" cy="26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855" y="4029764"/>
            <a:ext cx="4860032" cy="27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9576" y="4005065"/>
            <a:ext cx="2448272" cy="280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1703512" y="1412776"/>
            <a:ext cx="1800200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1400" b="1" dirty="0"/>
              <a:t>Viskozite ölçümü öncesi </a:t>
            </a:r>
            <a:r>
              <a:rPr lang="tr-TR" sz="1400" b="1" dirty="0" err="1"/>
              <a:t>mikroyapı</a:t>
            </a:r>
            <a:endParaRPr lang="tr-TR" sz="1400" b="1" dirty="0"/>
          </a:p>
          <a:p>
            <a:endParaRPr lang="tr-TR" sz="1400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6096000" y="1484785"/>
            <a:ext cx="201622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1400" b="1" dirty="0"/>
              <a:t>15 s </a:t>
            </a:r>
            <a:r>
              <a:rPr lang="tr-TR" sz="1400" b="1" dirty="0">
                <a:latin typeface="Times New Roman"/>
                <a:cs typeface="Times New Roman"/>
              </a:rPr>
              <a:t>@</a:t>
            </a:r>
            <a:r>
              <a:rPr lang="tr-TR" sz="1400" b="1" dirty="0"/>
              <a:t> </a:t>
            </a:r>
            <a:r>
              <a:rPr lang="tr-TR" sz="1400" b="1" dirty="0" err="1"/>
              <a:t>Brookfield</a:t>
            </a:r>
            <a:endParaRPr lang="tr-TR" sz="14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4871864" y="4077073"/>
            <a:ext cx="216024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1400" b="1" dirty="0"/>
              <a:t>30 s </a:t>
            </a:r>
            <a:r>
              <a:rPr lang="tr-TR" sz="1400" b="1" dirty="0">
                <a:latin typeface="Times New Roman"/>
                <a:cs typeface="Times New Roman"/>
              </a:rPr>
              <a:t>@</a:t>
            </a:r>
            <a:r>
              <a:rPr lang="tr-TR" sz="1400" b="1" dirty="0"/>
              <a:t> </a:t>
            </a:r>
            <a:r>
              <a:rPr lang="tr-TR" sz="1400" b="1" dirty="0" err="1"/>
              <a:t>Brookfield</a:t>
            </a:r>
            <a:endParaRPr lang="tr-TR" sz="1400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7464152" y="4077073"/>
            <a:ext cx="216024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1400" b="1" dirty="0"/>
              <a:t>15 s </a:t>
            </a:r>
            <a:r>
              <a:rPr lang="tr-TR" sz="1400" b="1" dirty="0">
                <a:latin typeface="Times New Roman"/>
                <a:cs typeface="Times New Roman"/>
              </a:rPr>
              <a:t>@</a:t>
            </a:r>
            <a:r>
              <a:rPr lang="tr-TR" sz="1400" b="1" dirty="0"/>
              <a:t> </a:t>
            </a:r>
            <a:r>
              <a:rPr lang="tr-TR" sz="1400" b="1" dirty="0" err="1"/>
              <a:t>Haake</a:t>
            </a:r>
            <a:endParaRPr lang="tr-TR" sz="1400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423592" y="4077073"/>
            <a:ext cx="2304256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1400" b="1" dirty="0"/>
              <a:t>30 s </a:t>
            </a:r>
            <a:r>
              <a:rPr lang="tr-TR" sz="1400" b="1" dirty="0">
                <a:latin typeface="Times New Roman"/>
                <a:cs typeface="Times New Roman"/>
              </a:rPr>
              <a:t>@</a:t>
            </a:r>
            <a:r>
              <a:rPr lang="tr-TR" sz="1400" b="1" dirty="0"/>
              <a:t> </a:t>
            </a:r>
            <a:r>
              <a:rPr lang="tr-TR" sz="1400" b="1" dirty="0" err="1"/>
              <a:t>Haake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346676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2927648" y="3140968"/>
          <a:ext cx="6212816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icture" r:id="rId3" imgW="4639056" imgH="2420112" progId="Word.Picture.8">
                  <p:embed/>
                </p:oleObj>
              </mc:Choice>
              <mc:Fallback>
                <p:oleObj name="Picture" r:id="rId3" imgW="4639056" imgH="24201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48" y="3140968"/>
                        <a:ext cx="6212816" cy="3240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3143672" y="1700809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Kalıcı bağlar (</a:t>
            </a:r>
            <a:r>
              <a:rPr lang="tr-TR" dirty="0" err="1"/>
              <a:t>Kovalent</a:t>
            </a:r>
            <a:r>
              <a:rPr lang="tr-TR" dirty="0"/>
              <a:t> bağlar, SS-SH)</a:t>
            </a:r>
          </a:p>
          <a:p>
            <a:r>
              <a:rPr lang="tr-TR" dirty="0"/>
              <a:t>Geçici bağlar (hidrojen, </a:t>
            </a:r>
            <a:r>
              <a:rPr lang="tr-TR" dirty="0" err="1"/>
              <a:t>hidrofobik</a:t>
            </a:r>
            <a:r>
              <a:rPr lang="tr-TR" dirty="0"/>
              <a:t>, </a:t>
            </a:r>
            <a:r>
              <a:rPr lang="tr-TR" dirty="0" err="1"/>
              <a:t>van</a:t>
            </a:r>
            <a:r>
              <a:rPr lang="tr-TR" dirty="0"/>
              <a:t> der </a:t>
            </a:r>
            <a:r>
              <a:rPr lang="tr-TR" dirty="0" err="1"/>
              <a:t>Waals</a:t>
            </a:r>
            <a:r>
              <a:rPr lang="tr-TR" dirty="0"/>
              <a:t>, </a:t>
            </a:r>
            <a:r>
              <a:rPr lang="tr-TR" dirty="0" err="1"/>
              <a:t>sterik</a:t>
            </a:r>
            <a:r>
              <a:rPr lang="tr-TR" dirty="0"/>
              <a:t>…)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038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Lineer </a:t>
            </a:r>
            <a:r>
              <a:rPr lang="tr-TR" b="1" dirty="0" err="1" smtClean="0">
                <a:solidFill>
                  <a:srgbClr val="C00000"/>
                </a:solidFill>
              </a:rPr>
              <a:t>viskoelastik</a:t>
            </a:r>
            <a:r>
              <a:rPr lang="tr-TR" b="1" dirty="0" smtClean="0">
                <a:solidFill>
                  <a:srgbClr val="C00000"/>
                </a:solidFill>
              </a:rPr>
              <a:t> bölge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3" y="2060848"/>
            <a:ext cx="53435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439816" y="2636912"/>
            <a:ext cx="165618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1703512" y="1412777"/>
            <a:ext cx="345638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600" dirty="0"/>
              <a:t>Basit matematik eşitlikler ile objektif ölçüm yapılabilir alan</a:t>
            </a:r>
            <a:endParaRPr lang="tr-TR" sz="1600" dirty="0"/>
          </a:p>
        </p:txBody>
      </p:sp>
      <p:cxnSp>
        <p:nvCxnSpPr>
          <p:cNvPr id="8" name="7 Düz Ok Bağlayıcısı"/>
          <p:cNvCxnSpPr/>
          <p:nvPr/>
        </p:nvCxnSpPr>
        <p:spPr>
          <a:xfrm>
            <a:off x="4367808" y="1988840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04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SOAS-</a:t>
            </a:r>
            <a:r>
              <a:rPr lang="tr-TR" sz="2800" b="1" dirty="0">
                <a:solidFill>
                  <a:srgbClr val="C00000"/>
                </a:solidFill>
              </a:rPr>
              <a:t>jel gelişim testi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1412776"/>
            <a:ext cx="6112148" cy="49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39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556792"/>
            <a:ext cx="463832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9798" y="1556792"/>
            <a:ext cx="484820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7648" y="5157192"/>
            <a:ext cx="5976664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696" y="116632"/>
            <a:ext cx="59174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54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1590866"/>
            <a:ext cx="7488832" cy="479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696" y="116632"/>
            <a:ext cx="59174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13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176038"/>
            <a:ext cx="8244408" cy="51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5680" y="692697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8016" y="1268760"/>
            <a:ext cx="8892480" cy="551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024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136" y="188640"/>
            <a:ext cx="334786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56793"/>
            <a:ext cx="4572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6312024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Kontrol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312024" y="42117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UF-</a:t>
            </a:r>
            <a:r>
              <a:rPr lang="tr-TR" dirty="0" err="1"/>
              <a:t>after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6312024" y="60840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RO-</a:t>
            </a:r>
            <a:r>
              <a:rPr lang="tr-TR" dirty="0" err="1"/>
              <a:t>after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987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3707904" cy="683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>
            <a:lum bright="-4000" contrast="35000"/>
          </a:blip>
          <a:srcRect/>
          <a:stretch>
            <a:fillRect/>
          </a:stretch>
        </p:blipFill>
        <p:spPr bwMode="auto">
          <a:xfrm>
            <a:off x="5231904" y="5462828"/>
            <a:ext cx="5112568" cy="128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1904" y="1628800"/>
            <a:ext cx="4824536" cy="335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9677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Geniş ekran</PresentationFormat>
  <Paragraphs>68</Paragraphs>
  <Slides>14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Office Teması</vt:lpstr>
      <vt:lpstr>Picture</vt:lpstr>
      <vt:lpstr>PowerPoint Sunusu</vt:lpstr>
      <vt:lpstr>PowerPoint Sunusu</vt:lpstr>
      <vt:lpstr>Lineer viskoelastik bölge</vt:lpstr>
      <vt:lpstr>SOAS-jel gelişim testi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Konvansiyonel ölçüm tekniklerinin sakıncaları</vt:lpstr>
      <vt:lpstr>Konvansiyonel ölçüm tekniklerinin sakıncaları</vt:lpstr>
      <vt:lpstr>PowerPoint Sunusu</vt:lpstr>
      <vt:lpstr>Konvansiyonel ölçüm tekniklerinin sakıncaları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süt</dc:creator>
  <cp:lastModifiedBy>süt</cp:lastModifiedBy>
  <cp:revision>1</cp:revision>
  <dcterms:created xsi:type="dcterms:W3CDTF">2021-04-29T08:26:00Z</dcterms:created>
  <dcterms:modified xsi:type="dcterms:W3CDTF">2021-04-29T08:26:26Z</dcterms:modified>
</cp:coreProperties>
</file>