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4" r:id="rId9"/>
    <p:sldId id="262"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a:t>
            </a:r>
            <a:r>
              <a:rPr lang="tr-TR" sz="3200" smtClean="0"/>
              <a:t>Sosyal riskler ve yoksulluk</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Sosyal Riskler ve Yoksulluk</a:t>
            </a:r>
            <a:endParaRPr lang="tr-TR" dirty="0"/>
          </a:p>
        </p:txBody>
      </p:sp>
      <p:sp>
        <p:nvSpPr>
          <p:cNvPr id="3" name="2 İçerik Yer Tutucusu"/>
          <p:cNvSpPr>
            <a:spLocks noGrp="1"/>
          </p:cNvSpPr>
          <p:nvPr>
            <p:ph sz="quarter" idx="1"/>
          </p:nvPr>
        </p:nvSpPr>
        <p:spPr>
          <a:xfrm>
            <a:off x="457200" y="1484784"/>
            <a:ext cx="8229600" cy="4672176"/>
          </a:xfrm>
        </p:spPr>
        <p:txBody>
          <a:bodyPr/>
          <a:lstStyle/>
          <a:p>
            <a:pPr marL="0" indent="0" algn="just">
              <a:buNone/>
            </a:pPr>
            <a:r>
              <a:rPr lang="tr-TR" dirty="0"/>
              <a:t>Yoksulluğun nedenleri incelendiğinde yoksulluğu ortaya çıkaran pek çok faktörün risklerden kaynaklandığı anlaşılmaktadır. </a:t>
            </a:r>
            <a:endParaRPr lang="tr-TR" dirty="0" smtClean="0"/>
          </a:p>
          <a:p>
            <a:pPr marL="0" indent="0" algn="just">
              <a:buNone/>
            </a:pPr>
            <a:endParaRPr lang="tr-TR" dirty="0" smtClean="0"/>
          </a:p>
          <a:p>
            <a:pPr marL="0" indent="0" algn="just">
              <a:buNone/>
            </a:pPr>
            <a:r>
              <a:rPr lang="tr-TR" dirty="0" smtClean="0"/>
              <a:t>Riskler </a:t>
            </a:r>
            <a:r>
              <a:rPr lang="tr-TR" dirty="0"/>
              <a:t>etki alanının büyüklüğüne göre </a:t>
            </a:r>
            <a:endParaRPr lang="tr-TR" dirty="0" smtClean="0"/>
          </a:p>
          <a:p>
            <a:pPr algn="just"/>
            <a:r>
              <a:rPr lang="tr-TR" dirty="0" smtClean="0"/>
              <a:t>“</a:t>
            </a:r>
            <a:r>
              <a:rPr lang="tr-TR" dirty="0"/>
              <a:t>mikro riskler”, </a:t>
            </a:r>
            <a:endParaRPr lang="tr-TR" dirty="0" smtClean="0"/>
          </a:p>
          <a:p>
            <a:pPr algn="just"/>
            <a:r>
              <a:rPr lang="tr-TR" dirty="0" smtClean="0"/>
              <a:t>“</a:t>
            </a:r>
            <a:r>
              <a:rPr lang="tr-TR" dirty="0"/>
              <a:t>mega riskler” ve </a:t>
            </a:r>
            <a:endParaRPr lang="tr-TR" dirty="0" smtClean="0"/>
          </a:p>
          <a:p>
            <a:pPr algn="just"/>
            <a:r>
              <a:rPr lang="tr-TR" dirty="0" smtClean="0"/>
              <a:t>“</a:t>
            </a:r>
            <a:r>
              <a:rPr lang="tr-TR" dirty="0"/>
              <a:t>makro riskler” olarak üç gruba ayrılmaktadır.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412776"/>
            <a:ext cx="8229600" cy="4744184"/>
          </a:xfrm>
        </p:spPr>
        <p:txBody>
          <a:bodyPr/>
          <a:lstStyle/>
          <a:p>
            <a:pPr marL="0" indent="0">
              <a:buNone/>
            </a:pPr>
            <a:r>
              <a:rPr lang="tr-TR" dirty="0"/>
              <a:t>Bu üç etki alanı dâhilinde yoksulluğa neden olan riskler; </a:t>
            </a:r>
            <a:endParaRPr lang="tr-TR" dirty="0" smtClean="0"/>
          </a:p>
          <a:p>
            <a:r>
              <a:rPr lang="tr-TR" dirty="0" smtClean="0"/>
              <a:t>“</a:t>
            </a:r>
            <a:r>
              <a:rPr lang="tr-TR" dirty="0"/>
              <a:t>doğal riskler</a:t>
            </a:r>
            <a:r>
              <a:rPr lang="tr-TR" dirty="0" smtClean="0"/>
              <a:t>”</a:t>
            </a:r>
          </a:p>
          <a:p>
            <a:r>
              <a:rPr lang="tr-TR" dirty="0" smtClean="0"/>
              <a:t>“</a:t>
            </a:r>
            <a:r>
              <a:rPr lang="tr-TR" dirty="0"/>
              <a:t>sağlık riskleri</a:t>
            </a:r>
            <a:r>
              <a:rPr lang="tr-TR" dirty="0" smtClean="0"/>
              <a:t>”</a:t>
            </a:r>
          </a:p>
          <a:p>
            <a:r>
              <a:rPr lang="tr-TR" b="1" dirty="0" smtClean="0"/>
              <a:t>“</a:t>
            </a:r>
            <a:r>
              <a:rPr lang="tr-TR" b="1" dirty="0"/>
              <a:t>sosyal riskler</a:t>
            </a:r>
            <a:r>
              <a:rPr lang="tr-TR" b="1" dirty="0" smtClean="0"/>
              <a:t>”</a:t>
            </a:r>
          </a:p>
          <a:p>
            <a:r>
              <a:rPr lang="tr-TR" dirty="0" smtClean="0"/>
              <a:t>“</a:t>
            </a:r>
            <a:r>
              <a:rPr lang="tr-TR" dirty="0"/>
              <a:t>ekonomik riskler</a:t>
            </a:r>
            <a:r>
              <a:rPr lang="tr-TR" dirty="0" smtClean="0"/>
              <a:t>”</a:t>
            </a:r>
          </a:p>
          <a:p>
            <a:r>
              <a:rPr lang="tr-TR" dirty="0" smtClean="0"/>
              <a:t>“</a:t>
            </a:r>
            <a:r>
              <a:rPr lang="tr-TR" dirty="0"/>
              <a:t>siyasal riskler” ve </a:t>
            </a:r>
            <a:endParaRPr lang="tr-TR" dirty="0" smtClean="0"/>
          </a:p>
          <a:p>
            <a:r>
              <a:rPr lang="tr-TR" dirty="0" smtClean="0"/>
              <a:t>“</a:t>
            </a:r>
            <a:r>
              <a:rPr lang="tr-TR" dirty="0"/>
              <a:t>çevresel riskler” </a:t>
            </a:r>
            <a:endParaRPr lang="tr-TR" dirty="0" smtClean="0"/>
          </a:p>
          <a:p>
            <a:endParaRPr lang="tr-TR" dirty="0"/>
          </a:p>
          <a:p>
            <a:pPr marL="0" indent="0">
              <a:buNone/>
            </a:pPr>
            <a:r>
              <a:rPr lang="tr-TR" dirty="0" smtClean="0"/>
              <a:t>olmak </a:t>
            </a:r>
            <a:r>
              <a:rPr lang="tr-TR" dirty="0"/>
              <a:t>üzere ayrılarak </a:t>
            </a:r>
            <a:r>
              <a:rPr lang="tr-TR" dirty="0" smtClean="0"/>
              <a:t>incelenmektedir.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484784"/>
            <a:ext cx="8229600" cy="4672176"/>
          </a:xfrm>
        </p:spPr>
        <p:txBody>
          <a:bodyPr>
            <a:normAutofit/>
          </a:bodyPr>
          <a:lstStyle/>
          <a:p>
            <a:pPr algn="just"/>
            <a:r>
              <a:rPr lang="tr-TR" dirty="0"/>
              <a:t>Birey ve çevresi arasındaki uyuma, çevresi içindeki bireye odaklanan ekolojik yaklaşıma göre yoksulluğun nedenleri iki düzeyde ele alınmaktadır</a:t>
            </a:r>
            <a:r>
              <a:rPr lang="tr-TR" dirty="0" smtClean="0"/>
              <a:t>:</a:t>
            </a:r>
          </a:p>
          <a:p>
            <a:pPr marL="0" indent="0" algn="just">
              <a:buNone/>
            </a:pPr>
            <a:endParaRPr lang="tr-TR" dirty="0"/>
          </a:p>
          <a:p>
            <a:pPr marL="0" indent="0" algn="just">
              <a:buNone/>
            </a:pPr>
            <a:endParaRPr lang="tr-TR" dirty="0"/>
          </a:p>
          <a:p>
            <a:pPr lvl="0" algn="just"/>
            <a:r>
              <a:rPr lang="tr-TR" b="1" dirty="0"/>
              <a:t>Birey ve hane halkı düzeyinde; </a:t>
            </a:r>
            <a:r>
              <a:rPr lang="tr-TR" dirty="0"/>
              <a:t>insanlar iyi bir yaşama kavuşmak için gerekli kaynaklara, becerilere ve fırsatlara erişememek yüzünden güçsüz düşmekte ve sıkıntı çekmektedirler</a:t>
            </a:r>
            <a:r>
              <a:rPr lang="tr-TR" dirty="0" smtClean="0"/>
              <a:t>.</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628800"/>
            <a:ext cx="8229600" cy="4528160"/>
          </a:xfrm>
        </p:spPr>
        <p:txBody>
          <a:bodyPr/>
          <a:lstStyle/>
          <a:p>
            <a:pPr algn="just"/>
            <a:r>
              <a:rPr lang="tr-TR" b="1" dirty="0"/>
              <a:t>Toplumsal düzeyde; </a:t>
            </a:r>
            <a:r>
              <a:rPr lang="tr-TR" dirty="0"/>
              <a:t>kaynakların, hizmetlerin ve gücün dağılımındaki eşitsizlikler yoksulluğa neden olmaktadır. Bu eşitsizlikler toprak, sermaye, alt yapı, piyasalar, kredi, eğitim, bilgi ve danışmanlık gibi kurumsallaşmış hizmetleri de içerebilir. Aynı şey sosyal hizmetlerin sağlanmasında da geçerlidir. Bunlar arasında eğitim, sağlık, temiz su ve çevrede bulunmaktadır. Hizmetlerdeki eşitsizlikten en çok kırsal bölgeler zarar görmektedir. Dolayısı ile gelişmekte olan ülkelerdeki yoksulların %77’sinin kırsal bölgelerde yaşaması şaşırtıcı değildir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lstStyle/>
          <a:p>
            <a:pPr marL="0" indent="0">
              <a:buNone/>
            </a:pPr>
            <a:r>
              <a:rPr lang="tr-TR" dirty="0"/>
              <a:t>Development Index) üç esas kritere bağlı olarak geliştirmiştir. </a:t>
            </a:r>
            <a:endParaRPr lang="tr-TR" dirty="0" smtClean="0"/>
          </a:p>
          <a:p>
            <a:pPr marL="0" indent="0">
              <a:buNone/>
            </a:pPr>
            <a:endParaRPr lang="tr-TR" dirty="0" smtClean="0"/>
          </a:p>
          <a:p>
            <a:pPr marL="0" indent="0">
              <a:buNone/>
            </a:pPr>
            <a:r>
              <a:rPr lang="tr-TR" dirty="0" smtClean="0"/>
              <a:t>Bu </a:t>
            </a:r>
            <a:r>
              <a:rPr lang="tr-TR" dirty="0"/>
              <a:t>kriterler;  </a:t>
            </a:r>
            <a:endParaRPr lang="tr-TR" dirty="0" smtClean="0"/>
          </a:p>
          <a:p>
            <a:r>
              <a:rPr lang="tr-TR" dirty="0" smtClean="0"/>
              <a:t>(</a:t>
            </a:r>
            <a:r>
              <a:rPr lang="tr-TR" dirty="0"/>
              <a:t>i) ortalama yaşam beklentisi, </a:t>
            </a:r>
            <a:endParaRPr lang="tr-TR" dirty="0" smtClean="0"/>
          </a:p>
          <a:p>
            <a:r>
              <a:rPr lang="tr-TR" dirty="0" smtClean="0"/>
              <a:t>(ii</a:t>
            </a:r>
            <a:r>
              <a:rPr lang="tr-TR" dirty="0"/>
              <a:t>) eğitim (kadın ve erkek okuma yazma oranı, kadın ve erkek okullaşma oranı), </a:t>
            </a:r>
            <a:endParaRPr lang="tr-TR" dirty="0" smtClean="0"/>
          </a:p>
          <a:p>
            <a:r>
              <a:rPr lang="tr-TR" dirty="0" smtClean="0"/>
              <a:t>(</a:t>
            </a:r>
            <a:r>
              <a:rPr lang="tr-TR" dirty="0"/>
              <a:t>iii) ortalama gelir düzeyi (kazanılan gelir içerisinde kadın ve erkeğin payı) olarak belirlenmiştir.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Yoksulluğa Neden Olan Riskler</a:t>
            </a:r>
            <a:endParaRPr lang="tr-TR" dirty="0"/>
          </a:p>
        </p:txBody>
      </p:sp>
      <p:graphicFrame>
        <p:nvGraphicFramePr>
          <p:cNvPr id="4" name="İçerik Yer Tutucusu 3"/>
          <p:cNvGraphicFramePr>
            <a:graphicFrameLocks noGrp="1"/>
          </p:cNvGraphicFramePr>
          <p:nvPr>
            <p:ph sz="quarter" idx="1"/>
            <p:extLst>
              <p:ext uri="{D42A27DB-BD31-4B8C-83A1-F6EECF244321}">
                <p14:modId xmlns:p14="http://schemas.microsoft.com/office/powerpoint/2010/main" val="2230135806"/>
              </p:ext>
            </p:extLst>
          </p:nvPr>
        </p:nvGraphicFramePr>
        <p:xfrm>
          <a:off x="179512" y="1143001"/>
          <a:ext cx="8964488" cy="5715000"/>
        </p:xfrm>
        <a:graphic>
          <a:graphicData uri="http://schemas.openxmlformats.org/drawingml/2006/table">
            <a:tbl>
              <a:tblPr firstRow="1" firstCol="1" lastRow="1" lastCol="1" bandRow="1" bandCol="1">
                <a:tableStyleId>{5C22544A-7EE6-4342-B048-85BDC9FD1C3A}</a:tableStyleId>
              </a:tblPr>
              <a:tblGrid>
                <a:gridCol w="1039579"/>
                <a:gridCol w="2433218"/>
                <a:gridCol w="2745307"/>
                <a:gridCol w="2746384"/>
              </a:tblGrid>
              <a:tr h="490732">
                <a:tc>
                  <a:txBody>
                    <a:bodyPr/>
                    <a:lstStyle/>
                    <a:p>
                      <a:pPr algn="just">
                        <a:lnSpc>
                          <a:spcPct val="115000"/>
                        </a:lnSpc>
                        <a:spcAft>
                          <a:spcPts val="0"/>
                        </a:spcAft>
                      </a:pPr>
                      <a:r>
                        <a:rPr lang="tr-TR" sz="1400">
                          <a:effectLst/>
                        </a:rPr>
                        <a:t>Riskler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Mikro risk: bireyi ya da aileyi etkileyen riskler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Mega risk: grupları etkileyen riskler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Makro risk: Bölgeyi ya da ülkeyi etkileyen riskler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97371">
                <a:tc>
                  <a:txBody>
                    <a:bodyPr/>
                    <a:lstStyle/>
                    <a:p>
                      <a:pPr algn="just">
                        <a:lnSpc>
                          <a:spcPct val="115000"/>
                        </a:lnSpc>
                        <a:spcAft>
                          <a:spcPts val="0"/>
                        </a:spcAft>
                      </a:pPr>
                      <a:r>
                        <a:rPr lang="tr-TR" sz="1400">
                          <a:effectLst/>
                        </a:rPr>
                        <a:t>Doğal</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Şiddetli yağmur</a:t>
                      </a:r>
                      <a:endParaRPr lang="tr-TR" sz="2000">
                        <a:effectLst/>
                      </a:endParaRPr>
                    </a:p>
                    <a:p>
                      <a:pPr algn="just">
                        <a:lnSpc>
                          <a:spcPct val="115000"/>
                        </a:lnSpc>
                        <a:spcAft>
                          <a:spcPts val="0"/>
                        </a:spcAft>
                      </a:pPr>
                      <a:r>
                        <a:rPr lang="tr-TR" sz="1400">
                          <a:effectLst/>
                        </a:rPr>
                        <a:t>Toprak kayması</a:t>
                      </a:r>
                      <a:endParaRPr lang="tr-TR" sz="2000">
                        <a:effectLst/>
                      </a:endParaRPr>
                    </a:p>
                    <a:p>
                      <a:pPr algn="just">
                        <a:lnSpc>
                          <a:spcPct val="115000"/>
                        </a:lnSpc>
                        <a:spcAft>
                          <a:spcPts val="0"/>
                        </a:spcAft>
                      </a:pPr>
                      <a:r>
                        <a:rPr lang="tr-TR" sz="1400">
                          <a:effectLst/>
                        </a:rPr>
                        <a:t>Volkanik patlamalar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Deprem</a:t>
                      </a:r>
                      <a:endParaRPr lang="tr-TR" sz="2000">
                        <a:effectLst/>
                      </a:endParaRPr>
                    </a:p>
                    <a:p>
                      <a:pPr algn="just">
                        <a:lnSpc>
                          <a:spcPct val="115000"/>
                        </a:lnSpc>
                        <a:spcAft>
                          <a:spcPts val="0"/>
                        </a:spcAft>
                      </a:pPr>
                      <a:r>
                        <a:rPr lang="tr-TR" sz="1400">
                          <a:effectLst/>
                        </a:rPr>
                        <a:t>Sel</a:t>
                      </a:r>
                      <a:endParaRPr lang="tr-TR" sz="2000">
                        <a:effectLst/>
                      </a:endParaRPr>
                    </a:p>
                    <a:p>
                      <a:pPr algn="just">
                        <a:lnSpc>
                          <a:spcPct val="115000"/>
                        </a:lnSpc>
                        <a:spcAft>
                          <a:spcPts val="0"/>
                        </a:spcAft>
                      </a:pPr>
                      <a:r>
                        <a:rPr lang="tr-TR" sz="1400">
                          <a:effectLst/>
                        </a:rPr>
                        <a:t>Kuraklık</a:t>
                      </a:r>
                      <a:endParaRPr lang="tr-TR" sz="2000">
                        <a:effectLst/>
                      </a:endParaRPr>
                    </a:p>
                    <a:p>
                      <a:pPr algn="just">
                        <a:lnSpc>
                          <a:spcPct val="115000"/>
                        </a:lnSpc>
                        <a:spcAft>
                          <a:spcPts val="0"/>
                        </a:spcAft>
                      </a:pPr>
                      <a:r>
                        <a:rPr lang="tr-TR" sz="1400">
                          <a:effectLst/>
                        </a:rPr>
                        <a:t>Kasırga</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250692">
                <a:tc>
                  <a:txBody>
                    <a:bodyPr/>
                    <a:lstStyle/>
                    <a:p>
                      <a:pPr algn="just">
                        <a:lnSpc>
                          <a:spcPct val="115000"/>
                        </a:lnSpc>
                        <a:spcAft>
                          <a:spcPts val="0"/>
                        </a:spcAft>
                      </a:pPr>
                      <a:r>
                        <a:rPr lang="tr-TR" sz="1400">
                          <a:effectLst/>
                        </a:rPr>
                        <a:t>Sağlık</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Hastalık</a:t>
                      </a:r>
                      <a:endParaRPr lang="tr-TR" sz="2000">
                        <a:effectLst/>
                      </a:endParaRPr>
                    </a:p>
                    <a:p>
                      <a:pPr algn="just">
                        <a:lnSpc>
                          <a:spcPct val="115000"/>
                        </a:lnSpc>
                        <a:spcAft>
                          <a:spcPts val="0"/>
                        </a:spcAft>
                      </a:pPr>
                      <a:r>
                        <a:rPr lang="tr-TR" sz="1400">
                          <a:effectLst/>
                        </a:rPr>
                        <a:t>Yaralanma</a:t>
                      </a:r>
                      <a:endParaRPr lang="tr-TR" sz="2000">
                        <a:effectLst/>
                      </a:endParaRPr>
                    </a:p>
                    <a:p>
                      <a:pPr algn="just">
                        <a:lnSpc>
                          <a:spcPct val="115000"/>
                        </a:lnSpc>
                        <a:spcAft>
                          <a:spcPts val="0"/>
                        </a:spcAft>
                      </a:pPr>
                      <a:r>
                        <a:rPr lang="tr-TR" sz="1400">
                          <a:effectLst/>
                        </a:rPr>
                        <a:t>Sakatlık</a:t>
                      </a:r>
                      <a:endParaRPr lang="tr-TR" sz="2000">
                        <a:effectLst/>
                      </a:endParaRPr>
                    </a:p>
                    <a:p>
                      <a:pPr algn="just">
                        <a:lnSpc>
                          <a:spcPct val="115000"/>
                        </a:lnSpc>
                        <a:spcAft>
                          <a:spcPts val="0"/>
                        </a:spcAft>
                      </a:pPr>
                      <a:r>
                        <a:rPr lang="tr-TR" sz="1400">
                          <a:effectLst/>
                        </a:rPr>
                        <a:t>Yaşlılık</a:t>
                      </a:r>
                      <a:endParaRPr lang="tr-TR" sz="2000">
                        <a:effectLst/>
                      </a:endParaRPr>
                    </a:p>
                    <a:p>
                      <a:pPr algn="just">
                        <a:lnSpc>
                          <a:spcPct val="115000"/>
                        </a:lnSpc>
                        <a:spcAft>
                          <a:spcPts val="0"/>
                        </a:spcAft>
                      </a:pPr>
                      <a:r>
                        <a:rPr lang="tr-TR" sz="1400">
                          <a:effectLst/>
                        </a:rPr>
                        <a:t>Ölüm</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Salgın hastalıklar</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44051">
                <a:tc>
                  <a:txBody>
                    <a:bodyPr/>
                    <a:lstStyle/>
                    <a:p>
                      <a:pPr algn="just">
                        <a:lnSpc>
                          <a:spcPct val="115000"/>
                        </a:lnSpc>
                        <a:spcAft>
                          <a:spcPts val="0"/>
                        </a:spcAft>
                      </a:pPr>
                      <a:r>
                        <a:rPr lang="tr-TR" sz="1400">
                          <a:effectLst/>
                        </a:rPr>
                        <a:t>Sosyal</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Suç</a:t>
                      </a:r>
                      <a:endParaRPr lang="tr-TR" sz="2000">
                        <a:effectLst/>
                      </a:endParaRPr>
                    </a:p>
                    <a:p>
                      <a:pPr algn="just">
                        <a:lnSpc>
                          <a:spcPct val="115000"/>
                        </a:lnSpc>
                        <a:spcAft>
                          <a:spcPts val="0"/>
                        </a:spcAft>
                      </a:pPr>
                      <a:r>
                        <a:rPr lang="tr-TR" sz="1400">
                          <a:effectLst/>
                        </a:rPr>
                        <a:t>Şiddet olayları</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Terör</a:t>
                      </a:r>
                      <a:endParaRPr lang="tr-TR" sz="2000">
                        <a:effectLst/>
                      </a:endParaRPr>
                    </a:p>
                    <a:p>
                      <a:pPr algn="just">
                        <a:lnSpc>
                          <a:spcPct val="115000"/>
                        </a:lnSpc>
                        <a:spcAft>
                          <a:spcPts val="0"/>
                        </a:spcAft>
                      </a:pPr>
                      <a:r>
                        <a:rPr lang="tr-TR" sz="1400">
                          <a:effectLst/>
                        </a:rPr>
                        <a:t>Çete hareketleri</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Sivil Ayaklanma</a:t>
                      </a:r>
                      <a:endParaRPr lang="tr-TR" sz="2000">
                        <a:effectLst/>
                      </a:endParaRPr>
                    </a:p>
                    <a:p>
                      <a:pPr algn="just">
                        <a:lnSpc>
                          <a:spcPct val="115000"/>
                        </a:lnSpc>
                        <a:spcAft>
                          <a:spcPts val="0"/>
                        </a:spcAft>
                      </a:pPr>
                      <a:r>
                        <a:rPr lang="tr-TR" sz="1400">
                          <a:effectLst/>
                        </a:rPr>
                        <a:t>Savaş</a:t>
                      </a:r>
                      <a:endParaRPr lang="tr-TR" sz="2000">
                        <a:effectLst/>
                      </a:endParaRPr>
                    </a:p>
                    <a:p>
                      <a:pPr algn="just">
                        <a:lnSpc>
                          <a:spcPct val="115000"/>
                        </a:lnSpc>
                        <a:spcAft>
                          <a:spcPts val="0"/>
                        </a:spcAft>
                      </a:pPr>
                      <a:r>
                        <a:rPr lang="tr-TR" sz="1400">
                          <a:effectLst/>
                        </a:rPr>
                        <a:t>Sosyal patlama</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490732">
                <a:tc>
                  <a:txBody>
                    <a:bodyPr/>
                    <a:lstStyle/>
                    <a:p>
                      <a:pPr algn="just">
                        <a:lnSpc>
                          <a:spcPct val="115000"/>
                        </a:lnSpc>
                        <a:spcAft>
                          <a:spcPts val="0"/>
                        </a:spcAft>
                      </a:pPr>
                      <a:r>
                        <a:rPr lang="tr-TR" sz="1400">
                          <a:effectLst/>
                        </a:rPr>
                        <a:t>Ekonomik</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İşsizlik</a:t>
                      </a:r>
                      <a:endParaRPr lang="tr-TR" sz="2000">
                        <a:effectLst/>
                      </a:endParaRPr>
                    </a:p>
                    <a:p>
                      <a:pPr algn="just">
                        <a:lnSpc>
                          <a:spcPct val="115000"/>
                        </a:lnSpc>
                        <a:spcAft>
                          <a:spcPts val="0"/>
                        </a:spcAft>
                      </a:pPr>
                      <a:r>
                        <a:rPr lang="tr-TR" sz="1400">
                          <a:effectLst/>
                        </a:rPr>
                        <a:t>Hasat elde edememe</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Ekonomik kriz</a:t>
                      </a:r>
                      <a:endParaRPr lang="tr-TR" sz="2000">
                        <a:effectLst/>
                      </a:endParaRPr>
                    </a:p>
                    <a:p>
                      <a:pPr algn="just">
                        <a:lnSpc>
                          <a:spcPct val="115000"/>
                        </a:lnSpc>
                        <a:spcAft>
                          <a:spcPts val="0"/>
                        </a:spcAft>
                      </a:pPr>
                      <a:r>
                        <a:rPr lang="tr-TR" sz="1400">
                          <a:effectLst/>
                        </a:rPr>
                        <a:t>Hiperenflasyon</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97371">
                <a:tc>
                  <a:txBody>
                    <a:bodyPr/>
                    <a:lstStyle/>
                    <a:p>
                      <a:pPr algn="just">
                        <a:lnSpc>
                          <a:spcPct val="115000"/>
                        </a:lnSpc>
                        <a:spcAft>
                          <a:spcPts val="0"/>
                        </a:spcAft>
                      </a:pPr>
                      <a:r>
                        <a:rPr lang="tr-TR" sz="1400">
                          <a:effectLst/>
                        </a:rPr>
                        <a:t>Siyasal</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Ayaklanma</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Askeri darbe</a:t>
                      </a:r>
                      <a:endParaRPr lang="tr-TR" sz="2000">
                        <a:effectLst/>
                      </a:endParaRPr>
                    </a:p>
                    <a:p>
                      <a:pPr algn="just">
                        <a:lnSpc>
                          <a:spcPct val="115000"/>
                        </a:lnSpc>
                        <a:spcAft>
                          <a:spcPts val="0"/>
                        </a:spcAft>
                      </a:pPr>
                      <a:r>
                        <a:rPr lang="tr-TR" sz="1400">
                          <a:effectLst/>
                        </a:rPr>
                        <a:t>Sosyal programların uygulanmasındaki başarısızlık</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44051">
                <a:tc>
                  <a:txBody>
                    <a:bodyPr/>
                    <a:lstStyle/>
                    <a:p>
                      <a:pPr algn="just">
                        <a:lnSpc>
                          <a:spcPct val="115000"/>
                        </a:lnSpc>
                        <a:spcAft>
                          <a:spcPts val="0"/>
                        </a:spcAft>
                      </a:pPr>
                      <a:r>
                        <a:rPr lang="tr-TR" sz="1400">
                          <a:effectLst/>
                        </a:rPr>
                        <a:t>Çevresel</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 </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a:effectLst/>
                        </a:rPr>
                        <a:t>Çevre kirliliği</a:t>
                      </a:r>
                      <a:endParaRPr lang="tr-TR" sz="2000">
                        <a:effectLst/>
                      </a:endParaRPr>
                    </a:p>
                    <a:p>
                      <a:pPr algn="just">
                        <a:lnSpc>
                          <a:spcPct val="115000"/>
                        </a:lnSpc>
                        <a:spcAft>
                          <a:spcPts val="0"/>
                        </a:spcAft>
                      </a:pPr>
                      <a:r>
                        <a:rPr lang="tr-TR" sz="1400">
                          <a:effectLst/>
                        </a:rPr>
                        <a:t>Ormanlarda azalma</a:t>
                      </a:r>
                      <a:endParaRPr lang="tr-TR" sz="2000">
                        <a:effectLst/>
                      </a:endParaRPr>
                    </a:p>
                    <a:p>
                      <a:pPr algn="just">
                        <a:lnSpc>
                          <a:spcPct val="115000"/>
                        </a:lnSpc>
                        <a:spcAft>
                          <a:spcPts val="0"/>
                        </a:spcAft>
                      </a:pPr>
                      <a:r>
                        <a:rPr lang="tr-TR" sz="1400">
                          <a:effectLst/>
                        </a:rPr>
                        <a:t>Nükleer felaket</a:t>
                      </a:r>
                      <a:endParaRPr lang="tr-T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400" dirty="0">
                          <a:effectLst/>
                        </a:rPr>
                        <a:t> </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7614818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Birey </a:t>
            </a:r>
            <a:r>
              <a:rPr lang="tr-TR" dirty="0"/>
              <a:t>aile ve toplum düzeyindeki yoksulluk nedenleri ve yoksunluk </a:t>
            </a:r>
            <a:r>
              <a:rPr lang="tr-TR" dirty="0" smtClean="0"/>
              <a:t>görünümleri</a:t>
            </a:r>
            <a:endParaRPr lang="tr-TR" dirty="0"/>
          </a:p>
        </p:txBody>
      </p:sp>
      <p:graphicFrame>
        <p:nvGraphicFramePr>
          <p:cNvPr id="4" name="İçerik Yer Tutucusu 3"/>
          <p:cNvGraphicFramePr>
            <a:graphicFrameLocks noGrp="1"/>
          </p:cNvGraphicFramePr>
          <p:nvPr>
            <p:ph sz="quarter" idx="1"/>
            <p:extLst>
              <p:ext uri="{D42A27DB-BD31-4B8C-83A1-F6EECF244321}">
                <p14:modId xmlns:p14="http://schemas.microsoft.com/office/powerpoint/2010/main" val="3046894987"/>
              </p:ext>
            </p:extLst>
          </p:nvPr>
        </p:nvGraphicFramePr>
        <p:xfrm>
          <a:off x="-1" y="1142999"/>
          <a:ext cx="9144002" cy="5715002"/>
        </p:xfrm>
        <a:graphic>
          <a:graphicData uri="http://schemas.openxmlformats.org/drawingml/2006/table">
            <a:tbl>
              <a:tblPr firstRow="1" firstCol="1" lastRow="1" lastCol="1" bandRow="1" bandCol="1">
                <a:tableStyleId>{5C22544A-7EE6-4342-B048-85BDC9FD1C3A}</a:tableStyleId>
              </a:tblPr>
              <a:tblGrid>
                <a:gridCol w="1399966"/>
                <a:gridCol w="1731875"/>
                <a:gridCol w="6012161"/>
              </a:tblGrid>
              <a:tr h="468654">
                <a:tc>
                  <a:txBody>
                    <a:bodyPr/>
                    <a:lstStyle/>
                    <a:p>
                      <a:pPr algn="just">
                        <a:lnSpc>
                          <a:spcPct val="150000"/>
                        </a:lnSpc>
                        <a:spcAft>
                          <a:spcPts val="0"/>
                        </a:spcAft>
                      </a:pPr>
                      <a:r>
                        <a:rPr lang="tr-TR" sz="1800" dirty="0">
                          <a:effectLst/>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100">
                          <a:effectLst/>
                        </a:rPr>
                        <a:t>YOKSUNLUK </a:t>
                      </a:r>
                      <a:endParaRPr lang="tr-TR" sz="1600">
                        <a:effectLst/>
                      </a:endParaRPr>
                    </a:p>
                    <a:p>
                      <a:pPr algn="just">
                        <a:lnSpc>
                          <a:spcPct val="115000"/>
                        </a:lnSpc>
                        <a:spcAft>
                          <a:spcPts val="0"/>
                        </a:spcAft>
                      </a:pPr>
                      <a:r>
                        <a:rPr lang="tr-TR" sz="1100">
                          <a:effectLst/>
                        </a:rPr>
                        <a:t>TÜRLERİ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100">
                          <a:effectLst/>
                        </a:rPr>
                        <a:t>YOKSUNLUĞUN GÖRÜNÜMLERİ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52500">
                <a:tc rowSpan="2">
                  <a:txBody>
                    <a:bodyPr/>
                    <a:lstStyle/>
                    <a:p>
                      <a:pPr algn="just">
                        <a:lnSpc>
                          <a:spcPct val="150000"/>
                        </a:lnSpc>
                        <a:spcAft>
                          <a:spcPts val="0"/>
                        </a:spcAft>
                      </a:pPr>
                      <a:r>
                        <a:rPr lang="tr-TR" sz="1100">
                          <a:effectLst/>
                        </a:rPr>
                        <a:t>BİREY</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100" dirty="0">
                          <a:effectLst/>
                        </a:rPr>
                        <a:t>İşgücü</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100">
                          <a:effectLst/>
                        </a:rPr>
                        <a:t>-İşsizlik</a:t>
                      </a:r>
                      <a:endParaRPr lang="tr-TR" sz="1600">
                        <a:effectLst/>
                      </a:endParaRPr>
                    </a:p>
                    <a:p>
                      <a:pPr>
                        <a:lnSpc>
                          <a:spcPct val="115000"/>
                        </a:lnSpc>
                        <a:spcAft>
                          <a:spcPts val="0"/>
                        </a:spcAft>
                      </a:pPr>
                      <a:r>
                        <a:rPr lang="tr-TR" sz="1100">
                          <a:effectLst/>
                        </a:rPr>
                        <a:t>-İstihdam yetersizliği</a:t>
                      </a:r>
                      <a:endParaRPr lang="tr-TR" sz="1600">
                        <a:effectLst/>
                      </a:endParaRPr>
                    </a:p>
                    <a:p>
                      <a:pPr>
                        <a:lnSpc>
                          <a:spcPct val="115000"/>
                        </a:lnSpc>
                        <a:spcAft>
                          <a:spcPts val="0"/>
                        </a:spcAft>
                      </a:pPr>
                      <a:r>
                        <a:rPr lang="tr-TR" sz="1100">
                          <a:effectLst/>
                        </a:rPr>
                        <a:t>-Geçici ve düşük gelirli işlerde çalışma</a:t>
                      </a:r>
                      <a:endParaRPr lang="tr-TR" sz="1600">
                        <a:effectLst/>
                      </a:endParaRPr>
                    </a:p>
                    <a:p>
                      <a:pPr>
                        <a:lnSpc>
                          <a:spcPct val="115000"/>
                        </a:lnSpc>
                        <a:spcAft>
                          <a:spcPts val="0"/>
                        </a:spcAft>
                      </a:pPr>
                      <a:r>
                        <a:rPr lang="tr-TR" sz="1100">
                          <a:effectLst/>
                        </a:rPr>
                        <a:t>-Engelli olma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952500">
                <a:tc vMerge="1">
                  <a:txBody>
                    <a:bodyPr/>
                    <a:lstStyle/>
                    <a:p>
                      <a:endParaRPr lang="tr-TR"/>
                    </a:p>
                  </a:txBody>
                  <a:tcPr/>
                </a:tc>
                <a:tc>
                  <a:txBody>
                    <a:bodyPr/>
                    <a:lstStyle/>
                    <a:p>
                      <a:pPr algn="just">
                        <a:lnSpc>
                          <a:spcPct val="115000"/>
                        </a:lnSpc>
                        <a:spcAft>
                          <a:spcPts val="0"/>
                        </a:spcAft>
                      </a:pPr>
                      <a:r>
                        <a:rPr lang="tr-TR" sz="1100">
                          <a:effectLst/>
                        </a:rPr>
                        <a:t>İnsan kapitali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100">
                          <a:effectLst/>
                        </a:rPr>
                        <a:t>-Sosyal ve ekonomik koşulların kalitesinde azalma</a:t>
                      </a:r>
                      <a:endParaRPr lang="tr-TR" sz="1600">
                        <a:effectLst/>
                      </a:endParaRPr>
                    </a:p>
                    <a:p>
                      <a:pPr>
                        <a:lnSpc>
                          <a:spcPct val="115000"/>
                        </a:lnSpc>
                        <a:spcAft>
                          <a:spcPts val="0"/>
                        </a:spcAft>
                      </a:pPr>
                      <a:r>
                        <a:rPr lang="tr-TR" sz="1100">
                          <a:effectLst/>
                        </a:rPr>
                        <a:t>-Okula devamın azalması ve okuldan ayrılma oranında artma</a:t>
                      </a:r>
                      <a:endParaRPr lang="tr-TR" sz="1600">
                        <a:effectLst/>
                      </a:endParaRPr>
                    </a:p>
                    <a:p>
                      <a:pPr>
                        <a:lnSpc>
                          <a:spcPct val="115000"/>
                        </a:lnSpc>
                        <a:spcAft>
                          <a:spcPts val="0"/>
                        </a:spcAft>
                      </a:pPr>
                      <a:r>
                        <a:rPr lang="tr-TR" sz="1100">
                          <a:effectLst/>
                        </a:rPr>
                        <a:t>-Sağlık hizmetlerinden yararlanma olanağının azalması</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10577">
                <a:tc rowSpan="2">
                  <a:txBody>
                    <a:bodyPr/>
                    <a:lstStyle/>
                    <a:p>
                      <a:pPr algn="just">
                        <a:lnSpc>
                          <a:spcPct val="115000"/>
                        </a:lnSpc>
                        <a:spcAft>
                          <a:spcPts val="0"/>
                        </a:spcAft>
                      </a:pPr>
                      <a:r>
                        <a:rPr lang="tr-TR" sz="1100">
                          <a:effectLst/>
                        </a:rPr>
                        <a:t>HANEHALKI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100">
                          <a:effectLst/>
                        </a:rPr>
                        <a:t>Barınma</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100">
                          <a:effectLst/>
                        </a:rPr>
                        <a:t>-Konutsuz kalma tedirginliğindeki artış</a:t>
                      </a:r>
                      <a:endParaRPr lang="tr-TR" sz="1600">
                        <a:effectLst/>
                      </a:endParaRPr>
                    </a:p>
                    <a:p>
                      <a:pPr>
                        <a:lnSpc>
                          <a:spcPct val="115000"/>
                        </a:lnSpc>
                        <a:spcAft>
                          <a:spcPts val="0"/>
                        </a:spcAft>
                      </a:pPr>
                      <a:r>
                        <a:rPr lang="tr-TR" sz="1100">
                          <a:effectLst/>
                        </a:rPr>
                        <a:t>-Barınma koşullarının kötüleşmesi</a:t>
                      </a:r>
                      <a:endParaRPr lang="tr-TR" sz="1600">
                        <a:effectLst/>
                      </a:endParaRPr>
                    </a:p>
                    <a:p>
                      <a:pPr>
                        <a:lnSpc>
                          <a:spcPct val="115000"/>
                        </a:lnSpc>
                        <a:spcAft>
                          <a:spcPts val="0"/>
                        </a:spcAft>
                      </a:pPr>
                      <a:r>
                        <a:rPr lang="tr-TR" sz="1100">
                          <a:effectLst/>
                        </a:rPr>
                        <a:t>-Barınma yoğunluğunun artması</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920194">
                <a:tc vMerge="1">
                  <a:txBody>
                    <a:bodyPr/>
                    <a:lstStyle/>
                    <a:p>
                      <a:endParaRPr lang="tr-TR"/>
                    </a:p>
                  </a:txBody>
                  <a:tcPr/>
                </a:tc>
                <a:tc>
                  <a:txBody>
                    <a:bodyPr/>
                    <a:lstStyle/>
                    <a:p>
                      <a:pPr algn="just">
                        <a:lnSpc>
                          <a:spcPct val="115000"/>
                        </a:lnSpc>
                        <a:spcAft>
                          <a:spcPts val="0"/>
                        </a:spcAft>
                      </a:pPr>
                      <a:r>
                        <a:rPr lang="tr-TR" sz="1100">
                          <a:effectLst/>
                        </a:rPr>
                        <a:t>Aile ilişkileri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100">
                          <a:effectLst/>
                        </a:rPr>
                        <a:t>-Boşanmaların ve ailedeki parçalanmaların artması</a:t>
                      </a:r>
                      <a:endParaRPr lang="tr-TR" sz="1600">
                        <a:effectLst/>
                      </a:endParaRPr>
                    </a:p>
                    <a:p>
                      <a:pPr>
                        <a:lnSpc>
                          <a:spcPct val="115000"/>
                        </a:lnSpc>
                        <a:spcAft>
                          <a:spcPts val="0"/>
                        </a:spcAft>
                      </a:pPr>
                      <a:r>
                        <a:rPr lang="tr-TR" sz="1100">
                          <a:effectLst/>
                        </a:rPr>
                        <a:t>-Ailede gelir getiren bireylerin sayısının artması</a:t>
                      </a:r>
                      <a:endParaRPr lang="tr-TR" sz="1600">
                        <a:effectLst/>
                      </a:endParaRPr>
                    </a:p>
                    <a:p>
                      <a:pPr>
                        <a:lnSpc>
                          <a:spcPct val="115000"/>
                        </a:lnSpc>
                        <a:spcAft>
                          <a:spcPts val="0"/>
                        </a:spcAft>
                      </a:pPr>
                      <a:r>
                        <a:rPr lang="tr-TR" sz="1100">
                          <a:effectLst/>
                        </a:rPr>
                        <a:t>-Kadınların rolleri nedeniyle toplumsal katılımlarının az olması</a:t>
                      </a:r>
                      <a:endParaRPr lang="tr-TR" sz="1600">
                        <a:effectLst/>
                      </a:endParaRPr>
                    </a:p>
                    <a:p>
                      <a:pPr>
                        <a:lnSpc>
                          <a:spcPct val="115000"/>
                        </a:lnSpc>
                        <a:spcAft>
                          <a:spcPts val="0"/>
                        </a:spcAft>
                      </a:pPr>
                      <a:r>
                        <a:rPr lang="tr-TR" sz="1100">
                          <a:effectLst/>
                        </a:rPr>
                        <a:t>-Yaşlı bakımının yetersizliği</a:t>
                      </a:r>
                      <a:endParaRPr lang="tr-TR" sz="1600">
                        <a:effectLst/>
                      </a:endParaRPr>
                    </a:p>
                    <a:p>
                      <a:pPr>
                        <a:lnSpc>
                          <a:spcPct val="115000"/>
                        </a:lnSpc>
                        <a:spcAft>
                          <a:spcPts val="0"/>
                        </a:spcAft>
                      </a:pPr>
                      <a:r>
                        <a:rPr lang="tr-TR" sz="1100">
                          <a:effectLst/>
                        </a:rPr>
                        <a:t>-Aile içi şiddetin artması</a:t>
                      </a:r>
                      <a:endParaRPr lang="tr-TR" sz="1600">
                        <a:effectLst/>
                      </a:endParaRPr>
                    </a:p>
                    <a:p>
                      <a:pPr>
                        <a:lnSpc>
                          <a:spcPct val="115000"/>
                        </a:lnSpc>
                        <a:spcAft>
                          <a:spcPts val="0"/>
                        </a:spcAft>
                      </a:pPr>
                      <a:r>
                        <a:rPr lang="tr-TR" sz="1100">
                          <a:effectLst/>
                        </a:rPr>
                        <a:t>-Büyüme çağındaki kız çocukların daha küçük çocukların bakımını üstlenmeleri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710577">
                <a:tc>
                  <a:txBody>
                    <a:bodyPr/>
                    <a:lstStyle/>
                    <a:p>
                      <a:pPr algn="just">
                        <a:lnSpc>
                          <a:spcPct val="115000"/>
                        </a:lnSpc>
                        <a:spcAft>
                          <a:spcPts val="0"/>
                        </a:spcAft>
                      </a:pPr>
                      <a:r>
                        <a:rPr lang="tr-TR" sz="1100">
                          <a:effectLst/>
                        </a:rPr>
                        <a:t>TOPLUM</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100">
                          <a:effectLst/>
                        </a:rPr>
                        <a:t>Sosyal kapital</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tr-TR" sz="1100" dirty="0">
                          <a:effectLst/>
                        </a:rPr>
                        <a:t>-Kamuya açık alanlarda emniyetin azalması</a:t>
                      </a:r>
                      <a:endParaRPr lang="tr-TR" sz="1600" dirty="0">
                        <a:effectLst/>
                      </a:endParaRPr>
                    </a:p>
                    <a:p>
                      <a:pPr algn="just">
                        <a:lnSpc>
                          <a:spcPct val="115000"/>
                        </a:lnSpc>
                        <a:spcAft>
                          <a:spcPts val="0"/>
                        </a:spcAft>
                      </a:pPr>
                      <a:r>
                        <a:rPr lang="tr-TR" sz="1100" dirty="0">
                          <a:effectLst/>
                        </a:rPr>
                        <a:t>-Hane halkları arasında karşılıklı ilişkilerin bozulması</a:t>
                      </a:r>
                      <a:endParaRPr lang="tr-TR" sz="1600" dirty="0">
                        <a:effectLst/>
                      </a:endParaRPr>
                    </a:p>
                    <a:p>
                      <a:pPr algn="just">
                        <a:lnSpc>
                          <a:spcPct val="115000"/>
                        </a:lnSpc>
                        <a:spcAft>
                          <a:spcPts val="0"/>
                        </a:spcAft>
                      </a:pPr>
                      <a:r>
                        <a:rPr lang="tr-TR" sz="1100" dirty="0">
                          <a:effectLst/>
                        </a:rPr>
                        <a:t>-Toplumsal organizasyonların yetersizliği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736192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dirty="0"/>
              <a:t> Transaction</a:t>
            </a:r>
            <a:endParaRPr lang="tr-TR" dirty="0"/>
          </a:p>
          <a:p>
            <a:endParaRPr lang="tr-TR" dirty="0"/>
          </a:p>
        </p:txBody>
      </p:sp>
    </p:spTree>
    <p:extLst>
      <p:ext uri="{BB962C8B-B14F-4D97-AF65-F5344CB8AC3E}">
        <p14:creationId xmlns:p14="http://schemas.microsoft.com/office/powerpoint/2010/main" val="116430645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6</TotalTime>
  <Words>575</Words>
  <Application>Microsoft Office PowerPoint</Application>
  <PresentationFormat>Ekran Gösterisi (4:3)</PresentationFormat>
  <Paragraphs>117</Paragraphs>
  <Slides>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9</vt:i4>
      </vt:variant>
    </vt:vector>
  </HeadingPairs>
  <TitlesOfParts>
    <vt:vector size="16" baseType="lpstr">
      <vt:lpstr>Bookman Old Style</vt:lpstr>
      <vt:lpstr>Calibri</vt:lpstr>
      <vt:lpstr>Gill Sans MT</vt:lpstr>
      <vt:lpstr>Times New Roman</vt:lpstr>
      <vt:lpstr>Wingdings</vt:lpstr>
      <vt:lpstr>Wingdings 3</vt:lpstr>
      <vt:lpstr>Kaynak</vt:lpstr>
      <vt:lpstr>Ankara Üniversitesi  Sağlık Bilimleri Fakültesi Sosyal Hizmet Bölümü</vt:lpstr>
      <vt:lpstr>Sosyal Riskler ve Yoksulluk</vt:lpstr>
      <vt:lpstr>PowerPoint Sunusu</vt:lpstr>
      <vt:lpstr>PowerPoint Sunusu</vt:lpstr>
      <vt:lpstr>PowerPoint Sunusu</vt:lpstr>
      <vt:lpstr>PowerPoint Sunusu</vt:lpstr>
      <vt:lpstr>Yoksulluğa Neden Olan Riskler</vt:lpstr>
      <vt:lpstr>Birey aile ve toplum düzeyindeki yoksulluk nedenleri ve yoksunluk görünümleri</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10</cp:revision>
  <dcterms:created xsi:type="dcterms:W3CDTF">2017-04-26T08:36:58Z</dcterms:created>
  <dcterms:modified xsi:type="dcterms:W3CDTF">2020-05-02T11:10:15Z</dcterms:modified>
</cp:coreProperties>
</file>