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9" r:id="rId4"/>
    <p:sldId id="260" r:id="rId5"/>
    <p:sldId id="261" r:id="rId6"/>
    <p:sldId id="262" r:id="rId7"/>
    <p:sldId id="266" r:id="rId8"/>
    <p:sldId id="263" r:id="rId9"/>
    <p:sldId id="264" r:id="rId10"/>
    <p:sldId id="265" r:id="rId11"/>
    <p:sldId id="273" r:id="rId12"/>
    <p:sldId id="267" r:id="rId13"/>
    <p:sldId id="268" r:id="rId14"/>
    <p:sldId id="269" r:id="rId15"/>
    <p:sldId id="271" r:id="rId16"/>
    <p:sldId id="27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A23720DD-5B6D-40BF-8493-A6B52D484E6B}" type="datetimeFigureOut">
              <a:rPr lang="tr-TR" smtClean="0"/>
              <a:t>16.5.2017</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16.5.2017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16.5.2017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A23720DD-5B6D-40BF-8493-A6B52D484E6B}" type="datetimeFigureOut">
              <a:rPr lang="tr-TR" smtClean="0"/>
              <a:t>16.5.2017</a:t>
            </a:fld>
            <a:endParaRPr lang="tr-TR"/>
          </a:p>
        </p:txBody>
      </p:sp>
      <p:sp>
        <p:nvSpPr>
          <p:cNvPr id="9" name="Slayt Numarası Yer Tutucusu 8"/>
          <p:cNvSpPr>
            <a:spLocks noGrp="1"/>
          </p:cNvSpPr>
          <p:nvPr>
            <p:ph type="sldNum" sz="quarter" idx="15"/>
          </p:nvPr>
        </p:nvSpPr>
        <p:spPr/>
        <p:txBody>
          <a:bodyPr rtlCol="0"/>
          <a:lstStyle/>
          <a:p>
            <a:fld id="{F302176B-0E47-46AC-8F43-DAB4B8A37D06}"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A23720DD-5B6D-40BF-8493-A6B52D484E6B}" type="datetimeFigureOut">
              <a:rPr lang="tr-TR" smtClean="0"/>
              <a:t>16.5.2017</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16.5.2017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16.5.2017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A23720DD-5B6D-40BF-8493-A6B52D484E6B}" type="datetimeFigureOut">
              <a:rPr lang="tr-TR" smtClean="0"/>
              <a:t>16.5.2017</a:t>
            </a:fld>
            <a:endParaRPr lang="tr-TR"/>
          </a:p>
        </p:txBody>
      </p:sp>
      <p:sp>
        <p:nvSpPr>
          <p:cNvPr id="7" name="Slayt Numarası Yer Tutucusu 6"/>
          <p:cNvSpPr>
            <a:spLocks noGrp="1"/>
          </p:cNvSpPr>
          <p:nvPr>
            <p:ph type="sldNum" sz="quarter" idx="11"/>
          </p:nvPr>
        </p:nvSpPr>
        <p:spPr/>
        <p:txBody>
          <a:bodyPr rtlCol="0"/>
          <a:lstStyle/>
          <a:p>
            <a:fld id="{F302176B-0E47-46AC-8F43-DAB4B8A37D06}"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16.5.2017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A23720DD-5B6D-40BF-8493-A6B52D484E6B}" type="datetimeFigureOut">
              <a:rPr lang="tr-TR" smtClean="0"/>
              <a:t>16.5.2017</a:t>
            </a:fld>
            <a:endParaRPr lang="tr-TR"/>
          </a:p>
        </p:txBody>
      </p:sp>
      <p:sp>
        <p:nvSpPr>
          <p:cNvPr id="22" name="Slayt Numarası Yer Tutucusu 21"/>
          <p:cNvSpPr>
            <a:spLocks noGrp="1"/>
          </p:cNvSpPr>
          <p:nvPr>
            <p:ph type="sldNum" sz="quarter" idx="15"/>
          </p:nvPr>
        </p:nvSpPr>
        <p:spPr/>
        <p:txBody>
          <a:bodyPr rtlCol="0"/>
          <a:lstStyle/>
          <a:p>
            <a:fld id="{F302176B-0E47-46AC-8F43-DAB4B8A37D06}"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A23720DD-5B6D-40BF-8493-A6B52D484E6B}" type="datetimeFigureOut">
              <a:rPr lang="tr-TR" smtClean="0"/>
              <a:t>16.5.2017</a:t>
            </a:fld>
            <a:endParaRPr lang="tr-TR"/>
          </a:p>
        </p:txBody>
      </p:sp>
      <p:sp>
        <p:nvSpPr>
          <p:cNvPr id="18" name="Slayt Numarası Yer Tutucusu 17"/>
          <p:cNvSpPr>
            <a:spLocks noGrp="1"/>
          </p:cNvSpPr>
          <p:nvPr>
            <p:ph type="sldNum" sz="quarter" idx="11"/>
          </p:nvPr>
        </p:nvSpPr>
        <p:spPr/>
        <p:txBody>
          <a:bodyPr rtlCol="0"/>
          <a:lstStyle/>
          <a:p>
            <a:fld id="{F302176B-0E47-46AC-8F43-DAB4B8A37D06}"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23720DD-5B6D-40BF-8493-A6B52D484E6B}" type="datetimeFigureOut">
              <a:rPr lang="tr-TR" smtClean="0"/>
              <a:t>16.5.2017</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acitaslan.com/ayse-armana-zehir-gibi-yanit-yatarak-gazetecilik-yapmiyoruz-haberi-7593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fotogaleri.hurriyet.com.tr/galeridetay/63294/155/1/en-seksi-30-kadin-sporcu"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nnturk.com/kadin-sporc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or.haber3.com/onlarin-ozel-taraftari-var-foto-galeris&#304;-5833.htm#ixzz47U4NRUDh"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mpiy10.gazetevatan.com/guzellikleriyle-de-dikkat-ceken-turk-kadin-sporcular-36660-galeri-spor-sampiy10-galeri/?Sayfa=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mpiy10.gazetevatan.com/guzellikleriyle-de-dikkat-ceken-turk-kadin-sporcular-36660-galeri-spor-sampiy10-galeri/?Sayfa=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adde.milliyet.com.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blog.milliyet.com.tr/ahmet-cakar-in-bikini-gercegi/Blog/?BlogNo=9778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Ld2E7XAV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844825"/>
            <a:ext cx="8350696" cy="3096344"/>
          </a:xfrm>
        </p:spPr>
        <p:txBody>
          <a:bodyPr>
            <a:noAutofit/>
          </a:bodyPr>
          <a:lstStyle/>
          <a:p>
            <a:pPr algn="ctr"/>
            <a:r>
              <a:rPr lang="tr-TR" sz="4800" b="1" dirty="0" smtClean="0">
                <a:solidFill>
                  <a:schemeClr val="accent3">
                    <a:lumMod val="50000"/>
                  </a:schemeClr>
                </a:solidFill>
                <a:effectLst>
                  <a:outerShdw blurRad="38100" dist="38100" dir="2700000" algn="tl">
                    <a:srgbClr val="000000">
                      <a:alpha val="43137"/>
                    </a:srgbClr>
                  </a:outerShdw>
                </a:effectLst>
              </a:rPr>
              <a:t/>
            </a:r>
            <a:br>
              <a:rPr lang="tr-TR" sz="4800" b="1" dirty="0" smtClean="0">
                <a:solidFill>
                  <a:schemeClr val="accent3">
                    <a:lumMod val="50000"/>
                  </a:schemeClr>
                </a:solidFill>
                <a:effectLst>
                  <a:outerShdw blurRad="38100" dist="38100" dir="2700000" algn="tl">
                    <a:srgbClr val="000000">
                      <a:alpha val="43137"/>
                    </a:srgbClr>
                  </a:outerShdw>
                </a:effectLst>
              </a:rPr>
            </a:br>
            <a:r>
              <a:rPr lang="tr-TR" sz="4800" dirty="0">
                <a:solidFill>
                  <a:schemeClr val="accent3">
                    <a:lumMod val="50000"/>
                  </a:schemeClr>
                </a:solidFill>
                <a:effectLst>
                  <a:outerShdw blurRad="38100" dist="38100" dir="2700000" algn="tl">
                    <a:srgbClr val="000000">
                      <a:alpha val="43137"/>
                    </a:srgbClr>
                  </a:outerShdw>
                </a:effectLst>
              </a:rPr>
              <a:t/>
            </a:r>
            <a:br>
              <a:rPr lang="tr-TR" sz="4800" dirty="0">
                <a:solidFill>
                  <a:schemeClr val="accent3">
                    <a:lumMod val="50000"/>
                  </a:schemeClr>
                </a:solidFill>
                <a:effectLst>
                  <a:outerShdw blurRad="38100" dist="38100" dir="2700000" algn="tl">
                    <a:srgbClr val="000000">
                      <a:alpha val="43137"/>
                    </a:srgbClr>
                  </a:outerShdw>
                </a:effectLst>
              </a:rPr>
            </a:br>
            <a:r>
              <a:rPr lang="tr-TR" sz="4800" dirty="0" smtClean="0">
                <a:solidFill>
                  <a:schemeClr val="accent3">
                    <a:lumMod val="50000"/>
                  </a:schemeClr>
                </a:solidFill>
                <a:effectLst>
                  <a:outerShdw blurRad="38100" dist="38100" dir="2700000" algn="tl">
                    <a:srgbClr val="000000">
                      <a:alpha val="43137"/>
                    </a:srgbClr>
                  </a:outerShdw>
                </a:effectLst>
              </a:rPr>
              <a:t/>
            </a:r>
            <a:br>
              <a:rPr lang="tr-TR" sz="4800" dirty="0" smtClean="0">
                <a:solidFill>
                  <a:schemeClr val="accent3">
                    <a:lumMod val="50000"/>
                  </a:schemeClr>
                </a:solidFill>
                <a:effectLst>
                  <a:outerShdw blurRad="38100" dist="38100" dir="2700000" algn="tl">
                    <a:srgbClr val="000000">
                      <a:alpha val="43137"/>
                    </a:srgbClr>
                  </a:outerShdw>
                </a:effectLst>
              </a:rPr>
            </a:br>
            <a:r>
              <a:rPr lang="tr-TR" sz="3600" b="1" dirty="0" smtClean="0">
                <a:solidFill>
                  <a:schemeClr val="accent1">
                    <a:lumMod val="75000"/>
                  </a:schemeClr>
                </a:solidFill>
                <a:effectLst>
                  <a:outerShdw blurRad="38100" dist="38100" dir="2700000" algn="tl">
                    <a:srgbClr val="000000">
                      <a:alpha val="43137"/>
                    </a:srgbClr>
                  </a:outerShdw>
                </a:effectLst>
              </a:rPr>
              <a:t>Spor Haberlerinde VE Programlarında Toplumsal Cinsiyet Rolleri Üzerinden Kadının Temsili </a:t>
            </a:r>
            <a:br>
              <a:rPr lang="tr-TR" sz="3600" b="1" dirty="0" smtClean="0">
                <a:solidFill>
                  <a:schemeClr val="accent1">
                    <a:lumMod val="75000"/>
                  </a:schemeClr>
                </a:solidFill>
                <a:effectLst>
                  <a:outerShdw blurRad="38100" dist="38100" dir="2700000" algn="tl">
                    <a:srgbClr val="000000">
                      <a:alpha val="43137"/>
                    </a:srgbClr>
                  </a:outerShdw>
                </a:effectLst>
              </a:rPr>
            </a:br>
            <a:endParaRPr lang="tr-TR" sz="48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08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b="1" dirty="0" smtClean="0">
                <a:solidFill>
                  <a:schemeClr val="accent1">
                    <a:lumMod val="75000"/>
                  </a:schemeClr>
                </a:solidFill>
              </a:rPr>
              <a:t>AMK </a:t>
            </a:r>
            <a:r>
              <a:rPr lang="tr-TR" sz="2800" b="1" dirty="0" err="1" smtClean="0">
                <a:solidFill>
                  <a:schemeClr val="accent1">
                    <a:lumMod val="75000"/>
                  </a:schemeClr>
                </a:solidFill>
              </a:rPr>
              <a:t>Okumayın’cı</a:t>
            </a:r>
            <a:r>
              <a:rPr lang="tr-TR" sz="2800" b="1" dirty="0" smtClean="0">
                <a:solidFill>
                  <a:schemeClr val="accent1">
                    <a:lumMod val="75000"/>
                  </a:schemeClr>
                </a:solidFill>
              </a:rPr>
              <a:t> Ayşe Arman’a AMK Gazetesi içinden cevap:</a:t>
            </a:r>
            <a:endParaRPr lang="tr-TR" sz="2800" b="1" dirty="0">
              <a:solidFill>
                <a:schemeClr val="accent1">
                  <a:lumMod val="75000"/>
                </a:schemeClr>
              </a:solidFill>
            </a:endParaRPr>
          </a:p>
        </p:txBody>
      </p:sp>
      <p:sp>
        <p:nvSpPr>
          <p:cNvPr id="3" name="İçerik Yer Tutucusu 2"/>
          <p:cNvSpPr>
            <a:spLocks noGrp="1"/>
          </p:cNvSpPr>
          <p:nvPr>
            <p:ph sz="quarter" idx="1"/>
          </p:nvPr>
        </p:nvSpPr>
        <p:spPr>
          <a:xfrm>
            <a:off x="395536" y="1412776"/>
            <a:ext cx="8229600" cy="4641379"/>
          </a:xfrm>
        </p:spPr>
        <p:txBody>
          <a:bodyPr>
            <a:noAutofit/>
          </a:bodyPr>
          <a:lstStyle/>
          <a:p>
            <a:pPr marL="0" indent="0">
              <a:lnSpc>
                <a:spcPct val="170000"/>
              </a:lnSpc>
              <a:buNone/>
            </a:pPr>
            <a:r>
              <a:rPr lang="tr-TR" sz="2000" b="1" dirty="0" smtClean="0"/>
              <a:t>«…Öncelikle </a:t>
            </a:r>
            <a:r>
              <a:rPr lang="tr-TR" sz="2000" b="1" dirty="0"/>
              <a:t>bir ayrımı net olarak yapmak gerektiğini düşünüyorum. Gazetemizin ismini, kadınları aşağılayan bir zihniyetin uzantısı olarak görmek son derece sağlıksız bir bakış açısı. Böyle bakanlar için söyleyeceğim şu olacaktır: </a:t>
            </a:r>
            <a:r>
              <a:rPr lang="tr-TR" sz="2000" b="1" i="1" dirty="0"/>
              <a:t>Evet, küfür kötü bir şeydir ama küfürler, barındırdıkları kelimelerin anlamlarından başka bir şekle bürünür. Küfreden insan o an ağzından çıkan kelimeleri düşünerek değil, küfretme 'ihtiyacı' hissettiği ve zihninde bu ihtiyaca cevap verecek kelime öbeği o olduğu için sarf eder</a:t>
            </a:r>
            <a:r>
              <a:rPr lang="tr-TR" sz="2000" b="1" i="1" dirty="0" smtClean="0"/>
              <a:t>.</a:t>
            </a:r>
            <a:endParaRPr lang="tr-TR" sz="2000" b="1" i="1" dirty="0"/>
          </a:p>
        </p:txBody>
      </p:sp>
    </p:spTree>
    <p:extLst>
      <p:ext uri="{BB962C8B-B14F-4D97-AF65-F5344CB8AC3E}">
        <p14:creationId xmlns:p14="http://schemas.microsoft.com/office/powerpoint/2010/main" val="400466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1">
                    <a:lumMod val="75000"/>
                  </a:schemeClr>
                </a:solidFill>
              </a:rPr>
              <a:t>AMK </a:t>
            </a:r>
            <a:r>
              <a:rPr lang="tr-TR" b="1" dirty="0" err="1">
                <a:solidFill>
                  <a:schemeClr val="accent1">
                    <a:lumMod val="75000"/>
                  </a:schemeClr>
                </a:solidFill>
              </a:rPr>
              <a:t>Okumayın’cı</a:t>
            </a:r>
            <a:r>
              <a:rPr lang="tr-TR" b="1" dirty="0">
                <a:solidFill>
                  <a:schemeClr val="accent1">
                    <a:lumMod val="75000"/>
                  </a:schemeClr>
                </a:solidFill>
              </a:rPr>
              <a:t> Ayşe Arman’a AMK Gazetesi içinden cevap:</a:t>
            </a:r>
          </a:p>
        </p:txBody>
      </p:sp>
      <p:sp>
        <p:nvSpPr>
          <p:cNvPr id="3" name="İçerik Yer Tutucusu 2"/>
          <p:cNvSpPr>
            <a:spLocks noGrp="1"/>
          </p:cNvSpPr>
          <p:nvPr>
            <p:ph sz="quarter" idx="1"/>
          </p:nvPr>
        </p:nvSpPr>
        <p:spPr/>
        <p:txBody>
          <a:bodyPr>
            <a:normAutofit fontScale="62500" lnSpcReduction="20000"/>
          </a:bodyPr>
          <a:lstStyle/>
          <a:p>
            <a:pPr marL="0" indent="0">
              <a:lnSpc>
                <a:spcPct val="160000"/>
              </a:lnSpc>
              <a:buNone/>
            </a:pPr>
            <a:r>
              <a:rPr lang="tr-TR" sz="2600" b="1" dirty="0"/>
              <a:t>Sizin mantığınızla düşünürsek sadece erkeklerin kullandığı bir küfür olması gerekiyor söz konusu ifadenin ama öyle olmadığını hepimiz biliyoruz. Bu toplumda kadınların da önemli bir bölümü küfreder ve başvurdukları çözümler arasında gazetemizin adını oluşturan kelimelerin ilk harfleriyle kısaltılan küfür de bulunur. Bu örnekte de gördüğümüz üzere bazı kelimeler günlük kullanımda farklı bir hal alabilir. Yani küfrün çoğu zaman virgül olarak kullanıldığı bir toplumda bizi bu tartışmaya taşıyan kelimeler artık evrim geçirmiş olur</a:t>
            </a:r>
            <a:r>
              <a:rPr lang="tr-TR" sz="2600" b="1" dirty="0" smtClean="0"/>
              <a:t>….»</a:t>
            </a:r>
            <a:endParaRPr lang="tr-TR" sz="2600" b="1" dirty="0"/>
          </a:p>
          <a:p>
            <a:pPr marL="0" indent="0">
              <a:lnSpc>
                <a:spcPct val="160000"/>
              </a:lnSpc>
              <a:buNone/>
            </a:pPr>
            <a:r>
              <a:rPr lang="tr-TR" sz="2600" b="1" dirty="0"/>
              <a:t>Semra KÖYLÜ</a:t>
            </a:r>
          </a:p>
          <a:p>
            <a:pPr marL="0" indent="0">
              <a:lnSpc>
                <a:spcPct val="160000"/>
              </a:lnSpc>
              <a:buNone/>
            </a:pPr>
            <a:r>
              <a:rPr lang="tr-TR" sz="2600" b="1" dirty="0"/>
              <a:t>AMK SPOR GAZETESİ</a:t>
            </a:r>
          </a:p>
          <a:p>
            <a:pPr marL="0" indent="0">
              <a:lnSpc>
                <a:spcPct val="160000"/>
              </a:lnSpc>
              <a:buNone/>
            </a:pPr>
            <a:r>
              <a:rPr lang="tr-TR" sz="2600" dirty="0" smtClean="0">
                <a:hlinkClick r:id="rId2"/>
              </a:rPr>
              <a:t>http</a:t>
            </a:r>
            <a:r>
              <a:rPr lang="tr-TR" sz="2600" dirty="0">
                <a:hlinkClick r:id="rId2"/>
              </a:rPr>
              <a:t>://</a:t>
            </a:r>
            <a:r>
              <a:rPr lang="tr-TR" sz="2600" dirty="0" smtClean="0">
                <a:hlinkClick r:id="rId2"/>
              </a:rPr>
              <a:t>www.sacitaslan.com/ayse-armana-zehir-gibi-yanit-yatarak-gazetecilik-yapmiyoruz-haberi-75937</a:t>
            </a:r>
            <a:endParaRPr lang="tr-TR" sz="2600" dirty="0" smtClean="0"/>
          </a:p>
          <a:p>
            <a:pPr marL="0" indent="0">
              <a:lnSpc>
                <a:spcPct val="160000"/>
              </a:lnSpc>
              <a:buNone/>
            </a:pPr>
            <a:endParaRPr lang="tr-TR" sz="2600" dirty="0"/>
          </a:p>
          <a:p>
            <a:endParaRPr lang="tr-TR" dirty="0"/>
          </a:p>
        </p:txBody>
      </p:sp>
    </p:spTree>
    <p:extLst>
      <p:ext uri="{BB962C8B-B14F-4D97-AF65-F5344CB8AC3E}">
        <p14:creationId xmlns:p14="http://schemas.microsoft.com/office/powerpoint/2010/main" val="92605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chemeClr val="accent3">
                    <a:lumMod val="50000"/>
                  </a:schemeClr>
                </a:solidFill>
              </a:rPr>
              <a:t>«En Seksi 10 Kadın Sporcu»</a:t>
            </a:r>
            <a:br>
              <a:rPr lang="tr-TR" sz="4000" b="1" dirty="0" smtClean="0">
                <a:solidFill>
                  <a:schemeClr val="accent3">
                    <a:lumMod val="50000"/>
                  </a:schemeClr>
                </a:solidFill>
              </a:rPr>
            </a:br>
            <a:r>
              <a:rPr lang="tr-TR" sz="4000" b="1" dirty="0" smtClean="0">
                <a:solidFill>
                  <a:schemeClr val="accent3">
                    <a:lumMod val="50000"/>
                  </a:schemeClr>
                </a:solidFill>
              </a:rPr>
              <a:t>Hürriyet Spor ’un haberi</a:t>
            </a:r>
            <a:r>
              <a:rPr lang="tr-TR" dirty="0" smtClean="0"/>
              <a:t>:</a:t>
            </a:r>
            <a:endParaRPr lang="tr-TR" dirty="0"/>
          </a:p>
        </p:txBody>
      </p:sp>
      <p:sp>
        <p:nvSpPr>
          <p:cNvPr id="3" name="İçerik Yer Tutucusu 2"/>
          <p:cNvSpPr>
            <a:spLocks noGrp="1"/>
          </p:cNvSpPr>
          <p:nvPr>
            <p:ph sz="quarter" idx="1"/>
          </p:nvPr>
        </p:nvSpPr>
        <p:spPr/>
        <p:txBody>
          <a:bodyPr/>
          <a:lstStyle/>
          <a:p>
            <a:pPr marL="0" indent="0">
              <a:buNone/>
            </a:pPr>
            <a:r>
              <a:rPr lang="tr-TR" sz="1800" dirty="0">
                <a:hlinkClick r:id="rId2"/>
              </a:rPr>
              <a:t>http://</a:t>
            </a:r>
            <a:r>
              <a:rPr lang="tr-TR" sz="1800" dirty="0" smtClean="0">
                <a:hlinkClick r:id="rId2"/>
              </a:rPr>
              <a:t>fotogaleri.hurriyet.com.tr/galeridetay/63294/155/1/en-seksi-30-kadin-sporcu</a:t>
            </a:r>
            <a:endParaRPr lang="tr-TR" sz="1800" dirty="0" smtClean="0"/>
          </a:p>
          <a:p>
            <a:pPr marL="0" indent="0">
              <a:buNone/>
            </a:pPr>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76872"/>
            <a:ext cx="3888432" cy="207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844936"/>
            <a:ext cx="266429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581127"/>
            <a:ext cx="3888432" cy="188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988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b="1" dirty="0" smtClean="0">
                <a:solidFill>
                  <a:schemeClr val="accent3">
                    <a:lumMod val="50000"/>
                  </a:schemeClr>
                </a:solidFill>
              </a:rPr>
              <a:t>«2015’in </a:t>
            </a:r>
            <a:r>
              <a:rPr lang="tr-TR" b="1" dirty="0">
                <a:solidFill>
                  <a:schemeClr val="accent3">
                    <a:lumMod val="50000"/>
                  </a:schemeClr>
                </a:solidFill>
              </a:rPr>
              <a:t>"En Güzel Kadın Sporcu" </a:t>
            </a:r>
            <a:r>
              <a:rPr lang="tr-TR" b="1" dirty="0" err="1">
                <a:solidFill>
                  <a:schemeClr val="accent3">
                    <a:lumMod val="50000"/>
                  </a:schemeClr>
                </a:solidFill>
              </a:rPr>
              <a:t>ünvanını</a:t>
            </a:r>
            <a:r>
              <a:rPr lang="tr-TR" b="1" dirty="0">
                <a:solidFill>
                  <a:schemeClr val="accent3">
                    <a:lumMod val="50000"/>
                  </a:schemeClr>
                </a:solidFill>
              </a:rPr>
              <a:t> yine </a:t>
            </a:r>
            <a:r>
              <a:rPr lang="tr-TR" b="1" dirty="0" err="1">
                <a:solidFill>
                  <a:schemeClr val="accent3">
                    <a:lumMod val="50000"/>
                  </a:schemeClr>
                </a:solidFill>
              </a:rPr>
              <a:t>Leryn</a:t>
            </a:r>
            <a:r>
              <a:rPr lang="tr-TR" b="1" dirty="0">
                <a:solidFill>
                  <a:schemeClr val="accent3">
                    <a:lumMod val="50000"/>
                  </a:schemeClr>
                </a:solidFill>
              </a:rPr>
              <a:t> </a:t>
            </a:r>
            <a:r>
              <a:rPr lang="tr-TR" b="1" dirty="0" err="1">
                <a:solidFill>
                  <a:schemeClr val="accent3">
                    <a:lumMod val="50000"/>
                  </a:schemeClr>
                </a:solidFill>
              </a:rPr>
              <a:t>Franco</a:t>
            </a:r>
            <a:r>
              <a:rPr lang="tr-TR" b="1" dirty="0">
                <a:solidFill>
                  <a:schemeClr val="accent3">
                    <a:lumMod val="50000"/>
                  </a:schemeClr>
                </a:solidFill>
              </a:rPr>
              <a:t> </a:t>
            </a:r>
            <a:r>
              <a:rPr lang="tr-TR" b="1" dirty="0" smtClean="0">
                <a:solidFill>
                  <a:schemeClr val="accent3">
                    <a:lumMod val="50000"/>
                  </a:schemeClr>
                </a:solidFill>
              </a:rPr>
              <a:t>kazandı»</a:t>
            </a:r>
            <a:r>
              <a:rPr lang="tr-TR" b="1" dirty="0">
                <a:solidFill>
                  <a:schemeClr val="accent3">
                    <a:lumMod val="50000"/>
                  </a:schemeClr>
                </a:solidFill>
              </a:rPr>
              <a:t/>
            </a:r>
            <a:br>
              <a:rPr lang="tr-TR" b="1" dirty="0">
                <a:solidFill>
                  <a:schemeClr val="accent3">
                    <a:lumMod val="50000"/>
                  </a:schemeClr>
                </a:solidFill>
              </a:rPr>
            </a:br>
            <a:endParaRPr lang="tr-TR" b="1" dirty="0">
              <a:solidFill>
                <a:schemeClr val="accent3">
                  <a:lumMod val="50000"/>
                </a:schemeClr>
              </a:solidFill>
            </a:endParaRPr>
          </a:p>
        </p:txBody>
      </p:sp>
      <p:sp>
        <p:nvSpPr>
          <p:cNvPr id="3" name="İçerik Yer Tutucusu 2"/>
          <p:cNvSpPr>
            <a:spLocks noGrp="1"/>
          </p:cNvSpPr>
          <p:nvPr>
            <p:ph sz="quarter" idx="1"/>
          </p:nvPr>
        </p:nvSpPr>
        <p:spPr/>
        <p:txBody>
          <a:bodyPr/>
          <a:lstStyle/>
          <a:p>
            <a:pPr marL="0" indent="0">
              <a:buNone/>
            </a:pPr>
            <a:r>
              <a:rPr lang="tr-TR" dirty="0">
                <a:hlinkClick r:id="rId2"/>
              </a:rPr>
              <a:t>http://</a:t>
            </a:r>
            <a:r>
              <a:rPr lang="tr-TR" dirty="0" smtClean="0">
                <a:hlinkClick r:id="rId2"/>
              </a:rPr>
              <a:t>www.cnnturk.com/kadin-sporcu</a:t>
            </a:r>
            <a:endParaRPr lang="tr-TR" dirty="0" smtClean="0"/>
          </a:p>
          <a:p>
            <a:pPr marL="0" indent="0">
              <a:buNone/>
            </a:pPr>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564904"/>
            <a:ext cx="4680520" cy="3233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63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93204" y="404664"/>
            <a:ext cx="8229600" cy="1512168"/>
          </a:xfrm>
        </p:spPr>
        <p:txBody>
          <a:bodyPr>
            <a:normAutofit fontScale="90000"/>
          </a:bodyPr>
          <a:lstStyle/>
          <a:p>
            <a:pPr algn="just">
              <a:lnSpc>
                <a:spcPct val="150000"/>
              </a:lnSpc>
            </a:pPr>
            <a:r>
              <a:rPr lang="tr-TR" sz="2700" dirty="0" smtClean="0"/>
              <a:t/>
            </a:r>
            <a:br>
              <a:rPr lang="tr-TR" sz="2700" dirty="0" smtClean="0"/>
            </a:br>
            <a:r>
              <a:rPr lang="tr-TR" b="1" dirty="0" smtClean="0">
                <a:solidFill>
                  <a:schemeClr val="accent3">
                    <a:lumMod val="50000"/>
                  </a:schemeClr>
                </a:solidFill>
              </a:rPr>
              <a:t/>
            </a:r>
            <a:br>
              <a:rPr lang="tr-TR" b="1" dirty="0" smtClean="0">
                <a:solidFill>
                  <a:schemeClr val="accent3">
                    <a:lumMod val="50000"/>
                  </a:schemeClr>
                </a:solidFill>
              </a:rPr>
            </a:br>
            <a:r>
              <a:rPr lang="tr-TR" sz="2000" dirty="0"/>
              <a:t/>
            </a:r>
            <a:br>
              <a:rPr lang="tr-TR" sz="2000" dirty="0"/>
            </a:br>
            <a:r>
              <a:rPr lang="tr-TR" sz="2200" b="1" dirty="0">
                <a:solidFill>
                  <a:schemeClr val="accent1">
                    <a:lumMod val="75000"/>
                  </a:schemeClr>
                </a:solidFill>
                <a:latin typeface="Calibri" panose="020F0502020204030204" pitchFamily="34" charset="0"/>
              </a:rPr>
              <a:t>«Onlar profesyonel sporcu olarak kazandıkları başarıların yanı sıra güzellikleriyle de taraftarlarını peşinde koşturuyor. İşte güzelliği ile baş döndüren özel taraftarı olan kadın </a:t>
            </a:r>
            <a:r>
              <a:rPr lang="tr-TR" sz="2200" b="1" dirty="0" smtClean="0">
                <a:solidFill>
                  <a:schemeClr val="accent1">
                    <a:lumMod val="75000"/>
                  </a:schemeClr>
                </a:solidFill>
                <a:latin typeface="Calibri" panose="020F0502020204030204" pitchFamily="34" charset="0"/>
              </a:rPr>
              <a:t>SPORCULAR»</a:t>
            </a:r>
            <a:endParaRPr lang="tr-TR" sz="2200" b="1" dirty="0">
              <a:solidFill>
                <a:schemeClr val="accent1">
                  <a:lumMod val="75000"/>
                </a:schemeClr>
              </a:solidFill>
              <a:latin typeface="Calibri" panose="020F05020202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211" y="2204864"/>
            <a:ext cx="2413248" cy="3577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683568" y="6021288"/>
            <a:ext cx="7848872" cy="923330"/>
          </a:xfrm>
          <a:prstGeom prst="rect">
            <a:avLst/>
          </a:prstGeom>
        </p:spPr>
        <p:txBody>
          <a:bodyPr wrap="square">
            <a:spAutoFit/>
          </a:bodyPr>
          <a:lstStyle/>
          <a:p>
            <a:r>
              <a:rPr lang="tr-TR" dirty="0">
                <a:hlinkClick r:id="rId3"/>
              </a:rPr>
              <a:t>http://spor.haber3.com//</a:t>
            </a:r>
            <a:r>
              <a:rPr lang="tr-TR" dirty="0" smtClean="0">
                <a:hlinkClick r:id="rId3"/>
              </a:rPr>
              <a:t>onlarin-ozel-taraftari-var-foto-galerisİ-5833.htm#ixzz47U4NRUDh</a:t>
            </a:r>
            <a:endParaRPr lang="tr-TR" dirty="0" smtClean="0"/>
          </a:p>
          <a:p>
            <a:endParaRPr lang="tr-TR" dirty="0"/>
          </a:p>
        </p:txBody>
      </p:sp>
    </p:spTree>
    <p:extLst>
      <p:ext uri="{BB962C8B-B14F-4D97-AF65-F5344CB8AC3E}">
        <p14:creationId xmlns:p14="http://schemas.microsoft.com/office/powerpoint/2010/main" val="2788162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a:bodyPr>
          <a:lstStyle/>
          <a:p>
            <a:r>
              <a:rPr lang="tr-TR" b="1" dirty="0" smtClean="0">
                <a:solidFill>
                  <a:schemeClr val="accent3">
                    <a:lumMod val="50000"/>
                  </a:schemeClr>
                </a:solidFill>
              </a:rPr>
              <a:t>«Güzellikleriyle </a:t>
            </a:r>
            <a:r>
              <a:rPr lang="tr-TR" b="1" dirty="0">
                <a:solidFill>
                  <a:schemeClr val="accent3">
                    <a:lumMod val="50000"/>
                  </a:schemeClr>
                </a:solidFill>
              </a:rPr>
              <a:t>de dikkat çeken Türk kadın </a:t>
            </a:r>
            <a:r>
              <a:rPr lang="tr-TR" b="1" dirty="0" smtClean="0">
                <a:solidFill>
                  <a:schemeClr val="accent3">
                    <a:lumMod val="50000"/>
                  </a:schemeClr>
                </a:solidFill>
              </a:rPr>
              <a:t>sporcular»</a:t>
            </a:r>
            <a:endParaRPr lang="tr-TR" b="1" dirty="0">
              <a:solidFill>
                <a:schemeClr val="accent3">
                  <a:lumMod val="50000"/>
                </a:schemeClr>
              </a:solidFill>
            </a:endParaRPr>
          </a:p>
        </p:txBody>
      </p:sp>
      <p:sp>
        <p:nvSpPr>
          <p:cNvPr id="3" name="İçerik Yer Tutucusu 2"/>
          <p:cNvSpPr>
            <a:spLocks noGrp="1"/>
          </p:cNvSpPr>
          <p:nvPr>
            <p:ph sz="quarter" idx="1"/>
          </p:nvPr>
        </p:nvSpPr>
        <p:spPr/>
        <p:txBody>
          <a:bodyPr>
            <a:normAutofit/>
          </a:bodyPr>
          <a:lstStyle/>
          <a:p>
            <a:pPr marL="0" indent="0">
              <a:buNone/>
            </a:pPr>
            <a:r>
              <a:rPr lang="tr-TR" u="sng" dirty="0" smtClean="0"/>
              <a:t>Vatan Spor Haberi:</a:t>
            </a:r>
          </a:p>
          <a:p>
            <a:pPr marL="0" indent="0">
              <a:buNone/>
            </a:pPr>
            <a:r>
              <a:rPr lang="tr-TR" dirty="0" smtClean="0"/>
              <a:t>«</a:t>
            </a:r>
            <a:r>
              <a:rPr lang="tr-TR" b="1" dirty="0" smtClean="0"/>
              <a:t>Şahika </a:t>
            </a:r>
            <a:r>
              <a:rPr lang="tr-TR" b="1" dirty="0" err="1"/>
              <a:t>Ercümen</a:t>
            </a:r>
            <a:r>
              <a:rPr lang="tr-TR" b="1" dirty="0"/>
              <a:t> (Serbest </a:t>
            </a:r>
            <a:r>
              <a:rPr lang="tr-TR" b="1" dirty="0" err="1"/>
              <a:t>Dalışçı</a:t>
            </a:r>
            <a:r>
              <a:rPr lang="tr-TR" b="1" dirty="0" smtClean="0"/>
              <a:t>)</a:t>
            </a:r>
          </a:p>
          <a:p>
            <a:pPr marL="0" indent="0">
              <a:buNone/>
            </a:pPr>
            <a:r>
              <a:rPr lang="tr-TR" b="1" dirty="0" smtClean="0"/>
              <a:t>Avrupa </a:t>
            </a:r>
            <a:r>
              <a:rPr lang="tr-TR" b="1" dirty="0"/>
              <a:t>ve Türkiye rekortmeni sporcu, son olarak Milliyet gazetesinin geleneksel olarak düzenlediği Yılın Sporcusu ödülüne layık </a:t>
            </a:r>
            <a:r>
              <a:rPr lang="tr-TR" b="1" dirty="0" smtClean="0"/>
              <a:t>görüldü»</a:t>
            </a:r>
          </a:p>
          <a:p>
            <a:pPr marL="0" indent="0">
              <a:buNone/>
            </a:pPr>
            <a:endParaRPr lang="tr-TR" b="1" dirty="0" smtClean="0"/>
          </a:p>
          <a:p>
            <a:pPr marL="0" indent="0">
              <a:buNone/>
            </a:pPr>
            <a:r>
              <a:rPr lang="tr-TR" sz="1800" dirty="0" smtClean="0">
                <a:hlinkClick r:id="rId2"/>
              </a:rPr>
              <a:t>http</a:t>
            </a:r>
            <a:r>
              <a:rPr lang="tr-TR" sz="1800" dirty="0">
                <a:hlinkClick r:id="rId2"/>
              </a:rPr>
              <a:t>://sampiy10.gazetevatan.com/guzellikleriyle-de-dikkat-ceken-turk-kadin-sporcular-36660-galeri-spor-sampiy10-galeri/?</a:t>
            </a:r>
            <a:r>
              <a:rPr lang="tr-TR" sz="1800" dirty="0" smtClean="0">
                <a:hlinkClick r:id="rId2"/>
              </a:rPr>
              <a:t>Sayfa=1</a:t>
            </a:r>
            <a:endParaRPr lang="tr-TR" sz="1800" dirty="0" smtClean="0"/>
          </a:p>
          <a:p>
            <a:pPr marL="0" indent="0">
              <a:buNone/>
            </a:pPr>
            <a:endParaRPr lang="tr-TR" sz="2200" dirty="0"/>
          </a:p>
        </p:txBody>
      </p:sp>
    </p:spTree>
    <p:extLst>
      <p:ext uri="{BB962C8B-B14F-4D97-AF65-F5344CB8AC3E}">
        <p14:creationId xmlns:p14="http://schemas.microsoft.com/office/powerpoint/2010/main" val="223223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t>
            </a:r>
            <a:r>
              <a:rPr lang="tr-TR" b="1" dirty="0">
                <a:solidFill>
                  <a:schemeClr val="accent3">
                    <a:lumMod val="50000"/>
                  </a:schemeClr>
                </a:solidFill>
              </a:rPr>
              <a:t>Güzellikleriyle de dikkat çeken Türk kadın sporcular</a:t>
            </a:r>
            <a:r>
              <a:rPr lang="tr-TR" dirty="0"/>
              <a:t>»</a:t>
            </a:r>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187624" y="1772816"/>
            <a:ext cx="5905500"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683568" y="5805264"/>
            <a:ext cx="7776864" cy="923330"/>
          </a:xfrm>
          <a:prstGeom prst="rect">
            <a:avLst/>
          </a:prstGeom>
        </p:spPr>
        <p:txBody>
          <a:bodyPr wrap="square">
            <a:spAutoFit/>
          </a:bodyPr>
          <a:lstStyle/>
          <a:p>
            <a:r>
              <a:rPr lang="tr-TR" dirty="0">
                <a:hlinkClick r:id="rId3"/>
              </a:rPr>
              <a:t>http://sampiy10.gazetevatan.com/guzellikleriyle-de-dikkat-ceken-turk-kadin-sporcular-36660-galeri-spor-sampiy10-galeri/?</a:t>
            </a:r>
            <a:r>
              <a:rPr lang="tr-TR" dirty="0" smtClean="0">
                <a:hlinkClick r:id="rId3"/>
              </a:rPr>
              <a:t>Sayfa=1</a:t>
            </a:r>
            <a:endParaRPr lang="tr-TR" dirty="0" smtClean="0"/>
          </a:p>
          <a:p>
            <a:endParaRPr lang="tr-TR" dirty="0"/>
          </a:p>
        </p:txBody>
      </p:sp>
    </p:spTree>
    <p:extLst>
      <p:ext uri="{BB962C8B-B14F-4D97-AF65-F5344CB8AC3E}">
        <p14:creationId xmlns:p14="http://schemas.microsoft.com/office/powerpoint/2010/main" val="3000537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3">
                    <a:lumMod val="50000"/>
                  </a:schemeClr>
                </a:solidFill>
                <a:latin typeface="Calibri" panose="020F0502020204030204" pitchFamily="34" charset="0"/>
              </a:rPr>
              <a:t>Fenerbahçe'yi yıkan güzel</a:t>
            </a:r>
            <a:r>
              <a:rPr lang="tr-TR" b="1" dirty="0" smtClean="0">
                <a:solidFill>
                  <a:schemeClr val="accent3">
                    <a:lumMod val="50000"/>
                  </a:schemeClr>
                </a:solidFill>
              </a:rPr>
              <a:t>!</a:t>
            </a:r>
            <a:endParaRPr lang="tr-TR" b="1" dirty="0">
              <a:solidFill>
                <a:schemeClr val="accent3">
                  <a:lumMod val="50000"/>
                </a:schemeClr>
              </a:solidFill>
            </a:endParaRPr>
          </a:p>
        </p:txBody>
      </p:sp>
      <p:sp>
        <p:nvSpPr>
          <p:cNvPr id="3" name="İçerik Yer Tutucusu 2"/>
          <p:cNvSpPr>
            <a:spLocks noGrp="1"/>
          </p:cNvSpPr>
          <p:nvPr>
            <p:ph sz="quarter" idx="1"/>
          </p:nvPr>
        </p:nvSpPr>
        <p:spPr>
          <a:xfrm>
            <a:off x="457200" y="1600200"/>
            <a:ext cx="8229600" cy="4925144"/>
          </a:xfrm>
        </p:spPr>
        <p:txBody>
          <a:bodyPr>
            <a:normAutofit fontScale="25000" lnSpcReduction="20000"/>
          </a:bodyPr>
          <a:lstStyle/>
          <a:p>
            <a:pPr marL="0" indent="0" algn="ctr">
              <a:lnSpc>
                <a:spcPct val="170000"/>
              </a:lnSpc>
              <a:buNone/>
            </a:pPr>
            <a:r>
              <a:rPr lang="tr-TR" sz="4800" dirty="0" smtClean="0"/>
              <a:t>      </a:t>
            </a:r>
            <a:r>
              <a:rPr lang="tr-TR" sz="7200" dirty="0" smtClean="0"/>
              <a:t>«</a:t>
            </a:r>
            <a:r>
              <a:rPr lang="tr-TR" sz="7200" b="1" u="sng" dirty="0" smtClean="0">
                <a:solidFill>
                  <a:schemeClr val="accent3">
                    <a:lumMod val="50000"/>
                  </a:schemeClr>
                </a:solidFill>
              </a:rPr>
              <a:t>Fenerbahçe'yi </a:t>
            </a:r>
            <a:r>
              <a:rPr lang="tr-TR" sz="7200" b="1" u="sng" dirty="0">
                <a:solidFill>
                  <a:schemeClr val="accent3">
                    <a:lumMod val="50000"/>
                  </a:schemeClr>
                </a:solidFill>
              </a:rPr>
              <a:t>yıkan güzel</a:t>
            </a:r>
            <a:r>
              <a:rPr lang="tr-TR" sz="7200" b="1" u="sng" dirty="0" smtClean="0">
                <a:solidFill>
                  <a:schemeClr val="accent3">
                    <a:lumMod val="50000"/>
                  </a:schemeClr>
                </a:solidFill>
              </a:rPr>
              <a:t>!” </a:t>
            </a:r>
            <a:r>
              <a:rPr lang="tr-TR" sz="7200" dirty="0" smtClean="0"/>
              <a:t>başlıklı haber»:</a:t>
            </a:r>
            <a:endParaRPr lang="tr-TR" sz="7200" dirty="0"/>
          </a:p>
          <a:p>
            <a:pPr marL="0" indent="0">
              <a:lnSpc>
                <a:spcPct val="170000"/>
              </a:lnSpc>
              <a:buNone/>
            </a:pPr>
            <a:r>
              <a:rPr lang="tr-TR" sz="9600" dirty="0"/>
              <a:t>“...Avrupa Şampiyonlar Ligi Finali’nde kupayı alan </a:t>
            </a:r>
            <a:r>
              <a:rPr lang="tr-TR" sz="9600" dirty="0" err="1"/>
              <a:t>Volley</a:t>
            </a:r>
            <a:r>
              <a:rPr lang="tr-TR" sz="9600" dirty="0"/>
              <a:t> Bergamo’nun </a:t>
            </a:r>
            <a:r>
              <a:rPr lang="tr-TR" sz="9600" dirty="0" err="1"/>
              <a:t>smaçeri</a:t>
            </a:r>
            <a:r>
              <a:rPr lang="tr-TR" sz="9600" dirty="0"/>
              <a:t> ünlü </a:t>
            </a:r>
            <a:r>
              <a:rPr lang="tr-TR" sz="9600" dirty="0" smtClean="0"/>
              <a:t>İtalyan voleybolcu </a:t>
            </a:r>
            <a:r>
              <a:rPr lang="tr-TR" sz="9600" dirty="0" err="1" smtClean="0"/>
              <a:t>Francesca</a:t>
            </a:r>
            <a:r>
              <a:rPr lang="tr-TR" sz="9600" dirty="0" smtClean="0"/>
              <a:t> </a:t>
            </a:r>
            <a:r>
              <a:rPr lang="tr-TR" sz="9600" dirty="0" err="1" smtClean="0"/>
              <a:t>Piccinini</a:t>
            </a:r>
            <a:r>
              <a:rPr lang="tr-TR" sz="9600" dirty="0" smtClean="0"/>
              <a:t> </a:t>
            </a:r>
            <a:r>
              <a:rPr lang="tr-TR" sz="9600" dirty="0"/>
              <a:t>güzelliğiyle göz kamaştırıyor. </a:t>
            </a:r>
            <a:endParaRPr lang="tr-TR" sz="9600" dirty="0" smtClean="0"/>
          </a:p>
          <a:p>
            <a:pPr marL="0" indent="0">
              <a:lnSpc>
                <a:spcPct val="170000"/>
              </a:lnSpc>
              <a:buNone/>
            </a:pPr>
            <a:r>
              <a:rPr lang="tr-TR" sz="9600" dirty="0" smtClean="0"/>
              <a:t>Son </a:t>
            </a:r>
            <a:r>
              <a:rPr lang="tr-TR" sz="9600" dirty="0"/>
              <a:t>10 yılda Şampiyonlar </a:t>
            </a:r>
            <a:r>
              <a:rPr lang="tr-TR" sz="9600" dirty="0" smtClean="0"/>
              <a:t>Ligi kupasını </a:t>
            </a:r>
            <a:r>
              <a:rPr lang="tr-TR" sz="9600" dirty="0"/>
              <a:t>altı kez kazanan ekibin içinde yer alan </a:t>
            </a:r>
            <a:r>
              <a:rPr lang="tr-TR" sz="9600" dirty="0" err="1"/>
              <a:t>Piccinini</a:t>
            </a:r>
            <a:r>
              <a:rPr lang="tr-TR" sz="9600" dirty="0"/>
              <a:t>, özel hayatı ve verdiği </a:t>
            </a:r>
            <a:r>
              <a:rPr lang="tr-TR" sz="9600" b="1" u="sng" dirty="0"/>
              <a:t>cesur </a:t>
            </a:r>
            <a:r>
              <a:rPr lang="tr-TR" sz="9600" b="1" u="sng" dirty="0" smtClean="0"/>
              <a:t>pozlarla gündemden </a:t>
            </a:r>
            <a:r>
              <a:rPr lang="tr-TR" sz="9600" b="1" u="sng" dirty="0"/>
              <a:t>inmiyor</a:t>
            </a:r>
            <a:r>
              <a:rPr lang="tr-TR" sz="9600" dirty="0"/>
              <a:t>.” </a:t>
            </a:r>
            <a:endParaRPr lang="tr-TR" sz="12800" dirty="0" smtClean="0"/>
          </a:p>
          <a:p>
            <a:pPr marL="0" indent="0">
              <a:lnSpc>
                <a:spcPct val="170000"/>
              </a:lnSpc>
              <a:buNone/>
            </a:pPr>
            <a:r>
              <a:rPr lang="tr-TR" sz="5600" dirty="0" smtClean="0"/>
              <a:t>(</a:t>
            </a:r>
            <a:r>
              <a:rPr lang="tr-TR" sz="5600" dirty="0"/>
              <a:t>7 Nisan 2010) </a:t>
            </a:r>
            <a:r>
              <a:rPr lang="tr-TR" sz="5600" dirty="0" smtClean="0">
                <a:hlinkClick r:id="rId2"/>
              </a:rPr>
              <a:t>http</a:t>
            </a:r>
            <a:r>
              <a:rPr lang="tr-TR" sz="5600" dirty="0">
                <a:hlinkClick r:id="rId2"/>
              </a:rPr>
              <a:t>://</a:t>
            </a:r>
            <a:r>
              <a:rPr lang="tr-TR" sz="5600" dirty="0" smtClean="0">
                <a:hlinkClick r:id="rId2"/>
              </a:rPr>
              <a:t>cadde.milliyet.com.tr</a:t>
            </a:r>
            <a:endParaRPr lang="tr-TR" sz="5600" dirty="0" smtClean="0"/>
          </a:p>
          <a:p>
            <a:pPr marL="0" indent="0">
              <a:buNone/>
            </a:pPr>
            <a:endParaRPr lang="tr-TR" dirty="0"/>
          </a:p>
        </p:txBody>
      </p:sp>
    </p:spTree>
    <p:extLst>
      <p:ext uri="{BB962C8B-B14F-4D97-AF65-F5344CB8AC3E}">
        <p14:creationId xmlns:p14="http://schemas.microsoft.com/office/powerpoint/2010/main" val="241916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1052736"/>
            <a:ext cx="8229600" cy="4525963"/>
          </a:xfrm>
        </p:spPr>
        <p:txBody>
          <a:bodyPr>
            <a:normAutofit lnSpcReduction="10000"/>
          </a:bodyPr>
          <a:lstStyle/>
          <a:p>
            <a:pPr marL="0" indent="0" algn="ctr">
              <a:buNone/>
            </a:pPr>
            <a:endParaRPr lang="tr-TR" dirty="0" smtClean="0"/>
          </a:p>
          <a:p>
            <a:pPr marL="0" indent="0" algn="ctr">
              <a:lnSpc>
                <a:spcPct val="150000"/>
              </a:lnSpc>
              <a:buNone/>
            </a:pPr>
            <a:r>
              <a:rPr lang="tr-TR" sz="3600" b="1" dirty="0" smtClean="0"/>
              <a:t>Medyada </a:t>
            </a:r>
            <a:r>
              <a:rPr lang="tr-TR" sz="3600" b="1" dirty="0"/>
              <a:t>söz konusu kadın sporcunun bedeni ve güzelliği ön plana çıkarılmaktadır. Kadınsal özellikleri, sportif başarısının önüne </a:t>
            </a:r>
            <a:r>
              <a:rPr lang="tr-TR" sz="3600" b="1" dirty="0" smtClean="0"/>
              <a:t>geçmektedir.</a:t>
            </a:r>
            <a:endParaRPr lang="tr-TR" sz="3600" b="1" dirty="0"/>
          </a:p>
        </p:txBody>
      </p:sp>
    </p:spTree>
    <p:extLst>
      <p:ext uri="{BB962C8B-B14F-4D97-AF65-F5344CB8AC3E}">
        <p14:creationId xmlns:p14="http://schemas.microsoft.com/office/powerpoint/2010/main" val="233205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3">
                    <a:lumMod val="50000"/>
                  </a:schemeClr>
                </a:solidFill>
              </a:rPr>
              <a:t>Bikini </a:t>
            </a:r>
            <a:r>
              <a:rPr lang="tr-TR" b="1" dirty="0" smtClean="0">
                <a:solidFill>
                  <a:schemeClr val="accent3">
                    <a:lumMod val="50000"/>
                  </a:schemeClr>
                </a:solidFill>
              </a:rPr>
              <a:t>giyerim!!!</a:t>
            </a:r>
            <a:endParaRPr lang="tr-TR" b="1" dirty="0">
              <a:solidFill>
                <a:schemeClr val="accent3">
                  <a:lumMod val="50000"/>
                </a:schemeClr>
              </a:solidFill>
            </a:endParaRPr>
          </a:p>
        </p:txBody>
      </p:sp>
      <p:sp>
        <p:nvSpPr>
          <p:cNvPr id="3" name="İçerik Yer Tutucusu 2"/>
          <p:cNvSpPr>
            <a:spLocks noGrp="1"/>
          </p:cNvSpPr>
          <p:nvPr>
            <p:ph sz="quarter" idx="1"/>
          </p:nvPr>
        </p:nvSpPr>
        <p:spPr>
          <a:xfrm>
            <a:off x="457200" y="1412776"/>
            <a:ext cx="8229600" cy="4896544"/>
          </a:xfrm>
        </p:spPr>
        <p:txBody>
          <a:bodyPr>
            <a:normAutofit fontScale="92500"/>
          </a:bodyPr>
          <a:lstStyle/>
          <a:p>
            <a:pPr marL="0" indent="0" algn="ctr">
              <a:buNone/>
            </a:pPr>
            <a:r>
              <a:rPr lang="tr-TR" b="1" u="sng" dirty="0"/>
              <a:t>Ahmet Çakar: “Bikini giyerim</a:t>
            </a:r>
            <a:r>
              <a:rPr lang="tr-TR" b="1" u="sng" dirty="0" smtClean="0"/>
              <a:t>”…</a:t>
            </a:r>
          </a:p>
          <a:p>
            <a:pPr marL="0" indent="0">
              <a:buNone/>
            </a:pPr>
            <a:endParaRPr lang="tr-TR" dirty="0"/>
          </a:p>
          <a:p>
            <a:pPr marL="0" indent="0">
              <a:lnSpc>
                <a:spcPct val="170000"/>
              </a:lnSpc>
              <a:buNone/>
            </a:pPr>
            <a:r>
              <a:rPr lang="tr-TR" dirty="0" smtClean="0"/>
              <a:t>Fenerbahçe’nin</a:t>
            </a:r>
            <a:r>
              <a:rPr lang="tr-TR" dirty="0"/>
              <a:t>, Şampiyonlar Ligi’nde, </a:t>
            </a:r>
            <a:r>
              <a:rPr lang="tr-TR" dirty="0" err="1"/>
              <a:t>Sevilla</a:t>
            </a:r>
            <a:r>
              <a:rPr lang="tr-TR" dirty="0"/>
              <a:t> ile oynayacağı maç öncesi, eski bir hakem ve futbol yorumcusu olan Ahmet Çakar’ın bir programda (4 Mart 2008, Show </a:t>
            </a:r>
            <a:r>
              <a:rPr lang="tr-TR" dirty="0" err="1"/>
              <a:t>Tv</a:t>
            </a:r>
            <a:r>
              <a:rPr lang="tr-TR" dirty="0"/>
              <a:t>. </a:t>
            </a:r>
            <a:r>
              <a:rPr lang="tr-TR" dirty="0" err="1"/>
              <a:t>Altıpas</a:t>
            </a:r>
            <a:r>
              <a:rPr lang="tr-TR" dirty="0"/>
              <a:t> Programı) “</a:t>
            </a:r>
            <a:r>
              <a:rPr lang="tr-TR" i="1" u="sng" dirty="0"/>
              <a:t>Fenerbahçe bu turu geçerse, bikini giyip programa çıkarım</a:t>
            </a:r>
            <a:r>
              <a:rPr lang="tr-TR" dirty="0"/>
              <a:t>” demesi, o dönemde medyayı meşgul etmişti. </a:t>
            </a:r>
            <a:endParaRPr lang="tr-TR" dirty="0" smtClean="0"/>
          </a:p>
          <a:p>
            <a:pPr marL="0" indent="0">
              <a:buNone/>
            </a:pPr>
            <a:endParaRPr lang="tr-TR" sz="2300" dirty="0" smtClean="0">
              <a:hlinkClick r:id="rId2"/>
            </a:endParaRPr>
          </a:p>
          <a:p>
            <a:pPr marL="0" indent="0">
              <a:buNone/>
            </a:pPr>
            <a:r>
              <a:rPr lang="tr-TR" sz="2300" dirty="0" smtClean="0">
                <a:hlinkClick r:id="rId2"/>
              </a:rPr>
              <a:t>http</a:t>
            </a:r>
            <a:r>
              <a:rPr lang="tr-TR" sz="2300" dirty="0">
                <a:hlinkClick r:id="rId2"/>
              </a:rPr>
              <a:t>://blog.milliyet.com.tr/ahmet-cakar-in-bikini-gercegi/Blog/?</a:t>
            </a:r>
            <a:r>
              <a:rPr lang="tr-TR" sz="2300" dirty="0" smtClean="0">
                <a:hlinkClick r:id="rId2"/>
              </a:rPr>
              <a:t>BlogNo=97789</a:t>
            </a:r>
            <a:endParaRPr lang="tr-TR" sz="2300" dirty="0" smtClean="0"/>
          </a:p>
          <a:p>
            <a:pPr marL="0" indent="0">
              <a:buNone/>
            </a:pPr>
            <a:endParaRPr lang="tr-TR" dirty="0"/>
          </a:p>
        </p:txBody>
      </p:sp>
    </p:spTree>
    <p:extLst>
      <p:ext uri="{BB962C8B-B14F-4D97-AF65-F5344CB8AC3E}">
        <p14:creationId xmlns:p14="http://schemas.microsoft.com/office/powerpoint/2010/main" val="235473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chemeClr val="accent3">
                    <a:lumMod val="50000"/>
                  </a:schemeClr>
                </a:solidFill>
              </a:rPr>
              <a:t>BEN KADINLA FUTBOL TARTIŞMAM!!!</a:t>
            </a:r>
            <a:endParaRPr lang="tr-TR" b="1" dirty="0">
              <a:solidFill>
                <a:schemeClr val="accent3">
                  <a:lumMod val="50000"/>
                </a:schemeClr>
              </a:solidFill>
            </a:endParaRPr>
          </a:p>
        </p:txBody>
      </p:sp>
      <p:sp>
        <p:nvSpPr>
          <p:cNvPr id="3" name="İçerik Yer Tutucusu 2"/>
          <p:cNvSpPr>
            <a:spLocks noGrp="1"/>
          </p:cNvSpPr>
          <p:nvPr>
            <p:ph sz="quarter" idx="1"/>
          </p:nvPr>
        </p:nvSpPr>
        <p:spPr/>
        <p:txBody>
          <a:bodyPr/>
          <a:lstStyle/>
          <a:p>
            <a:pPr marL="0" indent="0">
              <a:buNone/>
            </a:pPr>
            <a:r>
              <a:rPr lang="tr-TR" sz="2800" dirty="0" smtClean="0">
                <a:hlinkClick r:id="rId2"/>
              </a:rPr>
              <a:t>https</a:t>
            </a:r>
            <a:r>
              <a:rPr lang="tr-TR" sz="2800" dirty="0">
                <a:hlinkClick r:id="rId2"/>
              </a:rPr>
              <a:t>://</a:t>
            </a:r>
            <a:r>
              <a:rPr lang="tr-TR" sz="2800" dirty="0" smtClean="0">
                <a:hlinkClick r:id="rId2"/>
              </a:rPr>
              <a:t>www.youtube.com/watch?v=3Ld2E7XAVAs</a:t>
            </a:r>
            <a:endParaRPr lang="tr-TR" sz="2800" dirty="0" smtClean="0"/>
          </a:p>
          <a:p>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2564903"/>
            <a:ext cx="6696744" cy="374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342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1">
                    <a:lumMod val="75000"/>
                  </a:schemeClr>
                </a:solidFill>
              </a:rPr>
              <a:t>«AMK» SPOR GAZETESİ</a:t>
            </a:r>
            <a:endParaRPr lang="tr-TR" b="1" dirty="0">
              <a:solidFill>
                <a:schemeClr val="accent1">
                  <a:lumMod val="75000"/>
                </a:schemeClr>
              </a:solidFill>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2362200" y="2208212"/>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09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6200" y="1196752"/>
            <a:ext cx="3388969" cy="492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26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462813" y="1124744"/>
            <a:ext cx="4218373" cy="500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40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3">
                    <a:lumMod val="50000"/>
                  </a:schemeClr>
                </a:solidFill>
              </a:rPr>
              <a:t>Seksi Kulüp….</a:t>
            </a:r>
            <a:endParaRPr lang="tr-TR" b="1" dirty="0">
              <a:solidFill>
                <a:schemeClr val="accent3">
                  <a:lumMod val="50000"/>
                </a:schemeClr>
              </a:solidFill>
            </a:endParaRPr>
          </a:p>
        </p:txBody>
      </p:sp>
      <p:sp>
        <p:nvSpPr>
          <p:cNvPr id="3" name="İçerik Yer Tutucusu 2"/>
          <p:cNvSpPr>
            <a:spLocks noGrp="1"/>
          </p:cNvSpPr>
          <p:nvPr>
            <p:ph sz="quarter" idx="1"/>
          </p:nvPr>
        </p:nvSpPr>
        <p:spPr>
          <a:xfrm>
            <a:off x="457200" y="1484784"/>
            <a:ext cx="8229600" cy="4641379"/>
          </a:xfrm>
        </p:spPr>
        <p:txBody>
          <a:bodyPr>
            <a:normAutofit fontScale="62500" lnSpcReduction="20000"/>
          </a:bodyPr>
          <a:lstStyle/>
          <a:p>
            <a:pPr marL="0" indent="0">
              <a:buNone/>
            </a:pPr>
            <a:r>
              <a:rPr lang="tr-TR" u="sng" dirty="0" smtClean="0"/>
              <a:t>Habere GS yönetiminden yanıt:</a:t>
            </a:r>
          </a:p>
          <a:p>
            <a:pPr marL="0" indent="0">
              <a:lnSpc>
                <a:spcPct val="160000"/>
              </a:lnSpc>
              <a:buNone/>
            </a:pPr>
            <a:r>
              <a:rPr lang="tr-TR" sz="3400" dirty="0"/>
              <a:t>Söz konusu haberde Cumartesi </a:t>
            </a:r>
            <a:r>
              <a:rPr lang="tr-TR" sz="3400" dirty="0" smtClean="0"/>
              <a:t>akşamı oynanan «Galatasaray </a:t>
            </a:r>
            <a:r>
              <a:rPr lang="tr-TR" sz="3400" dirty="0"/>
              <a:t>– </a:t>
            </a:r>
            <a:r>
              <a:rPr lang="tr-TR" sz="3400" dirty="0" smtClean="0"/>
              <a:t>Eskişehirspor </a:t>
            </a:r>
            <a:r>
              <a:rPr lang="tr-TR" sz="3400" dirty="0"/>
              <a:t>maç esnası iki </a:t>
            </a:r>
            <a:r>
              <a:rPr lang="tr-TR" sz="3400" dirty="0" smtClean="0"/>
              <a:t>taraftarımızın kadınlar </a:t>
            </a:r>
            <a:r>
              <a:rPr lang="tr-TR" sz="3400" dirty="0"/>
              <a:t>tuvaletinde uygunsuz bir şekilde yakalandıkları ifade ediliyor. Öncelikle belirtiriz ki söz konusu haberde geçen olay </a:t>
            </a:r>
            <a:r>
              <a:rPr lang="tr-TR" sz="3400" dirty="0" smtClean="0"/>
              <a:t>tamimiyle </a:t>
            </a:r>
            <a:r>
              <a:rPr lang="tr-TR" sz="3400" dirty="0"/>
              <a:t>HAYAL ÜRÜNÜDÜR. </a:t>
            </a:r>
            <a:r>
              <a:rPr lang="tr-TR" sz="3400" dirty="0" smtClean="0"/>
              <a:t>Bilindiği </a:t>
            </a:r>
            <a:r>
              <a:rPr lang="tr-TR" sz="3400" dirty="0"/>
              <a:t>üzere Galatasaray </a:t>
            </a:r>
            <a:r>
              <a:rPr lang="tr-TR" sz="3400" dirty="0" smtClean="0"/>
              <a:t>taraftarı </a:t>
            </a:r>
            <a:r>
              <a:rPr lang="tr-TR" sz="3400" u="sng" dirty="0"/>
              <a:t>etik ve ahlaki </a:t>
            </a:r>
            <a:r>
              <a:rPr lang="tr-TR" sz="3400" u="sng" dirty="0" smtClean="0"/>
              <a:t>değerlere </a:t>
            </a:r>
            <a:r>
              <a:rPr lang="tr-TR" sz="3400" u="sng" dirty="0"/>
              <a:t>her zaman önem veren bir </a:t>
            </a:r>
            <a:r>
              <a:rPr lang="tr-TR" sz="3400" u="sng" dirty="0" smtClean="0"/>
              <a:t>taraftardır</a:t>
            </a:r>
            <a:r>
              <a:rPr lang="tr-TR" sz="3400" dirty="0" smtClean="0"/>
              <a:t>. </a:t>
            </a:r>
            <a:r>
              <a:rPr lang="tr-TR" sz="3400" dirty="0"/>
              <a:t>Böyle bir </a:t>
            </a:r>
            <a:r>
              <a:rPr lang="tr-TR" sz="3400" dirty="0" smtClean="0"/>
              <a:t>olayın gerçekleşmesi </a:t>
            </a:r>
            <a:r>
              <a:rPr lang="tr-TR" sz="3400" dirty="0"/>
              <a:t>söz konusu </a:t>
            </a:r>
            <a:r>
              <a:rPr lang="tr-TR" sz="3400" dirty="0" smtClean="0"/>
              <a:t>değildir».</a:t>
            </a:r>
            <a:endParaRPr lang="tr-TR" sz="3400" dirty="0"/>
          </a:p>
        </p:txBody>
      </p:sp>
    </p:spTree>
    <p:extLst>
      <p:ext uri="{BB962C8B-B14F-4D97-AF65-F5344CB8AC3E}">
        <p14:creationId xmlns:p14="http://schemas.microsoft.com/office/powerpoint/2010/main" val="6520149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57</TotalTime>
  <Words>452</Words>
  <Application>Microsoft Office PowerPoint</Application>
  <PresentationFormat>Ekran Gösterisi (4:3)</PresentationFormat>
  <Paragraphs>41</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Cumba</vt:lpstr>
      <vt:lpstr>   Spor Haberlerinde VE Programlarında Toplumsal Cinsiyet Rolleri Üzerinden Kadının Temsili  </vt:lpstr>
      <vt:lpstr>Fenerbahçe'yi yıkan güzel!</vt:lpstr>
      <vt:lpstr>PowerPoint Sunusu</vt:lpstr>
      <vt:lpstr>Bikini giyerim!!!</vt:lpstr>
      <vt:lpstr>BEN KADINLA FUTBOL TARTIŞMAM!!!</vt:lpstr>
      <vt:lpstr>«AMK» SPOR GAZETESİ</vt:lpstr>
      <vt:lpstr>PowerPoint Sunusu</vt:lpstr>
      <vt:lpstr>PowerPoint Sunusu</vt:lpstr>
      <vt:lpstr>Seksi Kulüp….</vt:lpstr>
      <vt:lpstr>AMK Okumayın’cı Ayşe Arman’a AMK Gazetesi içinden cevap:</vt:lpstr>
      <vt:lpstr>AMK Okumayın’cı Ayşe Arman’a AMK Gazetesi içinden cevap:</vt:lpstr>
      <vt:lpstr>«En Seksi 10 Kadın Sporcu» Hürriyet Spor ’un haberi:</vt:lpstr>
      <vt:lpstr> «2015’in "En Güzel Kadın Sporcu" ünvanını yine Leryn Franco kazandı» </vt:lpstr>
      <vt:lpstr>   «Onlar profesyonel sporcu olarak kazandıkları başarıların yanı sıra güzellikleriyle de taraftarlarını peşinde koşturuyor. İşte güzelliği ile baş döndüren özel taraftarı olan kadın SPORCULAR»</vt:lpstr>
      <vt:lpstr>«Güzellikleriyle de dikkat çeken Türk kadın sporcular»</vt:lpstr>
      <vt:lpstr>«Güzellikleriyle de dikkat çeken Türk kadın sporcular»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dc:creator>
  <cp:lastModifiedBy>esra</cp:lastModifiedBy>
  <cp:revision>8</cp:revision>
  <dcterms:created xsi:type="dcterms:W3CDTF">2016-05-02T07:30:54Z</dcterms:created>
  <dcterms:modified xsi:type="dcterms:W3CDTF">2017-05-16T08:33:05Z</dcterms:modified>
</cp:coreProperties>
</file>