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6" r:id="rId3"/>
    <p:sldId id="257" r:id="rId4"/>
    <p:sldId id="260" r:id="rId5"/>
    <p:sldId id="266" r:id="rId6"/>
    <p:sldId id="265"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snapToGrid="0">
      <p:cViewPr varScale="1">
        <p:scale>
          <a:sx n="58" d="100"/>
          <a:sy n="58" d="100"/>
        </p:scale>
        <p:origin x="84"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DUYGULARIN ANATOMİSİ: LİMBİK SİSTEM</a:t>
            </a:r>
            <a:endParaRPr lang="tr-TR" sz="3500">
              <a:solidFill>
                <a:srgbClr val="FF0000"/>
              </a:solidFill>
            </a:endParaRPr>
          </a:p>
        </p:txBody>
      </p:sp>
      <p:sp>
        <p:nvSpPr>
          <p:cNvPr id="3" name="Dikdörtgen 2"/>
          <p:cNvSpPr/>
          <p:nvPr/>
        </p:nvSpPr>
        <p:spPr>
          <a:xfrm>
            <a:off x="230659" y="2551837"/>
            <a:ext cx="11730682" cy="1631216"/>
          </a:xfrm>
          <a:prstGeom prst="rect">
            <a:avLst/>
          </a:prstGeom>
        </p:spPr>
        <p:txBody>
          <a:bodyPr wrap="square">
            <a:spAutoFit/>
          </a:bodyPr>
          <a:lstStyle/>
          <a:p>
            <a:pPr algn="ctr"/>
            <a:r>
              <a:rPr lang="en-US" sz="2500"/>
              <a:t>Limbik sistem; hipokampus, amigdala, ön (anteriyor) talamik çekirdekler ve limbik zarını içeren bir grup beyin yapısıdır. Bu sistemdeki yapılar çeşitli fonksiyonları yerine getirmek için (örneğin, duyguyu yaşama ve ifade etme, bazı davranışlarla meşgul olma, uzun süreli bellek ve koklama duyusu gibi) birlikte çalışmaktadır. </a:t>
            </a:r>
            <a:endParaRPr lang="tr-TR" sz="2500"/>
          </a:p>
        </p:txBody>
      </p:sp>
    </p:spTree>
    <p:extLst>
      <p:ext uri="{BB962C8B-B14F-4D97-AF65-F5344CB8AC3E}">
        <p14:creationId xmlns:p14="http://schemas.microsoft.com/office/powerpoint/2010/main" val="395686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33599" y="862182"/>
            <a:ext cx="7990704" cy="5512576"/>
          </a:xfrm>
          <a:prstGeom prst="rect">
            <a:avLst/>
          </a:prstGeom>
        </p:spPr>
      </p:pic>
    </p:spTree>
    <p:extLst>
      <p:ext uri="{BB962C8B-B14F-4D97-AF65-F5344CB8AC3E}">
        <p14:creationId xmlns:p14="http://schemas.microsoft.com/office/powerpoint/2010/main" val="296325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01292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LİMBİK </a:t>
            </a:r>
            <a:r>
              <a:rPr lang="tr-TR" sz="3000" b="1">
                <a:solidFill>
                  <a:srgbClr val="00B050"/>
                </a:solidFill>
              </a:rPr>
              <a:t>SİSTEM VE PAPEZ DEVRESİ</a:t>
            </a:r>
            <a:endParaRPr lang="tr-TR" sz="3000" b="1" dirty="0">
              <a:solidFill>
                <a:srgbClr val="00B050"/>
              </a:solidFill>
            </a:endParaRPr>
          </a:p>
        </p:txBody>
      </p:sp>
      <p:pic>
        <p:nvPicPr>
          <p:cNvPr id="3" name="Resim 2"/>
          <p:cNvPicPr>
            <a:picLocks noChangeAspect="1"/>
          </p:cNvPicPr>
          <p:nvPr/>
        </p:nvPicPr>
        <p:blipFill>
          <a:blip r:embed="rId2"/>
          <a:stretch>
            <a:fillRect/>
          </a:stretch>
        </p:blipFill>
        <p:spPr>
          <a:xfrm>
            <a:off x="3509319" y="1268175"/>
            <a:ext cx="4975654" cy="5161908"/>
          </a:xfrm>
          <a:prstGeom prst="rect">
            <a:avLst/>
          </a:prstGeom>
        </p:spPr>
      </p:pic>
    </p:spTree>
    <p:extLst>
      <p:ext uri="{BB962C8B-B14F-4D97-AF65-F5344CB8AC3E}">
        <p14:creationId xmlns:p14="http://schemas.microsoft.com/office/powerpoint/2010/main" val="27247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84404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HİPOKAMPUS</a:t>
            </a:r>
            <a:endParaRPr lang="tr-TR" sz="3000" b="1" dirty="0">
              <a:solidFill>
                <a:srgbClr val="00B050"/>
              </a:solidFill>
            </a:endParaRPr>
          </a:p>
        </p:txBody>
      </p:sp>
      <p:sp>
        <p:nvSpPr>
          <p:cNvPr id="3" name="Dikdörtgen 2"/>
          <p:cNvSpPr/>
          <p:nvPr/>
        </p:nvSpPr>
        <p:spPr>
          <a:xfrm>
            <a:off x="238897" y="2551837"/>
            <a:ext cx="11714206" cy="1631216"/>
          </a:xfrm>
          <a:prstGeom prst="rect">
            <a:avLst/>
          </a:prstGeom>
        </p:spPr>
        <p:txBody>
          <a:bodyPr wrap="square">
            <a:spAutoFit/>
          </a:bodyPr>
          <a:lstStyle/>
          <a:p>
            <a:pPr algn="ctr"/>
            <a:r>
              <a:rPr lang="en-US" sz="2500"/>
              <a:t>Hipokampus, bellek oluşumu ve uzun süreli potansiyel artış (long-term potentiation) </a:t>
            </a:r>
            <a:r>
              <a:rPr lang="en-US" sz="2500" smtClean="0"/>
              <a:t>sürecinde </a:t>
            </a:r>
            <a:r>
              <a:rPr lang="en-US" sz="2500"/>
              <a:t>bir rol oynar. Hipokampusta önemli bir yaralanma söz konusu olduğunda, birey yeni anılar oluşturmakta (anterograd </a:t>
            </a:r>
            <a:r>
              <a:rPr lang="en-US" sz="2500" b="1"/>
              <a:t>amnezi</a:t>
            </a:r>
            <a:r>
              <a:rPr lang="en-US" sz="2500"/>
              <a:t>) ciddi sorunlar yaşayabilir ve bazen </a:t>
            </a:r>
            <a:r>
              <a:rPr lang="en-US" sz="2500" smtClean="0"/>
              <a:t>yaralanmadan </a:t>
            </a:r>
            <a:r>
              <a:rPr lang="en-US" sz="2500"/>
              <a:t>önce oluşturulan anıları hatırlamada (rerograd amnezi) güçlük yaşayabilir. </a:t>
            </a:r>
            <a:endParaRPr lang="tr-TR" sz="2500"/>
          </a:p>
        </p:txBody>
      </p:sp>
    </p:spTree>
    <p:extLst>
      <p:ext uri="{BB962C8B-B14F-4D97-AF65-F5344CB8AC3E}">
        <p14:creationId xmlns:p14="http://schemas.microsoft.com/office/powerpoint/2010/main" val="13062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39418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AMİGDALA</a:t>
            </a:r>
            <a:endParaRPr lang="tr-TR" sz="3000" b="1" dirty="0">
              <a:solidFill>
                <a:srgbClr val="00B050"/>
              </a:solidFill>
            </a:endParaRPr>
          </a:p>
        </p:txBody>
      </p:sp>
      <p:sp>
        <p:nvSpPr>
          <p:cNvPr id="3" name="Dikdörtgen 2"/>
          <p:cNvSpPr/>
          <p:nvPr/>
        </p:nvSpPr>
        <p:spPr>
          <a:xfrm>
            <a:off x="181232" y="2006080"/>
            <a:ext cx="11483546" cy="2785378"/>
          </a:xfrm>
          <a:prstGeom prst="rect">
            <a:avLst/>
          </a:prstGeom>
        </p:spPr>
        <p:txBody>
          <a:bodyPr wrap="square">
            <a:spAutoFit/>
          </a:bodyPr>
          <a:lstStyle/>
          <a:p>
            <a:pPr algn="ctr"/>
            <a:r>
              <a:rPr lang="en-US" sz="2500"/>
              <a:t>Amigdala, orta şakak lobunun (medial temporal lob) derininde bulunan badem şekilli çekirdek gruplarıdır. Yapılar; hipokampus, septal çekirdekler, alın (prefrontal) bölgesi ve aynı zamanda talamus orta sırt (medial dorsal) çekirdeği ile bağlantı oluşturur. </a:t>
            </a:r>
            <a:r>
              <a:rPr lang="en-US" sz="2500" smtClean="0"/>
              <a:t>Amigdala</a:t>
            </a:r>
            <a:r>
              <a:rPr lang="en-US" sz="2500"/>
              <a:t>, hayvanların yeni uyaranlardan korkmayı öğrendikleri anlarda, korku koşullaması olarak da bilinen gelişimsel süreci içeren, duygusal olaylarla ilişkili anıların </a:t>
            </a:r>
            <a:r>
              <a:rPr lang="en-US" sz="2500" smtClean="0"/>
              <a:t>oluşturulması </a:t>
            </a:r>
            <a:r>
              <a:rPr lang="en-US" sz="2500"/>
              <a:t>ve depolanmasında önemli bir rol oynar (Dalzell, Connor, Penner, Saari, </a:t>
            </a:r>
            <a:r>
              <a:rPr lang="en-US" sz="2500" smtClean="0"/>
              <a:t>Leboutillier </a:t>
            </a:r>
            <a:r>
              <a:rPr lang="en-US" sz="2500"/>
              <a:t>ve Weeks, 2010). </a:t>
            </a:r>
            <a:endParaRPr lang="tr-TR" sz="2500"/>
          </a:p>
        </p:txBody>
      </p:sp>
    </p:spTree>
    <p:extLst>
      <p:ext uri="{BB962C8B-B14F-4D97-AF65-F5344CB8AC3E}">
        <p14:creationId xmlns:p14="http://schemas.microsoft.com/office/powerpoint/2010/main" val="243946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17418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TALAMUS</a:t>
            </a:r>
            <a:endParaRPr lang="tr-TR" sz="3000" b="1" dirty="0">
              <a:solidFill>
                <a:srgbClr val="00B050"/>
              </a:solidFill>
            </a:endParaRPr>
          </a:p>
        </p:txBody>
      </p:sp>
      <p:sp>
        <p:nvSpPr>
          <p:cNvPr id="3" name="Dikdörtgen 2"/>
          <p:cNvSpPr/>
          <p:nvPr/>
        </p:nvSpPr>
        <p:spPr>
          <a:xfrm>
            <a:off x="214184" y="2828836"/>
            <a:ext cx="11763632" cy="1246495"/>
          </a:xfrm>
          <a:prstGeom prst="rect">
            <a:avLst/>
          </a:prstGeom>
        </p:spPr>
        <p:txBody>
          <a:bodyPr wrap="square">
            <a:spAutoFit/>
          </a:bodyPr>
          <a:lstStyle/>
          <a:p>
            <a:pPr algn="ctr"/>
            <a:r>
              <a:rPr lang="en-US" sz="2500"/>
              <a:t>Beyin zarı (serebral korteks) ve orta beyin arasında yer alan talamus, beynin içinde orta hat şeklinde eşleştirilmiş simetrik bir yapıdır. Bu yapı, duyuların ve motor sinyallerinin beyin zarına aktarımı için sorumludur. </a:t>
            </a:r>
            <a:endParaRPr lang="tr-TR" sz="2500"/>
          </a:p>
        </p:txBody>
      </p:sp>
    </p:spTree>
    <p:extLst>
      <p:ext uri="{BB962C8B-B14F-4D97-AF65-F5344CB8AC3E}">
        <p14:creationId xmlns:p14="http://schemas.microsoft.com/office/powerpoint/2010/main" val="40488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97523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HİPOTALAMUS</a:t>
            </a:r>
            <a:endParaRPr lang="tr-TR" sz="3000" b="1" dirty="0">
              <a:solidFill>
                <a:srgbClr val="00B050"/>
              </a:solidFill>
            </a:endParaRPr>
          </a:p>
        </p:txBody>
      </p:sp>
      <p:sp>
        <p:nvSpPr>
          <p:cNvPr id="3" name="Dikdörtgen 2"/>
          <p:cNvSpPr/>
          <p:nvPr/>
        </p:nvSpPr>
        <p:spPr>
          <a:xfrm>
            <a:off x="271849" y="2502016"/>
            <a:ext cx="11648302" cy="1631216"/>
          </a:xfrm>
          <a:prstGeom prst="rect">
            <a:avLst/>
          </a:prstGeom>
        </p:spPr>
        <p:txBody>
          <a:bodyPr wrap="square">
            <a:spAutoFit/>
          </a:bodyPr>
          <a:lstStyle/>
          <a:p>
            <a:pPr algn="ctr"/>
            <a:r>
              <a:rPr lang="en-US" sz="2500"/>
              <a:t>Hipotalamus, çeşitli görevleri yerine getiren birkaç küçük çekirdekten oluşmaktadır. </a:t>
            </a:r>
            <a:r>
              <a:rPr lang="en-US" sz="2500" smtClean="0"/>
              <a:t>Hipotalamik </a:t>
            </a:r>
            <a:r>
              <a:rPr lang="en-US" sz="2500"/>
              <a:t>çekirdeklerindeki lezyonlar; motivasyon davranışlarını, vücut ısısını, cinsel </a:t>
            </a:r>
            <a:r>
              <a:rPr lang="en-US" sz="2500" smtClean="0"/>
              <a:t>davranışları</a:t>
            </a:r>
            <a:r>
              <a:rPr lang="en-US" sz="2500"/>
              <a:t>, kavga reaksiyonunu, iştah ve susuzluk ile birlikte uykuyu ve uyanıklığı bozabilir.</a:t>
            </a:r>
            <a:endParaRPr lang="tr-TR" sz="2500"/>
          </a:p>
        </p:txBody>
      </p:sp>
    </p:spTree>
    <p:extLst>
      <p:ext uri="{BB962C8B-B14F-4D97-AF65-F5344CB8AC3E}">
        <p14:creationId xmlns:p14="http://schemas.microsoft.com/office/powerpoint/2010/main" val="21271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59103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SİNGULAT </a:t>
            </a:r>
            <a:r>
              <a:rPr lang="tr-TR" sz="3000" b="1">
                <a:solidFill>
                  <a:srgbClr val="00B050"/>
                </a:solidFill>
              </a:rPr>
              <a:t>KIVRIMI (SİNGULAT GİRUS)</a:t>
            </a:r>
            <a:endParaRPr lang="tr-TR" sz="3000" b="1" dirty="0">
              <a:solidFill>
                <a:srgbClr val="00B050"/>
              </a:solidFill>
            </a:endParaRPr>
          </a:p>
        </p:txBody>
      </p:sp>
      <p:sp>
        <p:nvSpPr>
          <p:cNvPr id="3" name="Dikdörtgen 2"/>
          <p:cNvSpPr/>
          <p:nvPr/>
        </p:nvSpPr>
        <p:spPr>
          <a:xfrm>
            <a:off x="238897" y="2690336"/>
            <a:ext cx="11714206" cy="1631216"/>
          </a:xfrm>
          <a:prstGeom prst="rect">
            <a:avLst/>
          </a:prstGeom>
        </p:spPr>
        <p:txBody>
          <a:bodyPr wrap="square">
            <a:spAutoFit/>
          </a:bodyPr>
          <a:lstStyle/>
          <a:p>
            <a:pPr algn="ctr"/>
            <a:r>
              <a:rPr lang="en-US" sz="2500"/>
              <a:t>Singulat kıvrımı, singulat oluğu (singulat sulkus) ve beynin ortasındaki korpus kallozumun ortasında yer almaktadır. Singulat kıvrımı, talamus ön (anteriyor) çekirdeği ve </a:t>
            </a:r>
            <a:r>
              <a:rPr lang="en-US" sz="2500" smtClean="0"/>
              <a:t>neokorteksten</a:t>
            </a:r>
            <a:r>
              <a:rPr lang="en-US" sz="2500"/>
              <a:t>, aynı zamanda kortekste yer alan bedensel-duyusal (somatosensoriyel) alanlardan gelen bilgileri alır. </a:t>
            </a:r>
            <a:endParaRPr lang="tr-TR" sz="2500"/>
          </a:p>
        </p:txBody>
      </p:sp>
    </p:spTree>
    <p:extLst>
      <p:ext uri="{BB962C8B-B14F-4D97-AF65-F5344CB8AC3E}">
        <p14:creationId xmlns:p14="http://schemas.microsoft.com/office/powerpoint/2010/main" val="372929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19340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VENTRAL </a:t>
            </a:r>
            <a:r>
              <a:rPr lang="tr-TR" sz="3000" b="1">
                <a:solidFill>
                  <a:srgbClr val="00B050"/>
                </a:solidFill>
              </a:rPr>
              <a:t>TEGMENTAL ALANI</a:t>
            </a:r>
            <a:endParaRPr lang="tr-TR" sz="3000" b="1" dirty="0">
              <a:solidFill>
                <a:srgbClr val="00B050"/>
              </a:solidFill>
            </a:endParaRPr>
          </a:p>
        </p:txBody>
      </p:sp>
      <p:sp>
        <p:nvSpPr>
          <p:cNvPr id="3" name="Dikdörtgen 2"/>
          <p:cNvSpPr/>
          <p:nvPr/>
        </p:nvSpPr>
        <p:spPr>
          <a:xfrm>
            <a:off x="164757" y="2345563"/>
            <a:ext cx="11862486" cy="2015936"/>
          </a:xfrm>
          <a:prstGeom prst="rect">
            <a:avLst/>
          </a:prstGeom>
        </p:spPr>
        <p:txBody>
          <a:bodyPr wrap="square">
            <a:spAutoFit/>
          </a:bodyPr>
          <a:lstStyle/>
          <a:p>
            <a:pPr algn="ctr"/>
            <a:r>
              <a:rPr lang="en-US" sz="2500"/>
              <a:t>Ön tavan bölgesi, beyin sapının mezensefalik kesiminde yer almaktadır. Bu alanda, </a:t>
            </a:r>
            <a:r>
              <a:rPr lang="en-US" sz="2500" smtClean="0"/>
              <a:t>dopamin </a:t>
            </a:r>
            <a:r>
              <a:rPr lang="en-US" sz="2500"/>
              <a:t>salgılayan, sinir uyarıları (akson) akumbens çekirdeğinde (mezolimbik dopaminerjik yolu) sona eren, küçük bir grup sinir hücreleri bulduk. Bu alan, mutluluk duygusunun ve yoğun romantik aşkın yaşanması ile ilişkilidir (Xu, Aron, Brown, Cao, Feng ve Weng, 2011).</a:t>
            </a:r>
            <a:endParaRPr lang="tr-TR" sz="2500"/>
          </a:p>
        </p:txBody>
      </p:sp>
    </p:spTree>
    <p:extLst>
      <p:ext uri="{BB962C8B-B14F-4D97-AF65-F5344CB8AC3E}">
        <p14:creationId xmlns:p14="http://schemas.microsoft.com/office/powerpoint/2010/main" val="30719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729943" y="678150"/>
            <a:ext cx="8830966" cy="5880642"/>
          </a:xfrm>
          <a:prstGeom prst="rect">
            <a:avLst/>
          </a:prstGeom>
        </p:spPr>
      </p:pic>
    </p:spTree>
    <p:extLst>
      <p:ext uri="{BB962C8B-B14F-4D97-AF65-F5344CB8AC3E}">
        <p14:creationId xmlns:p14="http://schemas.microsoft.com/office/powerpoint/2010/main" val="169520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10</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2548138"/>
            <a:ext cx="10762168"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DUYGULARIN BİYOPSİKOLOJİSİ, STRES VE SAĞLIK</a:t>
            </a:r>
          </a:p>
        </p:txBody>
      </p:sp>
    </p:spTree>
    <p:extLst>
      <p:ext uri="{BB962C8B-B14F-4D97-AF65-F5344CB8AC3E}">
        <p14:creationId xmlns:p14="http://schemas.microsoft.com/office/powerpoint/2010/main" val="341926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BEYİN YARIMKÜRELERİ VE DUYGU</a:t>
            </a:r>
            <a:endParaRPr lang="tr-TR" sz="3500">
              <a:solidFill>
                <a:srgbClr val="FF0000"/>
              </a:solidFill>
            </a:endParaRPr>
          </a:p>
        </p:txBody>
      </p:sp>
      <p:sp>
        <p:nvSpPr>
          <p:cNvPr id="3" name="Dikdörtgen 2"/>
          <p:cNvSpPr/>
          <p:nvPr/>
        </p:nvSpPr>
        <p:spPr>
          <a:xfrm>
            <a:off x="172995" y="2274838"/>
            <a:ext cx="11846010" cy="2400657"/>
          </a:xfrm>
          <a:prstGeom prst="rect">
            <a:avLst/>
          </a:prstGeom>
        </p:spPr>
        <p:txBody>
          <a:bodyPr wrap="square">
            <a:spAutoFit/>
          </a:bodyPr>
          <a:lstStyle/>
          <a:p>
            <a:pPr algn="ctr"/>
            <a:r>
              <a:rPr lang="en-US" sz="2500"/>
              <a:t>Duyguya ilişkin biyolojik kuramlar, belli duygular yaşanırken, beynin farklı alanları ile bu alanlara ait aktiviteler üzerine ilgilenmiştir. Bazı kuramcılar, duygu davranışının altında iki genel motivasyonel sistemin yer aldığını öne sürmektedir. Sol yarımküreye (özellikle ön (frontal) ve şakak (temporal) bölgelerine dayalı olan davranışsal aktivasyon sisteminin (DAS), istenilen şeylere doğru hareket etme amacında olan iştah güdülerini düzenlediğine inanılmaktadır. </a:t>
            </a:r>
            <a:endParaRPr lang="tr-TR" sz="2500"/>
          </a:p>
        </p:txBody>
      </p:sp>
    </p:spTree>
    <p:extLst>
      <p:ext uri="{BB962C8B-B14F-4D97-AF65-F5344CB8AC3E}">
        <p14:creationId xmlns:p14="http://schemas.microsoft.com/office/powerpoint/2010/main" val="385247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DUYGULAR VE YÜZ İFADELERİ</a:t>
            </a:r>
            <a:endParaRPr lang="tr-TR" sz="3500">
              <a:solidFill>
                <a:srgbClr val="FF0000"/>
              </a:solidFill>
            </a:endParaRPr>
          </a:p>
        </p:txBody>
      </p:sp>
      <p:sp>
        <p:nvSpPr>
          <p:cNvPr id="3" name="Dikdörtgen 2"/>
          <p:cNvSpPr/>
          <p:nvPr/>
        </p:nvSpPr>
        <p:spPr>
          <a:xfrm>
            <a:off x="238897" y="1632285"/>
            <a:ext cx="11714206" cy="2015936"/>
          </a:xfrm>
          <a:prstGeom prst="rect">
            <a:avLst/>
          </a:prstGeom>
        </p:spPr>
        <p:txBody>
          <a:bodyPr wrap="square">
            <a:spAutoFit/>
          </a:bodyPr>
          <a:lstStyle/>
          <a:p>
            <a:r>
              <a:rPr lang="en-US" sz="2500"/>
              <a:t>Duygu durumumuzu belirtirken kullandığımız sözel olmayan iletişimin bir şekli yüz </a:t>
            </a:r>
            <a:r>
              <a:rPr lang="en-US" sz="2500" smtClean="0"/>
              <a:t>ifadelerimizdir</a:t>
            </a:r>
            <a:r>
              <a:rPr lang="en-US" sz="2500"/>
              <a:t>. Bunlar, yüzdeki bir ya da daha fazla kas hareketi ya da pozisyonu ile </a:t>
            </a:r>
            <a:r>
              <a:rPr lang="en-US" sz="2500" smtClean="0"/>
              <a:t>oluşmaktadır</a:t>
            </a:r>
            <a:r>
              <a:rPr lang="en-US" sz="2500"/>
              <a:t>. Duygu ve ifade arasındaki yakın ilişki, Paul Ekman ve arkadaşları tarafından araştırılmıştır. Araştırmacılar, insan duygularıyla ilgili temel bir liste oluşturabilmek için kültürler arası veri toplamışlardır (Ekman ve Friesen, 1986; Ekman, 1992) (Şekil 10.7</a:t>
            </a:r>
            <a:r>
              <a:rPr lang="en-US" sz="2500" smtClean="0"/>
              <a:t>). </a:t>
            </a:r>
            <a:endParaRPr lang="tr-TR" sz="2500"/>
          </a:p>
        </p:txBody>
      </p:sp>
      <p:pic>
        <p:nvPicPr>
          <p:cNvPr id="4" name="Resim 3"/>
          <p:cNvPicPr>
            <a:picLocks noChangeAspect="1"/>
          </p:cNvPicPr>
          <p:nvPr/>
        </p:nvPicPr>
        <p:blipFill>
          <a:blip r:embed="rId2"/>
          <a:stretch>
            <a:fillRect/>
          </a:stretch>
        </p:blipFill>
        <p:spPr>
          <a:xfrm>
            <a:off x="2665841" y="4066274"/>
            <a:ext cx="7058025" cy="2333625"/>
          </a:xfrm>
          <a:prstGeom prst="rect">
            <a:avLst/>
          </a:prstGeom>
        </p:spPr>
      </p:pic>
    </p:spTree>
    <p:extLst>
      <p:ext uri="{BB962C8B-B14F-4D97-AF65-F5344CB8AC3E}">
        <p14:creationId xmlns:p14="http://schemas.microsoft.com/office/powerpoint/2010/main" val="37264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82853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BİRİNCİL </a:t>
            </a:r>
            <a:r>
              <a:rPr lang="tr-TR" sz="3000" b="1">
                <a:solidFill>
                  <a:srgbClr val="00B050"/>
                </a:solidFill>
              </a:rPr>
              <a:t>VE İKİNCİL YÜZSEL DUYGULAR</a:t>
            </a:r>
            <a:endParaRPr lang="tr-TR" sz="3000" b="1" dirty="0">
              <a:solidFill>
                <a:srgbClr val="00B050"/>
              </a:solidFill>
            </a:endParaRPr>
          </a:p>
        </p:txBody>
      </p:sp>
      <p:sp>
        <p:nvSpPr>
          <p:cNvPr id="3" name="Dikdörtgen 2"/>
          <p:cNvSpPr/>
          <p:nvPr/>
        </p:nvSpPr>
        <p:spPr>
          <a:xfrm>
            <a:off x="172995" y="2828836"/>
            <a:ext cx="11846010" cy="1246495"/>
          </a:xfrm>
          <a:prstGeom prst="rect">
            <a:avLst/>
          </a:prstGeom>
        </p:spPr>
        <p:txBody>
          <a:bodyPr wrap="square">
            <a:spAutoFit/>
          </a:bodyPr>
          <a:lstStyle/>
          <a:p>
            <a:pPr algn="ctr"/>
            <a:r>
              <a:rPr lang="en-US" sz="2500"/>
              <a:t>Daha öncesinde tartışıldığı gibi, Ekman ve Friesman göre altı temel birincil duygu </a:t>
            </a:r>
            <a:r>
              <a:rPr lang="en-US" sz="2500" smtClean="0"/>
              <a:t>bulunmakta </a:t>
            </a:r>
            <a:r>
              <a:rPr lang="en-US" sz="2500"/>
              <a:t>ve ifade ettiğimiz diğer tüm duygular, altı temel duygunun yorumlanabilir </a:t>
            </a:r>
            <a:r>
              <a:rPr lang="en-US" sz="2500" smtClean="0"/>
              <a:t>bileşimlerinden </a:t>
            </a:r>
            <a:r>
              <a:rPr lang="en-US" sz="2500"/>
              <a:t>oluşmaktadır. </a:t>
            </a:r>
            <a:endParaRPr lang="tr-TR" sz="2500"/>
          </a:p>
        </p:txBody>
      </p:sp>
    </p:spTree>
    <p:extLst>
      <p:ext uri="{BB962C8B-B14F-4D97-AF65-F5344CB8AC3E}">
        <p14:creationId xmlns:p14="http://schemas.microsoft.com/office/powerpoint/2010/main" val="344988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74157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YÜZSEL </a:t>
            </a:r>
            <a:r>
              <a:rPr lang="tr-TR" sz="3000" b="1">
                <a:solidFill>
                  <a:srgbClr val="00B050"/>
                </a:solidFill>
              </a:rPr>
              <a:t>GERİ BİLDİRİM HİPOTEZİ</a:t>
            </a:r>
            <a:endParaRPr lang="tr-TR" sz="3000" b="1" dirty="0">
              <a:solidFill>
                <a:srgbClr val="00B050"/>
              </a:solidFill>
            </a:endParaRPr>
          </a:p>
        </p:txBody>
      </p:sp>
      <p:sp>
        <p:nvSpPr>
          <p:cNvPr id="3" name="Dikdörtgen 2"/>
          <p:cNvSpPr/>
          <p:nvPr/>
        </p:nvSpPr>
        <p:spPr>
          <a:xfrm>
            <a:off x="197708" y="2415934"/>
            <a:ext cx="11763632" cy="2400657"/>
          </a:xfrm>
          <a:prstGeom prst="rect">
            <a:avLst/>
          </a:prstGeom>
        </p:spPr>
        <p:txBody>
          <a:bodyPr wrap="square">
            <a:spAutoFit/>
          </a:bodyPr>
          <a:lstStyle/>
          <a:p>
            <a:pPr algn="ctr"/>
            <a:r>
              <a:rPr lang="en-US" sz="2500"/>
              <a:t>Yüzsel geri bildirim düşüncesi, yaptığınız herhangi bir yüz hareketi ya da kullandığınız bir yüz ifadesi sizin duygusal yaşantınız üzerinde doğrudan bir etkiye sahiptir anlayışından </a:t>
            </a:r>
            <a:r>
              <a:rPr lang="en-US" sz="2500" smtClean="0"/>
              <a:t>ortaya </a:t>
            </a:r>
            <a:r>
              <a:rPr lang="en-US" sz="2500"/>
              <a:t>çıkmıştır (Buck, 1980). Örneğin, bir partide yüzüne gülümseme ifadesi takınan kişiler, partiden daha fazla keyif alacak ve daha olumlu duygular hissedecektir. Charles Darwin, duygular sadece fiziksel tepkilere yol açmaz aynı zamanda fiziksel eylemlerden de etkilenir düşüncesinin ilk savunucularındandır.</a:t>
            </a:r>
            <a:endParaRPr lang="tr-TR" sz="2500"/>
          </a:p>
        </p:txBody>
      </p:sp>
    </p:spTree>
    <p:extLst>
      <p:ext uri="{BB962C8B-B14F-4D97-AF65-F5344CB8AC3E}">
        <p14:creationId xmlns:p14="http://schemas.microsoft.com/office/powerpoint/2010/main" val="2057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85900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DUCHENNE </a:t>
            </a:r>
            <a:r>
              <a:rPr lang="tr-TR" sz="3000" b="1">
                <a:solidFill>
                  <a:srgbClr val="00B050"/>
                </a:solidFill>
              </a:rPr>
              <a:t>GÜLÜŞÜ</a:t>
            </a:r>
            <a:endParaRPr lang="tr-TR" sz="3000" b="1" dirty="0">
              <a:solidFill>
                <a:srgbClr val="00B050"/>
              </a:solidFill>
            </a:endParaRPr>
          </a:p>
        </p:txBody>
      </p:sp>
      <p:sp>
        <p:nvSpPr>
          <p:cNvPr id="3" name="Dikdörtgen 2"/>
          <p:cNvSpPr/>
          <p:nvPr/>
        </p:nvSpPr>
        <p:spPr>
          <a:xfrm>
            <a:off x="205946" y="2380386"/>
            <a:ext cx="11780108" cy="2015936"/>
          </a:xfrm>
          <a:prstGeom prst="rect">
            <a:avLst/>
          </a:prstGeom>
        </p:spPr>
        <p:txBody>
          <a:bodyPr wrap="square">
            <a:spAutoFit/>
          </a:bodyPr>
          <a:lstStyle/>
          <a:p>
            <a:pPr algn="ctr"/>
            <a:r>
              <a:rPr lang="en-US" sz="2500"/>
              <a:t>Gerçek yüz ifadelerini sahtelerinden ayırt etmenin iki yolu vardır (Ekman, Davidson ve Friesen, 1990). Birincisi; yaşanan duygulara göre insanların yüzlerinde ortaya çıkan kısa, istemsiz yüz </a:t>
            </a:r>
            <a:r>
              <a:rPr lang="en-US" sz="2500" smtClean="0"/>
              <a:t>ifade</a:t>
            </a:r>
            <a:r>
              <a:rPr lang="tr-TR" sz="2500" smtClean="0"/>
              <a:t>a</a:t>
            </a:r>
            <a:r>
              <a:rPr lang="en-US" sz="2500" smtClean="0"/>
              <a:t>leri </a:t>
            </a:r>
            <a:r>
              <a:rPr lang="en-US" sz="2500"/>
              <a:t>olan ‘mikro ifadeler’dir. Bunlar yanıltması zor ifadelerdir. İkinci yol ise, gerçek ve gerçekçi olmayan yüz ifadelerini oluştururken kullanılan kaslarda belirgin farklılıklar vardır.</a:t>
            </a:r>
            <a:endParaRPr lang="tr-TR" sz="2500"/>
          </a:p>
        </p:txBody>
      </p:sp>
    </p:spTree>
    <p:extLst>
      <p:ext uri="{BB962C8B-B14F-4D97-AF65-F5344CB8AC3E}">
        <p14:creationId xmlns:p14="http://schemas.microsoft.com/office/powerpoint/2010/main" val="30800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KORKU, SALDIRI VE KAÇMA DAVRANIŞLARI</a:t>
            </a:r>
            <a:endParaRPr lang="tr-TR" sz="3500">
              <a:solidFill>
                <a:srgbClr val="FF0000"/>
              </a:solidFill>
            </a:endParaRPr>
          </a:p>
        </p:txBody>
      </p:sp>
      <p:sp>
        <p:nvSpPr>
          <p:cNvPr id="3" name="Dikdörtgen 2"/>
          <p:cNvSpPr/>
          <p:nvPr/>
        </p:nvSpPr>
        <p:spPr>
          <a:xfrm>
            <a:off x="214184" y="2690336"/>
            <a:ext cx="11763632" cy="1631216"/>
          </a:xfrm>
          <a:prstGeom prst="rect">
            <a:avLst/>
          </a:prstGeom>
        </p:spPr>
        <p:txBody>
          <a:bodyPr wrap="square">
            <a:spAutoFit/>
          </a:bodyPr>
          <a:lstStyle/>
          <a:p>
            <a:pPr algn="ctr"/>
            <a:r>
              <a:rPr lang="en-US" sz="2500"/>
              <a:t>Bir duygu olarak korku, ne zaman bir tehdit var ise o zaman ortaya çıkmaktadır. Bu </a:t>
            </a:r>
            <a:r>
              <a:rPr lang="en-US" sz="2500" smtClean="0"/>
              <a:t>duygu</a:t>
            </a:r>
            <a:r>
              <a:rPr lang="en-US" sz="2500"/>
              <a:t>, yaşamları tehlikede olan hayvanlara tanınan en önemli korunma yöntemidir. Diğer bir bakışla, saldırgan davranışlar ve saldırı davranışları bir düşmanı korkutmak ya da </a:t>
            </a:r>
            <a:r>
              <a:rPr lang="en-US" sz="2500" smtClean="0"/>
              <a:t>yaralamak </a:t>
            </a:r>
            <a:r>
              <a:rPr lang="en-US" sz="2500"/>
              <a:t>amaçlı yapılmaktadır. </a:t>
            </a:r>
            <a:endParaRPr lang="tr-TR" sz="2500"/>
          </a:p>
        </p:txBody>
      </p:sp>
    </p:spTree>
    <p:extLst>
      <p:ext uri="{BB962C8B-B14F-4D97-AF65-F5344CB8AC3E}">
        <p14:creationId xmlns:p14="http://schemas.microsoft.com/office/powerpoint/2010/main" val="29203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39755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SALDIRI  </a:t>
            </a:r>
            <a:r>
              <a:rPr lang="tr-TR" sz="3000" b="1">
                <a:solidFill>
                  <a:srgbClr val="00B050"/>
                </a:solidFill>
              </a:rPr>
              <a:t>DAVRANIŞLARI</a:t>
            </a:r>
            <a:endParaRPr lang="tr-TR" sz="3000" b="1" dirty="0">
              <a:solidFill>
                <a:srgbClr val="00B050"/>
              </a:solidFill>
            </a:endParaRPr>
          </a:p>
        </p:txBody>
      </p:sp>
      <p:sp>
        <p:nvSpPr>
          <p:cNvPr id="3" name="Dikdörtgen 2"/>
          <p:cNvSpPr/>
          <p:nvPr/>
        </p:nvSpPr>
        <p:spPr>
          <a:xfrm>
            <a:off x="140043" y="2551837"/>
            <a:ext cx="11911914" cy="1631216"/>
          </a:xfrm>
          <a:prstGeom prst="rect">
            <a:avLst/>
          </a:prstGeom>
        </p:spPr>
        <p:txBody>
          <a:bodyPr wrap="square">
            <a:spAutoFit/>
          </a:bodyPr>
          <a:lstStyle/>
          <a:p>
            <a:pPr algn="ctr"/>
            <a:r>
              <a:rPr lang="en-US" sz="2500"/>
              <a:t>Daha önce belirtildiği gibi, saldırı davranışları ya da saldırgan davranışlar zarar vermeyi ya da acı çektirmeyi amaçlayan herhangi bir eyleme işaret etmektedir. Saldırganlık iki </a:t>
            </a:r>
            <a:r>
              <a:rPr lang="en-US" sz="2500" smtClean="0"/>
              <a:t>genel </a:t>
            </a:r>
            <a:r>
              <a:rPr lang="en-US" sz="2500"/>
              <a:t>kategoride sınıflanmaktadır: düşmansı, duygusal ya da öç alıcı saldırganlık ile araçsal, yırtıcı ya da amaç odaklı saldırganlık (McElliskem, 2004). </a:t>
            </a:r>
            <a:endParaRPr lang="tr-TR" sz="2500"/>
          </a:p>
        </p:txBody>
      </p:sp>
    </p:spTree>
    <p:extLst>
      <p:ext uri="{BB962C8B-B14F-4D97-AF65-F5344CB8AC3E}">
        <p14:creationId xmlns:p14="http://schemas.microsoft.com/office/powerpoint/2010/main" val="350145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7697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KALITIM </a:t>
            </a:r>
            <a:r>
              <a:rPr lang="tr-TR" sz="3000" b="1">
                <a:solidFill>
                  <a:srgbClr val="00B050"/>
                </a:solidFill>
              </a:rPr>
              <a:t>VE SALDIRGANLIK</a:t>
            </a:r>
            <a:endParaRPr lang="tr-TR" sz="3000" b="1" dirty="0">
              <a:solidFill>
                <a:srgbClr val="00B050"/>
              </a:solidFill>
            </a:endParaRPr>
          </a:p>
        </p:txBody>
      </p:sp>
      <p:sp>
        <p:nvSpPr>
          <p:cNvPr id="3" name="Dikdörtgen 2"/>
          <p:cNvSpPr/>
          <p:nvPr/>
        </p:nvSpPr>
        <p:spPr>
          <a:xfrm>
            <a:off x="255372" y="1792409"/>
            <a:ext cx="11738919" cy="1631216"/>
          </a:xfrm>
          <a:prstGeom prst="rect">
            <a:avLst/>
          </a:prstGeom>
        </p:spPr>
        <p:txBody>
          <a:bodyPr wrap="square">
            <a:spAutoFit/>
          </a:bodyPr>
          <a:lstStyle/>
          <a:p>
            <a:r>
              <a:rPr lang="en-US" sz="2500"/>
              <a:t>Saldırganlığın genetiği, birkaç farklı hayvan türünde çalışılmıştır ve araştırmalar belli </a:t>
            </a:r>
            <a:r>
              <a:rPr lang="en-US" sz="2500" smtClean="0"/>
              <a:t>genler </a:t>
            </a:r>
            <a:r>
              <a:rPr lang="en-US" sz="2500"/>
              <a:t>için seçici çiftleşmenin daha fazla saldırganlıkla sonuçlandığını göstermektedir (Nelson, Trainor, Chiavegatto ve Demas, 2006). Ek olarak, bu saldırganlık, hayvanın yaşından da etkilenebilmektedir. </a:t>
            </a:r>
            <a:endParaRPr lang="tr-TR" sz="2500"/>
          </a:p>
        </p:txBody>
      </p:sp>
      <p:pic>
        <p:nvPicPr>
          <p:cNvPr id="4" name="Resim 3"/>
          <p:cNvPicPr>
            <a:picLocks noChangeAspect="1"/>
          </p:cNvPicPr>
          <p:nvPr/>
        </p:nvPicPr>
        <p:blipFill>
          <a:blip r:embed="rId2"/>
          <a:stretch>
            <a:fillRect/>
          </a:stretch>
        </p:blipFill>
        <p:spPr>
          <a:xfrm>
            <a:off x="2767268" y="3787088"/>
            <a:ext cx="6715125" cy="1771650"/>
          </a:xfrm>
          <a:prstGeom prst="rect">
            <a:avLst/>
          </a:prstGeom>
        </p:spPr>
      </p:pic>
    </p:spTree>
    <p:extLst>
      <p:ext uri="{BB962C8B-B14F-4D97-AF65-F5344CB8AC3E}">
        <p14:creationId xmlns:p14="http://schemas.microsoft.com/office/powerpoint/2010/main" val="30405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97708" y="459945"/>
            <a:ext cx="12192000" cy="630942"/>
          </a:xfrm>
          <a:prstGeom prst="rect">
            <a:avLst/>
          </a:prstGeom>
        </p:spPr>
        <p:txBody>
          <a:bodyPr wrap="square">
            <a:spAutoFit/>
          </a:bodyPr>
          <a:lstStyle/>
          <a:p>
            <a:r>
              <a:rPr lang="en-US" sz="3500" b="1">
                <a:solidFill>
                  <a:srgbClr val="FF0000"/>
                </a:solidFill>
              </a:rPr>
              <a:t>NÖROTRANSMİTTERLER VE HORMONLAR</a:t>
            </a:r>
            <a:endParaRPr lang="tr-TR" sz="3500">
              <a:solidFill>
                <a:srgbClr val="FF0000"/>
              </a:solidFill>
            </a:endParaRPr>
          </a:p>
        </p:txBody>
      </p:sp>
      <p:sp>
        <p:nvSpPr>
          <p:cNvPr id="4" name="Dikdörtgen 3"/>
          <p:cNvSpPr/>
          <p:nvPr/>
        </p:nvSpPr>
        <p:spPr>
          <a:xfrm>
            <a:off x="189470" y="1465985"/>
            <a:ext cx="11813060" cy="2015936"/>
          </a:xfrm>
          <a:prstGeom prst="rect">
            <a:avLst/>
          </a:prstGeom>
        </p:spPr>
        <p:txBody>
          <a:bodyPr wrap="square">
            <a:spAutoFit/>
          </a:bodyPr>
          <a:lstStyle/>
          <a:p>
            <a:r>
              <a:rPr lang="en-US" sz="2500"/>
              <a:t>Birçok nörotransmitter ve hormonun, saldırganlık üzerinde bir etkiye sahip olduğu </a:t>
            </a:r>
            <a:r>
              <a:rPr lang="en-US" sz="2500" smtClean="0"/>
              <a:t>bilinmektedir </a:t>
            </a:r>
            <a:r>
              <a:rPr lang="en-US" sz="2500"/>
              <a:t>(Şekil 10.9). Mevcut olan testosteron miktarı özellikle insanlarda saldırganlıkla ilişkilidir. Şiddet suçları ile mahkum edilen erkeklerin kas testosteron düzeyleri, herhangi bir suç kaydı olmayan ya da şiddet içermeyen suçlardan mahkum edilen erkeklerinkinden daha yüksektir (Bernhardt, 1997). </a:t>
            </a:r>
            <a:endParaRPr lang="tr-TR" sz="2500"/>
          </a:p>
        </p:txBody>
      </p:sp>
      <p:pic>
        <p:nvPicPr>
          <p:cNvPr id="5" name="Resim 4"/>
          <p:cNvPicPr>
            <a:picLocks noChangeAspect="1"/>
          </p:cNvPicPr>
          <p:nvPr/>
        </p:nvPicPr>
        <p:blipFill>
          <a:blip r:embed="rId2"/>
          <a:stretch>
            <a:fillRect/>
          </a:stretch>
        </p:blipFill>
        <p:spPr>
          <a:xfrm>
            <a:off x="3269520" y="3857019"/>
            <a:ext cx="6048375" cy="2543175"/>
          </a:xfrm>
          <a:prstGeom prst="rect">
            <a:avLst/>
          </a:prstGeom>
        </p:spPr>
      </p:pic>
    </p:spTree>
    <p:extLst>
      <p:ext uri="{BB962C8B-B14F-4D97-AF65-F5344CB8AC3E}">
        <p14:creationId xmlns:p14="http://schemas.microsoft.com/office/powerpoint/2010/main" val="49872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89072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TESTOSTERON</a:t>
            </a:r>
            <a:endParaRPr lang="tr-TR" sz="3000" b="1" dirty="0">
              <a:solidFill>
                <a:srgbClr val="00B050"/>
              </a:solidFill>
            </a:endParaRPr>
          </a:p>
        </p:txBody>
      </p:sp>
      <p:sp>
        <p:nvSpPr>
          <p:cNvPr id="3" name="Dikdörtgen 2"/>
          <p:cNvSpPr/>
          <p:nvPr/>
        </p:nvSpPr>
        <p:spPr>
          <a:xfrm>
            <a:off x="205946" y="2551837"/>
            <a:ext cx="11780108" cy="1631216"/>
          </a:xfrm>
          <a:prstGeom prst="rect">
            <a:avLst/>
          </a:prstGeom>
        </p:spPr>
        <p:txBody>
          <a:bodyPr wrap="square">
            <a:spAutoFit/>
          </a:bodyPr>
          <a:lstStyle/>
          <a:p>
            <a:pPr algn="ctr"/>
            <a:r>
              <a:rPr lang="en-US" sz="2500"/>
              <a:t>Testosteron, pro-hormon (hormon öncüsü madde) olarak hareket eden, gerçek bir </a:t>
            </a:r>
            <a:r>
              <a:rPr lang="en-US" sz="2500" smtClean="0"/>
              <a:t>hormonun </a:t>
            </a:r>
            <a:r>
              <a:rPr lang="en-US" sz="2500"/>
              <a:t>işaretçisi olan kimyasal bir bileşiktir. Bu hormon öncüsü madde, androjen alıcılarını etkileyen 5-alfa-dihidrotestosterona (5a-DHT) dönüştürülmektedir. Eğer bu madde, </a:t>
            </a:r>
            <a:r>
              <a:rPr lang="en-US" sz="2500" smtClean="0"/>
              <a:t>aromataz </a:t>
            </a:r>
            <a:r>
              <a:rPr lang="en-US" sz="2500"/>
              <a:t>enzimleri ile östradiola dönüştürülürse, östrojen alıcılarını etkiler. </a:t>
            </a:r>
            <a:endParaRPr lang="tr-TR" sz="2500"/>
          </a:p>
        </p:txBody>
      </p:sp>
    </p:spTree>
    <p:extLst>
      <p:ext uri="{BB962C8B-B14F-4D97-AF65-F5344CB8AC3E}">
        <p14:creationId xmlns:p14="http://schemas.microsoft.com/office/powerpoint/2010/main" val="5127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1631216"/>
          </a:xfrm>
          <a:prstGeom prst="rect">
            <a:avLst/>
          </a:prstGeom>
        </p:spPr>
        <p:txBody>
          <a:bodyPr wrap="square">
            <a:spAutoFit/>
          </a:bodyPr>
          <a:lstStyle/>
          <a:p>
            <a:pPr algn="ctr"/>
            <a:r>
              <a:rPr lang="en-US" sz="2500"/>
              <a:t>Duygu tamamen kişisel ve bireyin farklı yönleri ile ilişkilidir. Duyguları yorumlama ve ifade etmede duygu durumu, mizaç ve kişilik birlikte önemli bir rol oynar. Duyguyu birkaç farklı şekilde tanımlamaktayız. Bu bölümde, duygunun kuramsal temelleri ile duyguyu yaşamanın sonuçlarını ele alacağız. </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04168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GLUKOKORTİKOİDLER</a:t>
            </a:r>
            <a:endParaRPr lang="tr-TR" sz="3000" b="1" dirty="0">
              <a:solidFill>
                <a:srgbClr val="00B050"/>
              </a:solidFill>
            </a:endParaRPr>
          </a:p>
        </p:txBody>
      </p:sp>
      <p:sp>
        <p:nvSpPr>
          <p:cNvPr id="3" name="Dikdörtgen 2"/>
          <p:cNvSpPr/>
          <p:nvPr/>
        </p:nvSpPr>
        <p:spPr>
          <a:xfrm>
            <a:off x="255373" y="2828836"/>
            <a:ext cx="11681254" cy="1246495"/>
          </a:xfrm>
          <a:prstGeom prst="rect">
            <a:avLst/>
          </a:prstGeom>
        </p:spPr>
        <p:txBody>
          <a:bodyPr wrap="square">
            <a:spAutoFit/>
          </a:bodyPr>
          <a:lstStyle/>
          <a:p>
            <a:pPr algn="ctr"/>
            <a:r>
              <a:rPr lang="en-US" sz="2500" b="1"/>
              <a:t>Glukokortikoidler</a:t>
            </a:r>
            <a:r>
              <a:rPr lang="en-US" sz="2500"/>
              <a:t>, glukokortikoid alıcıları ile bağlantı kuran, yağda çözünen bir grup hormondur. Bu hormon, düşmansı davranışın ortaya çıkmasında rol oynamakta ve </a:t>
            </a:r>
            <a:r>
              <a:rPr lang="en-US" sz="2500" smtClean="0"/>
              <a:t>hayvanlar </a:t>
            </a:r>
            <a:r>
              <a:rPr lang="en-US" sz="2500"/>
              <a:t>arasındaki saldırgan etkileşimlerde açığa çıkmaktadır. </a:t>
            </a:r>
            <a:endParaRPr lang="tr-TR" sz="2500"/>
          </a:p>
        </p:txBody>
      </p:sp>
    </p:spTree>
    <p:extLst>
      <p:ext uri="{BB962C8B-B14F-4D97-AF65-F5344CB8AC3E}">
        <p14:creationId xmlns:p14="http://schemas.microsoft.com/office/powerpoint/2010/main" val="268139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39572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DEHİDROEPİANDROSTERON </a:t>
            </a:r>
            <a:r>
              <a:rPr lang="tr-TR" sz="3000" b="1">
                <a:solidFill>
                  <a:srgbClr val="00B050"/>
                </a:solidFill>
              </a:rPr>
              <a:t>(DHEA)</a:t>
            </a:r>
            <a:endParaRPr lang="tr-TR" sz="3000" b="1" dirty="0">
              <a:solidFill>
                <a:srgbClr val="00B050"/>
              </a:solidFill>
            </a:endParaRPr>
          </a:p>
        </p:txBody>
      </p:sp>
      <p:sp>
        <p:nvSpPr>
          <p:cNvPr id="3" name="Dikdörtgen 2"/>
          <p:cNvSpPr/>
          <p:nvPr/>
        </p:nvSpPr>
        <p:spPr>
          <a:xfrm>
            <a:off x="181232" y="2413338"/>
            <a:ext cx="11829536" cy="2015936"/>
          </a:xfrm>
          <a:prstGeom prst="rect">
            <a:avLst/>
          </a:prstGeom>
        </p:spPr>
        <p:txBody>
          <a:bodyPr wrap="square">
            <a:spAutoFit/>
          </a:bodyPr>
          <a:lstStyle/>
          <a:p>
            <a:pPr algn="ctr"/>
            <a:r>
              <a:rPr lang="en-US" sz="2500"/>
              <a:t>DHEA bir androjendir ve güçlü androjen ile östrojenlere hızlı bir şekilde metabolize </a:t>
            </a:r>
            <a:r>
              <a:rPr lang="en-US" sz="2500" smtClean="0"/>
              <a:t>edilebilir</a:t>
            </a:r>
            <a:r>
              <a:rPr lang="en-US" sz="2500"/>
              <a:t>. Kuşların üreme sezonunun olmadığı zamanlarda yüksek düzeylerde DHEA sahip oldukları bulunmuştur. Bu bulgu, üreme aşamasında olmayan kuşların andrenal ve/veya gonadal DHEA sentezlerini, sinirsel DHEA metabolizmasıyla ile birleştirdikleri </a:t>
            </a:r>
            <a:r>
              <a:rPr lang="en-US" sz="2500" smtClean="0"/>
              <a:t>düşüncesini </a:t>
            </a:r>
            <a:r>
              <a:rPr lang="en-US" sz="2500"/>
              <a:t>desteklemektedir. </a:t>
            </a:r>
            <a:endParaRPr lang="tr-TR" sz="2500"/>
          </a:p>
        </p:txBody>
      </p:sp>
    </p:spTree>
    <p:extLst>
      <p:ext uri="{BB962C8B-B14F-4D97-AF65-F5344CB8AC3E}">
        <p14:creationId xmlns:p14="http://schemas.microsoft.com/office/powerpoint/2010/main" val="24216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49927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SEROTONİN</a:t>
            </a:r>
            <a:endParaRPr lang="tr-TR" sz="3000" b="1" dirty="0">
              <a:solidFill>
                <a:srgbClr val="00B050"/>
              </a:solidFill>
            </a:endParaRPr>
          </a:p>
        </p:txBody>
      </p:sp>
      <p:sp>
        <p:nvSpPr>
          <p:cNvPr id="4" name="Dikdörtgen 3"/>
          <p:cNvSpPr/>
          <p:nvPr/>
        </p:nvSpPr>
        <p:spPr>
          <a:xfrm>
            <a:off x="189470" y="2828836"/>
            <a:ext cx="11813060" cy="1246495"/>
          </a:xfrm>
          <a:prstGeom prst="rect">
            <a:avLst/>
          </a:prstGeom>
        </p:spPr>
        <p:txBody>
          <a:bodyPr wrap="square">
            <a:spAutoFit/>
          </a:bodyPr>
          <a:lstStyle/>
          <a:p>
            <a:pPr algn="ctr"/>
            <a:r>
              <a:rPr lang="en-US" sz="2500"/>
              <a:t>Serotonin eksikliği, farklı araştırmalarda, dürtüsel saldırganlık davranışı ile tutarlı bir </a:t>
            </a:r>
            <a:r>
              <a:rPr lang="en-US" sz="2500" smtClean="0"/>
              <a:t>ilişki </a:t>
            </a:r>
            <a:r>
              <a:rPr lang="en-US" sz="2500"/>
              <a:t>ortaya koymaktadır. Serotonin, sosyal karar verme aşamasında dürtüsel saldırganlık gibi duygu durumun düzenlenmesinde önemlidir. </a:t>
            </a:r>
            <a:endParaRPr lang="tr-TR" sz="2500"/>
          </a:p>
        </p:txBody>
      </p:sp>
    </p:spTree>
    <p:extLst>
      <p:ext uri="{BB962C8B-B14F-4D97-AF65-F5344CB8AC3E}">
        <p14:creationId xmlns:p14="http://schemas.microsoft.com/office/powerpoint/2010/main" val="298941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STRES VE STRESLE İLİŞKİLİ SAĞLIK KURAMLARI</a:t>
            </a:r>
            <a:endParaRPr lang="tr-TR" sz="3500">
              <a:solidFill>
                <a:srgbClr val="FF0000"/>
              </a:solidFill>
            </a:endParaRPr>
          </a:p>
        </p:txBody>
      </p:sp>
      <p:sp>
        <p:nvSpPr>
          <p:cNvPr id="3" name="Dikdörtgen 2"/>
          <p:cNvSpPr/>
          <p:nvPr/>
        </p:nvSpPr>
        <p:spPr>
          <a:xfrm>
            <a:off x="197708" y="2413338"/>
            <a:ext cx="11796584" cy="2015936"/>
          </a:xfrm>
          <a:prstGeom prst="rect">
            <a:avLst/>
          </a:prstGeom>
        </p:spPr>
        <p:txBody>
          <a:bodyPr wrap="square">
            <a:spAutoFit/>
          </a:bodyPr>
          <a:lstStyle/>
          <a:p>
            <a:pPr algn="ctr"/>
            <a:r>
              <a:rPr lang="en-US" sz="2500"/>
              <a:t>Hemen hemen her birey yaşamlarının bir döneminde stres yaşar. Stres, insanlar korkutucu ya da güç durumlar altında olduklarında, birtakım olumsuz duygu ve tepkileri tetikler. Ancak, her stres tepkisi olumsuz değildir. Biz aslında hayatta kalmak için biraz strese ihtiyaç duyarız. Aslında stresi, baş etmemizi sağlayan nörolojik ve fiziksel tepkiler olarak tanımlarız (Franken, 1994). </a:t>
            </a:r>
            <a:endParaRPr lang="tr-TR" sz="2500"/>
          </a:p>
        </p:txBody>
      </p:sp>
    </p:spTree>
    <p:extLst>
      <p:ext uri="{BB962C8B-B14F-4D97-AF65-F5344CB8AC3E}">
        <p14:creationId xmlns:p14="http://schemas.microsoft.com/office/powerpoint/2010/main" val="33423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15690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GENEL </a:t>
            </a:r>
            <a:r>
              <a:rPr lang="tr-TR" sz="3000" b="1">
                <a:solidFill>
                  <a:srgbClr val="00B050"/>
                </a:solidFill>
              </a:rPr>
              <a:t>UYUM MODELİ</a:t>
            </a:r>
            <a:endParaRPr lang="tr-TR" sz="3000" b="1" dirty="0">
              <a:solidFill>
                <a:srgbClr val="00B050"/>
              </a:solidFill>
            </a:endParaRPr>
          </a:p>
        </p:txBody>
      </p:sp>
      <p:sp>
        <p:nvSpPr>
          <p:cNvPr id="3" name="Dikdörtgen 2"/>
          <p:cNvSpPr/>
          <p:nvPr/>
        </p:nvSpPr>
        <p:spPr>
          <a:xfrm>
            <a:off x="197707" y="1902481"/>
            <a:ext cx="11846011" cy="3170099"/>
          </a:xfrm>
          <a:prstGeom prst="rect">
            <a:avLst/>
          </a:prstGeom>
        </p:spPr>
        <p:txBody>
          <a:bodyPr wrap="square">
            <a:spAutoFit/>
          </a:bodyPr>
          <a:lstStyle/>
          <a:p>
            <a:r>
              <a:rPr lang="en-US" sz="2500" b="1"/>
              <a:t>Alarm aşaması</a:t>
            </a:r>
            <a:endParaRPr lang="tr-TR" sz="2500" b="1"/>
          </a:p>
          <a:p>
            <a:r>
              <a:rPr lang="en-US" sz="2500"/>
              <a:t>Stres, kişiyi tehditle baş etmeye yönelik hazırlar ve vücudu stresle baş etme durumu içine sokar</a:t>
            </a:r>
            <a:r>
              <a:rPr lang="en-US" sz="2500" smtClean="0"/>
              <a:t>.</a:t>
            </a:r>
            <a:endParaRPr lang="tr-TR" sz="2500" smtClean="0"/>
          </a:p>
          <a:p>
            <a:r>
              <a:rPr lang="en-US" sz="2500" b="1"/>
              <a:t>Direnç aşaması</a:t>
            </a:r>
            <a:endParaRPr lang="tr-TR" sz="2500" b="1"/>
          </a:p>
          <a:p>
            <a:r>
              <a:rPr lang="en-US" sz="2500"/>
              <a:t>İkinci aşamada, stres kaynağı bilinebilir ve vücut normale geri döner</a:t>
            </a:r>
            <a:r>
              <a:rPr lang="en-US" sz="2500" smtClean="0"/>
              <a:t>.</a:t>
            </a:r>
            <a:endParaRPr lang="tr-TR" sz="2500" smtClean="0"/>
          </a:p>
          <a:p>
            <a:r>
              <a:rPr lang="en-US" sz="2500" b="1"/>
              <a:t>Bitkinlik aşaması</a:t>
            </a:r>
            <a:endParaRPr lang="tr-TR" sz="2500" b="1"/>
          </a:p>
          <a:p>
            <a:r>
              <a:rPr lang="en-US" sz="2500"/>
              <a:t>Eğer vücut bu aşamaya gelirse, biraz zamanı vardır. Bu, kronik stres aşamasıdır ve bu aşama sağlık için tehlikelidir. </a:t>
            </a:r>
            <a:endParaRPr lang="tr-TR" sz="2500"/>
          </a:p>
        </p:txBody>
      </p:sp>
    </p:spTree>
    <p:extLst>
      <p:ext uri="{BB962C8B-B14F-4D97-AF65-F5344CB8AC3E}">
        <p14:creationId xmlns:p14="http://schemas.microsoft.com/office/powerpoint/2010/main" val="2131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18194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t>
            </a:r>
            <a:r>
              <a:rPr lang="nn-NO" sz="3000" b="1" smtClean="0">
                <a:solidFill>
                  <a:srgbClr val="00B050"/>
                </a:solidFill>
              </a:rPr>
              <a:t>VÜCUT </a:t>
            </a:r>
            <a:r>
              <a:rPr lang="nn-NO" sz="3000" b="1">
                <a:solidFill>
                  <a:srgbClr val="00B050"/>
                </a:solidFill>
              </a:rPr>
              <a:t>STRESE NASIL TEPKİ VERİR?</a:t>
            </a:r>
            <a:endParaRPr lang="tr-TR" sz="3000" b="1" dirty="0">
              <a:solidFill>
                <a:srgbClr val="00B050"/>
              </a:solidFill>
            </a:endParaRPr>
          </a:p>
        </p:txBody>
      </p:sp>
      <p:sp>
        <p:nvSpPr>
          <p:cNvPr id="3" name="Dikdörtgen 2"/>
          <p:cNvSpPr/>
          <p:nvPr/>
        </p:nvSpPr>
        <p:spPr>
          <a:xfrm>
            <a:off x="181232" y="2259793"/>
            <a:ext cx="11829536" cy="2785378"/>
          </a:xfrm>
          <a:prstGeom prst="rect">
            <a:avLst/>
          </a:prstGeom>
        </p:spPr>
        <p:txBody>
          <a:bodyPr wrap="square">
            <a:spAutoFit/>
          </a:bodyPr>
          <a:lstStyle/>
          <a:p>
            <a:r>
              <a:rPr lang="en-US" sz="2500" b="1"/>
              <a:t>Akut stres: sympathomedullary metabolik yolu</a:t>
            </a:r>
            <a:endParaRPr lang="tr-TR" sz="2500" b="1"/>
          </a:p>
          <a:p>
            <a:r>
              <a:rPr lang="en-US" sz="2500"/>
              <a:t>Stres kaynağının yorumlanması, adrenalin ve noradrenalini serbest bırakmak için adrenal medullayı tetikleyerek vücudu ‘savaş ya da kaç’ durumuna hazırlayan sempatik sinir </a:t>
            </a:r>
            <a:r>
              <a:rPr lang="en-US" sz="2500" smtClean="0"/>
              <a:t>sistemini </a:t>
            </a:r>
            <a:r>
              <a:rPr lang="en-US" sz="2500"/>
              <a:t>harekete geçirir. </a:t>
            </a:r>
            <a:endParaRPr lang="tr-TR" sz="2500" smtClean="0"/>
          </a:p>
          <a:p>
            <a:r>
              <a:rPr lang="en-US" sz="2500" b="1"/>
              <a:t>Kronik stres: hipofiz-adrenal sistemi</a:t>
            </a:r>
          </a:p>
          <a:p>
            <a:r>
              <a:rPr lang="en-US" sz="2500"/>
              <a:t>Bu sistem aynı zamanda, devam eden ya da akut strese tepki veren </a:t>
            </a:r>
            <a:r>
              <a:rPr lang="en-US" sz="2500" smtClean="0"/>
              <a:t>hipotalamus-hipofizadrenal </a:t>
            </a:r>
            <a:r>
              <a:rPr lang="en-US" sz="2500"/>
              <a:t>(HPA) ekseni olarak da anılmaktadır. </a:t>
            </a:r>
            <a:endParaRPr lang="tr-TR" sz="2500"/>
          </a:p>
        </p:txBody>
      </p:sp>
    </p:spTree>
    <p:extLst>
      <p:ext uri="{BB962C8B-B14F-4D97-AF65-F5344CB8AC3E}">
        <p14:creationId xmlns:p14="http://schemas.microsoft.com/office/powerpoint/2010/main" val="15230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09102" y="537622"/>
            <a:ext cx="6540844" cy="6152686"/>
          </a:xfrm>
          <a:prstGeom prst="rect">
            <a:avLst/>
          </a:prstGeom>
        </p:spPr>
      </p:pic>
    </p:spTree>
    <p:extLst>
      <p:ext uri="{BB962C8B-B14F-4D97-AF65-F5344CB8AC3E}">
        <p14:creationId xmlns:p14="http://schemas.microsoft.com/office/powerpoint/2010/main" val="410034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82566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BAĞIŞIKLIK  </a:t>
            </a:r>
            <a:r>
              <a:rPr lang="tr-TR" sz="3000" b="1">
                <a:solidFill>
                  <a:srgbClr val="00B050"/>
                </a:solidFill>
              </a:rPr>
              <a:t>SİSTEMİ</a:t>
            </a:r>
            <a:endParaRPr lang="tr-TR" sz="3000" b="1" dirty="0">
              <a:solidFill>
                <a:srgbClr val="00B050"/>
              </a:solidFill>
            </a:endParaRPr>
          </a:p>
        </p:txBody>
      </p:sp>
      <p:sp>
        <p:nvSpPr>
          <p:cNvPr id="3" name="Dikdörtgen 2"/>
          <p:cNvSpPr/>
          <p:nvPr/>
        </p:nvSpPr>
        <p:spPr>
          <a:xfrm>
            <a:off x="181232" y="2828836"/>
            <a:ext cx="11829536" cy="1246495"/>
          </a:xfrm>
          <a:prstGeom prst="rect">
            <a:avLst/>
          </a:prstGeom>
        </p:spPr>
        <p:txBody>
          <a:bodyPr wrap="square">
            <a:spAutoFit/>
          </a:bodyPr>
          <a:lstStyle/>
          <a:p>
            <a:pPr algn="ctr"/>
            <a:r>
              <a:rPr lang="en-US" sz="2500"/>
              <a:t>Baş ağrısı ve astımdan, baş nezlesi, ülser ve kansere kadar birçok durum stresle </a:t>
            </a:r>
            <a:r>
              <a:rPr lang="en-US" sz="2500" smtClean="0"/>
              <a:t>ilişkilendirilmektedir </a:t>
            </a:r>
            <a:r>
              <a:rPr lang="en-US" sz="2500"/>
              <a:t>(Glaser ve Kiecolt-Glaser, 2005). Bunun bir sebebi, uzun süreli stresin, </a:t>
            </a:r>
            <a:r>
              <a:rPr lang="en-US" sz="2500" smtClean="0"/>
              <a:t>bağışıklık </a:t>
            </a:r>
            <a:r>
              <a:rPr lang="en-US" sz="2500"/>
              <a:t>sistemi üzerinde olumsuz bir etki yaratması olabilir. </a:t>
            </a:r>
            <a:endParaRPr lang="tr-TR" sz="2500"/>
          </a:p>
        </p:txBody>
      </p:sp>
    </p:spTree>
    <p:extLst>
      <p:ext uri="{BB962C8B-B14F-4D97-AF65-F5344CB8AC3E}">
        <p14:creationId xmlns:p14="http://schemas.microsoft.com/office/powerpoint/2010/main" val="15621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87610" y="580272"/>
            <a:ext cx="8699158" cy="5911640"/>
          </a:xfrm>
          <a:prstGeom prst="rect">
            <a:avLst/>
          </a:prstGeom>
        </p:spPr>
      </p:pic>
    </p:spTree>
    <p:extLst>
      <p:ext uri="{BB962C8B-B14F-4D97-AF65-F5344CB8AC3E}">
        <p14:creationId xmlns:p14="http://schemas.microsoft.com/office/powerpoint/2010/main" val="233706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3611" y="768746"/>
            <a:ext cx="11664778" cy="5093702"/>
          </a:xfrm>
          <a:prstGeom prst="rect">
            <a:avLst/>
          </a:prstGeom>
        </p:spPr>
        <p:txBody>
          <a:bodyPr wrap="square">
            <a:spAutoFit/>
          </a:bodyPr>
          <a:lstStyle/>
          <a:p>
            <a:r>
              <a:rPr lang="en-US" sz="2500" b="1"/>
              <a:t>B hücreleri</a:t>
            </a:r>
            <a:endParaRPr lang="tr-TR" sz="2500" b="1"/>
          </a:p>
          <a:p>
            <a:r>
              <a:rPr lang="en-US" sz="2500"/>
              <a:t>B hücreleri, özellikle kemik iliği içerisinde olgunlaşır ve bazı </a:t>
            </a:r>
            <a:r>
              <a:rPr lang="en-US" sz="2500" b="1"/>
              <a:t>antijenlerle </a:t>
            </a:r>
            <a:r>
              <a:rPr lang="en-US" sz="2500"/>
              <a:t>bağlantılı Y şekilli proteinleri serbest bırakır. Antijenler, vücut içine dâhil edildikleri zaman, bağışıklık sistemi tarafından bir antikorun üretimini tetikleyen maddelerdir</a:t>
            </a:r>
            <a:r>
              <a:rPr lang="en-US" sz="2500" smtClean="0"/>
              <a:t>.</a:t>
            </a:r>
            <a:endParaRPr lang="tr-TR" sz="2500" smtClean="0"/>
          </a:p>
          <a:p>
            <a:r>
              <a:rPr lang="en-US" sz="2500" b="1"/>
              <a:t>T hücreleri</a:t>
            </a:r>
            <a:endParaRPr lang="tr-TR" sz="2500" b="1"/>
          </a:p>
          <a:p>
            <a:r>
              <a:rPr lang="en-US" sz="2500"/>
              <a:t>T hücreleri ya da T lenfositleri, diğer lenfosit türlerinden, B hücreleri ve doğal öldürücü hücreler gibi, ayırt edilebilir</a:t>
            </a:r>
            <a:r>
              <a:rPr lang="en-US" sz="2500" smtClean="0"/>
              <a:t>.</a:t>
            </a:r>
            <a:endParaRPr lang="tr-TR" sz="2500" smtClean="0"/>
          </a:p>
          <a:p>
            <a:r>
              <a:rPr lang="en-US" sz="2500" b="1"/>
              <a:t>Fagositler</a:t>
            </a:r>
            <a:endParaRPr lang="tr-TR" sz="2500" b="1"/>
          </a:p>
          <a:p>
            <a:r>
              <a:rPr lang="en-US" sz="2500"/>
              <a:t>Fagositler veya beyaz kan hücreleri, bakteri veya ölü ve ölmekte olan doğal olmayan par- çacıkları ‘yiyerek’ (phagocytosing) vücudu savunurlar.</a:t>
            </a:r>
            <a:endParaRPr lang="tr-TR" sz="2500"/>
          </a:p>
          <a:p>
            <a:r>
              <a:rPr lang="en-US" sz="2500" b="1"/>
              <a:t>Sitokinler</a:t>
            </a:r>
            <a:endParaRPr lang="tr-TR" sz="2500" b="1"/>
          </a:p>
          <a:p>
            <a:r>
              <a:rPr lang="en-US" sz="2500"/>
              <a:t>Enfeksiyona karşı, lökosit ve diğer hücreler, sitokinler olarak bilinen küçük proteinler üretirler. </a:t>
            </a:r>
            <a:endParaRPr lang="tr-TR" sz="2500"/>
          </a:p>
        </p:txBody>
      </p:sp>
    </p:spTree>
    <p:extLst>
      <p:ext uri="{BB962C8B-B14F-4D97-AF65-F5344CB8AC3E}">
        <p14:creationId xmlns:p14="http://schemas.microsoft.com/office/powerpoint/2010/main" val="322172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DUYGULARIN BİYOPSİKOLOJİSİ</a:t>
            </a:r>
            <a:endParaRPr lang="tr-TR" sz="3500">
              <a:solidFill>
                <a:srgbClr val="FF0000"/>
              </a:solidFill>
            </a:endParaRPr>
          </a:p>
        </p:txBody>
      </p:sp>
      <p:sp>
        <p:nvSpPr>
          <p:cNvPr id="2" name="Dikdörtgen 1"/>
          <p:cNvSpPr/>
          <p:nvPr/>
        </p:nvSpPr>
        <p:spPr>
          <a:xfrm>
            <a:off x="313038" y="2377036"/>
            <a:ext cx="11565924" cy="2246769"/>
          </a:xfrm>
          <a:prstGeom prst="rect">
            <a:avLst/>
          </a:prstGeom>
        </p:spPr>
        <p:txBody>
          <a:bodyPr wrap="square">
            <a:spAutoFit/>
          </a:bodyPr>
          <a:lstStyle/>
          <a:p>
            <a:pPr algn="ctr"/>
            <a:r>
              <a:rPr lang="en-US" sz="2800"/>
              <a:t>Duygu ile ilgili ilk kuramsal yaklaşımlar (bkz</a:t>
            </a:r>
            <a:r>
              <a:rPr lang="en-US" sz="2800" i="1"/>
              <a:t>. </a:t>
            </a:r>
            <a:r>
              <a:rPr lang="en-US" sz="2800"/>
              <a:t>Şekil 10.1) aslında 19. yüzyıl sonlarında, Darwin’in “</a:t>
            </a:r>
            <a:r>
              <a:rPr lang="en-US" sz="2800" i="1"/>
              <a:t>İnsan ve hayvanlarda duyguların ifadesi” </a:t>
            </a:r>
            <a:r>
              <a:rPr lang="en-US" sz="2800"/>
              <a:t>adlı kitabının yayımlanması ile </a:t>
            </a:r>
            <a:r>
              <a:rPr lang="en-US" sz="2800" smtClean="0"/>
              <a:t>başladı</a:t>
            </a:r>
            <a:r>
              <a:rPr lang="en-US" sz="2800"/>
              <a:t>. Darwin, en güçlü olanın hayatını sürdürebilmesi için duygularında evrimleşmesinin zorunlu olduğunu ve bunun da dünyadaki kültürlerde bulunabileceğini öne sürmüştü.</a:t>
            </a:r>
            <a:endParaRPr lang="tr-TR" sz="2500"/>
          </a:p>
        </p:txBody>
      </p:sp>
      <p:sp>
        <p:nvSpPr>
          <p:cNvPr id="4" name="Dikdörtgen 3"/>
          <p:cNvSpPr/>
          <p:nvPr/>
        </p:nvSpPr>
        <p:spPr>
          <a:xfrm>
            <a:off x="199989" y="1090887"/>
            <a:ext cx="388850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DARWİN’İN </a:t>
            </a:r>
            <a:r>
              <a:rPr lang="tr-TR" sz="3000" b="1">
                <a:solidFill>
                  <a:srgbClr val="00B050"/>
                </a:solidFill>
              </a:rPr>
              <a:t>KURAMI</a:t>
            </a:r>
            <a:endParaRPr lang="tr-TR" sz="3000" b="1" dirty="0">
              <a:solidFill>
                <a:srgbClr val="00B050"/>
              </a:solidFill>
            </a:endParaRPr>
          </a:p>
        </p:txBody>
      </p:sp>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61326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PSİKONÖROİMMÜNOLOJİ </a:t>
            </a:r>
            <a:r>
              <a:rPr lang="tr-TR" sz="3000" b="1">
                <a:solidFill>
                  <a:srgbClr val="00B050"/>
                </a:solidFill>
              </a:rPr>
              <a:t>(PIN)</a:t>
            </a:r>
            <a:endParaRPr lang="tr-TR" sz="3000" b="1" dirty="0">
              <a:solidFill>
                <a:srgbClr val="00B050"/>
              </a:solidFill>
            </a:endParaRPr>
          </a:p>
        </p:txBody>
      </p:sp>
      <p:sp>
        <p:nvSpPr>
          <p:cNvPr id="3" name="Dikdörtgen 2"/>
          <p:cNvSpPr/>
          <p:nvPr/>
        </p:nvSpPr>
        <p:spPr>
          <a:xfrm>
            <a:off x="271849" y="2413338"/>
            <a:ext cx="11648302" cy="2015936"/>
          </a:xfrm>
          <a:prstGeom prst="rect">
            <a:avLst/>
          </a:prstGeom>
        </p:spPr>
        <p:txBody>
          <a:bodyPr wrap="square">
            <a:spAutoFit/>
          </a:bodyPr>
          <a:lstStyle/>
          <a:p>
            <a:pPr algn="ctr"/>
            <a:r>
              <a:rPr lang="en-US" sz="2500"/>
              <a:t>Psikonöroimmünoloji, biyolojik süreçler ve psikolojik durum arasındaki etkileşim ile </a:t>
            </a:r>
            <a:r>
              <a:rPr lang="en-US" sz="2500" smtClean="0"/>
              <a:t>ilgilenmektedir</a:t>
            </a:r>
            <a:r>
              <a:rPr lang="en-US" sz="2500"/>
              <a:t>. Hâlâ birçok kişinin sahip olduğu geleneksel bakış açısına göre, bağışıklık sistemi özerktir, kendi kendisini düzenler ve vücudu savunmada oldukça etkilidir. Ancak, son </a:t>
            </a:r>
            <a:r>
              <a:rPr lang="en-US" sz="2500" smtClean="0"/>
              <a:t>yıllarda</a:t>
            </a:r>
            <a:r>
              <a:rPr lang="en-US" sz="2500"/>
              <a:t>, bağışıklık sisteminin kişinin psikolojik durumu ve stresli olup olmaması ile </a:t>
            </a:r>
            <a:r>
              <a:rPr lang="en-US" sz="2500" smtClean="0"/>
              <a:t>ayarlanabileceği </a:t>
            </a:r>
            <a:r>
              <a:rPr lang="en-US" sz="2500"/>
              <a:t>ortaya konmuştur.</a:t>
            </a:r>
            <a:endParaRPr lang="tr-TR" sz="2500"/>
          </a:p>
        </p:txBody>
      </p:sp>
    </p:spTree>
    <p:extLst>
      <p:ext uri="{BB962C8B-B14F-4D97-AF65-F5344CB8AC3E}">
        <p14:creationId xmlns:p14="http://schemas.microsoft.com/office/powerpoint/2010/main" val="131850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71435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POST-TRAVMATİK </a:t>
            </a:r>
            <a:r>
              <a:rPr lang="tr-TR" sz="3000" b="1">
                <a:solidFill>
                  <a:srgbClr val="00B050"/>
                </a:solidFill>
              </a:rPr>
              <a:t>STRES BOZUKLUĞU (PTSB)</a:t>
            </a:r>
            <a:endParaRPr lang="tr-TR" sz="3000" b="1" dirty="0">
              <a:solidFill>
                <a:srgbClr val="00B050"/>
              </a:solidFill>
            </a:endParaRPr>
          </a:p>
        </p:txBody>
      </p:sp>
      <p:sp>
        <p:nvSpPr>
          <p:cNvPr id="3" name="Dikdörtgen 2"/>
          <p:cNvSpPr/>
          <p:nvPr/>
        </p:nvSpPr>
        <p:spPr>
          <a:xfrm>
            <a:off x="205946" y="2413338"/>
            <a:ext cx="11780108" cy="2015936"/>
          </a:xfrm>
          <a:prstGeom prst="rect">
            <a:avLst/>
          </a:prstGeom>
        </p:spPr>
        <p:txBody>
          <a:bodyPr wrap="square">
            <a:spAutoFit/>
          </a:bodyPr>
          <a:lstStyle/>
          <a:p>
            <a:pPr algn="ctr"/>
            <a:r>
              <a:rPr lang="en-US" sz="2500"/>
              <a:t>Post-travmatik stres bozukluğu, kişinin korkunç ya da yaşamı tehdit eden bir olay sonrası semptomlar gösterdiği ciddi bir anksiyete bozukluğudur. Post-travmatik stres bozukluğu olan kişiler, olayla ilgili tekrarlayan, sıkıntı verici geriye dönüşler (flashbackler) ve kötü rüyalar gibi semptomları yaşamaktadırlar. Ayrıca, bu kişiler olayı hatırlatıcı durumlardan kaçınabilirler ve dışsal uyaranlara karşı aşırı bir tepki verebilirler (Murray, 1992). </a:t>
            </a:r>
            <a:endParaRPr lang="tr-TR" sz="2500"/>
          </a:p>
        </p:txBody>
      </p:sp>
    </p:spTree>
    <p:extLst>
      <p:ext uri="{BB962C8B-B14F-4D97-AF65-F5344CB8AC3E}">
        <p14:creationId xmlns:p14="http://schemas.microsoft.com/office/powerpoint/2010/main" val="112402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644345" y="574503"/>
            <a:ext cx="6985688" cy="5643092"/>
          </a:xfrm>
          <a:prstGeom prst="rect">
            <a:avLst/>
          </a:prstGeom>
        </p:spPr>
      </p:pic>
      <p:sp>
        <p:nvSpPr>
          <p:cNvPr id="3" name="Dikdörtgen 2"/>
          <p:cNvSpPr/>
          <p:nvPr/>
        </p:nvSpPr>
        <p:spPr>
          <a:xfrm>
            <a:off x="7575563" y="6309392"/>
            <a:ext cx="3504329" cy="430887"/>
          </a:xfrm>
          <a:prstGeom prst="rect">
            <a:avLst/>
          </a:prstGeom>
        </p:spPr>
        <p:txBody>
          <a:bodyPr wrap="square">
            <a:spAutoFit/>
          </a:bodyPr>
          <a:lstStyle/>
          <a:p>
            <a:r>
              <a:rPr lang="tr-TR" sz="2200" smtClean="0">
                <a:latin typeface="Arial" panose="020B0604020202020204" pitchFamily="34" charset="0"/>
                <a:cs typeface="Arial" panose="020B0604020202020204" pitchFamily="34" charset="0"/>
              </a:rPr>
              <a:t>Devamı sonraki sayfada…</a:t>
            </a:r>
            <a:endParaRPr lang="tr-TR"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4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82810" y="887067"/>
            <a:ext cx="9226380" cy="5545186"/>
          </a:xfrm>
          <a:prstGeom prst="rect">
            <a:avLst/>
          </a:prstGeom>
        </p:spPr>
      </p:pic>
    </p:spTree>
    <p:extLst>
      <p:ext uri="{BB962C8B-B14F-4D97-AF65-F5344CB8AC3E}">
        <p14:creationId xmlns:p14="http://schemas.microsoft.com/office/powerpoint/2010/main" val="28224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079157" y="892368"/>
            <a:ext cx="9753600" cy="5056788"/>
          </a:xfrm>
          <a:prstGeom prst="rect">
            <a:avLst/>
          </a:prstGeom>
        </p:spPr>
      </p:pic>
    </p:spTree>
    <p:extLst>
      <p:ext uri="{BB962C8B-B14F-4D97-AF65-F5344CB8AC3E}">
        <p14:creationId xmlns:p14="http://schemas.microsoft.com/office/powerpoint/2010/main" val="296602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29848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JAMES-LANGE </a:t>
            </a:r>
            <a:r>
              <a:rPr lang="tr-TR" sz="3000" b="1">
                <a:solidFill>
                  <a:srgbClr val="00B050"/>
                </a:solidFill>
              </a:rPr>
              <a:t>KURAMI</a:t>
            </a:r>
            <a:endParaRPr lang="tr-TR" sz="3000" b="1" dirty="0">
              <a:solidFill>
                <a:srgbClr val="00B050"/>
              </a:solidFill>
            </a:endParaRPr>
          </a:p>
        </p:txBody>
      </p:sp>
      <p:sp>
        <p:nvSpPr>
          <p:cNvPr id="4" name="Dikdörtgen 3"/>
          <p:cNvSpPr/>
          <p:nvPr/>
        </p:nvSpPr>
        <p:spPr>
          <a:xfrm>
            <a:off x="197708" y="2101841"/>
            <a:ext cx="11565924" cy="1246495"/>
          </a:xfrm>
          <a:prstGeom prst="rect">
            <a:avLst/>
          </a:prstGeom>
        </p:spPr>
        <p:txBody>
          <a:bodyPr wrap="square">
            <a:spAutoFit/>
          </a:bodyPr>
          <a:lstStyle/>
          <a:p>
            <a:pPr algn="ctr"/>
            <a:r>
              <a:rPr lang="en-US" sz="2500"/>
              <a:t>1884’te, araştırmacılar James ve Lange, duyguya ilişkin ilk psikolojik kuramı geliştirmiş- lerdir. Kuram, kişinin duygusal bir uyarıcıyı yaşadığı zaman, fiziksel olarak uyarıldığını ve bunun da bazı duygulara yol açtığını öne sürmektedir (bkz. Şekil 10.2). </a:t>
            </a:r>
            <a:endParaRPr lang="tr-TR" sz="2500"/>
          </a:p>
        </p:txBody>
      </p:sp>
      <p:pic>
        <p:nvPicPr>
          <p:cNvPr id="3" name="Resim 2"/>
          <p:cNvPicPr>
            <a:picLocks noChangeAspect="1"/>
          </p:cNvPicPr>
          <p:nvPr/>
        </p:nvPicPr>
        <p:blipFill>
          <a:blip r:embed="rId2"/>
          <a:stretch>
            <a:fillRect/>
          </a:stretch>
        </p:blipFill>
        <p:spPr>
          <a:xfrm>
            <a:off x="2433637" y="3674518"/>
            <a:ext cx="7324725" cy="1447800"/>
          </a:xfrm>
          <a:prstGeom prst="rect">
            <a:avLst/>
          </a:prstGeom>
        </p:spPr>
      </p:pic>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524957"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CANNON-BARD </a:t>
            </a:r>
            <a:r>
              <a:rPr lang="tr-TR" sz="3000" b="1">
                <a:solidFill>
                  <a:srgbClr val="00B050"/>
                </a:solidFill>
              </a:rPr>
              <a:t>KURAMI</a:t>
            </a:r>
            <a:endParaRPr lang="tr-TR" sz="3000" b="1" dirty="0">
              <a:solidFill>
                <a:srgbClr val="00B050"/>
              </a:solidFill>
            </a:endParaRPr>
          </a:p>
        </p:txBody>
      </p:sp>
      <p:sp>
        <p:nvSpPr>
          <p:cNvPr id="3" name="Dikdörtgen 2"/>
          <p:cNvSpPr/>
          <p:nvPr/>
        </p:nvSpPr>
        <p:spPr>
          <a:xfrm>
            <a:off x="197708" y="1398445"/>
            <a:ext cx="11598876" cy="2015936"/>
          </a:xfrm>
          <a:prstGeom prst="rect">
            <a:avLst/>
          </a:prstGeom>
        </p:spPr>
        <p:txBody>
          <a:bodyPr wrap="square">
            <a:spAutoFit/>
          </a:bodyPr>
          <a:lstStyle/>
          <a:p>
            <a:r>
              <a:rPr lang="en-US" sz="2500"/>
              <a:t>Daha öncesinde belirtildiği gibi Cannon, James-Lange kuramından farklı bir bakış açısını önermiştir. Bu öneri sonrasında, Cannon-Bard kuramını oluşturmak için Bard tarafından genişletilmiştir (bkz. Şekil 10.3). Bu kurama göre, uyarıcı ve duygular iki ayrı uyarıcı </a:t>
            </a:r>
            <a:r>
              <a:rPr lang="en-US" sz="2500" smtClean="0"/>
              <a:t>tepkisine </a:t>
            </a:r>
            <a:r>
              <a:rPr lang="en-US" sz="2500"/>
              <a:t>sahiptir: merkezi sinir sisteminde bir duygu hissi (başka bir deyişle bireyin beyni) ve somatik ve otonom sinir sistemlerinde duygu ifadesi.</a:t>
            </a:r>
            <a:endParaRPr lang="tr-TR" sz="2500"/>
          </a:p>
        </p:txBody>
      </p:sp>
      <p:pic>
        <p:nvPicPr>
          <p:cNvPr id="4" name="Resim 3"/>
          <p:cNvPicPr>
            <a:picLocks noChangeAspect="1"/>
          </p:cNvPicPr>
          <p:nvPr/>
        </p:nvPicPr>
        <p:blipFill>
          <a:blip r:embed="rId2"/>
          <a:stretch>
            <a:fillRect/>
          </a:stretch>
        </p:blipFill>
        <p:spPr>
          <a:xfrm>
            <a:off x="3237471" y="3628892"/>
            <a:ext cx="5519350" cy="2466982"/>
          </a:xfrm>
          <a:prstGeom prst="rect">
            <a:avLst/>
          </a:prstGeom>
        </p:spPr>
      </p:pic>
    </p:spTree>
    <p:extLst>
      <p:ext uri="{BB962C8B-B14F-4D97-AF65-F5344CB8AC3E}">
        <p14:creationId xmlns:p14="http://schemas.microsoft.com/office/powerpoint/2010/main" val="358352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24720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SCHACHTER-SINGER </a:t>
            </a:r>
            <a:r>
              <a:rPr lang="tr-TR" sz="3000" b="1">
                <a:solidFill>
                  <a:srgbClr val="00B050"/>
                </a:solidFill>
              </a:rPr>
              <a:t>KURAMI</a:t>
            </a:r>
            <a:endParaRPr lang="tr-TR" sz="3000" b="1" dirty="0">
              <a:solidFill>
                <a:srgbClr val="00B050"/>
              </a:solidFill>
            </a:endParaRPr>
          </a:p>
        </p:txBody>
      </p:sp>
      <p:sp>
        <p:nvSpPr>
          <p:cNvPr id="3" name="Dikdörtgen 2"/>
          <p:cNvSpPr/>
          <p:nvPr/>
        </p:nvSpPr>
        <p:spPr>
          <a:xfrm>
            <a:off x="197708" y="2736978"/>
            <a:ext cx="11730682" cy="1631216"/>
          </a:xfrm>
          <a:prstGeom prst="rect">
            <a:avLst/>
          </a:prstGeom>
        </p:spPr>
        <p:txBody>
          <a:bodyPr wrap="square">
            <a:spAutoFit/>
          </a:bodyPr>
          <a:lstStyle/>
          <a:p>
            <a:pPr algn="ctr"/>
            <a:r>
              <a:rPr lang="en-US" sz="2500"/>
              <a:t>Bu model, duyguyu, fizyolojik bir tepkinin bilişsel yorumlaması olarak açıklayan iki </a:t>
            </a:r>
            <a:r>
              <a:rPr lang="en-US" sz="2500" smtClean="0"/>
              <a:t>faktörlü </a:t>
            </a:r>
            <a:r>
              <a:rPr lang="en-US" sz="2500"/>
              <a:t>bir mekanizmayı öne sürmektedir. Schachter ve Singer’e göre, fizyoloji temelli önceki kuramlar, duygu, duygulanım ve hislerin çeşitliliğini açıklayamamıştır. Ayrıca, bu çeşitlilik iç organlara ait örüntülerdeki sayı ve çeşitlilikle uyumlu değildir.</a:t>
            </a:r>
            <a:endParaRPr lang="tr-TR" sz="2500"/>
          </a:p>
        </p:txBody>
      </p:sp>
    </p:spTree>
    <p:extLst>
      <p:ext uri="{BB962C8B-B14F-4D97-AF65-F5344CB8AC3E}">
        <p14:creationId xmlns:p14="http://schemas.microsoft.com/office/powerpoint/2010/main" val="407007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49661"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SAHTE </a:t>
            </a:r>
            <a:r>
              <a:rPr lang="tr-TR" sz="3000" b="1">
                <a:solidFill>
                  <a:srgbClr val="00B050"/>
                </a:solidFill>
              </a:rPr>
              <a:t>ÖFKE (SHAM RAGE)</a:t>
            </a:r>
            <a:endParaRPr lang="tr-TR" sz="3000" b="1" dirty="0">
              <a:solidFill>
                <a:srgbClr val="00B050"/>
              </a:solidFill>
            </a:endParaRPr>
          </a:p>
        </p:txBody>
      </p:sp>
      <p:sp>
        <p:nvSpPr>
          <p:cNvPr id="3" name="Dikdörtgen 2"/>
          <p:cNvSpPr/>
          <p:nvPr/>
        </p:nvSpPr>
        <p:spPr>
          <a:xfrm>
            <a:off x="230659" y="2551837"/>
            <a:ext cx="11730682" cy="2015936"/>
          </a:xfrm>
          <a:prstGeom prst="rect">
            <a:avLst/>
          </a:prstGeom>
        </p:spPr>
        <p:txBody>
          <a:bodyPr wrap="square">
            <a:spAutoFit/>
          </a:bodyPr>
          <a:lstStyle/>
          <a:p>
            <a:pPr algn="ctr"/>
            <a:r>
              <a:rPr lang="en-US" sz="2500"/>
              <a:t>Taklit ya da sahte öfke (sham rage), çok ciddi bir provokasyon durumunda korku ve öfke belirtileri ile kendini gösteren duygu hâli gibi bir durumdur. Bu durum, hayvanlarda beyin zarının alınması (dekortikasyon) ile ortaya çıkabilir. Bu olayı ilk kez, Bard (1929) </a:t>
            </a:r>
            <a:r>
              <a:rPr lang="en-US" sz="2500" smtClean="0"/>
              <a:t>tanımıştır</a:t>
            </a:r>
            <a:r>
              <a:rPr lang="en-US" sz="2500"/>
              <a:t>. Bard, beyin zarı olmayan kedilerin uyaranlara karşı saldırgan bir tepki gösterdiklerini gözlemlemiştir.</a:t>
            </a:r>
            <a:endParaRPr lang="tr-TR" sz="2500"/>
          </a:p>
        </p:txBody>
      </p:sp>
    </p:spTree>
    <p:extLst>
      <p:ext uri="{BB962C8B-B14F-4D97-AF65-F5344CB8AC3E}">
        <p14:creationId xmlns:p14="http://schemas.microsoft.com/office/powerpoint/2010/main" val="242558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1945</Words>
  <Application>Microsoft Office PowerPoint</Application>
  <PresentationFormat>Geniş ekran</PresentationFormat>
  <Paragraphs>84</Paragraphs>
  <Slides>43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43</vt:i4>
      </vt:variant>
    </vt:vector>
  </HeadingPairs>
  <TitlesOfParts>
    <vt:vector size="49"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2016-09-20T22:37:29Z</dcterms:created>
  <dcterms:modified xsi:type="dcterms:W3CDTF">2016-09-20T22:37:41Z</dcterms:modified>
</cp:coreProperties>
</file>