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7" r:id="rId2"/>
    <p:sldId id="274" r:id="rId3"/>
    <p:sldId id="275" r:id="rId4"/>
    <p:sldId id="260" r:id="rId5"/>
    <p:sldId id="276" r:id="rId6"/>
    <p:sldId id="279" r:id="rId7"/>
    <p:sldId id="257" r:id="rId8"/>
    <p:sldId id="259" r:id="rId9"/>
    <p:sldId id="292" r:id="rId10"/>
    <p:sldId id="363" r:id="rId11"/>
    <p:sldId id="364" r:id="rId12"/>
    <p:sldId id="365" r:id="rId13"/>
    <p:sldId id="293" r:id="rId14"/>
    <p:sldId id="278" r:id="rId15"/>
    <p:sldId id="295" r:id="rId16"/>
    <p:sldId id="285" r:id="rId17"/>
    <p:sldId id="296" r:id="rId18"/>
    <p:sldId id="297" r:id="rId19"/>
    <p:sldId id="298" r:id="rId20"/>
    <p:sldId id="299" r:id="rId21"/>
    <p:sldId id="282" r:id="rId22"/>
    <p:sldId id="300" r:id="rId23"/>
    <p:sldId id="359" r:id="rId24"/>
    <p:sldId id="360" r:id="rId25"/>
    <p:sldId id="305" r:id="rId26"/>
    <p:sldId id="286" r:id="rId27"/>
    <p:sldId id="289" r:id="rId28"/>
    <p:sldId id="287" r:id="rId29"/>
    <p:sldId id="367" r:id="rId30"/>
    <p:sldId id="366" r:id="rId31"/>
    <p:sldId id="361" r:id="rId32"/>
    <p:sldId id="362" r:id="rId33"/>
    <p:sldId id="288" r:id="rId34"/>
    <p:sldId id="290" r:id="rId35"/>
    <p:sldId id="291" r:id="rId36"/>
    <p:sldId id="304" r:id="rId37"/>
    <p:sldId id="306" r:id="rId38"/>
    <p:sldId id="327" r:id="rId39"/>
    <p:sldId id="337" r:id="rId40"/>
    <p:sldId id="339" r:id="rId41"/>
    <p:sldId id="347" r:id="rId42"/>
    <p:sldId id="348" r:id="rId43"/>
    <p:sldId id="352" r:id="rId44"/>
    <p:sldId id="353" r:id="rId45"/>
    <p:sldId id="356" r:id="rId46"/>
    <p:sldId id="355" r:id="rId47"/>
    <p:sldId id="354" r:id="rId48"/>
    <p:sldId id="358" r:id="rId4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1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69"/>
    <p:restoredTop sz="94444"/>
  </p:normalViewPr>
  <p:slideViewPr>
    <p:cSldViewPr>
      <p:cViewPr varScale="1">
        <p:scale>
          <a:sx n="121" d="100"/>
          <a:sy n="121" d="100"/>
        </p:scale>
        <p:origin x="185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EAC9-C2A9-4930-A58A-C49B54BE6EAC}" type="datetimeFigureOut">
              <a:rPr lang="tr-TR" smtClean="0"/>
              <a:pPr/>
              <a:t>11.12.2022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E1A8-B35D-425B-9C4C-97F829311B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EAC9-C2A9-4930-A58A-C49B54BE6EAC}" type="datetimeFigureOut">
              <a:rPr lang="tr-TR" smtClean="0"/>
              <a:pPr/>
              <a:t>11.12.2022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E1A8-B35D-425B-9C4C-97F829311B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EAC9-C2A9-4930-A58A-C49B54BE6EAC}" type="datetimeFigureOut">
              <a:rPr lang="tr-TR" smtClean="0"/>
              <a:pPr/>
              <a:t>11.12.2022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E1A8-B35D-425B-9C4C-97F829311B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EAC9-C2A9-4930-A58A-C49B54BE6EAC}" type="datetimeFigureOut">
              <a:rPr lang="tr-TR" smtClean="0"/>
              <a:pPr/>
              <a:t>11.12.2022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E1A8-B35D-425B-9C4C-97F829311B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EAC9-C2A9-4930-A58A-C49B54BE6EAC}" type="datetimeFigureOut">
              <a:rPr lang="tr-TR" smtClean="0"/>
              <a:pPr/>
              <a:t>11.12.2022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E1A8-B35D-425B-9C4C-97F829311B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EAC9-C2A9-4930-A58A-C49B54BE6EAC}" type="datetimeFigureOut">
              <a:rPr lang="tr-TR" smtClean="0"/>
              <a:pPr/>
              <a:t>11.12.2022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E1A8-B35D-425B-9C4C-97F829311B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EAC9-C2A9-4930-A58A-C49B54BE6EAC}" type="datetimeFigureOut">
              <a:rPr lang="tr-TR" smtClean="0"/>
              <a:pPr/>
              <a:t>11.12.2022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E1A8-B35D-425B-9C4C-97F829311B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EAC9-C2A9-4930-A58A-C49B54BE6EAC}" type="datetimeFigureOut">
              <a:rPr lang="tr-TR" smtClean="0"/>
              <a:pPr/>
              <a:t>11.12.2022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E1A8-B35D-425B-9C4C-97F829311B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EAC9-C2A9-4930-A58A-C49B54BE6EAC}" type="datetimeFigureOut">
              <a:rPr lang="tr-TR" smtClean="0"/>
              <a:pPr/>
              <a:t>11.12.2022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E1A8-B35D-425B-9C4C-97F829311B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EAC9-C2A9-4930-A58A-C49B54BE6EAC}" type="datetimeFigureOut">
              <a:rPr lang="tr-TR" smtClean="0"/>
              <a:pPr/>
              <a:t>11.12.2022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E1A8-B35D-425B-9C4C-97F829311B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EAC9-C2A9-4930-A58A-C49B54BE6EAC}" type="datetimeFigureOut">
              <a:rPr lang="tr-TR" smtClean="0"/>
              <a:pPr/>
              <a:t>11.12.2022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2E1A8-B35D-425B-9C4C-97F829311B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6EAC9-C2A9-4930-A58A-C49B54BE6EAC}" type="datetimeFigureOut">
              <a:rPr lang="tr-TR" smtClean="0"/>
              <a:pPr/>
              <a:t>11.12.2022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2E1A8-B35D-425B-9C4C-97F829311BB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4.e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Disfajisi Olan Hastaya Klinik Yaklaşım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tr-TR" dirty="0"/>
              <a:t>Gastrointestinal Kanaması Olan Hastaya </a:t>
            </a:r>
            <a:r>
              <a:rPr dirty="0" err="1"/>
              <a:t>Yaklaşım</a:t>
            </a:r>
            <a:endParaRPr dirty="0"/>
          </a:p>
        </p:txBody>
      </p:sp>
      <p:sp>
        <p:nvSpPr>
          <p:cNvPr id="120" name="Dr Ramazan Erdem Er…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377890">
              <a:defRPr sz="3400"/>
            </a:pPr>
            <a:r>
              <a:t>Dr Ramazan Erdem Er</a:t>
            </a:r>
          </a:p>
          <a:p>
            <a:pPr defTabSz="377890">
              <a:defRPr sz="3400"/>
            </a:pPr>
            <a:r>
              <a:t>AÜTF Gastroenteroloji Bilim Dalı</a:t>
            </a:r>
          </a:p>
        </p:txBody>
      </p:sp>
      <p:pic>
        <p:nvPicPr>
          <p:cNvPr id="121" name="Ankara-Üniversitesi-150x150.jpg" descr="Ankara-Üniversitesi-150x1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4295" y="314446"/>
            <a:ext cx="1339455" cy="13394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2" name="Ankara-Üniversitesi-Tıp-Fakültesi-150x150.jpg" descr="Ankara-Üniversitesi-Tıp-Fakültesi-150x15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45661" y="314446"/>
            <a:ext cx="1339455" cy="133945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696781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9D8E04-0937-1940-9538-3A4D4F15D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Akut üst Gİ kanama</a:t>
            </a:r>
            <a:br>
              <a:rPr lang="tr-TR" dirty="0"/>
            </a:br>
            <a:r>
              <a:rPr lang="tr-TR" dirty="0" err="1"/>
              <a:t>Etyoloji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ED156D-EDB3-1C4E-AC17-1FF376F57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/>
              <a:t>Peptik </a:t>
            </a:r>
            <a:r>
              <a:rPr lang="tr-TR" dirty="0" err="1"/>
              <a:t>gastroduodenal</a:t>
            </a:r>
            <a:r>
              <a:rPr lang="tr-TR" dirty="0"/>
              <a:t> ülserler (%50)</a:t>
            </a:r>
          </a:p>
          <a:p>
            <a:r>
              <a:rPr lang="tr-TR" dirty="0"/>
              <a:t>Akut </a:t>
            </a:r>
            <a:r>
              <a:rPr lang="tr-TR" dirty="0" err="1"/>
              <a:t>gastrik</a:t>
            </a:r>
            <a:r>
              <a:rPr lang="tr-TR" dirty="0"/>
              <a:t> </a:t>
            </a:r>
            <a:r>
              <a:rPr lang="tr-TR" dirty="0" err="1"/>
              <a:t>mukozal</a:t>
            </a:r>
            <a:r>
              <a:rPr lang="tr-TR" dirty="0"/>
              <a:t> lezyonlar (%15-30)</a:t>
            </a:r>
          </a:p>
          <a:p>
            <a:pPr lvl="1"/>
            <a:r>
              <a:rPr lang="tr-TR" dirty="0"/>
              <a:t>NSAİİ bağlı gastrit</a:t>
            </a:r>
          </a:p>
          <a:p>
            <a:pPr lvl="1"/>
            <a:r>
              <a:rPr lang="tr-TR" dirty="0" err="1"/>
              <a:t>Curling</a:t>
            </a:r>
            <a:r>
              <a:rPr lang="tr-TR" dirty="0"/>
              <a:t> ülser (yanığa bağlı)</a:t>
            </a:r>
          </a:p>
          <a:p>
            <a:pPr lvl="1"/>
            <a:r>
              <a:rPr lang="tr-TR" dirty="0" err="1"/>
              <a:t>Cushing</a:t>
            </a:r>
            <a:r>
              <a:rPr lang="tr-TR" dirty="0"/>
              <a:t> ülser (kafa travması sonrası)</a:t>
            </a:r>
          </a:p>
          <a:p>
            <a:r>
              <a:rPr lang="tr-TR" dirty="0" err="1"/>
              <a:t>Özofageal</a:t>
            </a:r>
            <a:r>
              <a:rPr lang="tr-TR" dirty="0"/>
              <a:t> ve </a:t>
            </a:r>
            <a:r>
              <a:rPr lang="tr-TR" dirty="0" err="1"/>
              <a:t>gastrik</a:t>
            </a:r>
            <a:r>
              <a:rPr lang="tr-TR" dirty="0"/>
              <a:t> varisler (%20)</a:t>
            </a:r>
          </a:p>
          <a:p>
            <a:r>
              <a:rPr lang="tr-TR" dirty="0" err="1"/>
              <a:t>Mallory-Weiss</a:t>
            </a:r>
            <a:r>
              <a:rPr lang="tr-TR" dirty="0"/>
              <a:t> yırtıkları (%8)</a:t>
            </a:r>
          </a:p>
          <a:p>
            <a:r>
              <a:rPr lang="tr-TR" dirty="0" err="1"/>
              <a:t>Anjiyodisplazi</a:t>
            </a:r>
            <a:r>
              <a:rPr lang="tr-TR" dirty="0"/>
              <a:t> (%1-2)</a:t>
            </a:r>
          </a:p>
          <a:p>
            <a:r>
              <a:rPr lang="tr-TR" dirty="0" err="1"/>
              <a:t>Dieulafoy</a:t>
            </a:r>
            <a:r>
              <a:rPr lang="tr-TR" dirty="0"/>
              <a:t> lezyon (%2)</a:t>
            </a:r>
          </a:p>
          <a:p>
            <a:r>
              <a:rPr lang="tr-TR" dirty="0" err="1"/>
              <a:t>Özofajitler</a:t>
            </a:r>
            <a:endParaRPr lang="tr-TR" dirty="0"/>
          </a:p>
          <a:p>
            <a:r>
              <a:rPr lang="tr-TR" dirty="0"/>
              <a:t>Mide </a:t>
            </a:r>
            <a:r>
              <a:rPr lang="tr-TR" dirty="0" err="1"/>
              <a:t>tmr</a:t>
            </a:r>
            <a:r>
              <a:rPr lang="tr-TR" dirty="0"/>
              <a:t> ve polipleri</a:t>
            </a:r>
          </a:p>
          <a:p>
            <a:r>
              <a:rPr lang="tr-TR" dirty="0" err="1"/>
              <a:t>Aortoduodenal</a:t>
            </a:r>
            <a:r>
              <a:rPr lang="tr-TR" dirty="0"/>
              <a:t> fistüller</a:t>
            </a:r>
          </a:p>
          <a:p>
            <a:r>
              <a:rPr lang="tr-TR" dirty="0"/>
              <a:t>Damar lezyonları (radyoterapi sonrası, </a:t>
            </a:r>
            <a:r>
              <a:rPr lang="tr-TR" dirty="0" err="1"/>
              <a:t>vasküler</a:t>
            </a:r>
            <a:r>
              <a:rPr lang="tr-TR" dirty="0"/>
              <a:t> </a:t>
            </a:r>
            <a:r>
              <a:rPr lang="tr-TR" dirty="0" err="1"/>
              <a:t>ektaziler</a:t>
            </a:r>
            <a:r>
              <a:rPr lang="tr-TR" dirty="0"/>
              <a:t>)</a:t>
            </a:r>
          </a:p>
          <a:p>
            <a:r>
              <a:rPr lang="tr-TR" dirty="0"/>
              <a:t>İnce bağırsak lezyonları (</a:t>
            </a:r>
            <a:r>
              <a:rPr lang="tr-TR" dirty="0" err="1"/>
              <a:t>crohn</a:t>
            </a:r>
            <a:r>
              <a:rPr lang="tr-TR" dirty="0"/>
              <a:t>, </a:t>
            </a:r>
            <a:r>
              <a:rPr lang="tr-TR" dirty="0" err="1"/>
              <a:t>anjiyodisplaziler</a:t>
            </a:r>
            <a:r>
              <a:rPr lang="tr-TR" dirty="0"/>
              <a:t>, </a:t>
            </a:r>
            <a:r>
              <a:rPr lang="tr-TR" dirty="0" err="1"/>
              <a:t>tm</a:t>
            </a:r>
            <a:r>
              <a:rPr lang="tr-TR" dirty="0"/>
              <a:t>)</a:t>
            </a:r>
          </a:p>
          <a:p>
            <a:r>
              <a:rPr lang="tr-TR" dirty="0" err="1"/>
              <a:t>Hemobiliya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2624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42B526-5844-1A4E-8BC8-34386EE9C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Akut üst Gİ kanama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A3C7CA-392F-A047-ABED-F0A9006BE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Peptik ülserde en sık etiyoloji H </a:t>
            </a:r>
            <a:r>
              <a:rPr lang="tr-TR" dirty="0" err="1"/>
              <a:t>pilori</a:t>
            </a:r>
            <a:r>
              <a:rPr lang="tr-TR" dirty="0"/>
              <a:t>, aspirin, </a:t>
            </a:r>
            <a:r>
              <a:rPr lang="tr-TR" dirty="0" err="1"/>
              <a:t>NSAİİ’dır</a:t>
            </a:r>
            <a:r>
              <a:rPr lang="tr-TR" dirty="0"/>
              <a:t>. </a:t>
            </a:r>
          </a:p>
          <a:p>
            <a:r>
              <a:rPr lang="tr-TR" dirty="0" err="1"/>
              <a:t>Özofagus</a:t>
            </a:r>
            <a:r>
              <a:rPr lang="tr-TR" dirty="0"/>
              <a:t> ülserlerine en sık ciddi </a:t>
            </a:r>
            <a:r>
              <a:rPr lang="tr-TR" dirty="0" err="1"/>
              <a:t>gastroözofageal</a:t>
            </a:r>
            <a:r>
              <a:rPr lang="tr-TR" dirty="0"/>
              <a:t> </a:t>
            </a:r>
            <a:r>
              <a:rPr lang="tr-TR" dirty="0" err="1"/>
              <a:t>reflü</a:t>
            </a:r>
            <a:r>
              <a:rPr lang="tr-TR" dirty="0"/>
              <a:t> hastalığı, </a:t>
            </a:r>
            <a:r>
              <a:rPr lang="tr-TR" dirty="0" err="1"/>
              <a:t>viral</a:t>
            </a:r>
            <a:r>
              <a:rPr lang="tr-TR" dirty="0"/>
              <a:t> </a:t>
            </a:r>
            <a:r>
              <a:rPr lang="tr-TR" dirty="0" err="1"/>
              <a:t>enf</a:t>
            </a:r>
            <a:r>
              <a:rPr lang="tr-TR" dirty="0"/>
              <a:t>, ilaçlar ve radyoterapi neden olur</a:t>
            </a:r>
          </a:p>
          <a:p>
            <a:r>
              <a:rPr lang="tr-TR" dirty="0"/>
              <a:t>Portal hipertansiyonu olan hastalarda portal </a:t>
            </a:r>
            <a:r>
              <a:rPr lang="tr-TR" dirty="0" err="1"/>
              <a:t>hipertansif</a:t>
            </a:r>
            <a:r>
              <a:rPr lang="tr-TR" dirty="0"/>
              <a:t> </a:t>
            </a:r>
            <a:r>
              <a:rPr lang="tr-TR" dirty="0" err="1"/>
              <a:t>gastropati</a:t>
            </a:r>
            <a:r>
              <a:rPr lang="tr-TR" dirty="0"/>
              <a:t> ve varisler en sık GİS kanama sebepleridir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9213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DBD460-1619-084F-B4EA-93FC48A5D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Akut üst Gİ kanama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02E40-ECF5-024E-922C-36384B5D6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Mallory-weiss</a:t>
            </a:r>
            <a:r>
              <a:rPr lang="tr-TR" dirty="0"/>
              <a:t> yırtığı </a:t>
            </a:r>
            <a:r>
              <a:rPr lang="tr-TR" dirty="0" err="1"/>
              <a:t>gastroözofageal</a:t>
            </a:r>
            <a:r>
              <a:rPr lang="tr-TR" dirty="0"/>
              <a:t> bileşkede aşırı öğürme ve kusmalara bağlı gelişir</a:t>
            </a:r>
          </a:p>
          <a:p>
            <a:r>
              <a:rPr lang="tr-TR" dirty="0" err="1"/>
              <a:t>Dieulafoy</a:t>
            </a:r>
            <a:r>
              <a:rPr lang="tr-TR" dirty="0"/>
              <a:t> lezyonlar </a:t>
            </a:r>
            <a:r>
              <a:rPr lang="tr-TR" dirty="0" err="1"/>
              <a:t>ektopik</a:t>
            </a:r>
            <a:r>
              <a:rPr lang="tr-TR" dirty="0"/>
              <a:t> bir arterin basınç ile mukozada erozyon yaparak lümene açılması ile gelişir</a:t>
            </a:r>
          </a:p>
          <a:p>
            <a:r>
              <a:rPr lang="tr-TR" dirty="0" err="1"/>
              <a:t>Vasküler</a:t>
            </a:r>
            <a:r>
              <a:rPr lang="tr-TR" dirty="0"/>
              <a:t> </a:t>
            </a:r>
            <a:r>
              <a:rPr lang="tr-TR" dirty="0" err="1"/>
              <a:t>ektaziler;ileri</a:t>
            </a:r>
            <a:r>
              <a:rPr lang="tr-TR" dirty="0"/>
              <a:t> yaş, kronik böbrek </a:t>
            </a:r>
            <a:r>
              <a:rPr lang="tr-TR" dirty="0" err="1"/>
              <a:t>hast</a:t>
            </a:r>
            <a:r>
              <a:rPr lang="tr-TR" dirty="0"/>
              <a:t>, aort kapak </a:t>
            </a:r>
            <a:r>
              <a:rPr lang="tr-TR" dirty="0" err="1"/>
              <a:t>hast</a:t>
            </a:r>
            <a:r>
              <a:rPr lang="tr-TR" dirty="0"/>
              <a:t>, radyoterapiler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6824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6DCEB1-9DA0-534F-829E-9621A23BD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İlk Değerlendirme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8A3393-E0BE-344D-BA64-D9CC807E6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Yol gösterici </a:t>
            </a:r>
            <a:r>
              <a:rPr lang="tr-TR" dirty="0" err="1"/>
              <a:t>anamnez</a:t>
            </a:r>
            <a:endParaRPr lang="tr-TR" dirty="0"/>
          </a:p>
          <a:p>
            <a:pPr lvl="1"/>
            <a:r>
              <a:rPr lang="tr-TR" dirty="0"/>
              <a:t>Peptik hastalık ve </a:t>
            </a:r>
            <a:r>
              <a:rPr lang="tr-TR" dirty="0" err="1"/>
              <a:t>dispeptik</a:t>
            </a:r>
            <a:r>
              <a:rPr lang="tr-TR" dirty="0"/>
              <a:t> yakınma öyküsü</a:t>
            </a:r>
          </a:p>
          <a:p>
            <a:pPr lvl="1"/>
            <a:r>
              <a:rPr lang="tr-TR" dirty="0" err="1"/>
              <a:t>Antiagregan</a:t>
            </a:r>
            <a:r>
              <a:rPr lang="tr-TR" dirty="0"/>
              <a:t>, </a:t>
            </a:r>
            <a:r>
              <a:rPr lang="tr-TR" dirty="0" err="1"/>
              <a:t>antikoagülan</a:t>
            </a:r>
            <a:r>
              <a:rPr lang="tr-TR" dirty="0"/>
              <a:t>, NSAİİ, alkol, kostik madde alım öyküsü</a:t>
            </a:r>
          </a:p>
          <a:p>
            <a:pPr lvl="1"/>
            <a:r>
              <a:rPr lang="tr-TR" dirty="0"/>
              <a:t>Kanama öncesi zorlayarak normal renkte kusma</a:t>
            </a:r>
          </a:p>
          <a:p>
            <a:pPr lvl="1"/>
            <a:r>
              <a:rPr lang="tr-TR" dirty="0"/>
              <a:t>Kronik karaciğer </a:t>
            </a:r>
            <a:r>
              <a:rPr lang="tr-TR" dirty="0" err="1"/>
              <a:t>hast</a:t>
            </a:r>
            <a:r>
              <a:rPr lang="tr-TR" dirty="0"/>
              <a:t>, </a:t>
            </a:r>
            <a:r>
              <a:rPr lang="tr-TR" dirty="0" err="1"/>
              <a:t>inflamatuvar</a:t>
            </a:r>
            <a:r>
              <a:rPr lang="tr-TR" dirty="0"/>
              <a:t> bağırsak </a:t>
            </a:r>
            <a:r>
              <a:rPr lang="tr-TR" dirty="0" err="1"/>
              <a:t>hast</a:t>
            </a:r>
            <a:r>
              <a:rPr lang="tr-TR" dirty="0"/>
              <a:t>, geçirilmiş operasyon öyküsü</a:t>
            </a:r>
          </a:p>
          <a:p>
            <a:pPr lvl="1"/>
            <a:r>
              <a:rPr lang="tr-TR" dirty="0"/>
              <a:t>Karın ağrısı, ishal varlığı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5805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İlk değerlendirme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500" dirty="0" err="1"/>
              <a:t>Vital</a:t>
            </a:r>
            <a:r>
              <a:rPr lang="tr-TR" sz="3500" dirty="0"/>
              <a:t> bulgular ve </a:t>
            </a:r>
            <a:r>
              <a:rPr lang="tr-TR" sz="3500" dirty="0" err="1"/>
              <a:t>hemodinamik</a:t>
            </a:r>
            <a:r>
              <a:rPr lang="tr-TR" sz="3500" dirty="0"/>
              <a:t> durumun değerlendirilmesi</a:t>
            </a:r>
          </a:p>
          <a:p>
            <a:endParaRPr lang="tr-TR" sz="3500" dirty="0"/>
          </a:p>
          <a:p>
            <a:pPr lvl="1"/>
            <a:r>
              <a:rPr lang="tr-TR" dirty="0" err="1"/>
              <a:t>Melena</a:t>
            </a:r>
            <a:r>
              <a:rPr lang="tr-TR" dirty="0"/>
              <a:t>, </a:t>
            </a:r>
            <a:r>
              <a:rPr lang="tr-TR" dirty="0" err="1"/>
              <a:t>hematokezya</a:t>
            </a:r>
            <a:r>
              <a:rPr lang="tr-TR" dirty="0"/>
              <a:t>, </a:t>
            </a:r>
            <a:r>
              <a:rPr lang="tr-TR" dirty="0" err="1"/>
              <a:t>hematemez</a:t>
            </a:r>
            <a:r>
              <a:rPr lang="tr-TR" dirty="0"/>
              <a:t> ile birlikte </a:t>
            </a:r>
            <a:r>
              <a:rPr lang="tr-TR" dirty="0" err="1"/>
              <a:t>ortostatik</a:t>
            </a:r>
            <a:r>
              <a:rPr lang="tr-TR" dirty="0"/>
              <a:t> hipotansiyon/şok, taşikardi var mı?</a:t>
            </a:r>
          </a:p>
          <a:p>
            <a:pPr marL="914400" lvl="2" indent="0">
              <a:buNone/>
            </a:pPr>
            <a:endParaRPr lang="tr-TR" dirty="0"/>
          </a:p>
          <a:p>
            <a:pPr lvl="2"/>
            <a:endParaRPr lang="tr-TR" dirty="0"/>
          </a:p>
          <a:p>
            <a:pPr marL="914400" lvl="2" indent="0">
              <a:buNone/>
            </a:pPr>
            <a:endParaRPr lang="tr-TR" dirty="0"/>
          </a:p>
          <a:p>
            <a:endParaRPr lang="tr-TR" sz="3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EF6EAB-A06B-204F-A5F5-B55772DF2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İlk değerlendirme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C896FC-F035-964A-A6FC-59358D9EB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Fizik muayene</a:t>
            </a:r>
          </a:p>
          <a:p>
            <a:pPr lvl="1"/>
            <a:r>
              <a:rPr lang="tr-TR" dirty="0" err="1"/>
              <a:t>Rektal</a:t>
            </a:r>
            <a:r>
              <a:rPr lang="tr-TR" dirty="0"/>
              <a:t> muayene ve tuşe ile anal bölge ve </a:t>
            </a:r>
            <a:r>
              <a:rPr lang="tr-TR" dirty="0" err="1"/>
              <a:t>rektal</a:t>
            </a:r>
            <a:r>
              <a:rPr lang="tr-TR" dirty="0"/>
              <a:t> içeriğin değerlendirilmesi</a:t>
            </a:r>
          </a:p>
          <a:p>
            <a:pPr lvl="1">
              <a:lnSpc>
                <a:spcPct val="150000"/>
              </a:lnSpc>
            </a:pPr>
            <a:r>
              <a:rPr lang="tr-TR" sz="2000" dirty="0"/>
              <a:t>Siroz </a:t>
            </a:r>
            <a:r>
              <a:rPr lang="tr-TR" sz="2000" dirty="0" err="1"/>
              <a:t>bulguları:splenomegali</a:t>
            </a:r>
            <a:r>
              <a:rPr lang="tr-TR" sz="2000" dirty="0"/>
              <a:t>, </a:t>
            </a:r>
            <a:r>
              <a:rPr lang="tr-TR" sz="2000" dirty="0" err="1"/>
              <a:t>ikter</a:t>
            </a:r>
            <a:r>
              <a:rPr lang="tr-TR" sz="2000" dirty="0"/>
              <a:t>, </a:t>
            </a:r>
            <a:r>
              <a:rPr lang="tr-TR" sz="2000" dirty="0" err="1"/>
              <a:t>spider</a:t>
            </a:r>
            <a:r>
              <a:rPr lang="tr-TR" sz="2000" dirty="0"/>
              <a:t> </a:t>
            </a:r>
            <a:r>
              <a:rPr lang="tr-TR" sz="2000" dirty="0" err="1"/>
              <a:t>telenjiektazi</a:t>
            </a:r>
            <a:r>
              <a:rPr lang="tr-TR" sz="2000" dirty="0"/>
              <a:t>, </a:t>
            </a:r>
            <a:r>
              <a:rPr lang="tr-TR" sz="2000" dirty="0" err="1"/>
              <a:t>palmar</a:t>
            </a:r>
            <a:r>
              <a:rPr lang="tr-TR" sz="2000" dirty="0"/>
              <a:t> </a:t>
            </a:r>
            <a:r>
              <a:rPr lang="tr-TR" sz="2000" dirty="0" err="1"/>
              <a:t>eritem</a:t>
            </a:r>
            <a:r>
              <a:rPr lang="tr-TR" sz="2000" dirty="0"/>
              <a:t>, </a:t>
            </a:r>
            <a:r>
              <a:rPr lang="tr-TR" sz="2000" dirty="0" err="1"/>
              <a:t>jinekomasti</a:t>
            </a:r>
            <a:r>
              <a:rPr lang="tr-TR" sz="2000" dirty="0"/>
              <a:t>, </a:t>
            </a:r>
            <a:r>
              <a:rPr lang="tr-TR" sz="2000" dirty="0" err="1"/>
              <a:t>assit</a:t>
            </a:r>
            <a:r>
              <a:rPr lang="tr-TR" sz="2000" dirty="0"/>
              <a:t>, çaput </a:t>
            </a:r>
            <a:r>
              <a:rPr lang="tr-TR" sz="2000" dirty="0" err="1"/>
              <a:t>medusa</a:t>
            </a:r>
            <a:r>
              <a:rPr lang="tr-TR" sz="2000" dirty="0"/>
              <a:t>, </a:t>
            </a:r>
            <a:r>
              <a:rPr lang="tr-TR" sz="2000" dirty="0" err="1"/>
              <a:t>düpütren</a:t>
            </a:r>
            <a:r>
              <a:rPr lang="tr-TR" sz="2000" dirty="0"/>
              <a:t> </a:t>
            </a:r>
            <a:r>
              <a:rPr lang="tr-TR" sz="2000" dirty="0" err="1"/>
              <a:t>kontraktürü</a:t>
            </a:r>
            <a:r>
              <a:rPr lang="tr-TR" sz="2000" dirty="0"/>
              <a:t> gibi</a:t>
            </a:r>
          </a:p>
          <a:p>
            <a:pPr lvl="1">
              <a:lnSpc>
                <a:spcPct val="150000"/>
              </a:lnSpc>
            </a:pPr>
            <a:r>
              <a:rPr lang="tr-TR" sz="2000" dirty="0"/>
              <a:t>Karın cildinde </a:t>
            </a:r>
            <a:r>
              <a:rPr lang="tr-TR" sz="2000" dirty="0" err="1"/>
              <a:t>skar</a:t>
            </a:r>
            <a:r>
              <a:rPr lang="tr-TR" sz="2000" dirty="0"/>
              <a:t>, karında hassasiyet, kitle,</a:t>
            </a:r>
          </a:p>
          <a:p>
            <a:pPr lvl="1">
              <a:lnSpc>
                <a:spcPct val="150000"/>
              </a:lnSpc>
            </a:pPr>
            <a:r>
              <a:rPr lang="tr-TR" sz="2000" dirty="0"/>
              <a:t>Ağız mukozasında </a:t>
            </a:r>
            <a:r>
              <a:rPr lang="tr-TR" sz="2000" dirty="0" err="1"/>
              <a:t>telenjiektazi:herediter</a:t>
            </a:r>
            <a:r>
              <a:rPr lang="tr-TR" sz="2000" dirty="0"/>
              <a:t> </a:t>
            </a:r>
            <a:r>
              <a:rPr lang="tr-TR" sz="2000" dirty="0" err="1"/>
              <a:t>hemorajik</a:t>
            </a:r>
            <a:r>
              <a:rPr lang="tr-TR" sz="2000" dirty="0"/>
              <a:t> </a:t>
            </a:r>
            <a:r>
              <a:rPr lang="tr-TR" sz="2000" dirty="0" err="1"/>
              <a:t>telenjiektazi</a:t>
            </a:r>
            <a:r>
              <a:rPr lang="tr-TR" sz="2000" dirty="0"/>
              <a:t>/</a:t>
            </a:r>
            <a:r>
              <a:rPr lang="tr-TR" sz="2000" dirty="0" err="1"/>
              <a:t>osler-weber-rendu</a:t>
            </a:r>
            <a:endParaRPr lang="tr-TR" sz="2000" dirty="0"/>
          </a:p>
          <a:p>
            <a:pPr lvl="1">
              <a:lnSpc>
                <a:spcPct val="150000"/>
              </a:lnSpc>
            </a:pPr>
            <a:r>
              <a:rPr lang="tr-TR" sz="2000" dirty="0" err="1"/>
              <a:t>Subungual</a:t>
            </a:r>
            <a:r>
              <a:rPr lang="tr-TR" sz="2000" dirty="0"/>
              <a:t> </a:t>
            </a:r>
            <a:r>
              <a:rPr lang="tr-TR" sz="2000" dirty="0" err="1"/>
              <a:t>telenjiektazi</a:t>
            </a:r>
            <a:r>
              <a:rPr lang="tr-TR" sz="2000" dirty="0"/>
              <a:t>, parmakta </a:t>
            </a:r>
            <a:r>
              <a:rPr lang="tr-TR" sz="2000" dirty="0" err="1"/>
              <a:t>cild</a:t>
            </a:r>
            <a:r>
              <a:rPr lang="tr-TR" sz="2000" dirty="0"/>
              <a:t> değişiklikleri=</a:t>
            </a:r>
            <a:r>
              <a:rPr lang="tr-TR" sz="2000" dirty="0" err="1"/>
              <a:t>skleroderma</a:t>
            </a:r>
            <a:r>
              <a:rPr lang="tr-TR" sz="2000" dirty="0"/>
              <a:t>=</a:t>
            </a:r>
            <a:r>
              <a:rPr lang="tr-TR" sz="2000" dirty="0" err="1"/>
              <a:t>Gastrik</a:t>
            </a:r>
            <a:r>
              <a:rPr lang="tr-TR" sz="2000" dirty="0"/>
              <a:t> </a:t>
            </a:r>
            <a:r>
              <a:rPr lang="tr-TR" sz="2000" dirty="0" err="1"/>
              <a:t>vasküler</a:t>
            </a:r>
            <a:r>
              <a:rPr lang="tr-TR" sz="2000" dirty="0"/>
              <a:t> </a:t>
            </a:r>
            <a:r>
              <a:rPr lang="tr-TR" sz="2000" dirty="0" err="1"/>
              <a:t>ektaziler</a:t>
            </a:r>
            <a:r>
              <a:rPr lang="tr-TR" sz="2000" dirty="0"/>
              <a:t> ve </a:t>
            </a:r>
            <a:r>
              <a:rPr lang="tr-TR" sz="2000" dirty="0" err="1"/>
              <a:t>telenjiektaziler</a:t>
            </a:r>
            <a:endParaRPr lang="tr-TR" sz="2000" dirty="0"/>
          </a:p>
          <a:p>
            <a:pPr lvl="1">
              <a:lnSpc>
                <a:spcPct val="150000"/>
              </a:lnSpc>
            </a:pPr>
            <a:r>
              <a:rPr lang="tr-TR" sz="2000" dirty="0" err="1"/>
              <a:t>Purpurik</a:t>
            </a:r>
            <a:r>
              <a:rPr lang="tr-TR" sz="2000" dirty="0"/>
              <a:t> cilt lezyonları=HSP</a:t>
            </a:r>
          </a:p>
          <a:p>
            <a:pPr lvl="1">
              <a:lnSpc>
                <a:spcPct val="150000"/>
              </a:lnSpc>
            </a:pPr>
            <a:r>
              <a:rPr lang="tr-TR" sz="2000" dirty="0" err="1"/>
              <a:t>Akantozis</a:t>
            </a:r>
            <a:r>
              <a:rPr lang="tr-TR" sz="2000" dirty="0"/>
              <a:t> </a:t>
            </a:r>
            <a:r>
              <a:rPr lang="tr-TR" sz="2000" dirty="0" err="1"/>
              <a:t>nigrikans</a:t>
            </a:r>
            <a:r>
              <a:rPr lang="tr-TR" sz="2000" dirty="0"/>
              <a:t>=mide </a:t>
            </a:r>
            <a:r>
              <a:rPr lang="tr-TR" sz="2000" dirty="0" err="1"/>
              <a:t>malignitesi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0793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İlk değerlendirme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sz="2800" dirty="0" err="1"/>
              <a:t>Hematemez</a:t>
            </a:r>
            <a:r>
              <a:rPr lang="tr-TR" sz="2800" dirty="0"/>
              <a:t>=üst </a:t>
            </a:r>
            <a:r>
              <a:rPr lang="tr-TR" sz="2800" dirty="0" err="1"/>
              <a:t>gis</a:t>
            </a:r>
            <a:r>
              <a:rPr lang="tr-TR" sz="2800" dirty="0"/>
              <a:t> kanama</a:t>
            </a:r>
          </a:p>
          <a:p>
            <a:pPr>
              <a:lnSpc>
                <a:spcPct val="150000"/>
              </a:lnSpc>
            </a:pPr>
            <a:r>
              <a:rPr lang="tr-TR" sz="2800" dirty="0" err="1"/>
              <a:t>Melena</a:t>
            </a:r>
            <a:r>
              <a:rPr lang="tr-TR" sz="2800" dirty="0"/>
              <a:t>=genelde üst </a:t>
            </a:r>
            <a:r>
              <a:rPr lang="tr-TR" sz="2800" dirty="0" err="1"/>
              <a:t>gis</a:t>
            </a:r>
            <a:r>
              <a:rPr lang="tr-TR" sz="2800" dirty="0"/>
              <a:t> kanama, ancak ince bağırsak, </a:t>
            </a:r>
            <a:r>
              <a:rPr lang="tr-TR" sz="2800" dirty="0" err="1"/>
              <a:t>proksimal</a:t>
            </a:r>
            <a:r>
              <a:rPr lang="tr-TR" sz="2800" dirty="0"/>
              <a:t> kolon</a:t>
            </a:r>
          </a:p>
          <a:p>
            <a:pPr>
              <a:lnSpc>
                <a:spcPct val="150000"/>
              </a:lnSpc>
            </a:pPr>
            <a:r>
              <a:rPr lang="tr-TR" sz="2800" dirty="0" err="1"/>
              <a:t>Hematokezya+hipotansif</a:t>
            </a:r>
            <a:r>
              <a:rPr lang="tr-TR" sz="2800" dirty="0"/>
              <a:t> durum yok=kolon, </a:t>
            </a:r>
            <a:r>
              <a:rPr lang="tr-TR" sz="2800" dirty="0" err="1"/>
              <a:t>anorektal</a:t>
            </a:r>
            <a:endParaRPr lang="tr-TR" sz="2800" dirty="0"/>
          </a:p>
          <a:p>
            <a:pPr>
              <a:lnSpc>
                <a:spcPct val="150000"/>
              </a:lnSpc>
            </a:pPr>
            <a:r>
              <a:rPr lang="tr-TR" sz="2800" dirty="0" err="1"/>
              <a:t>Hematokezya+hipotansif</a:t>
            </a:r>
            <a:r>
              <a:rPr lang="tr-TR" sz="2800" dirty="0"/>
              <a:t> durum var=Üst ve alt GİS</a:t>
            </a:r>
          </a:p>
          <a:p>
            <a:pPr>
              <a:lnSpc>
                <a:spcPct val="150000"/>
              </a:lnSpc>
            </a:pPr>
            <a:r>
              <a:rPr lang="tr-TR" sz="2800" dirty="0"/>
              <a:t>Vişne çürüğü=Üst </a:t>
            </a:r>
            <a:r>
              <a:rPr lang="tr-TR" sz="2800" dirty="0" err="1"/>
              <a:t>gis</a:t>
            </a:r>
            <a:r>
              <a:rPr lang="tr-TR" sz="2800" dirty="0"/>
              <a:t> aktif kanama, ince bağırsak, </a:t>
            </a:r>
            <a:r>
              <a:rPr lang="tr-TR" sz="2800" dirty="0" err="1"/>
              <a:t>proksimal</a:t>
            </a:r>
            <a:r>
              <a:rPr lang="tr-TR" sz="2800" dirty="0"/>
              <a:t> kolon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34A1C9-CA93-E14D-93D4-79ECE8D55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Laboratuvar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3D7BB8-5457-CF42-920F-1F6561BB4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Tam kan, pıhtılaşma çalışmaları, biyokimya, kan grubu </a:t>
            </a:r>
          </a:p>
          <a:p>
            <a:pPr>
              <a:lnSpc>
                <a:spcPct val="150000"/>
              </a:lnSpc>
            </a:pPr>
            <a:r>
              <a:rPr lang="tr-TR" dirty="0"/>
              <a:t>Kanamanın erken dönemlerinde </a:t>
            </a:r>
            <a:r>
              <a:rPr lang="tr-TR" dirty="0" err="1"/>
              <a:t>hb</a:t>
            </a:r>
            <a:r>
              <a:rPr lang="tr-TR" dirty="0"/>
              <a:t> ve </a:t>
            </a:r>
            <a:r>
              <a:rPr lang="tr-TR" dirty="0" err="1"/>
              <a:t>htc</a:t>
            </a:r>
            <a:r>
              <a:rPr lang="tr-TR" dirty="0"/>
              <a:t> değerlerinde düşüş görülmeyebilir </a:t>
            </a:r>
          </a:p>
          <a:p>
            <a:pPr>
              <a:lnSpc>
                <a:spcPct val="150000"/>
              </a:lnSpc>
            </a:pPr>
            <a:r>
              <a:rPr lang="tr-TR" dirty="0" err="1"/>
              <a:t>İntravasküler</a:t>
            </a:r>
            <a:r>
              <a:rPr lang="tr-TR" dirty="0"/>
              <a:t> </a:t>
            </a:r>
            <a:r>
              <a:rPr lang="tr-TR" dirty="0" err="1"/>
              <a:t>kayıbın</a:t>
            </a:r>
            <a:r>
              <a:rPr lang="tr-TR" dirty="0"/>
              <a:t> </a:t>
            </a:r>
            <a:r>
              <a:rPr lang="tr-TR" dirty="0" err="1"/>
              <a:t>ekstravasküler</a:t>
            </a:r>
            <a:r>
              <a:rPr lang="tr-TR" dirty="0"/>
              <a:t> sıvı ile dengelenmesi veya iv sıvı </a:t>
            </a:r>
            <a:r>
              <a:rPr lang="tr-TR" dirty="0" err="1"/>
              <a:t>replasmanına</a:t>
            </a:r>
            <a:r>
              <a:rPr lang="tr-TR" dirty="0"/>
              <a:t> bağlı </a:t>
            </a:r>
            <a:r>
              <a:rPr lang="tr-TR" dirty="0" err="1"/>
              <a:t>hemodilüsyon</a:t>
            </a:r>
            <a:r>
              <a:rPr lang="tr-TR" dirty="0"/>
              <a:t> 24-72 saati alır. </a:t>
            </a:r>
          </a:p>
          <a:p>
            <a:pPr>
              <a:lnSpc>
                <a:spcPct val="150000"/>
              </a:lnSpc>
            </a:pPr>
            <a:r>
              <a:rPr lang="tr-TR" dirty="0"/>
              <a:t>Bu nedenle akut safhada </a:t>
            </a:r>
            <a:r>
              <a:rPr lang="tr-TR" dirty="0" err="1"/>
              <a:t>hb</a:t>
            </a:r>
            <a:r>
              <a:rPr lang="tr-TR" dirty="0"/>
              <a:t> takibinden çok </a:t>
            </a:r>
            <a:r>
              <a:rPr lang="tr-TR" dirty="0" err="1"/>
              <a:t>vital</a:t>
            </a:r>
            <a:r>
              <a:rPr lang="tr-TR" dirty="0"/>
              <a:t> bulgular kan kaybının değerlendirilmesinde daha değerlidir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8127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95F370-DFAE-374B-9088-AFA1F3D7C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Laboratuvar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6769FF-EC76-F34F-AE56-381BFD755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Bağırsaktaki kanın azotlu parçalanmış ürünlerinin emilimine bağlı </a:t>
            </a:r>
            <a:r>
              <a:rPr lang="tr-TR" dirty="0" err="1"/>
              <a:t>kreatin</a:t>
            </a:r>
            <a:r>
              <a:rPr lang="tr-TR" dirty="0"/>
              <a:t> normalken BUN yüksek</a:t>
            </a:r>
          </a:p>
          <a:p>
            <a:r>
              <a:rPr lang="tr-TR" dirty="0"/>
              <a:t>Siroz ve portal hipertansiyona bağlı bulgular (düşük </a:t>
            </a:r>
            <a:r>
              <a:rPr lang="tr-TR" dirty="0" err="1"/>
              <a:t>plt</a:t>
            </a:r>
            <a:r>
              <a:rPr lang="tr-TR" dirty="0"/>
              <a:t>, düşük albümin, yüksek INR)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2802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9338A6-5C38-714F-B342-7AAECA496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Resüsitasyon</a:t>
            </a:r>
            <a:r>
              <a:rPr lang="tr-TR" dirty="0"/>
              <a:t> ve kan ürünü transfüzyonu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FB8DBE-3ECE-6548-8688-23F41949E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Aktif kanama devam ediyorsa her iki </a:t>
            </a:r>
            <a:r>
              <a:rPr lang="tr-TR" dirty="0" err="1"/>
              <a:t>ekstermiteye</a:t>
            </a:r>
            <a:r>
              <a:rPr lang="tr-TR" dirty="0"/>
              <a:t> damar yolu açılmalı ya da santral </a:t>
            </a:r>
            <a:r>
              <a:rPr lang="tr-TR" dirty="0" err="1"/>
              <a:t>kateter</a:t>
            </a:r>
            <a:r>
              <a:rPr lang="tr-TR" dirty="0"/>
              <a:t> takılmalı</a:t>
            </a:r>
          </a:p>
          <a:p>
            <a:pPr>
              <a:lnSpc>
                <a:spcPct val="150000"/>
              </a:lnSpc>
            </a:pPr>
            <a:r>
              <a:rPr lang="tr-TR" dirty="0"/>
              <a:t>Kan grubu çalışılarak eritrosit süspansiyonu hazırlatılmalı</a:t>
            </a:r>
          </a:p>
          <a:p>
            <a:pPr>
              <a:lnSpc>
                <a:spcPct val="150000"/>
              </a:lnSpc>
            </a:pPr>
            <a:r>
              <a:rPr lang="tr-TR" dirty="0"/>
              <a:t>Eritrosit verilene kadar </a:t>
            </a:r>
            <a:r>
              <a:rPr lang="tr-TR" dirty="0" err="1"/>
              <a:t>kristalloid</a:t>
            </a:r>
            <a:r>
              <a:rPr lang="tr-TR" dirty="0"/>
              <a:t> ile </a:t>
            </a:r>
            <a:r>
              <a:rPr lang="tr-TR" dirty="0" err="1"/>
              <a:t>sistolik</a:t>
            </a:r>
            <a:r>
              <a:rPr lang="tr-TR" dirty="0"/>
              <a:t> kan basıncı&gt;100/ nabız&lt;100 olacak şekilde hızlı </a:t>
            </a:r>
            <a:r>
              <a:rPr lang="tr-TR" dirty="0" err="1"/>
              <a:t>infüzyon</a:t>
            </a:r>
            <a:r>
              <a:rPr lang="tr-TR" dirty="0"/>
              <a:t> </a:t>
            </a:r>
          </a:p>
          <a:p>
            <a:pPr>
              <a:lnSpc>
                <a:spcPct val="150000"/>
              </a:lnSpc>
            </a:pPr>
            <a:r>
              <a:rPr lang="tr-TR" dirty="0"/>
              <a:t>Hasta stabil değilse yoğun bakıma alınmalı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9556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Gastrointestinal kanamalar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sz="2000" dirty="0"/>
              <a:t>GİS lümeninden kaynaklanan kanamalardır</a:t>
            </a:r>
          </a:p>
          <a:p>
            <a:pPr>
              <a:lnSpc>
                <a:spcPct val="150000"/>
              </a:lnSpc>
            </a:pPr>
            <a:r>
              <a:rPr lang="tr-TR" sz="2000" dirty="0" err="1"/>
              <a:t>Mortalitesi</a:t>
            </a:r>
            <a:r>
              <a:rPr lang="tr-TR" sz="2000" dirty="0"/>
              <a:t> %8-10</a:t>
            </a:r>
          </a:p>
          <a:p>
            <a:pPr>
              <a:lnSpc>
                <a:spcPct val="150000"/>
              </a:lnSpc>
            </a:pPr>
            <a:r>
              <a:rPr lang="tr-TR" sz="2000" dirty="0" err="1"/>
              <a:t>Mortalite</a:t>
            </a:r>
            <a:r>
              <a:rPr lang="tr-TR" sz="2000" dirty="0"/>
              <a:t>;</a:t>
            </a:r>
          </a:p>
          <a:p>
            <a:pPr>
              <a:lnSpc>
                <a:spcPct val="150000"/>
              </a:lnSpc>
              <a:buClr>
                <a:srgbClr val="FFFF66"/>
              </a:buClr>
              <a:buSzPct val="120000"/>
              <a:buFont typeface="Wingdings" pitchFamily="2" charset="2"/>
              <a:buNone/>
            </a:pPr>
            <a:r>
              <a:rPr lang="tr-TR" sz="2000" dirty="0"/>
              <a:t>	- Kanamanın şiddetine</a:t>
            </a:r>
          </a:p>
          <a:p>
            <a:pPr>
              <a:lnSpc>
                <a:spcPct val="150000"/>
              </a:lnSpc>
              <a:buClr>
                <a:srgbClr val="FFFF66"/>
              </a:buClr>
              <a:buSzPct val="120000"/>
              <a:buFont typeface="Wingdings" pitchFamily="2" charset="2"/>
              <a:buNone/>
            </a:pPr>
            <a:r>
              <a:rPr lang="tr-TR" sz="2000" dirty="0"/>
              <a:t>	- Kanamanın nedenine </a:t>
            </a:r>
          </a:p>
          <a:p>
            <a:pPr>
              <a:lnSpc>
                <a:spcPct val="150000"/>
              </a:lnSpc>
              <a:buClr>
                <a:srgbClr val="FFFF66"/>
              </a:buClr>
              <a:buSzPct val="120000"/>
              <a:buFont typeface="Wingdings" pitchFamily="2" charset="2"/>
              <a:buNone/>
            </a:pPr>
            <a:r>
              <a:rPr lang="tr-TR" sz="2000" dirty="0"/>
              <a:t>	- Hastanın yaşına </a:t>
            </a:r>
          </a:p>
          <a:p>
            <a:pPr>
              <a:lnSpc>
                <a:spcPct val="150000"/>
              </a:lnSpc>
              <a:buClr>
                <a:srgbClr val="FFFF66"/>
              </a:buClr>
              <a:buSzPct val="120000"/>
              <a:buFont typeface="Wingdings" pitchFamily="2" charset="2"/>
              <a:buNone/>
            </a:pPr>
            <a:r>
              <a:rPr lang="tr-TR" sz="2000" dirty="0"/>
              <a:t>	- Kanamaya eşlik eden diğer hastalıklara bağlıdır </a:t>
            </a:r>
          </a:p>
          <a:p>
            <a:pPr>
              <a:lnSpc>
                <a:spcPct val="150000"/>
              </a:lnSpc>
              <a:buSzPct val="120000"/>
            </a:pPr>
            <a:r>
              <a:rPr lang="tr-TR" sz="2000" dirty="0"/>
              <a:t>Kanama </a:t>
            </a:r>
            <a:r>
              <a:rPr lang="tr-TR" sz="2000" dirty="0" err="1"/>
              <a:t>hematemez</a:t>
            </a:r>
            <a:r>
              <a:rPr lang="tr-TR" sz="2000" dirty="0"/>
              <a:t>, </a:t>
            </a:r>
            <a:r>
              <a:rPr lang="tr-TR" sz="2000" dirty="0" err="1"/>
              <a:t>melena</a:t>
            </a:r>
            <a:r>
              <a:rPr lang="tr-TR" sz="2000" dirty="0"/>
              <a:t>, </a:t>
            </a:r>
            <a:r>
              <a:rPr lang="tr-TR" sz="2000" dirty="0" err="1"/>
              <a:t>hematokezya</a:t>
            </a:r>
            <a:r>
              <a:rPr lang="tr-TR" sz="2000" dirty="0"/>
              <a:t> veya gizli kanama şeklinde olabilir</a:t>
            </a:r>
          </a:p>
          <a:p>
            <a:pPr>
              <a:buClr>
                <a:srgbClr val="FFFF66"/>
              </a:buClr>
              <a:buSzPct val="120000"/>
              <a:buFont typeface="Wingdings" pitchFamily="2" charset="2"/>
              <a:buNone/>
            </a:pPr>
            <a:endParaRPr lang="tr-TR" sz="2000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E3CF49-5FC0-144F-B7E2-ABCFDB689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Ressüsitasyon ve kan ürünü transfüzyonu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6748B1-9BA7-0A4C-9E3A-103E1EF27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Kan transfüzyonu ihtiyacı</a:t>
            </a:r>
          </a:p>
          <a:p>
            <a:pPr lvl="1"/>
            <a:r>
              <a:rPr lang="tr-TR" dirty="0"/>
              <a:t>Yaş</a:t>
            </a:r>
          </a:p>
          <a:p>
            <a:pPr lvl="1"/>
            <a:r>
              <a:rPr lang="tr-TR" dirty="0"/>
              <a:t>Eşlik eden KVS </a:t>
            </a:r>
            <a:r>
              <a:rPr lang="tr-TR" dirty="0" err="1"/>
              <a:t>hast</a:t>
            </a:r>
            <a:endParaRPr lang="tr-TR" dirty="0"/>
          </a:p>
          <a:p>
            <a:pPr lvl="1"/>
            <a:r>
              <a:rPr lang="tr-TR" dirty="0"/>
              <a:t>Kanama süresi</a:t>
            </a:r>
          </a:p>
          <a:p>
            <a:r>
              <a:rPr lang="tr-TR" dirty="0"/>
              <a:t>Genç ve </a:t>
            </a:r>
            <a:r>
              <a:rPr lang="tr-TR" dirty="0" err="1"/>
              <a:t>iskemik</a:t>
            </a:r>
            <a:r>
              <a:rPr lang="tr-TR" dirty="0"/>
              <a:t> kalp hastalığı olmayanlarda </a:t>
            </a:r>
            <a:r>
              <a:rPr lang="tr-TR" dirty="0" err="1"/>
              <a:t>hb</a:t>
            </a:r>
            <a:r>
              <a:rPr lang="tr-TR" dirty="0"/>
              <a:t> hedefi 7 g/dl olmalı, fazla transfüzyondan kaçınılmalı</a:t>
            </a:r>
          </a:p>
          <a:p>
            <a:r>
              <a:rPr lang="tr-TR" dirty="0" err="1"/>
              <a:t>İskemik</a:t>
            </a:r>
            <a:r>
              <a:rPr lang="tr-TR" dirty="0"/>
              <a:t> kalp hastalığı öyküsü olanlarda </a:t>
            </a:r>
            <a:r>
              <a:rPr lang="tr-TR" dirty="0" err="1"/>
              <a:t>hb</a:t>
            </a:r>
            <a:r>
              <a:rPr lang="tr-TR" dirty="0"/>
              <a:t> hedefi 9-10 g/dl </a:t>
            </a:r>
          </a:p>
          <a:p>
            <a:r>
              <a:rPr lang="tr-TR" dirty="0"/>
              <a:t>Varis kanamalarında </a:t>
            </a:r>
            <a:r>
              <a:rPr lang="tr-TR" dirty="0" err="1"/>
              <a:t>hb</a:t>
            </a:r>
            <a:r>
              <a:rPr lang="tr-TR" dirty="0"/>
              <a:t> değeri 8,5-9 g/dl üzerine çıkartılmamalı (varis basıncını arttırmamak için)</a:t>
            </a:r>
          </a:p>
          <a:p>
            <a:r>
              <a:rPr lang="tr-TR" dirty="0"/>
              <a:t>Plt&lt;50000 , PT&gt;15sn ise </a:t>
            </a:r>
            <a:r>
              <a:rPr lang="tr-TR" dirty="0" err="1"/>
              <a:t>platelet</a:t>
            </a:r>
            <a:r>
              <a:rPr lang="tr-TR" dirty="0"/>
              <a:t> ve TDP düşünülebilir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80751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Ressüsitasyon ve kan ürünü transfüzyonu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800" dirty="0"/>
              <a:t>İdrar sondası takılarak idrar çıkışının takip edilmesi</a:t>
            </a:r>
          </a:p>
          <a:p>
            <a:pPr>
              <a:lnSpc>
                <a:spcPct val="150000"/>
              </a:lnSpc>
            </a:pPr>
            <a:r>
              <a:rPr lang="tr-TR" sz="2800" dirty="0" err="1"/>
              <a:t>Htc</a:t>
            </a:r>
            <a:r>
              <a:rPr lang="tr-TR" sz="2800" dirty="0"/>
              <a:t> takibi yapılması (4-8 saatte bir)</a:t>
            </a:r>
          </a:p>
          <a:p>
            <a:pPr>
              <a:lnSpc>
                <a:spcPct val="150000"/>
              </a:lnSpc>
            </a:pPr>
            <a:r>
              <a:rPr lang="tr-TR" sz="2800" dirty="0"/>
              <a:t>Aktif </a:t>
            </a:r>
            <a:r>
              <a:rPr lang="tr-TR" sz="2800" dirty="0" err="1"/>
              <a:t>hematemez</a:t>
            </a:r>
            <a:r>
              <a:rPr lang="tr-TR" sz="2800" dirty="0"/>
              <a:t>, </a:t>
            </a:r>
            <a:r>
              <a:rPr lang="tr-TR" sz="2800" dirty="0" err="1"/>
              <a:t>aspirasyon</a:t>
            </a:r>
            <a:r>
              <a:rPr lang="tr-TR" sz="2800" dirty="0"/>
              <a:t> riski varsa ve bilinç kapalıysa </a:t>
            </a:r>
            <a:r>
              <a:rPr lang="tr-TR" sz="2800" dirty="0" err="1"/>
              <a:t>elektif</a:t>
            </a:r>
            <a:r>
              <a:rPr lang="tr-TR" sz="2800" dirty="0"/>
              <a:t> </a:t>
            </a:r>
            <a:r>
              <a:rPr lang="tr-TR" sz="2800" dirty="0" err="1"/>
              <a:t>endotrakeal</a:t>
            </a:r>
            <a:r>
              <a:rPr lang="tr-TR" sz="2800" dirty="0"/>
              <a:t> </a:t>
            </a:r>
            <a:r>
              <a:rPr lang="tr-TR" sz="2800" dirty="0" err="1"/>
              <a:t>entübasyon</a:t>
            </a:r>
            <a:endParaRPr lang="tr-TR" sz="2800" dirty="0"/>
          </a:p>
          <a:p>
            <a:pPr>
              <a:lnSpc>
                <a:spcPct val="150000"/>
              </a:lnSpc>
            </a:pPr>
            <a:r>
              <a:rPr lang="tr-TR" sz="2800" dirty="0"/>
              <a:t>Kardiyak öyküsü olanlarda akut kan kaybına bağlı MI riskine dikkat edilmeli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11B98F-12D0-5946-9AAC-E1ED7A3FC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Ressüsitasyon ve kan ürünü transfüzyonu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D485D2-6B35-4041-84C6-33185ED39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Nazogastrik tüp her hastada rutin önerilmez</a:t>
            </a:r>
          </a:p>
          <a:p>
            <a:r>
              <a:rPr lang="tr-TR" dirty="0"/>
              <a:t>Aktif </a:t>
            </a:r>
            <a:r>
              <a:rPr lang="tr-TR" dirty="0" err="1"/>
              <a:t>melena</a:t>
            </a:r>
            <a:r>
              <a:rPr lang="tr-TR" dirty="0"/>
              <a:t> ve </a:t>
            </a:r>
            <a:r>
              <a:rPr lang="tr-TR" dirty="0" err="1"/>
              <a:t>hematokezyası</a:t>
            </a:r>
            <a:r>
              <a:rPr lang="tr-TR" dirty="0"/>
              <a:t> olan hastalarda </a:t>
            </a:r>
            <a:r>
              <a:rPr lang="tr-TR" dirty="0" err="1"/>
              <a:t>NG’den</a:t>
            </a:r>
            <a:r>
              <a:rPr lang="tr-TR" dirty="0"/>
              <a:t> kan gelmemesi üst GİS kanamasını dışlamaz</a:t>
            </a:r>
          </a:p>
          <a:p>
            <a:r>
              <a:rPr lang="tr-TR" dirty="0"/>
              <a:t>Ancak </a:t>
            </a:r>
            <a:r>
              <a:rPr lang="tr-TR" dirty="0" err="1"/>
              <a:t>NG’den</a:t>
            </a:r>
            <a:r>
              <a:rPr lang="tr-TR" dirty="0"/>
              <a:t> kansız ve </a:t>
            </a:r>
            <a:r>
              <a:rPr lang="tr-TR" dirty="0" err="1"/>
              <a:t>safralı</a:t>
            </a:r>
            <a:r>
              <a:rPr lang="tr-TR" dirty="0"/>
              <a:t> içerik gelirse </a:t>
            </a:r>
            <a:r>
              <a:rPr lang="tr-TR" dirty="0" err="1"/>
              <a:t>duodenal</a:t>
            </a:r>
            <a:r>
              <a:rPr lang="tr-TR" dirty="0"/>
              <a:t> ve </a:t>
            </a:r>
            <a:r>
              <a:rPr lang="tr-TR" dirty="0" err="1"/>
              <a:t>gastrik</a:t>
            </a:r>
            <a:r>
              <a:rPr lang="tr-TR" dirty="0"/>
              <a:t> kanama olmadığı söylenebilir</a:t>
            </a:r>
          </a:p>
          <a:p>
            <a:r>
              <a:rPr lang="tr-TR" dirty="0"/>
              <a:t>NG tüp endoskopi öncesi ya da </a:t>
            </a:r>
            <a:r>
              <a:rPr lang="tr-TR" dirty="0" err="1"/>
              <a:t>aspirasyon</a:t>
            </a:r>
            <a:r>
              <a:rPr lang="tr-TR" dirty="0"/>
              <a:t> riski olanlarda </a:t>
            </a:r>
            <a:r>
              <a:rPr lang="tr-TR" dirty="0" err="1"/>
              <a:t>gastrik</a:t>
            </a:r>
            <a:r>
              <a:rPr lang="tr-TR" dirty="0"/>
              <a:t> </a:t>
            </a:r>
            <a:r>
              <a:rPr lang="tr-TR" dirty="0" err="1"/>
              <a:t>dekompresyon</a:t>
            </a:r>
            <a:r>
              <a:rPr lang="tr-TR" dirty="0"/>
              <a:t> için takılır </a:t>
            </a:r>
          </a:p>
        </p:txBody>
      </p:sp>
    </p:spTree>
    <p:extLst>
      <p:ext uri="{BB962C8B-B14F-4D97-AF65-F5344CB8AC3E}">
        <p14:creationId xmlns:p14="http://schemas.microsoft.com/office/powerpoint/2010/main" val="12321125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1F403671-BF1E-9841-8953-E01DA06B30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29" y="0"/>
            <a:ext cx="3138616" cy="274320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32ADF640-E8C4-CD4D-8D2D-C67C1182B1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0"/>
            <a:ext cx="2959100" cy="2743200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5D058F7D-48EC-F94E-ADDC-C2FB568A58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29" y="3429000"/>
            <a:ext cx="3635239" cy="2743200"/>
          </a:xfrm>
          <a:prstGeom prst="rect">
            <a:avLst/>
          </a:prstGeom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0F359158-0AD8-D146-8E1D-9C86B64D365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356" y="3429000"/>
            <a:ext cx="3492500" cy="2743200"/>
          </a:xfrm>
          <a:prstGeom prst="rect">
            <a:avLst/>
          </a:prstGeom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30D5057D-A268-DB4A-A343-E668E8DD4E4C}"/>
              </a:ext>
            </a:extLst>
          </p:cNvPr>
          <p:cNvSpPr txBox="1"/>
          <p:nvPr/>
        </p:nvSpPr>
        <p:spPr>
          <a:xfrm>
            <a:off x="1547664" y="2924944"/>
            <a:ext cx="1606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Duodenal</a:t>
            </a:r>
            <a:r>
              <a:rPr lang="tr-TR" dirty="0"/>
              <a:t> ülser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360910B4-D808-B14B-8397-99807E2C5DE6}"/>
              </a:ext>
            </a:extLst>
          </p:cNvPr>
          <p:cNvSpPr txBox="1"/>
          <p:nvPr/>
        </p:nvSpPr>
        <p:spPr>
          <a:xfrm>
            <a:off x="5940152" y="2924944"/>
            <a:ext cx="1593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Özofageal</a:t>
            </a:r>
            <a:r>
              <a:rPr lang="tr-TR" dirty="0"/>
              <a:t> varis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07A8B763-B16B-2D4A-A04D-5081E7DAA8EF}"/>
              </a:ext>
            </a:extLst>
          </p:cNvPr>
          <p:cNvSpPr txBox="1"/>
          <p:nvPr/>
        </p:nvSpPr>
        <p:spPr>
          <a:xfrm>
            <a:off x="1475656" y="6381328"/>
            <a:ext cx="2038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Portal HT </a:t>
            </a:r>
            <a:r>
              <a:rPr lang="tr-TR" dirty="0" err="1"/>
              <a:t>gastropati</a:t>
            </a:r>
            <a:endParaRPr lang="tr-TR" dirty="0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3735449F-19D5-EF42-9AE2-17963954BA00}"/>
              </a:ext>
            </a:extLst>
          </p:cNvPr>
          <p:cNvSpPr txBox="1"/>
          <p:nvPr/>
        </p:nvSpPr>
        <p:spPr>
          <a:xfrm>
            <a:off x="5868144" y="6309320"/>
            <a:ext cx="1723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Dieulafoy</a:t>
            </a:r>
            <a:r>
              <a:rPr lang="tr-TR" dirty="0"/>
              <a:t> lezyon</a:t>
            </a:r>
          </a:p>
        </p:txBody>
      </p:sp>
    </p:spTree>
    <p:extLst>
      <p:ext uri="{BB962C8B-B14F-4D97-AF65-F5344CB8AC3E}">
        <p14:creationId xmlns:p14="http://schemas.microsoft.com/office/powerpoint/2010/main" val="8617736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E77FFCA2-7588-5440-81FB-8DFFB19AB7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13" y="0"/>
            <a:ext cx="3263900" cy="248920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9F1AD549-4CE2-C740-B451-FAC1363C2A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130" y="3429000"/>
            <a:ext cx="3048000" cy="2667000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BB44B061-4934-B345-97F1-227A04B3857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0"/>
            <a:ext cx="3725399" cy="2489200"/>
          </a:xfrm>
          <a:prstGeom prst="rect">
            <a:avLst/>
          </a:prstGeom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9207CDD1-4F5D-5840-B319-A9DADB58926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915" y="3429000"/>
            <a:ext cx="3111500" cy="2708920"/>
          </a:xfrm>
          <a:prstGeom prst="rect">
            <a:avLst/>
          </a:prstGeom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D0D144B4-BB90-814E-B385-7C4EF36302D6}"/>
              </a:ext>
            </a:extLst>
          </p:cNvPr>
          <p:cNvSpPr txBox="1"/>
          <p:nvPr/>
        </p:nvSpPr>
        <p:spPr>
          <a:xfrm>
            <a:off x="1331640" y="2636912"/>
            <a:ext cx="1638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Görünür damar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0409F937-CD0E-6F43-9583-1B7833AEE63D}"/>
              </a:ext>
            </a:extLst>
          </p:cNvPr>
          <p:cNvSpPr txBox="1"/>
          <p:nvPr/>
        </p:nvSpPr>
        <p:spPr>
          <a:xfrm>
            <a:off x="5436096" y="2636912"/>
            <a:ext cx="25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Duodenal</a:t>
            </a:r>
            <a:r>
              <a:rPr lang="tr-TR" dirty="0"/>
              <a:t> ülser kanaması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C860AE7F-5C48-574B-A4D5-9CD826AC9632}"/>
              </a:ext>
            </a:extLst>
          </p:cNvPr>
          <p:cNvSpPr txBox="1"/>
          <p:nvPr/>
        </p:nvSpPr>
        <p:spPr>
          <a:xfrm>
            <a:off x="1475656" y="6165304"/>
            <a:ext cx="1441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anjiyodisplazi</a:t>
            </a:r>
            <a:endParaRPr lang="tr-TR" dirty="0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5EF4253-3A7F-E140-965E-BEA2EBA5DF6E}"/>
              </a:ext>
            </a:extLst>
          </p:cNvPr>
          <p:cNvSpPr txBox="1"/>
          <p:nvPr/>
        </p:nvSpPr>
        <p:spPr>
          <a:xfrm>
            <a:off x="5868144" y="6165304"/>
            <a:ext cx="2462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Özofagus</a:t>
            </a:r>
            <a:r>
              <a:rPr lang="tr-TR" dirty="0"/>
              <a:t> varis kanaması</a:t>
            </a:r>
          </a:p>
        </p:txBody>
      </p:sp>
    </p:spTree>
    <p:extLst>
      <p:ext uri="{BB962C8B-B14F-4D97-AF65-F5344CB8AC3E}">
        <p14:creationId xmlns:p14="http://schemas.microsoft.com/office/powerpoint/2010/main" val="22009352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A3949E-B982-4747-808A-D9B4019F7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Akut üst Gİ kanama</a:t>
            </a:r>
            <a:br>
              <a:rPr lang="tr-TR" dirty="0"/>
            </a:br>
            <a:r>
              <a:rPr lang="tr-TR" dirty="0"/>
              <a:t>Tedavi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39C2BC-8AFF-6349-BBCA-B316A7C9B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PPI </a:t>
            </a:r>
            <a:r>
              <a:rPr lang="tr-TR" dirty="0" err="1"/>
              <a:t>infüzyonu</a:t>
            </a:r>
            <a:r>
              <a:rPr lang="tr-TR" dirty="0"/>
              <a:t> </a:t>
            </a:r>
          </a:p>
          <a:p>
            <a:r>
              <a:rPr lang="tr-TR" dirty="0"/>
              <a:t>Portal HT bulguları varsa olası varis kanamasına karşı </a:t>
            </a:r>
            <a:r>
              <a:rPr lang="tr-TR" dirty="0" err="1"/>
              <a:t>oktreotid</a:t>
            </a:r>
            <a:r>
              <a:rPr lang="tr-TR" dirty="0"/>
              <a:t>, </a:t>
            </a:r>
            <a:r>
              <a:rPr lang="tr-TR" dirty="0" err="1"/>
              <a:t>somatostatin</a:t>
            </a:r>
            <a:r>
              <a:rPr lang="tr-TR" dirty="0"/>
              <a:t>, </a:t>
            </a:r>
            <a:r>
              <a:rPr lang="tr-TR" dirty="0" err="1"/>
              <a:t>vazopressin</a:t>
            </a:r>
            <a:r>
              <a:rPr lang="tr-TR" dirty="0"/>
              <a:t> gibi ajanlar</a:t>
            </a:r>
          </a:p>
          <a:p>
            <a:r>
              <a:rPr lang="tr-TR" dirty="0"/>
              <a:t>Sirozu varsa kanama </a:t>
            </a:r>
            <a:r>
              <a:rPr lang="tr-TR" dirty="0" err="1"/>
              <a:t>etyolojisine</a:t>
            </a:r>
            <a:r>
              <a:rPr lang="tr-TR" dirty="0"/>
              <a:t> bakılmaksızın antibiyotik tedavisi (</a:t>
            </a:r>
            <a:r>
              <a:rPr lang="tr-TR" dirty="0" err="1"/>
              <a:t>kinolon</a:t>
            </a:r>
            <a:r>
              <a:rPr lang="tr-TR" dirty="0"/>
              <a:t>, </a:t>
            </a:r>
            <a:r>
              <a:rPr lang="tr-TR" dirty="0" err="1"/>
              <a:t>seftriakson</a:t>
            </a:r>
            <a:r>
              <a:rPr lang="tr-TR" dirty="0"/>
              <a:t>) ve </a:t>
            </a:r>
            <a:r>
              <a:rPr lang="tr-TR" dirty="0" err="1"/>
              <a:t>hepatik</a:t>
            </a:r>
            <a:r>
              <a:rPr lang="tr-TR" dirty="0"/>
              <a:t> </a:t>
            </a:r>
            <a:r>
              <a:rPr lang="tr-TR" dirty="0" err="1"/>
              <a:t>ensefalopati</a:t>
            </a:r>
            <a:r>
              <a:rPr lang="tr-TR" dirty="0"/>
              <a:t> için </a:t>
            </a:r>
            <a:r>
              <a:rPr lang="tr-TR" dirty="0" err="1"/>
              <a:t>proflaksi</a:t>
            </a:r>
            <a:r>
              <a:rPr lang="tr-TR" dirty="0"/>
              <a:t> (oral </a:t>
            </a:r>
            <a:r>
              <a:rPr lang="tr-TR" dirty="0" err="1"/>
              <a:t>laktuloz</a:t>
            </a:r>
            <a:r>
              <a:rPr lang="tr-TR" dirty="0"/>
              <a:t> ya da </a:t>
            </a:r>
            <a:r>
              <a:rPr lang="tr-TR" dirty="0" err="1"/>
              <a:t>laktulozlu</a:t>
            </a:r>
            <a:r>
              <a:rPr lang="tr-TR" dirty="0"/>
              <a:t> lavman)</a:t>
            </a:r>
          </a:p>
        </p:txBody>
      </p:sp>
    </p:spTree>
    <p:extLst>
      <p:ext uri="{BB962C8B-B14F-4D97-AF65-F5344CB8AC3E}">
        <p14:creationId xmlns:p14="http://schemas.microsoft.com/office/powerpoint/2010/main" val="27916604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Akut üst Gİ kanama</a:t>
            </a:r>
            <a:br>
              <a:rPr lang="tr-TR" dirty="0"/>
            </a:br>
            <a:r>
              <a:rPr lang="tr-TR" dirty="0"/>
              <a:t>Endoskopi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Endoskopi</a:t>
            </a:r>
          </a:p>
          <a:p>
            <a:pPr lvl="1"/>
            <a:r>
              <a:rPr lang="tr-TR" dirty="0"/>
              <a:t>Çok acil endoskopi:Aktif ve ciddi kanamalarda ilk 12 saat içinde yapılan endoskopi</a:t>
            </a:r>
          </a:p>
          <a:p>
            <a:pPr lvl="1"/>
            <a:r>
              <a:rPr lang="tr-TR" dirty="0"/>
              <a:t>Acil endoskopi:Kanama açısından stabilizasyon sağlanmış hastalarda ilk 24 saat içinde yapılan endoskopidir</a:t>
            </a:r>
          </a:p>
          <a:p>
            <a:r>
              <a:rPr lang="tr-TR" dirty="0" err="1"/>
              <a:t>Hemodinamik</a:t>
            </a:r>
            <a:r>
              <a:rPr lang="tr-TR" dirty="0"/>
              <a:t> stabilizasyon ve hava yolu güvence altına alınmadan endoskopi yapılmamalıdır!!!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Akut üst Gİ kanama</a:t>
            </a:r>
            <a:br>
              <a:rPr lang="tr-TR" dirty="0"/>
            </a:br>
            <a:r>
              <a:rPr lang="tr-TR" dirty="0"/>
              <a:t>Endoskopi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800" dirty="0"/>
              <a:t>Medikal tedavi ile </a:t>
            </a:r>
            <a:r>
              <a:rPr lang="tr-TR" sz="2800" dirty="0" err="1"/>
              <a:t>hemodinamik</a:t>
            </a:r>
            <a:r>
              <a:rPr lang="tr-TR" sz="2800" dirty="0"/>
              <a:t> stabilizasyon sağlanamıyor ve yapılacak endoskopik girişim kanamanın durmasında etkili olacaksa hemen endoskopi yapılmalı (</a:t>
            </a:r>
            <a:r>
              <a:rPr lang="tr-TR" sz="2800" dirty="0" err="1"/>
              <a:t>özofgaus</a:t>
            </a:r>
            <a:r>
              <a:rPr lang="tr-TR" sz="2800" dirty="0"/>
              <a:t> varis kanamaları, durmayan ülser kanamaları, </a:t>
            </a:r>
            <a:r>
              <a:rPr lang="tr-TR" sz="2800" dirty="0" err="1"/>
              <a:t>dieulafoy</a:t>
            </a:r>
            <a:r>
              <a:rPr lang="tr-TR" sz="2800" dirty="0"/>
              <a:t> lezyon kanamaları gibi)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Akut üst Gİ kanama</a:t>
            </a:r>
            <a:br>
              <a:rPr lang="tr-TR" dirty="0"/>
            </a:br>
            <a:r>
              <a:rPr lang="tr-TR" dirty="0"/>
              <a:t>Endoskopi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Endoskopik tedaviler</a:t>
            </a:r>
          </a:p>
          <a:p>
            <a:r>
              <a:rPr lang="tr-TR" dirty="0" err="1"/>
              <a:t>Skleroterapi</a:t>
            </a:r>
            <a:endParaRPr lang="tr-TR" dirty="0"/>
          </a:p>
          <a:p>
            <a:pPr lvl="1"/>
            <a:r>
              <a:rPr lang="tr-TR" dirty="0"/>
              <a:t>1/10000 – 1/20000 adrenalin solüsyonu</a:t>
            </a:r>
          </a:p>
          <a:p>
            <a:pPr lvl="1"/>
            <a:r>
              <a:rPr lang="tr-TR" dirty="0" err="1"/>
              <a:t>Sklerozan</a:t>
            </a:r>
            <a:r>
              <a:rPr lang="tr-TR" dirty="0"/>
              <a:t> ajanlar</a:t>
            </a:r>
          </a:p>
          <a:p>
            <a:r>
              <a:rPr lang="tr-TR" dirty="0"/>
              <a:t>Termal</a:t>
            </a:r>
          </a:p>
          <a:p>
            <a:pPr lvl="1"/>
            <a:r>
              <a:rPr lang="tr-TR" dirty="0" err="1"/>
              <a:t>Kontakt</a:t>
            </a:r>
            <a:r>
              <a:rPr lang="tr-TR" dirty="0"/>
              <a:t> (</a:t>
            </a:r>
            <a:r>
              <a:rPr lang="tr-TR" dirty="0" err="1"/>
              <a:t>heater</a:t>
            </a:r>
            <a:r>
              <a:rPr lang="tr-TR" dirty="0"/>
              <a:t> </a:t>
            </a:r>
            <a:r>
              <a:rPr lang="tr-TR" dirty="0" err="1"/>
              <a:t>prob</a:t>
            </a:r>
            <a:r>
              <a:rPr lang="tr-TR" dirty="0"/>
              <a:t>, </a:t>
            </a:r>
            <a:r>
              <a:rPr lang="tr-TR" dirty="0" err="1"/>
              <a:t>elektrokoter</a:t>
            </a:r>
            <a:r>
              <a:rPr lang="tr-TR" dirty="0"/>
              <a:t>)</a:t>
            </a:r>
          </a:p>
          <a:p>
            <a:pPr lvl="1"/>
            <a:r>
              <a:rPr lang="tr-TR" dirty="0" err="1"/>
              <a:t>Non</a:t>
            </a:r>
            <a:r>
              <a:rPr lang="tr-TR" dirty="0"/>
              <a:t> </a:t>
            </a:r>
            <a:r>
              <a:rPr lang="tr-TR" dirty="0" err="1"/>
              <a:t>kontakt</a:t>
            </a:r>
            <a:r>
              <a:rPr lang="tr-TR" dirty="0"/>
              <a:t> (argon plazma </a:t>
            </a:r>
            <a:r>
              <a:rPr lang="tr-TR" dirty="0" err="1"/>
              <a:t>kolagülasyon</a:t>
            </a:r>
            <a:r>
              <a:rPr lang="tr-TR" dirty="0"/>
              <a:t>)</a:t>
            </a:r>
          </a:p>
          <a:p>
            <a:r>
              <a:rPr lang="tr-TR" dirty="0"/>
              <a:t>Mekanik </a:t>
            </a:r>
            <a:r>
              <a:rPr lang="tr-TR" dirty="0" err="1"/>
              <a:t>koagülasyon</a:t>
            </a:r>
            <a:endParaRPr lang="tr-TR" dirty="0"/>
          </a:p>
          <a:p>
            <a:pPr lvl="1"/>
            <a:r>
              <a:rPr lang="tr-TR" dirty="0" err="1"/>
              <a:t>Hemoklips</a:t>
            </a:r>
            <a:endParaRPr lang="tr-TR" dirty="0"/>
          </a:p>
          <a:p>
            <a:pPr lvl="1"/>
            <a:r>
              <a:rPr lang="tr-TR" dirty="0" err="1"/>
              <a:t>Band</a:t>
            </a:r>
            <a:r>
              <a:rPr lang="tr-TR" dirty="0"/>
              <a:t> </a:t>
            </a:r>
            <a:r>
              <a:rPr lang="tr-TR" dirty="0" err="1"/>
              <a:t>ligasyonu</a:t>
            </a:r>
            <a:endParaRPr lang="tr-TR" dirty="0"/>
          </a:p>
          <a:p>
            <a:r>
              <a:rPr lang="tr-TR" dirty="0" err="1"/>
              <a:t>Hemostatik</a:t>
            </a:r>
            <a:r>
              <a:rPr lang="tr-TR" dirty="0"/>
              <a:t> spreyler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Forest</a:t>
            </a:r>
            <a:r>
              <a:rPr lang="tr-TR" dirty="0"/>
              <a:t> Sınıflandırması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>
                <a:solidFill>
                  <a:schemeClr val="tx2">
                    <a:lumMod val="75000"/>
                  </a:schemeClr>
                </a:solidFill>
              </a:rPr>
              <a:t>Forest</a:t>
            </a:r>
            <a:r>
              <a:rPr lang="tr-TR" sz="2800" dirty="0">
                <a:solidFill>
                  <a:schemeClr val="tx2">
                    <a:lumMod val="75000"/>
                  </a:schemeClr>
                </a:solidFill>
              </a:rPr>
              <a:t> 1a: </a:t>
            </a:r>
            <a:r>
              <a:rPr lang="tr-TR" sz="2800" dirty="0"/>
              <a:t>Fışkırır tarzda aktif kanama (risk yüksek)</a:t>
            </a:r>
          </a:p>
          <a:p>
            <a:r>
              <a:rPr lang="tr-TR" sz="2800" dirty="0" err="1">
                <a:solidFill>
                  <a:schemeClr val="tx2">
                    <a:lumMod val="75000"/>
                  </a:schemeClr>
                </a:solidFill>
              </a:rPr>
              <a:t>Forest</a:t>
            </a:r>
            <a:r>
              <a:rPr lang="tr-TR" sz="2800" dirty="0">
                <a:solidFill>
                  <a:schemeClr val="tx2">
                    <a:lumMod val="75000"/>
                  </a:schemeClr>
                </a:solidFill>
              </a:rPr>
              <a:t> 1b: </a:t>
            </a:r>
            <a:r>
              <a:rPr lang="tr-TR" sz="2800" dirty="0"/>
              <a:t>Sızıntı tarzında aktif kanama (risk yüksek)</a:t>
            </a:r>
          </a:p>
          <a:p>
            <a:r>
              <a:rPr lang="tr-TR" sz="2800" dirty="0" err="1">
                <a:solidFill>
                  <a:schemeClr val="tx2">
                    <a:lumMod val="75000"/>
                  </a:schemeClr>
                </a:solidFill>
              </a:rPr>
              <a:t>Forest</a:t>
            </a:r>
            <a:r>
              <a:rPr lang="tr-TR" sz="2800" dirty="0">
                <a:solidFill>
                  <a:schemeClr val="tx2">
                    <a:lumMod val="75000"/>
                  </a:schemeClr>
                </a:solidFill>
              </a:rPr>
              <a:t> 2a: </a:t>
            </a:r>
            <a:r>
              <a:rPr lang="tr-TR" sz="2800" dirty="0"/>
              <a:t>Kanama yok, görünür damar (risk yüksek)</a:t>
            </a:r>
          </a:p>
          <a:p>
            <a:r>
              <a:rPr lang="tr-TR" sz="2800" dirty="0" err="1">
                <a:solidFill>
                  <a:schemeClr val="tx2">
                    <a:lumMod val="75000"/>
                  </a:schemeClr>
                </a:solidFill>
              </a:rPr>
              <a:t>Forest</a:t>
            </a:r>
            <a:r>
              <a:rPr lang="tr-TR" sz="2800" dirty="0">
                <a:solidFill>
                  <a:schemeClr val="tx2">
                    <a:lumMod val="75000"/>
                  </a:schemeClr>
                </a:solidFill>
              </a:rPr>
              <a:t> 2b: </a:t>
            </a:r>
            <a:r>
              <a:rPr lang="tr-TR" sz="2800" dirty="0"/>
              <a:t>Ülser üstünde yapışık pıhtı (risk orta)</a:t>
            </a:r>
          </a:p>
          <a:p>
            <a:r>
              <a:rPr lang="tr-TR" sz="2800" dirty="0" err="1">
                <a:solidFill>
                  <a:schemeClr val="tx2">
                    <a:lumMod val="75000"/>
                  </a:schemeClr>
                </a:solidFill>
              </a:rPr>
              <a:t>Forest</a:t>
            </a:r>
            <a:r>
              <a:rPr lang="tr-TR" sz="2800" dirty="0">
                <a:solidFill>
                  <a:schemeClr val="tx2">
                    <a:lumMod val="75000"/>
                  </a:schemeClr>
                </a:solidFill>
              </a:rPr>
              <a:t> 2c: </a:t>
            </a:r>
            <a:r>
              <a:rPr lang="tr-TR" sz="2800" dirty="0"/>
              <a:t>Ülser üzerinde kirli </a:t>
            </a:r>
            <a:r>
              <a:rPr lang="tr-TR" sz="2800" dirty="0" err="1"/>
              <a:t>eksuda</a:t>
            </a:r>
            <a:r>
              <a:rPr lang="tr-TR" sz="2800" dirty="0"/>
              <a:t> (risk düşük)</a:t>
            </a:r>
          </a:p>
          <a:p>
            <a:r>
              <a:rPr lang="tr-TR" sz="2800" dirty="0" err="1">
                <a:solidFill>
                  <a:schemeClr val="tx2">
                    <a:lumMod val="75000"/>
                  </a:schemeClr>
                </a:solidFill>
              </a:rPr>
              <a:t>Forest</a:t>
            </a:r>
            <a:r>
              <a:rPr lang="tr-TR" sz="2800" dirty="0">
                <a:solidFill>
                  <a:schemeClr val="tx2">
                    <a:lumMod val="75000"/>
                  </a:schemeClr>
                </a:solidFill>
              </a:rPr>
              <a:t> 3: </a:t>
            </a:r>
            <a:r>
              <a:rPr lang="tr-TR" sz="2800" dirty="0"/>
              <a:t>Ülser üzerinde temiz </a:t>
            </a:r>
            <a:r>
              <a:rPr lang="tr-TR" sz="2800" dirty="0" err="1"/>
              <a:t>eksuda</a:t>
            </a:r>
            <a:r>
              <a:rPr lang="tr-TR" sz="2800" dirty="0"/>
              <a:t> (risk düşük)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Gastrointestinal kanamalar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/>
              <a:t>Gizli kanama:Hasta </a:t>
            </a:r>
            <a:r>
              <a:rPr lang="tr-TR" sz="2000" dirty="0" err="1"/>
              <a:t>melena</a:t>
            </a:r>
            <a:r>
              <a:rPr lang="tr-TR" sz="2000" dirty="0"/>
              <a:t>, </a:t>
            </a:r>
            <a:r>
              <a:rPr lang="tr-TR" sz="2000" dirty="0" err="1"/>
              <a:t>hematokezya</a:t>
            </a:r>
            <a:r>
              <a:rPr lang="tr-TR" sz="2000" dirty="0"/>
              <a:t>, </a:t>
            </a:r>
            <a:r>
              <a:rPr lang="tr-TR" sz="2000" dirty="0" err="1"/>
              <a:t>hematemez</a:t>
            </a:r>
            <a:r>
              <a:rPr lang="tr-TR" sz="2000" dirty="0"/>
              <a:t> </a:t>
            </a:r>
            <a:r>
              <a:rPr lang="tr-TR" sz="2000" dirty="0" err="1"/>
              <a:t>tariflemez</a:t>
            </a:r>
            <a:r>
              <a:rPr lang="tr-TR" sz="2000" dirty="0"/>
              <a:t>. </a:t>
            </a:r>
            <a:r>
              <a:rPr lang="tr-TR" sz="2000" dirty="0" err="1"/>
              <a:t>Gaytada</a:t>
            </a:r>
            <a:r>
              <a:rPr lang="tr-TR" sz="2000" dirty="0"/>
              <a:t> kan aranması ile tespit edilebilir. Daha çok anemi semptomları vardır. Ya da yapılan testlerde tesadüfen demir eksikliği anemisi saptanır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/>
              <a:t>Aşikar kanama:Hastayı hekime getiren </a:t>
            </a:r>
            <a:r>
              <a:rPr lang="tr-TR" sz="2000" dirty="0" err="1"/>
              <a:t>hematemez</a:t>
            </a:r>
            <a:r>
              <a:rPr lang="tr-TR" sz="2000" dirty="0"/>
              <a:t>, </a:t>
            </a:r>
            <a:r>
              <a:rPr lang="tr-TR" sz="2000" dirty="0" err="1"/>
              <a:t>melana</a:t>
            </a:r>
            <a:r>
              <a:rPr lang="tr-TR" sz="2000" dirty="0"/>
              <a:t>, </a:t>
            </a:r>
            <a:r>
              <a:rPr lang="tr-TR" sz="2000" dirty="0" err="1"/>
              <a:t>hematokezya</a:t>
            </a:r>
            <a:r>
              <a:rPr lang="tr-TR" sz="2000" dirty="0"/>
              <a:t> gibi aşikar kanama bulgusu vardır, hastanın </a:t>
            </a:r>
            <a:r>
              <a:rPr lang="tr-TR" sz="2000" dirty="0" err="1"/>
              <a:t>hemodinamisi</a:t>
            </a:r>
            <a:r>
              <a:rPr lang="tr-TR" sz="2000" dirty="0"/>
              <a:t> bozulmuş olabilir</a:t>
            </a:r>
          </a:p>
          <a:p>
            <a:pPr>
              <a:buSzPct val="115000"/>
              <a:buFont typeface="Wingdings" pitchFamily="2" charset="2"/>
              <a:buNone/>
            </a:pPr>
            <a:endParaRPr lang="tr-TR" sz="2000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5" name="Picture 2" descr="http://t1.gstatic.com/images?q=tbn:ANd9GcT3bo--_XG6_bmav5gCEeTVMezUeJQ-9tmHAcjLiDTvTxmk9Fv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" y="3929063"/>
            <a:ext cx="2571750" cy="262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 descr="http://t1.gstatic.com/images?q=tbn:ANd9GcSHD6Yu9MOOtKlggI859ktEkejXb5wTGeCn1nlkFcS65JLZOMGla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" y="1571625"/>
            <a:ext cx="2571750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6" descr="http://t3.gstatic.com/images?q=tbn:ANd9GcTrqK0RKeoK5WDn8q7TEMP8D6m2RJgzEMA0K2atRAB_v9mQ_Ogz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4149080"/>
            <a:ext cx="2428875" cy="227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8" descr="http://t3.gstatic.com/images?q=tbn:ANd9GcTgR2hJPRvGXsyyvUYclD-lLBlgCl8FS6rAj0fdjGBAoIyxiC5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4149080"/>
            <a:ext cx="2428875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10" descr="http://t0.gstatic.com/images?q=tbn:ANd9GcS6pWqVa5KbfQsqG_6zffh26sfrotLtghXx0RmuFiVXQz7sBLPY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19872" y="1484784"/>
            <a:ext cx="2428875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298" name="Picture 2" descr="C:\Users\kullanıcı\Desktop\FOREST 3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12160" y="1556792"/>
            <a:ext cx="2790285" cy="2350592"/>
          </a:xfrm>
          <a:prstGeom prst="rect">
            <a:avLst/>
          </a:prstGeom>
          <a:noFill/>
        </p:spPr>
      </p:pic>
      <p:sp>
        <p:nvSpPr>
          <p:cNvPr id="10" name="9 Metin kutusu"/>
          <p:cNvSpPr txBox="1"/>
          <p:nvPr/>
        </p:nvSpPr>
        <p:spPr>
          <a:xfrm>
            <a:off x="2051720" y="3501008"/>
            <a:ext cx="1058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err="1"/>
              <a:t>Forest</a:t>
            </a:r>
            <a:r>
              <a:rPr lang="tr-TR" b="1" dirty="0"/>
              <a:t> 1a</a:t>
            </a:r>
          </a:p>
        </p:txBody>
      </p:sp>
      <p:sp>
        <p:nvSpPr>
          <p:cNvPr id="11" name="10 Metin kutusu"/>
          <p:cNvSpPr txBox="1"/>
          <p:nvPr/>
        </p:nvSpPr>
        <p:spPr>
          <a:xfrm>
            <a:off x="7186041" y="6021288"/>
            <a:ext cx="94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err="1"/>
              <a:t>Forest</a:t>
            </a:r>
            <a:r>
              <a:rPr lang="tr-TR" b="1" dirty="0"/>
              <a:t> 3</a:t>
            </a:r>
          </a:p>
        </p:txBody>
      </p:sp>
      <p:sp>
        <p:nvSpPr>
          <p:cNvPr id="12" name="11 Metin kutusu"/>
          <p:cNvSpPr txBox="1"/>
          <p:nvPr/>
        </p:nvSpPr>
        <p:spPr>
          <a:xfrm>
            <a:off x="3513633" y="3419708"/>
            <a:ext cx="1058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err="1"/>
              <a:t>Forest</a:t>
            </a:r>
            <a:r>
              <a:rPr lang="tr-TR" b="1" dirty="0"/>
              <a:t> 2a</a:t>
            </a:r>
          </a:p>
        </p:txBody>
      </p:sp>
      <p:sp>
        <p:nvSpPr>
          <p:cNvPr id="13" name="12 Metin kutusu"/>
          <p:cNvSpPr txBox="1"/>
          <p:nvPr/>
        </p:nvSpPr>
        <p:spPr>
          <a:xfrm>
            <a:off x="7524328" y="3429000"/>
            <a:ext cx="1040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err="1"/>
              <a:t>Forest</a:t>
            </a:r>
            <a:r>
              <a:rPr lang="tr-TR" b="1" dirty="0"/>
              <a:t> 2c</a:t>
            </a:r>
          </a:p>
        </p:txBody>
      </p:sp>
      <p:sp>
        <p:nvSpPr>
          <p:cNvPr id="14" name="13 Metin kutusu"/>
          <p:cNvSpPr txBox="1"/>
          <p:nvPr/>
        </p:nvSpPr>
        <p:spPr>
          <a:xfrm>
            <a:off x="3419872" y="6021288"/>
            <a:ext cx="106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err="1"/>
              <a:t>Forest</a:t>
            </a:r>
            <a:r>
              <a:rPr lang="tr-TR" b="1" dirty="0"/>
              <a:t> 2b</a:t>
            </a:r>
          </a:p>
        </p:txBody>
      </p:sp>
      <p:sp>
        <p:nvSpPr>
          <p:cNvPr id="15" name="14 Metin kutusu"/>
          <p:cNvSpPr txBox="1"/>
          <p:nvPr/>
        </p:nvSpPr>
        <p:spPr>
          <a:xfrm>
            <a:off x="827584" y="6084004"/>
            <a:ext cx="106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err="1"/>
              <a:t>Forest</a:t>
            </a:r>
            <a:r>
              <a:rPr lang="tr-TR" b="1" dirty="0"/>
              <a:t> 1b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357671-F5DF-314B-9BA8-5B85CBDDE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latin typeface="Arial" charset="0"/>
                <a:cs typeface="Arial" charset="0"/>
              </a:rPr>
              <a:t>Ülser Kanamaları (</a:t>
            </a:r>
            <a:r>
              <a:rPr lang="tr-TR" sz="3200" dirty="0" err="1">
                <a:latin typeface="Arial" charset="0"/>
                <a:cs typeface="Arial" charset="0"/>
              </a:rPr>
              <a:t>Forest</a:t>
            </a:r>
            <a:r>
              <a:rPr lang="tr-TR" sz="3200" dirty="0">
                <a:latin typeface="Arial" charset="0"/>
                <a:cs typeface="Arial" charset="0"/>
              </a:rPr>
              <a:t> Sınıflandırması) </a:t>
            </a:r>
            <a:endParaRPr lang="tr-TR" sz="3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FDFF9A16-7723-2745-8810-A23349D1B47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984" y="476672"/>
            <a:ext cx="3784600" cy="2146300"/>
          </a:xfrm>
          <a:prstGeom prst="rect">
            <a:avLst/>
          </a:prstGeom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03BB81F7-4B63-B641-9643-D2291A79CF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8" y="4316029"/>
            <a:ext cx="4953000" cy="1638300"/>
          </a:xfrm>
          <a:prstGeom prst="rect">
            <a:avLst/>
          </a:prstGeom>
        </p:spPr>
      </p:pic>
      <p:pic>
        <p:nvPicPr>
          <p:cNvPr id="15" name="Resim 14">
            <a:extLst>
              <a:ext uri="{FF2B5EF4-FFF2-40B4-BE49-F238E27FC236}">
                <a16:creationId xmlns:a16="http://schemas.microsoft.com/office/drawing/2014/main" id="{BAD711E1-EE81-8A40-AACB-1E824A6119D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2597150"/>
            <a:ext cx="4876800" cy="1663700"/>
          </a:xfrm>
          <a:prstGeom prst="rect">
            <a:avLst/>
          </a:prstGeom>
        </p:spPr>
      </p:pic>
      <p:sp>
        <p:nvSpPr>
          <p:cNvPr id="16" name="Metin kutusu 15">
            <a:extLst>
              <a:ext uri="{FF2B5EF4-FFF2-40B4-BE49-F238E27FC236}">
                <a16:creationId xmlns:a16="http://schemas.microsoft.com/office/drawing/2014/main" id="{FE72ABA8-F869-C94E-9440-5274FA3340FE}"/>
              </a:ext>
            </a:extLst>
          </p:cNvPr>
          <p:cNvSpPr txBox="1"/>
          <p:nvPr/>
        </p:nvSpPr>
        <p:spPr>
          <a:xfrm>
            <a:off x="1547664" y="2708920"/>
            <a:ext cx="1295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skleroterapi</a:t>
            </a:r>
            <a:endParaRPr lang="tr-TR" dirty="0"/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B55F990B-2E0F-364F-8350-9F89A5901420}"/>
              </a:ext>
            </a:extLst>
          </p:cNvPr>
          <p:cNvSpPr txBox="1"/>
          <p:nvPr/>
        </p:nvSpPr>
        <p:spPr>
          <a:xfrm>
            <a:off x="6300192" y="4293096"/>
            <a:ext cx="2026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Termal </a:t>
            </a:r>
            <a:r>
              <a:rPr lang="tr-TR" dirty="0" err="1"/>
              <a:t>koagulasyon</a:t>
            </a:r>
            <a:endParaRPr lang="tr-TR" dirty="0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BA01D534-8ABB-EB4D-A592-438E1F3F10FE}"/>
              </a:ext>
            </a:extLst>
          </p:cNvPr>
          <p:cNvSpPr txBox="1"/>
          <p:nvPr/>
        </p:nvSpPr>
        <p:spPr>
          <a:xfrm>
            <a:off x="1911312" y="5877272"/>
            <a:ext cx="114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hemoklips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70318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358F08CF-F20C-B04A-B163-7B2D813EAB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117600"/>
            <a:ext cx="3530600" cy="231140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29E516CB-279B-2745-9030-B786C1FFE2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3419796"/>
            <a:ext cx="4686300" cy="1739900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092DDDCD-8166-234B-B0FB-165F4C3E06FA}"/>
              </a:ext>
            </a:extLst>
          </p:cNvPr>
          <p:cNvSpPr txBox="1"/>
          <p:nvPr/>
        </p:nvSpPr>
        <p:spPr>
          <a:xfrm>
            <a:off x="3635896" y="548680"/>
            <a:ext cx="1590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Band</a:t>
            </a:r>
            <a:r>
              <a:rPr lang="tr-TR" dirty="0"/>
              <a:t> </a:t>
            </a:r>
            <a:r>
              <a:rPr lang="tr-TR" dirty="0" err="1"/>
              <a:t>ligasyonu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45531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Akut üst Gİ kanama</a:t>
            </a:r>
            <a:br>
              <a:rPr lang="tr-TR" dirty="0"/>
            </a:br>
            <a:r>
              <a:rPr lang="tr-TR" dirty="0"/>
              <a:t>Radyolojik Görüntüleme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Konvansiyonel Anjiyografi</a:t>
            </a:r>
          </a:p>
          <a:p>
            <a:pPr lvl="1"/>
            <a:r>
              <a:rPr lang="tr-TR" dirty="0"/>
              <a:t>Kanama odağı üst ve alt endoskopi ile tespit edilemeyen kanamalarda</a:t>
            </a:r>
          </a:p>
          <a:p>
            <a:pPr lvl="1"/>
            <a:r>
              <a:rPr lang="tr-TR" dirty="0"/>
              <a:t>&gt;0,5 ml/</a:t>
            </a:r>
            <a:r>
              <a:rPr lang="tr-TR" dirty="0" err="1"/>
              <a:t>dk</a:t>
            </a:r>
            <a:r>
              <a:rPr lang="tr-TR" dirty="0"/>
              <a:t> kanamalarda %30-50</a:t>
            </a:r>
          </a:p>
          <a:p>
            <a:pPr lvl="1"/>
            <a:r>
              <a:rPr lang="tr-TR" dirty="0"/>
              <a:t>Kontrast </a:t>
            </a:r>
            <a:r>
              <a:rPr lang="tr-TR" dirty="0" err="1"/>
              <a:t>ekstravazasyonu</a:t>
            </a:r>
            <a:r>
              <a:rPr lang="tr-TR" dirty="0"/>
              <a:t> gözlenirse aynı zamanda </a:t>
            </a:r>
            <a:r>
              <a:rPr lang="tr-TR" dirty="0" err="1"/>
              <a:t>embolizasyon</a:t>
            </a:r>
            <a:r>
              <a:rPr lang="tr-TR" dirty="0"/>
              <a:t> ile kanama durdurulabilir</a:t>
            </a:r>
          </a:p>
          <a:p>
            <a:r>
              <a:rPr lang="tr-TR" dirty="0"/>
              <a:t>BT </a:t>
            </a:r>
            <a:r>
              <a:rPr lang="tr-TR" dirty="0" err="1"/>
              <a:t>anjiyografi:kanama</a:t>
            </a:r>
            <a:r>
              <a:rPr lang="tr-TR" dirty="0"/>
              <a:t> yerini belirlemede tanısal olarak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Akut üst Gİ kanama</a:t>
            </a:r>
            <a:br>
              <a:rPr lang="tr-TR" dirty="0"/>
            </a:br>
            <a:r>
              <a:rPr lang="tr-TR" dirty="0" err="1"/>
              <a:t>Sintigrafik</a:t>
            </a:r>
            <a:r>
              <a:rPr lang="tr-TR" dirty="0"/>
              <a:t> Görüntüleme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Endoskopik ve </a:t>
            </a:r>
            <a:r>
              <a:rPr lang="tr-TR" dirty="0" err="1"/>
              <a:t>anjiyografik</a:t>
            </a:r>
            <a:r>
              <a:rPr lang="tr-TR" dirty="0"/>
              <a:t> olarak saptanamayan kanamalarda kullanılır</a:t>
            </a:r>
          </a:p>
          <a:p>
            <a:r>
              <a:rPr lang="tr-TR" dirty="0"/>
              <a:t>&gt;0,04 ml/</a:t>
            </a:r>
            <a:r>
              <a:rPr lang="tr-TR" dirty="0" err="1"/>
              <a:t>dk</a:t>
            </a:r>
            <a:r>
              <a:rPr lang="tr-TR" dirty="0"/>
              <a:t> kanamalarda hassastır</a:t>
            </a:r>
          </a:p>
          <a:p>
            <a:r>
              <a:rPr lang="tr-TR" dirty="0"/>
              <a:t>24 saat içinde görüntüleme tekrarlanabilir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Akut üst Gİ kanama</a:t>
            </a:r>
            <a:br>
              <a:rPr lang="tr-TR" dirty="0"/>
            </a:br>
            <a:r>
              <a:rPr lang="tr-TR" dirty="0"/>
              <a:t>Cerrahi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800" dirty="0"/>
              <a:t>Endoskopik ve </a:t>
            </a:r>
            <a:r>
              <a:rPr lang="tr-TR" sz="2800" dirty="0" err="1"/>
              <a:t>anjiyografik</a:t>
            </a:r>
            <a:r>
              <a:rPr lang="tr-TR" sz="2800" dirty="0"/>
              <a:t> olarak saptanamayan ve devam eden kanamalarda </a:t>
            </a:r>
          </a:p>
          <a:p>
            <a:pPr>
              <a:lnSpc>
                <a:spcPct val="150000"/>
              </a:lnSpc>
            </a:pPr>
            <a:endParaRPr lang="tr-TR" sz="2800" dirty="0"/>
          </a:p>
          <a:p>
            <a:pPr>
              <a:lnSpc>
                <a:spcPct val="150000"/>
              </a:lnSpc>
            </a:pPr>
            <a:r>
              <a:rPr lang="tr-TR" sz="2800" dirty="0"/>
              <a:t>Endoskopik olarak saptanan ancak endoskopik tedavi ile durdurulamayan kanamalarda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3C58BE05-D2DC-ED48-A5AF-8888F5CC2A4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5882" y="476672"/>
            <a:ext cx="8672235" cy="6169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8021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806993-103A-364D-B708-86F592AA1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Akut alt Gİ kanama</a:t>
            </a:r>
            <a:br>
              <a:rPr lang="tr-TR" dirty="0"/>
            </a:br>
            <a:r>
              <a:rPr lang="tr-TR" dirty="0" err="1"/>
              <a:t>Etyoloji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B05B18-D1DB-3444-9414-EC38594FF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/>
              <a:t>Divertiküller</a:t>
            </a:r>
            <a:endParaRPr lang="tr-TR" dirty="0"/>
          </a:p>
          <a:p>
            <a:r>
              <a:rPr lang="tr-TR" dirty="0" err="1"/>
              <a:t>Anjiyodisplazi</a:t>
            </a:r>
            <a:endParaRPr lang="tr-TR" dirty="0"/>
          </a:p>
          <a:p>
            <a:r>
              <a:rPr lang="tr-TR" dirty="0" err="1"/>
              <a:t>Hemoroidler</a:t>
            </a:r>
            <a:endParaRPr lang="tr-TR" dirty="0"/>
          </a:p>
          <a:p>
            <a:r>
              <a:rPr lang="tr-TR" dirty="0"/>
              <a:t>Anal </a:t>
            </a:r>
            <a:r>
              <a:rPr lang="tr-TR" dirty="0" err="1"/>
              <a:t>fissürler</a:t>
            </a:r>
            <a:endParaRPr lang="tr-TR" dirty="0"/>
          </a:p>
          <a:p>
            <a:r>
              <a:rPr lang="tr-TR" dirty="0"/>
              <a:t>Tümörler</a:t>
            </a:r>
          </a:p>
          <a:p>
            <a:r>
              <a:rPr lang="tr-TR" dirty="0" err="1"/>
              <a:t>İnflamatuvar</a:t>
            </a:r>
            <a:r>
              <a:rPr lang="tr-TR" dirty="0"/>
              <a:t> bağırsak hastalıkları</a:t>
            </a:r>
          </a:p>
          <a:p>
            <a:r>
              <a:rPr lang="tr-TR" dirty="0" err="1"/>
              <a:t>İskemik</a:t>
            </a:r>
            <a:r>
              <a:rPr lang="tr-TR" dirty="0"/>
              <a:t> kolit</a:t>
            </a:r>
          </a:p>
          <a:p>
            <a:r>
              <a:rPr lang="tr-TR" dirty="0" err="1"/>
              <a:t>İnfeksiyöz</a:t>
            </a:r>
            <a:r>
              <a:rPr lang="tr-TR" dirty="0"/>
              <a:t> kolit</a:t>
            </a:r>
          </a:p>
          <a:p>
            <a:r>
              <a:rPr lang="tr-TR" dirty="0"/>
              <a:t>Radyasyon koliti</a:t>
            </a:r>
          </a:p>
          <a:p>
            <a:r>
              <a:rPr lang="tr-TR" dirty="0" err="1"/>
              <a:t>Meckel</a:t>
            </a:r>
            <a:r>
              <a:rPr lang="tr-TR" dirty="0"/>
              <a:t> </a:t>
            </a:r>
            <a:r>
              <a:rPr lang="tr-TR" dirty="0" err="1"/>
              <a:t>divertikülü</a:t>
            </a:r>
            <a:endParaRPr lang="tr-TR" dirty="0"/>
          </a:p>
          <a:p>
            <a:r>
              <a:rPr lang="tr-TR" dirty="0" err="1"/>
              <a:t>İntussepsiyon</a:t>
            </a:r>
            <a:endParaRPr lang="tr-TR" dirty="0"/>
          </a:p>
          <a:p>
            <a:r>
              <a:rPr lang="tr-TR" dirty="0" err="1"/>
              <a:t>Aortoenterik</a:t>
            </a:r>
            <a:r>
              <a:rPr lang="tr-TR" dirty="0"/>
              <a:t> fistül</a:t>
            </a:r>
          </a:p>
          <a:p>
            <a:r>
              <a:rPr lang="tr-TR" dirty="0" err="1"/>
              <a:t>Soliter</a:t>
            </a:r>
            <a:r>
              <a:rPr lang="tr-TR" dirty="0"/>
              <a:t> </a:t>
            </a:r>
            <a:r>
              <a:rPr lang="tr-TR" dirty="0" err="1"/>
              <a:t>rektal</a:t>
            </a:r>
            <a:r>
              <a:rPr lang="tr-TR" dirty="0"/>
              <a:t> ülser</a:t>
            </a:r>
          </a:p>
          <a:p>
            <a:r>
              <a:rPr lang="tr-TR" dirty="0"/>
              <a:t>NSAİİ ye bağlı gelişen </a:t>
            </a:r>
            <a:r>
              <a:rPr lang="tr-TR" dirty="0" err="1"/>
              <a:t>çekum</a:t>
            </a:r>
            <a:r>
              <a:rPr lang="tr-TR" dirty="0"/>
              <a:t> ülserleri</a:t>
            </a:r>
          </a:p>
        </p:txBody>
      </p:sp>
    </p:spTree>
    <p:extLst>
      <p:ext uri="{BB962C8B-B14F-4D97-AF65-F5344CB8AC3E}">
        <p14:creationId xmlns:p14="http://schemas.microsoft.com/office/powerpoint/2010/main" val="22646788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Text Box 2">
            <a:extLst>
              <a:ext uri="{FF2B5EF4-FFF2-40B4-BE49-F238E27FC236}">
                <a16:creationId xmlns:a16="http://schemas.microsoft.com/office/drawing/2014/main" id="{91DB55B9-EB2B-B344-A186-5213BC868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3" y="1643063"/>
            <a:ext cx="8661400" cy="333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>
              <a:lnSpc>
                <a:spcPct val="9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600" dirty="0"/>
              <a:t> </a:t>
            </a:r>
            <a:r>
              <a:rPr lang="tr-TR" altLang="tr-TR" sz="2600" dirty="0" err="1"/>
              <a:t>Treitz</a:t>
            </a:r>
            <a:r>
              <a:rPr lang="tr-TR" altLang="tr-TR" sz="2600" dirty="0"/>
              <a:t> </a:t>
            </a:r>
            <a:r>
              <a:rPr lang="tr-TR" altLang="tr-TR" sz="2600" dirty="0" err="1"/>
              <a:t>ligamanın</a:t>
            </a:r>
            <a:r>
              <a:rPr lang="tr-TR" altLang="tr-TR" sz="2600" dirty="0"/>
              <a:t> </a:t>
            </a:r>
            <a:r>
              <a:rPr lang="tr-TR" altLang="tr-TR" sz="2600" dirty="0" err="1"/>
              <a:t>distalindeki</a:t>
            </a:r>
            <a:r>
              <a:rPr lang="tr-TR" altLang="tr-TR" sz="2600" dirty="0"/>
              <a:t> kanamalar 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endParaRPr lang="tr-TR" altLang="tr-TR" sz="2600" dirty="0"/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600" dirty="0"/>
              <a:t> Akut alt Gİ kanamalar akut  üst  Gİ kanamalardan daha az </a:t>
            </a:r>
          </a:p>
          <a:p>
            <a:pPr>
              <a:lnSpc>
                <a:spcPct val="90000"/>
              </a:lnSpc>
              <a:buClr>
                <a:schemeClr val="tx1"/>
              </a:buClr>
              <a:buSzPct val="115000"/>
            </a:pPr>
            <a:r>
              <a:rPr lang="tr-TR" altLang="tr-TR" sz="2600" dirty="0"/>
              <a:t> 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600" dirty="0"/>
              <a:t> Bütün GIS kanamalarının % 25’i </a:t>
            </a:r>
          </a:p>
          <a:p>
            <a:pPr>
              <a:lnSpc>
                <a:spcPct val="90000"/>
              </a:lnSpc>
              <a:buClr>
                <a:schemeClr val="tx1"/>
              </a:buClr>
              <a:buSzPct val="115000"/>
            </a:pPr>
            <a:r>
              <a:rPr lang="tr-TR" altLang="tr-TR" sz="2600" dirty="0"/>
              <a:t> 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600" dirty="0"/>
              <a:t> </a:t>
            </a:r>
            <a:r>
              <a:rPr lang="tr-TR" altLang="tr-TR" sz="2600" dirty="0" err="1"/>
              <a:t>Prognozu</a:t>
            </a:r>
            <a:r>
              <a:rPr lang="tr-TR" altLang="tr-TR" sz="2600" dirty="0"/>
              <a:t>  üst GİS </a:t>
            </a:r>
            <a:r>
              <a:rPr lang="tr-TR" altLang="tr-TR" sz="2600" dirty="0" err="1"/>
              <a:t>kanamalarndan</a:t>
            </a:r>
            <a:r>
              <a:rPr lang="tr-TR" altLang="tr-TR" sz="2600" dirty="0"/>
              <a:t> daha iyi </a:t>
            </a:r>
          </a:p>
          <a:p>
            <a:pPr>
              <a:lnSpc>
                <a:spcPct val="90000"/>
              </a:lnSpc>
              <a:buClr>
                <a:schemeClr val="tx1"/>
              </a:buClr>
              <a:buSzPct val="115000"/>
            </a:pPr>
            <a:r>
              <a:rPr lang="tr-TR" altLang="tr-TR" sz="2600" dirty="0"/>
              <a:t> 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600" dirty="0"/>
              <a:t> Erkeklerde ve ileri yaşlarda daha fazla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A0CD6235-D9FA-4345-8E92-5304E6C911D0}"/>
              </a:ext>
            </a:extLst>
          </p:cNvPr>
          <p:cNvSpPr txBox="1"/>
          <p:nvPr/>
        </p:nvSpPr>
        <p:spPr>
          <a:xfrm>
            <a:off x="3134837" y="548680"/>
            <a:ext cx="30933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/>
              <a:t>Alt Gİ kanama</a:t>
            </a:r>
          </a:p>
        </p:txBody>
      </p:sp>
    </p:spTree>
    <p:extLst>
      <p:ext uri="{BB962C8B-B14F-4D97-AF65-F5344CB8AC3E}">
        <p14:creationId xmlns:p14="http://schemas.microsoft.com/office/powerpoint/2010/main" val="8128554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2" name="Text Box 4">
            <a:extLst>
              <a:ext uri="{FF2B5EF4-FFF2-40B4-BE49-F238E27FC236}">
                <a16:creationId xmlns:a16="http://schemas.microsoft.com/office/drawing/2014/main" id="{D8A55814-FEBA-8448-AC24-DBD454DDD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689100"/>
            <a:ext cx="8805862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tx1"/>
              </a:buClr>
              <a:buSzPct val="115000"/>
            </a:pPr>
            <a:r>
              <a:rPr lang="tr-TR" altLang="tr-TR" sz="2400" dirty="0"/>
              <a:t> 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400" dirty="0"/>
              <a:t>Kan </a:t>
            </a:r>
            <a:r>
              <a:rPr lang="tr-TR" altLang="tr-TR" sz="2400" dirty="0" err="1"/>
              <a:t>gaytadan</a:t>
            </a:r>
            <a:r>
              <a:rPr lang="tr-TR" altLang="tr-TR" sz="2400" dirty="0"/>
              <a:t> önce, sonra veya </a:t>
            </a:r>
            <a:r>
              <a:rPr lang="tr-TR" altLang="tr-TR" sz="2400" dirty="0" err="1"/>
              <a:t>gayta</a:t>
            </a:r>
            <a:r>
              <a:rPr lang="tr-TR" altLang="tr-TR" sz="2400" dirty="0"/>
              <a:t> ile karışık şekilde olabilir 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endParaRPr lang="tr-TR" altLang="tr-TR" sz="2400" dirty="0"/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400" dirty="0"/>
              <a:t> </a:t>
            </a:r>
            <a:r>
              <a:rPr lang="tr-TR" altLang="tr-TR" sz="2400" dirty="0" err="1"/>
              <a:t>Gayta</a:t>
            </a:r>
            <a:r>
              <a:rPr lang="tr-TR" altLang="tr-TR" sz="2400" dirty="0"/>
              <a:t> olmaksızın yalnız kan şeklinde olabilir 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endParaRPr lang="tr-TR" altLang="tr-TR" sz="2400" dirty="0"/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400" dirty="0"/>
              <a:t> </a:t>
            </a:r>
            <a:r>
              <a:rPr lang="tr-TR" altLang="tr-TR" sz="2400" dirty="0" err="1"/>
              <a:t>Gayta</a:t>
            </a:r>
            <a:r>
              <a:rPr lang="tr-TR" altLang="tr-TR" sz="2400" dirty="0"/>
              <a:t> rengi vişne çürüğü renginde olabilir  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endParaRPr lang="tr-TR" altLang="tr-TR" sz="2400" dirty="0"/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400" dirty="0"/>
              <a:t> Gizli kanama şeklinde olabilir </a:t>
            </a:r>
          </a:p>
          <a:p>
            <a:pPr>
              <a:lnSpc>
                <a:spcPct val="90000"/>
              </a:lnSpc>
              <a:buClr>
                <a:srgbClr val="FFFF66"/>
              </a:buClr>
              <a:buSzPct val="115000"/>
            </a:pPr>
            <a:endParaRPr lang="tr-TR" altLang="tr-TR" sz="2400" dirty="0"/>
          </a:p>
          <a:p>
            <a:pPr>
              <a:lnSpc>
                <a:spcPct val="90000"/>
              </a:lnSpc>
              <a:buClr>
                <a:srgbClr val="FFFF66"/>
              </a:buClr>
              <a:buSzPct val="115000"/>
            </a:pPr>
            <a:endParaRPr lang="tr-TR" altLang="tr-TR" sz="2400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D3731A78-CE62-FD43-AA50-86814942FFBA}"/>
              </a:ext>
            </a:extLst>
          </p:cNvPr>
          <p:cNvSpPr txBox="1"/>
          <p:nvPr/>
        </p:nvSpPr>
        <p:spPr>
          <a:xfrm>
            <a:off x="3134837" y="548680"/>
            <a:ext cx="30933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/>
              <a:t>Alt Gİ kanama</a:t>
            </a:r>
          </a:p>
        </p:txBody>
      </p:sp>
    </p:spTree>
    <p:extLst>
      <p:ext uri="{BB962C8B-B14F-4D97-AF65-F5344CB8AC3E}">
        <p14:creationId xmlns:p14="http://schemas.microsoft.com/office/powerpoint/2010/main" val="900144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Gastrointestinal kanamalar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sz="2000" b="1" dirty="0" err="1"/>
              <a:t>Hematemez:</a:t>
            </a:r>
            <a:r>
              <a:rPr lang="tr-TR" sz="2000" dirty="0" err="1"/>
              <a:t>Ağızdan</a:t>
            </a:r>
            <a:r>
              <a:rPr lang="tr-TR" sz="2000" dirty="0"/>
              <a:t> kusarak ya da öğürerek parlak kırmızı renkte taze kan, pıhtı ya da kahve telvesi renginde (</a:t>
            </a:r>
            <a:r>
              <a:rPr lang="tr-TR" sz="2000" dirty="0" err="1"/>
              <a:t>gastrik</a:t>
            </a:r>
            <a:r>
              <a:rPr lang="tr-TR" sz="2000" dirty="0"/>
              <a:t> asit ile sindirilmiş kan) kan gelmesi   </a:t>
            </a:r>
          </a:p>
          <a:p>
            <a:pPr>
              <a:lnSpc>
                <a:spcPct val="150000"/>
              </a:lnSpc>
            </a:pPr>
            <a:r>
              <a:rPr lang="tr-TR" sz="2000" b="1" dirty="0" err="1"/>
              <a:t>Melena</a:t>
            </a:r>
            <a:r>
              <a:rPr lang="tr-TR" sz="2000" b="1" dirty="0"/>
              <a:t>:</a:t>
            </a:r>
            <a:r>
              <a:rPr lang="tr-TR" sz="2000" dirty="0"/>
              <a:t>Siyah, katran renginde, kötü kokulu dışkıdır. Kanın bağırsak bakterileri tarafından hematine ve </a:t>
            </a:r>
            <a:r>
              <a:rPr lang="tr-TR" sz="2000" dirty="0" err="1"/>
              <a:t>hemokromlara</a:t>
            </a:r>
            <a:r>
              <a:rPr lang="tr-TR" sz="2000" dirty="0"/>
              <a:t> bozunması ile oluşur. En az 50-100 ml kan </a:t>
            </a:r>
            <a:r>
              <a:rPr lang="tr-TR" sz="2000" dirty="0" err="1"/>
              <a:t>melena</a:t>
            </a:r>
            <a:r>
              <a:rPr lang="tr-TR" sz="2000" dirty="0"/>
              <a:t> gelişmesi için yeterli. Üst GİS (en sık), ince bağırsak, </a:t>
            </a:r>
            <a:r>
              <a:rPr lang="tr-TR" sz="2000" dirty="0" err="1"/>
              <a:t>proksimal</a:t>
            </a:r>
            <a:r>
              <a:rPr lang="tr-TR" sz="2000" dirty="0"/>
              <a:t> kolon kaynaklı kanamalarda görülür. </a:t>
            </a:r>
          </a:p>
          <a:p>
            <a:pPr>
              <a:lnSpc>
                <a:spcPct val="150000"/>
              </a:lnSpc>
            </a:pPr>
            <a:r>
              <a:rPr lang="tr-TR" sz="2000" b="1" dirty="0" err="1"/>
              <a:t>Hematokezya:</a:t>
            </a:r>
            <a:r>
              <a:rPr lang="tr-TR" sz="2000" dirty="0" err="1"/>
              <a:t>Parlak</a:t>
            </a:r>
            <a:r>
              <a:rPr lang="tr-TR" sz="2000" dirty="0"/>
              <a:t> kırmızı ya da vişne çürüğü renginde makattan kan gelmesi. Kolon , </a:t>
            </a:r>
            <a:r>
              <a:rPr lang="tr-TR" sz="2000" dirty="0" err="1"/>
              <a:t>anorektal</a:t>
            </a:r>
            <a:r>
              <a:rPr lang="tr-TR" sz="2000" dirty="0"/>
              <a:t> ya da aktif üst GİS ve ince bağırsak kanamalarında görülür.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3170" name="Object 2">
            <a:extLst>
              <a:ext uri="{FF2B5EF4-FFF2-40B4-BE49-F238E27FC236}">
                <a16:creationId xmlns:a16="http://schemas.microsoft.com/office/drawing/2014/main" id="{6EFD692A-D117-A646-91FF-56EB728415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60475" y="2713038"/>
          <a:ext cx="6191250" cy="287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Grafik" r:id="rId3" imgW="7096187" imgH="5334000" progId="Excel.Sheet.8">
                  <p:embed/>
                </p:oleObj>
              </mc:Choice>
              <mc:Fallback>
                <p:oleObj name="Grafik" r:id="rId3" imgW="7096187" imgH="5334000" progId="Excel.Sheet.8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418" t="28394" r="20581" b="28392"/>
                      <a:stretch>
                        <a:fillRect/>
                      </a:stretch>
                    </p:blipFill>
                    <p:spPr bwMode="auto">
                      <a:xfrm>
                        <a:off x="1260475" y="2713038"/>
                        <a:ext cx="6191250" cy="287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3171" name="Text Box 3">
            <a:extLst>
              <a:ext uri="{FF2B5EF4-FFF2-40B4-BE49-F238E27FC236}">
                <a16:creationId xmlns:a16="http://schemas.microsoft.com/office/drawing/2014/main" id="{C95FF814-4834-5C46-9DE7-1366AC444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1963" y="1993900"/>
            <a:ext cx="1447800" cy="860425"/>
          </a:xfrm>
          <a:prstGeom prst="rect">
            <a:avLst/>
          </a:prstGeom>
          <a:solidFill>
            <a:schemeClr val="bg2"/>
          </a:solidFill>
          <a:ln w="38100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tr-TR" altLang="tr-TR" sz="2400"/>
              <a:t>Şiddetli </a:t>
            </a:r>
          </a:p>
          <a:p>
            <a:pPr algn="ctr"/>
            <a:r>
              <a:rPr lang="tr-TR" altLang="tr-TR" sz="2400"/>
              <a:t>% 15</a:t>
            </a:r>
          </a:p>
        </p:txBody>
      </p:sp>
      <p:sp>
        <p:nvSpPr>
          <p:cNvPr id="263172" name="Text Box 4">
            <a:extLst>
              <a:ext uri="{FF2B5EF4-FFF2-40B4-BE49-F238E27FC236}">
                <a16:creationId xmlns:a16="http://schemas.microsoft.com/office/drawing/2014/main" id="{8E9B7CE9-46AD-D04E-A2F1-180ED61EE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6900" y="4873625"/>
            <a:ext cx="1098550" cy="860425"/>
          </a:xfrm>
          <a:prstGeom prst="rect">
            <a:avLst/>
          </a:prstGeom>
          <a:solidFill>
            <a:schemeClr val="bg2"/>
          </a:solidFill>
          <a:ln w="38100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 sz="2400"/>
              <a:t>Hafif </a:t>
            </a:r>
          </a:p>
          <a:p>
            <a:r>
              <a:rPr lang="tr-TR" altLang="tr-TR" sz="2400"/>
              <a:t>% 85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9FD3F199-A419-ED46-AF8F-38EEC43A6200}"/>
              </a:ext>
            </a:extLst>
          </p:cNvPr>
          <p:cNvSpPr txBox="1"/>
          <p:nvPr/>
        </p:nvSpPr>
        <p:spPr>
          <a:xfrm>
            <a:off x="1710495" y="476672"/>
            <a:ext cx="46816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alt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Alt Gastrointestinal Sistem </a:t>
            </a:r>
          </a:p>
          <a:p>
            <a:r>
              <a:rPr lang="tr-TR" alt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Kanamasının Şiddeti</a:t>
            </a:r>
          </a:p>
        </p:txBody>
      </p:sp>
    </p:spTree>
    <p:extLst>
      <p:ext uri="{BB962C8B-B14F-4D97-AF65-F5344CB8AC3E}">
        <p14:creationId xmlns:p14="http://schemas.microsoft.com/office/powerpoint/2010/main" val="9010965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3" name="Text Box 3">
            <a:extLst>
              <a:ext uri="{FF2B5EF4-FFF2-40B4-BE49-F238E27FC236}">
                <a16:creationId xmlns:a16="http://schemas.microsoft.com/office/drawing/2014/main" id="{21977038-260F-2746-8E7D-1E4360E5A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844675"/>
            <a:ext cx="1926040" cy="523220"/>
          </a:xfrm>
          <a:prstGeom prst="rect">
            <a:avLst/>
          </a:prstGeom>
          <a:solidFill>
            <a:schemeClr val="bg2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 sz="2800" dirty="0"/>
              <a:t>50 Yaş Üzeri</a:t>
            </a:r>
          </a:p>
        </p:txBody>
      </p:sp>
      <p:sp>
        <p:nvSpPr>
          <p:cNvPr id="271364" name="Text Box 4">
            <a:extLst>
              <a:ext uri="{FF2B5EF4-FFF2-40B4-BE49-F238E27FC236}">
                <a16:creationId xmlns:a16="http://schemas.microsoft.com/office/drawing/2014/main" id="{BA72A07B-FEAC-1C4E-A6FE-6C7B592DB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4275" y="1844675"/>
            <a:ext cx="2219454" cy="523220"/>
          </a:xfrm>
          <a:prstGeom prst="rect">
            <a:avLst/>
          </a:prstGeom>
          <a:solidFill>
            <a:schemeClr val="bg2"/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 sz="2800" dirty="0"/>
              <a:t>50 Yaş Altında</a:t>
            </a:r>
          </a:p>
        </p:txBody>
      </p:sp>
      <p:sp>
        <p:nvSpPr>
          <p:cNvPr id="271365" name="Text Box 5">
            <a:extLst>
              <a:ext uri="{FF2B5EF4-FFF2-40B4-BE49-F238E27FC236}">
                <a16:creationId xmlns:a16="http://schemas.microsoft.com/office/drawing/2014/main" id="{343F8C4D-2EBB-E145-B00E-1492593051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113" y="2517775"/>
            <a:ext cx="3496278" cy="3461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457200" indent="-457200">
              <a:lnSpc>
                <a:spcPct val="16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800" dirty="0"/>
              <a:t> </a:t>
            </a:r>
            <a:r>
              <a:rPr lang="tr-TR" altLang="tr-TR" sz="2800" dirty="0" err="1"/>
              <a:t>Hemoroid</a:t>
            </a:r>
            <a:endParaRPr lang="tr-TR" altLang="tr-TR" sz="2800" dirty="0"/>
          </a:p>
          <a:p>
            <a:pPr marL="457200" indent="-457200">
              <a:lnSpc>
                <a:spcPct val="16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800" dirty="0"/>
              <a:t> </a:t>
            </a:r>
            <a:r>
              <a:rPr lang="tr-TR" altLang="tr-TR" sz="2800" dirty="0" err="1"/>
              <a:t>Divertikülozis</a:t>
            </a:r>
            <a:endParaRPr lang="tr-TR" altLang="tr-TR" sz="2800" dirty="0"/>
          </a:p>
          <a:p>
            <a:pPr marL="457200" indent="-457200">
              <a:lnSpc>
                <a:spcPct val="16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800" dirty="0"/>
              <a:t> </a:t>
            </a:r>
            <a:r>
              <a:rPr lang="tr-TR" altLang="tr-TR" sz="2800" dirty="0" err="1"/>
              <a:t>Anjiyodisplazi</a:t>
            </a:r>
            <a:endParaRPr lang="tr-TR" altLang="tr-TR" sz="2800" dirty="0"/>
          </a:p>
          <a:p>
            <a:pPr marL="457200" indent="-457200">
              <a:lnSpc>
                <a:spcPct val="16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800" dirty="0"/>
              <a:t> Polip/kanser</a:t>
            </a:r>
          </a:p>
          <a:p>
            <a:pPr marL="457200" indent="-457200">
              <a:lnSpc>
                <a:spcPct val="16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800" dirty="0"/>
              <a:t> İBH/</a:t>
            </a:r>
            <a:r>
              <a:rPr lang="tr-TR" altLang="tr-TR" sz="2800" dirty="0" err="1"/>
              <a:t>infeksiyöz</a:t>
            </a:r>
            <a:r>
              <a:rPr lang="tr-TR" altLang="tr-TR" sz="2800" dirty="0"/>
              <a:t> kolit</a:t>
            </a:r>
          </a:p>
        </p:txBody>
      </p:sp>
      <p:sp>
        <p:nvSpPr>
          <p:cNvPr id="271366" name="Text Box 6">
            <a:extLst>
              <a:ext uri="{FF2B5EF4-FFF2-40B4-BE49-F238E27FC236}">
                <a16:creationId xmlns:a16="http://schemas.microsoft.com/office/drawing/2014/main" id="{2B11182E-5FB0-A141-AD4B-AB320B96F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516188"/>
            <a:ext cx="3496278" cy="3461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457200" indent="-457200">
              <a:lnSpc>
                <a:spcPct val="16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800" dirty="0"/>
              <a:t> </a:t>
            </a:r>
            <a:r>
              <a:rPr lang="tr-TR" altLang="tr-TR" sz="2800" dirty="0" err="1"/>
              <a:t>Hemoroid</a:t>
            </a:r>
            <a:endParaRPr lang="tr-TR" altLang="tr-TR" sz="2800" dirty="0"/>
          </a:p>
          <a:p>
            <a:pPr marL="457200" indent="-457200">
              <a:lnSpc>
                <a:spcPct val="16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800" dirty="0"/>
              <a:t> İBH/</a:t>
            </a:r>
            <a:r>
              <a:rPr lang="tr-TR" altLang="tr-TR" sz="2800" dirty="0" err="1"/>
              <a:t>infeksiyöz</a:t>
            </a:r>
            <a:r>
              <a:rPr lang="tr-TR" altLang="tr-TR" sz="2800" dirty="0"/>
              <a:t> kolit</a:t>
            </a:r>
          </a:p>
          <a:p>
            <a:pPr marL="457200" indent="-457200">
              <a:lnSpc>
                <a:spcPct val="16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800" dirty="0"/>
              <a:t> </a:t>
            </a:r>
            <a:r>
              <a:rPr lang="tr-TR" altLang="tr-TR" sz="2800" dirty="0" err="1"/>
              <a:t>Divertikülozis</a:t>
            </a:r>
            <a:endParaRPr lang="tr-TR" altLang="tr-TR" sz="2800" dirty="0"/>
          </a:p>
          <a:p>
            <a:pPr marL="457200" indent="-457200">
              <a:lnSpc>
                <a:spcPct val="16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800" dirty="0"/>
              <a:t> Polip/kanser</a:t>
            </a:r>
          </a:p>
          <a:p>
            <a:pPr marL="457200" indent="-457200">
              <a:lnSpc>
                <a:spcPct val="160000"/>
              </a:lnSpc>
              <a:buClr>
                <a:schemeClr val="tx1"/>
              </a:buClr>
              <a:buSzPct val="115000"/>
              <a:buFont typeface="Arial" panose="020B0604020202020204" pitchFamily="34" charset="0"/>
              <a:buChar char="•"/>
            </a:pPr>
            <a:r>
              <a:rPr lang="tr-TR" altLang="tr-TR" sz="2800" dirty="0"/>
              <a:t> </a:t>
            </a:r>
            <a:r>
              <a:rPr lang="tr-TR" altLang="tr-TR" sz="2800" dirty="0" err="1"/>
              <a:t>Anjiyodisplazi</a:t>
            </a:r>
            <a:endParaRPr lang="tr-TR" altLang="tr-TR" sz="2800" dirty="0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77E35823-7D76-DC4E-A9F2-544A4C26DED9}"/>
              </a:ext>
            </a:extLst>
          </p:cNvPr>
          <p:cNvSpPr txBox="1"/>
          <p:nvPr/>
        </p:nvSpPr>
        <p:spPr>
          <a:xfrm>
            <a:off x="2915816" y="548680"/>
            <a:ext cx="30933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/>
              <a:t>Alt Gİ kanama</a:t>
            </a:r>
          </a:p>
        </p:txBody>
      </p:sp>
    </p:spTree>
    <p:extLst>
      <p:ext uri="{BB962C8B-B14F-4D97-AF65-F5344CB8AC3E}">
        <p14:creationId xmlns:p14="http://schemas.microsoft.com/office/powerpoint/2010/main" val="340786388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779274-2233-6B44-9259-88907A738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Alt GİS kanamaları</a:t>
            </a:r>
            <a:br>
              <a:rPr lang="tr-TR" dirty="0"/>
            </a:br>
            <a:r>
              <a:rPr lang="tr-TR" dirty="0"/>
              <a:t>tanı ve tedavi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00D0DF-BC05-4843-8FA6-221A890E5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Clr>
                <a:schemeClr val="tx1"/>
              </a:buClr>
              <a:buSzPct val="110000"/>
            </a:pPr>
            <a:r>
              <a:rPr lang="tr-TR" altLang="tr-TR" dirty="0"/>
              <a:t>Anamnez ve klinik muayene tanıda önemli  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10000"/>
            </a:pPr>
            <a:r>
              <a:rPr lang="tr-TR" altLang="tr-TR" dirty="0"/>
              <a:t> Dışkıda kanın miktarı, şekli, rengi  kanamanın yeri ve nedeni konusunda bilgi verebilir   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10000"/>
            </a:pPr>
            <a:r>
              <a:rPr lang="tr-TR" altLang="tr-TR" dirty="0"/>
              <a:t> </a:t>
            </a:r>
            <a:r>
              <a:rPr lang="tr-TR" altLang="tr-TR" dirty="0" err="1"/>
              <a:t>Rektal</a:t>
            </a:r>
            <a:r>
              <a:rPr lang="tr-TR" altLang="tr-TR" dirty="0"/>
              <a:t> tuşe mutlaka yapılmalı  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10000"/>
            </a:pPr>
            <a:r>
              <a:rPr lang="tr-TR" altLang="tr-TR" dirty="0"/>
              <a:t> </a:t>
            </a:r>
            <a:r>
              <a:rPr lang="tr-TR" altLang="tr-TR" dirty="0" err="1"/>
              <a:t>Rektosigmoidoskopi</a:t>
            </a:r>
            <a:r>
              <a:rPr lang="tr-TR" altLang="tr-TR" dirty="0"/>
              <a:t> ve </a:t>
            </a:r>
            <a:r>
              <a:rPr lang="tr-TR" altLang="tr-TR" dirty="0" err="1"/>
              <a:t>kolonoskopi</a:t>
            </a:r>
            <a:r>
              <a:rPr lang="tr-TR" altLang="tr-TR" dirty="0"/>
              <a:t>  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10000"/>
            </a:pPr>
            <a:r>
              <a:rPr lang="tr-TR" altLang="tr-TR" dirty="0"/>
              <a:t>Kanama yerinin tespitinde </a:t>
            </a:r>
            <a:r>
              <a:rPr lang="tr-TR" altLang="tr-TR" dirty="0" err="1"/>
              <a:t>anjiografi</a:t>
            </a:r>
            <a:r>
              <a:rPr lang="tr-TR" altLang="tr-TR" dirty="0"/>
              <a:t> ve </a:t>
            </a:r>
            <a:r>
              <a:rPr lang="tr-TR" altLang="tr-TR" dirty="0" err="1"/>
              <a:t>Tc</a:t>
            </a:r>
            <a:r>
              <a:rPr lang="tr-TR" altLang="tr-TR" dirty="0"/>
              <a:t> 99m  ile işaretlenmiş  sintigrafinin yararı olabilir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10000"/>
            </a:pPr>
            <a:r>
              <a:rPr lang="tr-TR" altLang="tr-TR" dirty="0"/>
              <a:t>Cerrahi  </a:t>
            </a:r>
          </a:p>
          <a:p>
            <a:pPr>
              <a:lnSpc>
                <a:spcPct val="110000"/>
              </a:lnSpc>
              <a:buClr>
                <a:srgbClr val="FFFF66"/>
              </a:buClr>
              <a:buSzPct val="110000"/>
              <a:buFont typeface="Wingdings" pitchFamily="2" charset="2"/>
              <a:buChar char="v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935272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E5475B82-74E2-844E-B256-A1DD278448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476672"/>
            <a:ext cx="7412907" cy="6065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7444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FFBC96-82FD-3646-8D36-B1A7EFCFB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Kaynağı belirsiz Gİ kanamalar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EBCDD4-6E8C-524C-883B-0210E161A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Uygun endoskopik değerlendirme sonrası kaynağı bilinemeyen kalıcı ve tekrarlayan kanamalar</a:t>
            </a:r>
          </a:p>
          <a:p>
            <a:pPr lvl="1"/>
            <a:r>
              <a:rPr lang="tr-TR" b="1" dirty="0"/>
              <a:t>Aşikar </a:t>
            </a:r>
            <a:r>
              <a:rPr lang="tr-TR" b="1" dirty="0" err="1"/>
              <a:t>kanamalar:</a:t>
            </a:r>
            <a:r>
              <a:rPr lang="tr-TR" dirty="0" err="1"/>
              <a:t>tanıda</a:t>
            </a:r>
            <a:r>
              <a:rPr lang="tr-TR" dirty="0"/>
              <a:t> anjiyografi (konvansiyonel ya da BT), sintigrafi, cerrahi </a:t>
            </a:r>
          </a:p>
          <a:p>
            <a:pPr lvl="1"/>
            <a:r>
              <a:rPr lang="tr-TR" b="1" dirty="0"/>
              <a:t>Gizli </a:t>
            </a:r>
            <a:r>
              <a:rPr lang="tr-TR" b="1" dirty="0" err="1"/>
              <a:t>kanamalar:</a:t>
            </a:r>
            <a:r>
              <a:rPr lang="tr-TR" dirty="0" err="1"/>
              <a:t>Demir</a:t>
            </a:r>
            <a:r>
              <a:rPr lang="tr-TR" dirty="0"/>
              <a:t> eksikliği anemisi, </a:t>
            </a:r>
            <a:r>
              <a:rPr lang="tr-TR" dirty="0" err="1"/>
              <a:t>gaytada</a:t>
            </a:r>
            <a:r>
              <a:rPr lang="tr-TR" dirty="0"/>
              <a:t> gizli kan pozitifliği ile ortaya çıkar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33988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6409D7-7867-004B-A6F7-2ACEB140A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Gizli Gİ kanama nedenleri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B749BA-EE5D-E642-81FA-673841581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/>
              <a:t>Tümör ve </a:t>
            </a:r>
            <a:r>
              <a:rPr lang="tr-TR" dirty="0" err="1"/>
              <a:t>neoplazmlar</a:t>
            </a:r>
            <a:endParaRPr lang="tr-TR" dirty="0"/>
          </a:p>
          <a:p>
            <a:r>
              <a:rPr lang="tr-TR" dirty="0" err="1"/>
              <a:t>Enfeksiyöz</a:t>
            </a:r>
            <a:r>
              <a:rPr lang="tr-TR" dirty="0"/>
              <a:t> nedenler</a:t>
            </a:r>
          </a:p>
          <a:p>
            <a:r>
              <a:rPr lang="tr-TR" dirty="0" err="1"/>
              <a:t>Vasküler</a:t>
            </a:r>
            <a:r>
              <a:rPr lang="tr-TR" dirty="0"/>
              <a:t> nedenler</a:t>
            </a:r>
          </a:p>
          <a:p>
            <a:pPr lvl="1"/>
            <a:r>
              <a:rPr lang="tr-TR" dirty="0" err="1"/>
              <a:t>Vasküler</a:t>
            </a:r>
            <a:r>
              <a:rPr lang="tr-TR" dirty="0"/>
              <a:t> </a:t>
            </a:r>
            <a:r>
              <a:rPr lang="tr-TR" dirty="0" err="1"/>
              <a:t>ektaziler</a:t>
            </a:r>
            <a:endParaRPr lang="tr-TR" dirty="0"/>
          </a:p>
          <a:p>
            <a:pPr lvl="1"/>
            <a:r>
              <a:rPr lang="tr-TR" dirty="0"/>
              <a:t>Portal </a:t>
            </a:r>
            <a:r>
              <a:rPr lang="tr-TR" dirty="0" err="1"/>
              <a:t>hipertansif</a:t>
            </a:r>
            <a:r>
              <a:rPr lang="tr-TR" dirty="0"/>
              <a:t> </a:t>
            </a:r>
            <a:r>
              <a:rPr lang="tr-TR" dirty="0" err="1"/>
              <a:t>gastropati</a:t>
            </a:r>
            <a:endParaRPr lang="tr-TR" dirty="0"/>
          </a:p>
          <a:p>
            <a:pPr lvl="1"/>
            <a:r>
              <a:rPr lang="tr-TR" dirty="0" err="1"/>
              <a:t>Hemanjiyomlar</a:t>
            </a:r>
            <a:endParaRPr lang="tr-TR" dirty="0"/>
          </a:p>
          <a:p>
            <a:pPr lvl="1"/>
            <a:r>
              <a:rPr lang="tr-TR" dirty="0"/>
              <a:t>Blue </a:t>
            </a:r>
            <a:r>
              <a:rPr lang="tr-TR" dirty="0" err="1"/>
              <a:t>rubber</a:t>
            </a:r>
            <a:r>
              <a:rPr lang="tr-TR" dirty="0"/>
              <a:t> </a:t>
            </a:r>
            <a:r>
              <a:rPr lang="tr-TR" dirty="0" err="1"/>
              <a:t>bleb</a:t>
            </a:r>
            <a:r>
              <a:rPr lang="tr-TR" dirty="0"/>
              <a:t> sendromu</a:t>
            </a:r>
          </a:p>
          <a:p>
            <a:r>
              <a:rPr lang="tr-TR" dirty="0" err="1"/>
              <a:t>Peptik</a:t>
            </a:r>
            <a:r>
              <a:rPr lang="tr-TR" dirty="0"/>
              <a:t> ülser</a:t>
            </a:r>
          </a:p>
          <a:p>
            <a:r>
              <a:rPr lang="tr-TR" dirty="0" err="1"/>
              <a:t>Hiatal</a:t>
            </a:r>
            <a:r>
              <a:rPr lang="tr-TR" dirty="0"/>
              <a:t> </a:t>
            </a:r>
            <a:r>
              <a:rPr lang="tr-TR" dirty="0" err="1"/>
              <a:t>herni</a:t>
            </a:r>
            <a:r>
              <a:rPr lang="tr-TR" dirty="0"/>
              <a:t> (</a:t>
            </a:r>
            <a:r>
              <a:rPr lang="tr-TR" dirty="0" err="1"/>
              <a:t>cameron</a:t>
            </a:r>
            <a:r>
              <a:rPr lang="tr-TR" dirty="0"/>
              <a:t> ülseri)</a:t>
            </a:r>
          </a:p>
          <a:p>
            <a:r>
              <a:rPr lang="tr-TR" dirty="0"/>
              <a:t>İBH</a:t>
            </a:r>
          </a:p>
          <a:p>
            <a:r>
              <a:rPr lang="tr-TR" dirty="0"/>
              <a:t>Radyasyon </a:t>
            </a:r>
            <a:r>
              <a:rPr lang="tr-TR" dirty="0" err="1"/>
              <a:t>enteriti</a:t>
            </a:r>
            <a:endParaRPr lang="tr-TR" dirty="0"/>
          </a:p>
          <a:p>
            <a:r>
              <a:rPr lang="tr-TR" dirty="0" err="1"/>
              <a:t>Meckel</a:t>
            </a:r>
            <a:r>
              <a:rPr lang="tr-TR" dirty="0"/>
              <a:t> </a:t>
            </a:r>
            <a:r>
              <a:rPr lang="tr-TR" dirty="0" err="1"/>
              <a:t>divertikülü</a:t>
            </a:r>
            <a:endParaRPr lang="tr-TR" dirty="0"/>
          </a:p>
          <a:p>
            <a:r>
              <a:rPr lang="tr-TR" dirty="0" err="1"/>
              <a:t>Soliter</a:t>
            </a:r>
            <a:r>
              <a:rPr lang="tr-TR" dirty="0"/>
              <a:t> </a:t>
            </a:r>
            <a:r>
              <a:rPr lang="tr-TR" dirty="0" err="1"/>
              <a:t>rektal</a:t>
            </a:r>
            <a:r>
              <a:rPr lang="tr-TR" dirty="0"/>
              <a:t> ülser</a:t>
            </a:r>
          </a:p>
          <a:p>
            <a:r>
              <a:rPr lang="tr-TR" dirty="0"/>
              <a:t>İnce bağırsak ve kolon ülseri</a:t>
            </a:r>
          </a:p>
          <a:p>
            <a:r>
              <a:rPr lang="tr-TR" dirty="0" err="1"/>
              <a:t>İlaçlar:NSAİİ</a:t>
            </a:r>
            <a:r>
              <a:rPr lang="tr-TR" dirty="0"/>
              <a:t>, </a:t>
            </a:r>
            <a:r>
              <a:rPr lang="tr-TR" dirty="0" err="1"/>
              <a:t>potasyumi</a:t>
            </a:r>
            <a:r>
              <a:rPr lang="tr-TR" dirty="0"/>
              <a:t> </a:t>
            </a:r>
            <a:r>
              <a:rPr lang="tr-TR" dirty="0" err="1"/>
              <a:t>kemoterapötikler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759865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555C6D-292E-5B41-91BE-60FA6C330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Gizli Kanamalar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2DAAC2-8BED-444F-874B-1E881BF81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Çoğu kronik olup demir eksikliği anemisi vardır</a:t>
            </a:r>
          </a:p>
          <a:p>
            <a:r>
              <a:rPr lang="tr-TR" dirty="0"/>
              <a:t>Çoğunlukla </a:t>
            </a:r>
            <a:r>
              <a:rPr lang="tr-TR" dirty="0" err="1"/>
              <a:t>asemptomatik</a:t>
            </a:r>
            <a:r>
              <a:rPr lang="tr-TR" dirty="0"/>
              <a:t> ya da anemi semptomları</a:t>
            </a:r>
          </a:p>
          <a:p>
            <a:r>
              <a:rPr lang="tr-TR" dirty="0"/>
              <a:t>Tanıda üst ve alt endoskopi yapılmalıdır</a:t>
            </a:r>
          </a:p>
          <a:p>
            <a:r>
              <a:rPr lang="tr-TR" dirty="0"/>
              <a:t>Demir eksikliği anemisi olmadan GGK pozitif ise öncelikle </a:t>
            </a:r>
            <a:r>
              <a:rPr lang="tr-TR" dirty="0" err="1"/>
              <a:t>kolonoskopi</a:t>
            </a:r>
            <a:r>
              <a:rPr lang="tr-TR" dirty="0"/>
              <a:t>, DEA+GGK pozitif ise üst ve alt endoskopi</a:t>
            </a:r>
          </a:p>
          <a:p>
            <a:r>
              <a:rPr lang="tr-TR" dirty="0"/>
              <a:t>Lezyon yok ise kapsül endoskopi, BT veya MR </a:t>
            </a:r>
            <a:r>
              <a:rPr lang="tr-TR" dirty="0" err="1"/>
              <a:t>enterografi</a:t>
            </a:r>
            <a:r>
              <a:rPr lang="tr-TR" dirty="0"/>
              <a:t>, </a:t>
            </a:r>
            <a:r>
              <a:rPr lang="tr-TR" dirty="0" err="1"/>
              <a:t>enteroskopi</a:t>
            </a:r>
            <a:r>
              <a:rPr lang="tr-TR" dirty="0"/>
              <a:t> ile ince bağırsak değerlendirmesi yapılmalı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06235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DEDB1C33-B8CE-624E-8902-5A27CC9FFB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9603" y="620688"/>
            <a:ext cx="7984794" cy="572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47683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B7A68D-60DE-BE45-9CAB-23B10593C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/>
              <a:t>Kaynaklar: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1600" dirty="0"/>
              <a:t>1-Diagnosis </a:t>
            </a:r>
            <a:r>
              <a:rPr lang="tr-TR" sz="1600" dirty="0" err="1"/>
              <a:t>and</a:t>
            </a:r>
            <a:r>
              <a:rPr lang="tr-TR" sz="1600" dirty="0"/>
              <a:t> </a:t>
            </a:r>
            <a:r>
              <a:rPr lang="tr-TR" sz="1600" dirty="0" err="1"/>
              <a:t>management</a:t>
            </a:r>
            <a:r>
              <a:rPr lang="tr-TR" sz="1600" dirty="0"/>
              <a:t> of </a:t>
            </a:r>
            <a:r>
              <a:rPr lang="tr-TR" sz="1600" dirty="0" err="1"/>
              <a:t>nonvariceal</a:t>
            </a:r>
            <a:r>
              <a:rPr lang="tr-TR" sz="1600" dirty="0"/>
              <a:t> </a:t>
            </a:r>
            <a:r>
              <a:rPr lang="tr-TR" sz="1600" dirty="0" err="1"/>
              <a:t>upper</a:t>
            </a:r>
            <a:r>
              <a:rPr lang="tr-TR" sz="1600" dirty="0"/>
              <a:t> </a:t>
            </a:r>
            <a:r>
              <a:rPr lang="tr-TR" sz="1600" dirty="0" err="1"/>
              <a:t>gastrointestinal</a:t>
            </a:r>
            <a:r>
              <a:rPr lang="tr-TR" sz="1600" dirty="0"/>
              <a:t> </a:t>
            </a:r>
            <a:r>
              <a:rPr lang="tr-TR" sz="1600" dirty="0" err="1"/>
              <a:t>hemorrhage</a:t>
            </a:r>
            <a:r>
              <a:rPr lang="tr-TR" sz="1600" dirty="0"/>
              <a:t>: </a:t>
            </a:r>
            <a:r>
              <a:rPr lang="tr-TR" sz="1600" dirty="0" err="1"/>
              <a:t>European</a:t>
            </a:r>
            <a:r>
              <a:rPr lang="tr-TR" sz="1600" dirty="0"/>
              <a:t> </a:t>
            </a:r>
            <a:r>
              <a:rPr lang="tr-TR" sz="1600" dirty="0" err="1"/>
              <a:t>Society</a:t>
            </a:r>
            <a:r>
              <a:rPr lang="tr-TR" sz="1600" dirty="0"/>
              <a:t> of Gastrointestinal </a:t>
            </a:r>
            <a:r>
              <a:rPr lang="tr-TR" sz="1600" dirty="0" err="1"/>
              <a:t>Endoscopy</a:t>
            </a:r>
            <a:r>
              <a:rPr lang="tr-TR" sz="1600" dirty="0"/>
              <a:t> (ESGE) </a:t>
            </a:r>
            <a:r>
              <a:rPr lang="tr-TR" sz="1600" dirty="0" err="1"/>
              <a:t>Guideline.Endoscopy</a:t>
            </a:r>
            <a:r>
              <a:rPr lang="tr-TR" sz="1600" dirty="0"/>
              <a:t> 2015; 47 a:1-a46.</a:t>
            </a:r>
          </a:p>
          <a:p>
            <a:pPr marL="0" indent="0">
              <a:buNone/>
            </a:pPr>
            <a:endParaRPr lang="tr-TR" sz="1600" dirty="0"/>
          </a:p>
          <a:p>
            <a:pPr marL="0" indent="0">
              <a:buNone/>
            </a:pPr>
            <a:r>
              <a:rPr lang="tr-TR" sz="1600" dirty="0"/>
              <a:t>2-Nonvariceal </a:t>
            </a:r>
            <a:r>
              <a:rPr lang="tr-TR" sz="1600" dirty="0" err="1"/>
              <a:t>uper</a:t>
            </a:r>
            <a:r>
              <a:rPr lang="tr-TR" sz="1600" dirty="0"/>
              <a:t> </a:t>
            </a:r>
            <a:r>
              <a:rPr lang="tr-TR" sz="1600" dirty="0" err="1"/>
              <a:t>gastrointestinal</a:t>
            </a:r>
            <a:r>
              <a:rPr lang="tr-TR" sz="1600" dirty="0"/>
              <a:t> hemorrage:European </a:t>
            </a:r>
            <a:r>
              <a:rPr lang="tr-TR" sz="1600" dirty="0" err="1"/>
              <a:t>Society</a:t>
            </a:r>
            <a:r>
              <a:rPr lang="tr-TR" sz="1600" dirty="0"/>
              <a:t> of Gastrointestinal </a:t>
            </a:r>
            <a:r>
              <a:rPr lang="tr-TR" sz="1600" dirty="0" err="1"/>
              <a:t>Endoscopy</a:t>
            </a:r>
            <a:r>
              <a:rPr lang="tr-TR" sz="1600" dirty="0"/>
              <a:t> (ESGE) </a:t>
            </a:r>
            <a:r>
              <a:rPr lang="tr-TR" sz="1600" dirty="0" err="1"/>
              <a:t>Cascade</a:t>
            </a:r>
            <a:r>
              <a:rPr lang="tr-TR" sz="1600" dirty="0"/>
              <a:t> </a:t>
            </a:r>
            <a:r>
              <a:rPr lang="tr-TR" sz="1600" dirty="0" err="1"/>
              <a:t>Guideline</a:t>
            </a:r>
            <a:r>
              <a:rPr lang="tr-TR" sz="1600" dirty="0"/>
              <a:t>. </a:t>
            </a:r>
            <a:r>
              <a:rPr lang="tr-TR" sz="1600" dirty="0" err="1"/>
              <a:t>Endoscopy</a:t>
            </a:r>
            <a:r>
              <a:rPr lang="tr-TR" sz="1600" dirty="0"/>
              <a:t> International 2018;06:E1256-1263.</a:t>
            </a:r>
          </a:p>
          <a:p>
            <a:pPr marL="0" indent="0">
              <a:buNone/>
            </a:pPr>
            <a:endParaRPr lang="tr-TR" sz="1600" dirty="0"/>
          </a:p>
          <a:p>
            <a:pPr marL="0" indent="0">
              <a:buNone/>
            </a:pPr>
            <a:r>
              <a:rPr lang="tr-TR" sz="1600" dirty="0"/>
              <a:t>3-Yamada’s </a:t>
            </a:r>
            <a:r>
              <a:rPr lang="tr-TR" sz="1600" dirty="0" err="1"/>
              <a:t>handbook</a:t>
            </a:r>
            <a:r>
              <a:rPr lang="tr-TR" sz="1600" dirty="0"/>
              <a:t> of </a:t>
            </a:r>
            <a:r>
              <a:rPr lang="tr-TR" sz="1600" dirty="0" err="1"/>
              <a:t>gastroenterology</a:t>
            </a:r>
            <a:r>
              <a:rPr lang="tr-TR" sz="1600" dirty="0"/>
              <a:t> 4th </a:t>
            </a:r>
            <a:r>
              <a:rPr lang="tr-TR" sz="1600" dirty="0" err="1"/>
              <a:t>edition</a:t>
            </a:r>
            <a:r>
              <a:rPr lang="tr-TR" sz="1600" dirty="0"/>
              <a:t>.</a:t>
            </a:r>
          </a:p>
          <a:p>
            <a:pPr marL="0" indent="0">
              <a:buNone/>
            </a:pPr>
            <a:endParaRPr lang="tr-TR" sz="1600" dirty="0"/>
          </a:p>
          <a:p>
            <a:pPr marL="0" indent="0">
              <a:buNone/>
            </a:pPr>
            <a:r>
              <a:rPr lang="tr-TR" sz="1600" dirty="0"/>
              <a:t>4-Sleisenger </a:t>
            </a:r>
            <a:r>
              <a:rPr lang="tr-TR" sz="1600" dirty="0" err="1"/>
              <a:t>and</a:t>
            </a:r>
            <a:r>
              <a:rPr lang="tr-TR" sz="1600" dirty="0"/>
              <a:t> </a:t>
            </a:r>
            <a:r>
              <a:rPr lang="tr-TR" sz="1600" dirty="0" err="1"/>
              <a:t>Fordtran’s</a:t>
            </a:r>
            <a:r>
              <a:rPr lang="tr-TR" sz="1600" dirty="0"/>
              <a:t> </a:t>
            </a:r>
            <a:r>
              <a:rPr lang="tr-TR" sz="1600" dirty="0" err="1"/>
              <a:t>Gastrintestinal</a:t>
            </a:r>
            <a:r>
              <a:rPr lang="tr-TR" sz="1600" dirty="0"/>
              <a:t> </a:t>
            </a:r>
            <a:r>
              <a:rPr lang="tr-TR" sz="1600" dirty="0" err="1"/>
              <a:t>and</a:t>
            </a:r>
            <a:r>
              <a:rPr lang="tr-TR" sz="1600" dirty="0"/>
              <a:t> </a:t>
            </a:r>
            <a:r>
              <a:rPr lang="tr-TR" sz="1600" dirty="0" err="1"/>
              <a:t>Liver</a:t>
            </a:r>
            <a:r>
              <a:rPr lang="tr-TR" sz="1600" dirty="0"/>
              <a:t> </a:t>
            </a:r>
            <a:r>
              <a:rPr lang="tr-TR" sz="1600" dirty="0" err="1"/>
              <a:t>Disease</a:t>
            </a:r>
            <a:r>
              <a:rPr lang="tr-TR" sz="1600" dirty="0"/>
              <a:t> 11th </a:t>
            </a:r>
            <a:r>
              <a:rPr lang="tr-TR" sz="1600" dirty="0" err="1"/>
              <a:t>edition</a:t>
            </a:r>
            <a:r>
              <a:rPr lang="tr-TR" sz="1600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8363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Gastrointestinal kanamalar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115000"/>
            </a:pPr>
            <a:endParaRPr lang="tr-TR" sz="2400" dirty="0"/>
          </a:p>
          <a:p>
            <a:pPr>
              <a:buSzPct val="115000"/>
            </a:pPr>
            <a:r>
              <a:rPr lang="tr-TR" sz="2400" dirty="0"/>
              <a:t>Atılan kanın rengi ;</a:t>
            </a: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buSzPct val="115000"/>
              <a:buFont typeface="Wingdings" pitchFamily="2" charset="2"/>
              <a:buNone/>
            </a:pPr>
            <a:r>
              <a:rPr lang="tr-TR" sz="2400" dirty="0"/>
              <a:t>	- Kanamanın miktarıyla , </a:t>
            </a:r>
          </a:p>
          <a:p>
            <a:pPr>
              <a:buSzPct val="115000"/>
              <a:buFont typeface="Wingdings" pitchFamily="2" charset="2"/>
              <a:buNone/>
            </a:pPr>
            <a:r>
              <a:rPr lang="tr-TR" sz="2400" dirty="0"/>
              <a:t>	- Kanamanın hızıyla </a:t>
            </a:r>
          </a:p>
          <a:p>
            <a:pPr>
              <a:buSzPct val="115000"/>
              <a:buFont typeface="Wingdings" pitchFamily="2" charset="2"/>
              <a:buNone/>
            </a:pPr>
            <a:r>
              <a:rPr lang="tr-TR" sz="2400" dirty="0"/>
              <a:t>	- Mide </a:t>
            </a:r>
            <a:r>
              <a:rPr lang="tr-TR" sz="2400" dirty="0" err="1"/>
              <a:t>asiti</a:t>
            </a:r>
            <a:r>
              <a:rPr lang="tr-TR" sz="2400" dirty="0"/>
              <a:t> ile temas edip etmemesiyle</a:t>
            </a:r>
          </a:p>
          <a:p>
            <a:pPr>
              <a:buSzPct val="115000"/>
              <a:buFont typeface="Wingdings" pitchFamily="2" charset="2"/>
              <a:buNone/>
            </a:pPr>
            <a:r>
              <a:rPr lang="tr-TR" sz="2400" dirty="0"/>
              <a:t>	- Lümen içindeki transit hızına göre belirlenir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>
            <a:noAutofit/>
          </a:bodyPr>
          <a:lstStyle/>
          <a:p>
            <a:pPr lvl="1" algn="ctr"/>
            <a:r>
              <a:rPr lang="tr-TR" sz="3200" dirty="0"/>
              <a:t>Gastrointestinal sistem kanamaları 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200" dirty="0"/>
              <a:t>Şiddetli-Fazla-Masif Kanama</a:t>
            </a:r>
          </a:p>
          <a:p>
            <a:pPr lvl="1">
              <a:lnSpc>
                <a:spcPct val="150000"/>
              </a:lnSpc>
            </a:pPr>
            <a:r>
              <a:rPr lang="tr-TR" sz="1800" dirty="0"/>
              <a:t>Total vücut kanının % 20-25 i  kaybedildiği kanama</a:t>
            </a:r>
          </a:p>
          <a:p>
            <a:pPr>
              <a:lnSpc>
                <a:spcPct val="150000"/>
              </a:lnSpc>
            </a:pPr>
            <a:r>
              <a:rPr lang="tr-TR" sz="2200" dirty="0"/>
              <a:t>Orta Şiddette Kanama</a:t>
            </a:r>
          </a:p>
          <a:p>
            <a:pPr lvl="1">
              <a:lnSpc>
                <a:spcPct val="150000"/>
              </a:lnSpc>
            </a:pPr>
            <a:r>
              <a:rPr lang="tr-TR" sz="1800" dirty="0"/>
              <a:t>Total vücut kanının  % 10-20 kaybedildiği kanama</a:t>
            </a:r>
          </a:p>
          <a:p>
            <a:pPr>
              <a:lnSpc>
                <a:spcPct val="150000"/>
              </a:lnSpc>
            </a:pPr>
            <a:r>
              <a:rPr lang="tr-TR" sz="2200" dirty="0"/>
              <a:t>Hafif Şiddette Kanama</a:t>
            </a:r>
          </a:p>
          <a:p>
            <a:pPr lvl="1">
              <a:lnSpc>
                <a:spcPct val="150000"/>
              </a:lnSpc>
              <a:buSzPct val="115000"/>
            </a:pPr>
            <a:r>
              <a:rPr lang="tr-TR" sz="1800" dirty="0"/>
              <a:t> Total vücut kanının % 10 ‘undan daha az kaybedildiği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3203848" y="1268760"/>
            <a:ext cx="244827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GİS KANAMALARI</a:t>
            </a:r>
          </a:p>
        </p:txBody>
      </p:sp>
      <p:sp>
        <p:nvSpPr>
          <p:cNvPr id="11" name="10 Dikdörtgen"/>
          <p:cNvSpPr/>
          <p:nvPr/>
        </p:nvSpPr>
        <p:spPr>
          <a:xfrm>
            <a:off x="6012160" y="3356992"/>
            <a:ext cx="194421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Kaynağı belirsiz kanamalar (%10)</a:t>
            </a:r>
          </a:p>
        </p:txBody>
      </p:sp>
      <p:sp>
        <p:nvSpPr>
          <p:cNvPr id="12" name="11 Dikdörtgen"/>
          <p:cNvSpPr/>
          <p:nvPr/>
        </p:nvSpPr>
        <p:spPr>
          <a:xfrm>
            <a:off x="1259632" y="3356992"/>
            <a:ext cx="194421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Üst GİS kanamaları (%50)</a:t>
            </a:r>
          </a:p>
        </p:txBody>
      </p:sp>
      <p:sp>
        <p:nvSpPr>
          <p:cNvPr id="13" name="12 Dikdörtgen"/>
          <p:cNvSpPr/>
          <p:nvPr/>
        </p:nvSpPr>
        <p:spPr>
          <a:xfrm>
            <a:off x="3635896" y="3356992"/>
            <a:ext cx="194421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Alt GİS kanamaları</a:t>
            </a:r>
          </a:p>
          <a:p>
            <a:pPr algn="ctr"/>
            <a:r>
              <a:rPr lang="tr-TR" dirty="0"/>
              <a:t>(%40)</a:t>
            </a:r>
          </a:p>
        </p:txBody>
      </p:sp>
      <p:sp>
        <p:nvSpPr>
          <p:cNvPr id="27" name="26 Dikdörtgen"/>
          <p:cNvSpPr/>
          <p:nvPr/>
        </p:nvSpPr>
        <p:spPr>
          <a:xfrm>
            <a:off x="2555776" y="4797152"/>
            <a:ext cx="158417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/>
              <a:t>Nonvarisiyel</a:t>
            </a:r>
            <a:r>
              <a:rPr lang="tr-TR" dirty="0"/>
              <a:t> kanamalar</a:t>
            </a:r>
          </a:p>
        </p:txBody>
      </p:sp>
      <p:sp>
        <p:nvSpPr>
          <p:cNvPr id="28" name="27 Dikdörtgen"/>
          <p:cNvSpPr/>
          <p:nvPr/>
        </p:nvSpPr>
        <p:spPr>
          <a:xfrm>
            <a:off x="251520" y="4797152"/>
            <a:ext cx="158417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/>
              <a:t>Varisiyel</a:t>
            </a:r>
            <a:r>
              <a:rPr lang="tr-TR" dirty="0"/>
              <a:t> kanamalar</a:t>
            </a:r>
          </a:p>
        </p:txBody>
      </p:sp>
      <p:cxnSp>
        <p:nvCxnSpPr>
          <p:cNvPr id="33" name="32 Düz Bağlayıcı"/>
          <p:cNvCxnSpPr>
            <a:stCxn id="4" idx="2"/>
          </p:cNvCxnSpPr>
          <p:nvPr/>
        </p:nvCxnSpPr>
        <p:spPr>
          <a:xfrm>
            <a:off x="4427984" y="2183160"/>
            <a:ext cx="0" cy="381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Düz Bağlayıcı"/>
          <p:cNvCxnSpPr/>
          <p:nvPr/>
        </p:nvCxnSpPr>
        <p:spPr>
          <a:xfrm>
            <a:off x="2267744" y="2564904"/>
            <a:ext cx="46805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Düz Ok Bağlayıcısı"/>
          <p:cNvCxnSpPr/>
          <p:nvPr/>
        </p:nvCxnSpPr>
        <p:spPr>
          <a:xfrm>
            <a:off x="2267744" y="2564904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Düz Ok Bağlayıcısı"/>
          <p:cNvCxnSpPr/>
          <p:nvPr/>
        </p:nvCxnSpPr>
        <p:spPr>
          <a:xfrm>
            <a:off x="4427984" y="2564904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Düz Ok Bağlayıcısı"/>
          <p:cNvCxnSpPr/>
          <p:nvPr/>
        </p:nvCxnSpPr>
        <p:spPr>
          <a:xfrm>
            <a:off x="6948264" y="2564904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Düz Ok Bağlayıcısı"/>
          <p:cNvCxnSpPr>
            <a:stCxn id="12" idx="2"/>
          </p:cNvCxnSpPr>
          <p:nvPr/>
        </p:nvCxnSpPr>
        <p:spPr>
          <a:xfrm flipH="1">
            <a:off x="1115616" y="3933056"/>
            <a:ext cx="111612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Düz Ok Bağlayıcısı"/>
          <p:cNvCxnSpPr>
            <a:stCxn id="12" idx="2"/>
          </p:cNvCxnSpPr>
          <p:nvPr/>
        </p:nvCxnSpPr>
        <p:spPr>
          <a:xfrm>
            <a:off x="2231740" y="3933056"/>
            <a:ext cx="97210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İçerik Yer Tutucusu" descr="treitz 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30230" y="742949"/>
            <a:ext cx="5244183" cy="4993375"/>
          </a:xfrm>
        </p:spPr>
      </p:pic>
      <p:sp>
        <p:nvSpPr>
          <p:cNvPr id="7" name="6 Sol Ayraç"/>
          <p:cNvSpPr/>
          <p:nvPr/>
        </p:nvSpPr>
        <p:spPr>
          <a:xfrm>
            <a:off x="3779912" y="1124744"/>
            <a:ext cx="864096" cy="1224136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ağ Ayraç"/>
          <p:cNvSpPr/>
          <p:nvPr/>
        </p:nvSpPr>
        <p:spPr>
          <a:xfrm>
            <a:off x="4788024" y="2348880"/>
            <a:ext cx="1008112" cy="2808312"/>
          </a:xfrm>
          <a:prstGeom prst="rightBrace">
            <a:avLst>
              <a:gd name="adj1" fmla="val 8333"/>
              <a:gd name="adj2" fmla="val 46862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Metin kutusu"/>
          <p:cNvSpPr txBox="1"/>
          <p:nvPr/>
        </p:nvSpPr>
        <p:spPr>
          <a:xfrm>
            <a:off x="2130230" y="1556792"/>
            <a:ext cx="1793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/>
              <a:t>Üst GİS kanama</a:t>
            </a:r>
          </a:p>
        </p:txBody>
      </p:sp>
      <p:sp>
        <p:nvSpPr>
          <p:cNvPr id="10" name="9 Metin kutusu"/>
          <p:cNvSpPr txBox="1"/>
          <p:nvPr/>
        </p:nvSpPr>
        <p:spPr>
          <a:xfrm>
            <a:off x="5724128" y="3491716"/>
            <a:ext cx="1643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/>
              <a:t>Alt GİS kanama</a:t>
            </a:r>
          </a:p>
        </p:txBody>
      </p:sp>
      <p:cxnSp>
        <p:nvCxnSpPr>
          <p:cNvPr id="12" name="11 Düz Ok Bağlayıcısı"/>
          <p:cNvCxnSpPr/>
          <p:nvPr/>
        </p:nvCxnSpPr>
        <p:spPr>
          <a:xfrm flipH="1">
            <a:off x="4283968" y="2420888"/>
            <a:ext cx="432048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12 Metin kutusu"/>
          <p:cNvSpPr txBox="1"/>
          <p:nvPr/>
        </p:nvSpPr>
        <p:spPr>
          <a:xfrm>
            <a:off x="3347864" y="2996952"/>
            <a:ext cx="1653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err="1"/>
              <a:t>Treitz</a:t>
            </a:r>
            <a:r>
              <a:rPr lang="tr-TR" b="1" dirty="0"/>
              <a:t> </a:t>
            </a:r>
            <a:r>
              <a:rPr lang="tr-TR" b="1" dirty="0" err="1"/>
              <a:t>ligamenti</a:t>
            </a:r>
            <a:endParaRPr lang="tr-TR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45B807F-CD80-2743-9040-3E64661EE8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Akut Gastrointestinal Kanamaya Yaklaşım</a:t>
            </a:r>
          </a:p>
        </p:txBody>
      </p:sp>
    </p:spTree>
    <p:extLst>
      <p:ext uri="{BB962C8B-B14F-4D97-AF65-F5344CB8AC3E}">
        <p14:creationId xmlns:p14="http://schemas.microsoft.com/office/powerpoint/2010/main" val="125598304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1705</Words>
  <Application>Microsoft Macintosh PowerPoint</Application>
  <PresentationFormat>On-screen Show (4:3)</PresentationFormat>
  <Paragraphs>289</Paragraphs>
  <Slides>48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3" baseType="lpstr">
      <vt:lpstr>Arial</vt:lpstr>
      <vt:lpstr>Calibri</vt:lpstr>
      <vt:lpstr>Wingdings</vt:lpstr>
      <vt:lpstr>Ofis Teması</vt:lpstr>
      <vt:lpstr>Grafik</vt:lpstr>
      <vt:lpstr>Gastrointestinal Kanaması Olan Hastaya Yaklaşım</vt:lpstr>
      <vt:lpstr>Gastrointestinal kanamalar</vt:lpstr>
      <vt:lpstr>Gastrointestinal kanamalar</vt:lpstr>
      <vt:lpstr>Gastrointestinal kanamalar</vt:lpstr>
      <vt:lpstr>Gastrointestinal kanamalar</vt:lpstr>
      <vt:lpstr>Gastrointestinal sistem kanamaları </vt:lpstr>
      <vt:lpstr>PowerPoint Presentation</vt:lpstr>
      <vt:lpstr>PowerPoint Presentation</vt:lpstr>
      <vt:lpstr>Akut Gastrointestinal Kanamaya Yaklaşım</vt:lpstr>
      <vt:lpstr>Akut üst Gİ kanama Etyoloji</vt:lpstr>
      <vt:lpstr>Akut üst Gİ kanama</vt:lpstr>
      <vt:lpstr>Akut üst Gİ kanama</vt:lpstr>
      <vt:lpstr>İlk Değerlendirme</vt:lpstr>
      <vt:lpstr>İlk değerlendirme</vt:lpstr>
      <vt:lpstr>İlk değerlendirme</vt:lpstr>
      <vt:lpstr>İlk değerlendirme</vt:lpstr>
      <vt:lpstr>Laboratuvar</vt:lpstr>
      <vt:lpstr>Laboratuvar</vt:lpstr>
      <vt:lpstr>Resüsitasyon ve kan ürünü transfüzyonu</vt:lpstr>
      <vt:lpstr>Ressüsitasyon ve kan ürünü transfüzyonu</vt:lpstr>
      <vt:lpstr>Ressüsitasyon ve kan ürünü transfüzyonu</vt:lpstr>
      <vt:lpstr>Ressüsitasyon ve kan ürünü transfüzyonu</vt:lpstr>
      <vt:lpstr>PowerPoint Presentation</vt:lpstr>
      <vt:lpstr>PowerPoint Presentation</vt:lpstr>
      <vt:lpstr>Akut üst Gİ kanama Tedavi</vt:lpstr>
      <vt:lpstr>Akut üst Gİ kanama Endoskopi</vt:lpstr>
      <vt:lpstr>Akut üst Gİ kanama Endoskopi</vt:lpstr>
      <vt:lpstr>Akut üst Gİ kanama Endoskopi</vt:lpstr>
      <vt:lpstr>Forest Sınıflandırması</vt:lpstr>
      <vt:lpstr>Ülser Kanamaları (Forest Sınıflandırması) </vt:lpstr>
      <vt:lpstr>PowerPoint Presentation</vt:lpstr>
      <vt:lpstr>PowerPoint Presentation</vt:lpstr>
      <vt:lpstr>Akut üst Gİ kanama Radyolojik Görüntüleme</vt:lpstr>
      <vt:lpstr>Akut üst Gİ kanama Sintigrafik Görüntüleme</vt:lpstr>
      <vt:lpstr>Akut üst Gİ kanama Cerrahi</vt:lpstr>
      <vt:lpstr>PowerPoint Presentation</vt:lpstr>
      <vt:lpstr>Akut alt Gİ kanama Etyoloji</vt:lpstr>
      <vt:lpstr>PowerPoint Presentation</vt:lpstr>
      <vt:lpstr>PowerPoint Presentation</vt:lpstr>
      <vt:lpstr>PowerPoint Presentation</vt:lpstr>
      <vt:lpstr>PowerPoint Presentation</vt:lpstr>
      <vt:lpstr>Alt GİS kanamaları tanı ve tedavi</vt:lpstr>
      <vt:lpstr>PowerPoint Presentation</vt:lpstr>
      <vt:lpstr>Kaynağı belirsiz Gİ kanamalar</vt:lpstr>
      <vt:lpstr>Gizli Gİ kanama nedenleri</vt:lpstr>
      <vt:lpstr>Gizli Kanamalar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kullanıcı</dc:creator>
  <cp:lastModifiedBy>Microsoft Office User</cp:lastModifiedBy>
  <cp:revision>70</cp:revision>
  <dcterms:created xsi:type="dcterms:W3CDTF">2021-02-03T12:53:09Z</dcterms:created>
  <dcterms:modified xsi:type="dcterms:W3CDTF">2022-12-11T15:08:41Z</dcterms:modified>
</cp:coreProperties>
</file>