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1" r:id="rId16"/>
    <p:sldId id="272" r:id="rId17"/>
    <p:sldId id="273" r:id="rId18"/>
    <p:sldId id="274" r:id="rId19"/>
    <p:sldId id="270"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289"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444DA4-0D1E-4148-A241-2DD9D1FD5A50}" type="datetimeFigureOut">
              <a:rPr lang="tr-TR" smtClean="0"/>
              <a:pPr/>
              <a:t>29.01.2018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31D9DE-8555-4B75-B196-0C4EDA5079AE}"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0976407-14D3-4CFE-A626-D66C499BB8E2}"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52E9158-96A9-4266-AF77-4EF7D3255B5E}"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03F601B-72D1-4E1E-8AF3-D8D70878569D}"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3FADD3E-590A-425C-A900-ACCF3F3A4BE6}"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5804472-29F2-43C4-B884-D60753E8B8B8}" type="datetime1">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447D1C7-FF91-487F-92ED-AA65965DC0C4}"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AFAA485-C219-477C-8622-670157B6B7D7}" type="datetime1">
              <a:rPr lang="tr-TR" smtClean="0"/>
              <a:pPr/>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1BA482F-B49B-4519-99E5-A23F8FFF9E86}" type="datetime1">
              <a:rPr lang="tr-TR" smtClean="0"/>
              <a:pPr/>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6DBEDE2-0389-4BD3-A50F-EBA2547E1B28}" type="datetime1">
              <a:rPr lang="tr-TR" smtClean="0"/>
              <a:pPr/>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EFAD7CF-A5E2-4065-A0D8-1D7968C62B44}"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39E47B2-6752-457A-815B-E4598A221A0B}" type="datetime1">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285D1BE-D40C-4747-BC02-730FFEDEC37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6C915-F172-47BF-8340-5D7E5004BB22}" type="datetime1">
              <a:rPr lang="tr-TR" smtClean="0"/>
              <a:pPr/>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85D1BE-D40C-4747-BC02-730FFEDEC37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2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25.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45.png"/><Relationship Id="rId3" Type="http://schemas.openxmlformats.org/officeDocument/2006/relationships/image" Target="../media/image40.png"/><Relationship Id="rId7" Type="http://schemas.openxmlformats.org/officeDocument/2006/relationships/image" Target="../media/image44.png"/><Relationship Id="rId2" Type="http://schemas.openxmlformats.org/officeDocument/2006/relationships/image" Target="../media/image39.png"/><Relationship Id="rId1" Type="http://schemas.openxmlformats.org/officeDocument/2006/relationships/slideLayout" Target="../slideLayouts/slideLayout2.xml"/><Relationship Id="rId6" Type="http://schemas.openxmlformats.org/officeDocument/2006/relationships/image" Target="../media/image43.png"/><Relationship Id="rId11" Type="http://schemas.openxmlformats.org/officeDocument/2006/relationships/image" Target="../media/image48.png"/><Relationship Id="rId5" Type="http://schemas.openxmlformats.org/officeDocument/2006/relationships/image" Target="../media/image42.png"/><Relationship Id="rId10" Type="http://schemas.openxmlformats.org/officeDocument/2006/relationships/image" Target="../media/image47.png"/><Relationship Id="rId4" Type="http://schemas.openxmlformats.org/officeDocument/2006/relationships/image" Target="../media/image41.png"/><Relationship Id="rId9" Type="http://schemas.openxmlformats.org/officeDocument/2006/relationships/image" Target="../media/image4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57.png"/><Relationship Id="rId1" Type="http://schemas.openxmlformats.org/officeDocument/2006/relationships/slideLayout" Target="../slideLayouts/slideLayout2.xml"/><Relationship Id="rId4" Type="http://schemas.openxmlformats.org/officeDocument/2006/relationships/image" Target="../media/image59.png"/></Relationships>
</file>

<file path=ppt/slides/_rels/slide47.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image" Target="../media/image60.png"/><Relationship Id="rId1" Type="http://schemas.openxmlformats.org/officeDocument/2006/relationships/slideLayout" Target="../slideLayouts/slideLayout2.xml"/><Relationship Id="rId4" Type="http://schemas.openxmlformats.org/officeDocument/2006/relationships/image" Target="../media/image62.png"/></Relationships>
</file>

<file path=ppt/slides/_rels/slide48.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6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6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4.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65.png"/><Relationship Id="rId1" Type="http://schemas.openxmlformats.org/officeDocument/2006/relationships/slideLayout" Target="../slideLayouts/slideLayout2.xml"/><Relationship Id="rId4" Type="http://schemas.openxmlformats.org/officeDocument/2006/relationships/image" Target="../media/image59.png"/></Relationships>
</file>

<file path=ppt/slides/_rels/slide52.xml.rels><?xml version="1.0" encoding="UTF-8" standalone="yes"?>
<Relationships xmlns="http://schemas.openxmlformats.org/package/2006/relationships"><Relationship Id="rId3" Type="http://schemas.openxmlformats.org/officeDocument/2006/relationships/image" Target="../media/image67.png"/><Relationship Id="rId2" Type="http://schemas.openxmlformats.org/officeDocument/2006/relationships/image" Target="../media/image66.png"/><Relationship Id="rId1" Type="http://schemas.openxmlformats.org/officeDocument/2006/relationships/slideLayout" Target="../slideLayouts/slideLayout2.xml"/><Relationship Id="rId5" Type="http://schemas.openxmlformats.org/officeDocument/2006/relationships/image" Target="../media/image59.png"/><Relationship Id="rId4" Type="http://schemas.openxmlformats.org/officeDocument/2006/relationships/image" Target="../media/image58.png"/></Relationships>
</file>

<file path=ppt/slides/_rels/slide53.xml.rels><?xml version="1.0" encoding="UTF-8" standalone="yes"?>
<Relationships xmlns="http://schemas.openxmlformats.org/package/2006/relationships"><Relationship Id="rId2" Type="http://schemas.openxmlformats.org/officeDocument/2006/relationships/image" Target="../media/image68.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69.png"/><Relationship Id="rId1" Type="http://schemas.openxmlformats.org/officeDocument/2006/relationships/slideLayout" Target="../slideLayouts/slideLayout2.xml"/><Relationship Id="rId5" Type="http://schemas.openxmlformats.org/officeDocument/2006/relationships/image" Target="../media/image59.png"/><Relationship Id="rId4" Type="http://schemas.openxmlformats.org/officeDocument/2006/relationships/image" Target="../media/image70.png"/></Relationships>
</file>

<file path=ppt/slides/_rels/slide55.xml.rels><?xml version="1.0" encoding="UTF-8" standalone="yes"?>
<Relationships xmlns="http://schemas.openxmlformats.org/package/2006/relationships"><Relationship Id="rId3" Type="http://schemas.openxmlformats.org/officeDocument/2006/relationships/image" Target="../media/image72.png"/><Relationship Id="rId2" Type="http://schemas.openxmlformats.org/officeDocument/2006/relationships/image" Target="../media/image71.png"/><Relationship Id="rId1" Type="http://schemas.openxmlformats.org/officeDocument/2006/relationships/slideLayout" Target="../slideLayouts/slideLayout2.xml"/><Relationship Id="rId5" Type="http://schemas.openxmlformats.org/officeDocument/2006/relationships/image" Target="../media/image59.png"/><Relationship Id="rId4" Type="http://schemas.openxmlformats.org/officeDocument/2006/relationships/image" Target="../media/image58.png"/></Relationships>
</file>

<file path=ppt/slides/_rels/slide56.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image" Target="../media/image58.png"/><Relationship Id="rId1" Type="http://schemas.openxmlformats.org/officeDocument/2006/relationships/slideLayout" Target="../slideLayouts/slideLayout2.xml"/><Relationship Id="rId4" Type="http://schemas.openxmlformats.org/officeDocument/2006/relationships/image" Target="../media/image73.png"/></Relationships>
</file>

<file path=ppt/slides/_rels/slide57.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74.png"/><Relationship Id="rId1" Type="http://schemas.openxmlformats.org/officeDocument/2006/relationships/slideLayout" Target="../slideLayouts/slideLayout2.xml"/><Relationship Id="rId4" Type="http://schemas.openxmlformats.org/officeDocument/2006/relationships/image" Target="../media/image59.png"/></Relationships>
</file>

<file path=ppt/slides/_rels/slide58.xml.rels><?xml version="1.0" encoding="UTF-8" standalone="yes"?>
<Relationships xmlns="http://schemas.openxmlformats.org/package/2006/relationships"><Relationship Id="rId2" Type="http://schemas.openxmlformats.org/officeDocument/2006/relationships/image" Target="../media/image75.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76.png"/><Relationship Id="rId2" Type="http://schemas.openxmlformats.org/officeDocument/2006/relationships/image" Target="../media/image7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77.png"/><Relationship Id="rId1" Type="http://schemas.openxmlformats.org/officeDocument/2006/relationships/slideLayout" Target="../slideLayouts/slideLayout2.xml"/><Relationship Id="rId4" Type="http://schemas.openxmlformats.org/officeDocument/2006/relationships/image" Target="../media/image59.png"/></Relationships>
</file>

<file path=ppt/slides/_rels/slide61.xml.rels><?xml version="1.0" encoding="UTF-8" standalone="yes"?>
<Relationships xmlns="http://schemas.openxmlformats.org/package/2006/relationships"><Relationship Id="rId3" Type="http://schemas.openxmlformats.org/officeDocument/2006/relationships/image" Target="../media/image79.png"/><Relationship Id="rId2" Type="http://schemas.openxmlformats.org/officeDocument/2006/relationships/image" Target="../media/image78.png"/><Relationship Id="rId1" Type="http://schemas.openxmlformats.org/officeDocument/2006/relationships/slideLayout" Target="../slideLayouts/slideLayout2.xml"/><Relationship Id="rId5" Type="http://schemas.openxmlformats.org/officeDocument/2006/relationships/image" Target="../media/image59.png"/><Relationship Id="rId4" Type="http://schemas.openxmlformats.org/officeDocument/2006/relationships/image" Target="../media/image70.png"/></Relationships>
</file>

<file path=ppt/slides/_rels/slide62.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81.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83.png"/><Relationship Id="rId2" Type="http://schemas.openxmlformats.org/officeDocument/2006/relationships/image" Target="../media/image82.png"/><Relationship Id="rId1" Type="http://schemas.openxmlformats.org/officeDocument/2006/relationships/slideLayout" Target="../slideLayouts/slideLayout2.xml"/><Relationship Id="rId5" Type="http://schemas.openxmlformats.org/officeDocument/2006/relationships/image" Target="../media/image59.png"/><Relationship Id="rId4" Type="http://schemas.openxmlformats.org/officeDocument/2006/relationships/image" Target="../media/image84.png"/></Relationships>
</file>

<file path=ppt/slides/_rels/slide65.xml.rels><?xml version="1.0" encoding="UTF-8" standalone="yes"?>
<Relationships xmlns="http://schemas.openxmlformats.org/package/2006/relationships"><Relationship Id="rId3" Type="http://schemas.openxmlformats.org/officeDocument/2006/relationships/image" Target="../media/image86.png"/><Relationship Id="rId2" Type="http://schemas.openxmlformats.org/officeDocument/2006/relationships/image" Target="../media/image85.png"/><Relationship Id="rId1" Type="http://schemas.openxmlformats.org/officeDocument/2006/relationships/slideLayout" Target="../slideLayouts/slideLayout2.xml"/><Relationship Id="rId4" Type="http://schemas.openxmlformats.org/officeDocument/2006/relationships/image" Target="../media/image87.png"/></Relationships>
</file>

<file path=ppt/slides/_rels/slide66.xml.rels><?xml version="1.0" encoding="UTF-8" standalone="yes"?>
<Relationships xmlns="http://schemas.openxmlformats.org/package/2006/relationships"><Relationship Id="rId3" Type="http://schemas.openxmlformats.org/officeDocument/2006/relationships/image" Target="../media/image89.png"/><Relationship Id="rId2" Type="http://schemas.openxmlformats.org/officeDocument/2006/relationships/image" Target="../media/image88.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91.png"/><Relationship Id="rId2" Type="http://schemas.openxmlformats.org/officeDocument/2006/relationships/image" Target="../media/image90.png"/><Relationship Id="rId1" Type="http://schemas.openxmlformats.org/officeDocument/2006/relationships/slideLayout" Target="../slideLayouts/slideLayout2.xml"/><Relationship Id="rId4" Type="http://schemas.openxmlformats.org/officeDocument/2006/relationships/image" Target="../media/image92.png"/></Relationships>
</file>

<file path=ppt/slides/_rels/slide68.xml.rels><?xml version="1.0" encoding="UTF-8" standalone="yes"?>
<Relationships xmlns="http://schemas.openxmlformats.org/package/2006/relationships"><Relationship Id="rId2" Type="http://schemas.openxmlformats.org/officeDocument/2006/relationships/image" Target="../media/image89.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94.png"/><Relationship Id="rId2" Type="http://schemas.openxmlformats.org/officeDocument/2006/relationships/image" Target="../media/image9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image" Target="../media/image58.png"/><Relationship Id="rId1" Type="http://schemas.openxmlformats.org/officeDocument/2006/relationships/slideLayout" Target="../slideLayouts/slideLayout2.xml"/><Relationship Id="rId5" Type="http://schemas.openxmlformats.org/officeDocument/2006/relationships/image" Target="../media/image95.png"/><Relationship Id="rId4" Type="http://schemas.openxmlformats.org/officeDocument/2006/relationships/image" Target="../media/image59.png"/></Relationships>
</file>

<file path=ppt/slides/_rels/slide71.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96.png"/><Relationship Id="rId1" Type="http://schemas.openxmlformats.org/officeDocument/2006/relationships/slideLayout" Target="../slideLayouts/slideLayout2.xml"/><Relationship Id="rId4" Type="http://schemas.openxmlformats.org/officeDocument/2006/relationships/image" Target="../media/image59.png"/></Relationships>
</file>

<file path=ppt/slides/_rels/slide72.xml.rels><?xml version="1.0" encoding="UTF-8" standalone="yes"?>
<Relationships xmlns="http://schemas.openxmlformats.org/package/2006/relationships"><Relationship Id="rId3" Type="http://schemas.openxmlformats.org/officeDocument/2006/relationships/image" Target="../media/image98.png"/><Relationship Id="rId2" Type="http://schemas.openxmlformats.org/officeDocument/2006/relationships/image" Target="../media/image97.png"/><Relationship Id="rId1" Type="http://schemas.openxmlformats.org/officeDocument/2006/relationships/slideLayout" Target="../slideLayouts/slideLayout2.xml"/><Relationship Id="rId4" Type="http://schemas.openxmlformats.org/officeDocument/2006/relationships/image" Target="../media/image99.png"/></Relationships>
</file>

<file path=ppt/slides/_rels/slide73.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image" Target="../media/image58.png"/><Relationship Id="rId1" Type="http://schemas.openxmlformats.org/officeDocument/2006/relationships/slideLayout" Target="../slideLayouts/slideLayout2.xml"/><Relationship Id="rId4" Type="http://schemas.openxmlformats.org/officeDocument/2006/relationships/image" Target="../media/image100.pn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57167"/>
            <a:ext cx="7772400" cy="1571635"/>
          </a:xfrm>
        </p:spPr>
        <p:txBody>
          <a:bodyPr>
            <a:normAutofit fontScale="90000"/>
          </a:bodyPr>
          <a:lstStyle/>
          <a:p>
            <a:pPr algn="l"/>
            <a:r>
              <a:rPr lang="tr-TR" sz="2200" b="1" dirty="0">
                <a:latin typeface="Times New Roman" pitchFamily="18" charset="0"/>
                <a:cs typeface="Times New Roman" pitchFamily="18" charset="0"/>
              </a:rPr>
              <a:t>ÜNİTE: 4</a:t>
            </a:r>
            <a:br>
              <a:rPr lang="tr-TR" sz="2200" b="1" dirty="0">
                <a:latin typeface="Times New Roman" pitchFamily="18" charset="0"/>
                <a:cs typeface="Times New Roman" pitchFamily="18" charset="0"/>
              </a:rPr>
            </a:br>
            <a:r>
              <a:rPr lang="tr-TR" sz="2200" dirty="0">
                <a:latin typeface="Times New Roman" pitchFamily="18" charset="0"/>
                <a:cs typeface="Times New Roman" pitchFamily="18" charset="0"/>
              </a:rPr>
              <a:t> </a:t>
            </a:r>
            <a:br>
              <a:rPr lang="tr-TR" sz="2200" dirty="0">
                <a:latin typeface="Times New Roman" pitchFamily="18" charset="0"/>
                <a:cs typeface="Times New Roman" pitchFamily="18" charset="0"/>
              </a:rPr>
            </a:br>
            <a:r>
              <a:rPr lang="tr-TR" sz="2200" smtClean="0">
                <a:latin typeface="Times New Roman" pitchFamily="18" charset="0"/>
                <a:cs typeface="Times New Roman" pitchFamily="18" charset="0"/>
              </a:rPr>
              <a:t>                                 </a:t>
            </a:r>
            <a:r>
              <a:rPr lang="tr-TR" sz="2200" b="1" smtClean="0">
                <a:latin typeface="Times New Roman" pitchFamily="18" charset="0"/>
                <a:cs typeface="Times New Roman" pitchFamily="18" charset="0"/>
              </a:rPr>
              <a:t>I-TEMEL MÛSİKÎ BİLGİLERİ</a:t>
            </a:r>
            <a:r>
              <a:rPr lang="tr-TR" dirty="0"/>
              <a:t/>
            </a:r>
            <a:br>
              <a:rPr lang="tr-TR" dirty="0"/>
            </a:br>
            <a:endParaRPr lang="tr-TR" dirty="0"/>
          </a:p>
        </p:txBody>
      </p:sp>
      <p:sp>
        <p:nvSpPr>
          <p:cNvPr id="3" name="2 Alt Başlık"/>
          <p:cNvSpPr>
            <a:spLocks noGrp="1"/>
          </p:cNvSpPr>
          <p:nvPr>
            <p:ph type="subTitle" idx="1"/>
          </p:nvPr>
        </p:nvSpPr>
        <p:spPr>
          <a:xfrm>
            <a:off x="1000100" y="1357298"/>
            <a:ext cx="7215238" cy="4281502"/>
          </a:xfrm>
        </p:spPr>
        <p:txBody>
          <a:bodyPr>
            <a:normAutofit fontScale="92500" lnSpcReduction="10000"/>
          </a:bodyPr>
          <a:lstStyle/>
          <a:p>
            <a:pPr algn="l"/>
            <a:r>
              <a:rPr lang="tr-TR" sz="2000" dirty="0">
                <a:solidFill>
                  <a:schemeClr val="tx1"/>
                </a:solidFill>
                <a:latin typeface="Times New Roman" pitchFamily="18" charset="0"/>
                <a:cs typeface="Times New Roman" pitchFamily="18" charset="0"/>
              </a:rPr>
              <a:t>A- MÛSİKÎ’NİN TANIMI VE ADLANDIRILMASI</a:t>
            </a:r>
            <a:endParaRPr lang="tr-TR" sz="2000" b="1" dirty="0">
              <a:solidFill>
                <a:schemeClr val="tx1"/>
              </a:solidFill>
              <a:latin typeface="Times New Roman" pitchFamily="18" charset="0"/>
              <a:cs typeface="Times New Roman" pitchFamily="18" charset="0"/>
            </a:endParaRPr>
          </a:p>
          <a:p>
            <a:pPr algn="just"/>
            <a:r>
              <a:rPr lang="tr-TR" sz="2200" i="1" dirty="0" smtClean="0">
                <a:solidFill>
                  <a:schemeClr val="tx1"/>
                </a:solidFill>
              </a:rPr>
              <a:t>	“</a:t>
            </a:r>
            <a:r>
              <a:rPr lang="tr-TR" sz="2200" i="1" dirty="0" err="1">
                <a:solidFill>
                  <a:schemeClr val="tx1"/>
                </a:solidFill>
              </a:rPr>
              <a:t>Mûsikî</a:t>
            </a:r>
            <a:r>
              <a:rPr lang="tr-TR" sz="2200" i="1" dirty="0">
                <a:solidFill>
                  <a:schemeClr val="tx1"/>
                </a:solidFill>
              </a:rPr>
              <a:t>, bir duygu, bir düşünce ve fikri veya tabii bir olayı anlatmak gayesiyle, ölçülü ve ahenkli seslerin belli bir sanat anlayışı içerisinde, ritimli ve ritimsiz olarak estetik bir şekilde bir araya getirilmesi sanatıdır</a:t>
            </a:r>
            <a:r>
              <a:rPr lang="tr-TR" sz="2200" i="1" dirty="0" smtClean="0">
                <a:solidFill>
                  <a:schemeClr val="tx1"/>
                </a:solidFill>
              </a:rPr>
              <a:t>”.</a:t>
            </a:r>
            <a:endParaRPr lang="tr-TR" sz="2000" dirty="0" smtClean="0">
              <a:solidFill>
                <a:schemeClr val="tx1"/>
              </a:solidFill>
              <a:latin typeface="Times New Roman" pitchFamily="18" charset="0"/>
              <a:cs typeface="Times New Roman" pitchFamily="18" charset="0"/>
            </a:endParaRPr>
          </a:p>
          <a:p>
            <a:pPr algn="just"/>
            <a:r>
              <a:rPr lang="tr-TR" sz="2000" dirty="0" smtClean="0">
                <a:solidFill>
                  <a:schemeClr val="tx1"/>
                </a:solidFill>
                <a:latin typeface="Times New Roman" pitchFamily="18" charset="0"/>
                <a:cs typeface="Times New Roman" pitchFamily="18" charset="0"/>
              </a:rPr>
              <a:t>	</a:t>
            </a:r>
            <a:r>
              <a:rPr lang="tr-TR" sz="2000" dirty="0" err="1" smtClean="0">
                <a:solidFill>
                  <a:schemeClr val="tx1"/>
                </a:solidFill>
                <a:latin typeface="Times New Roman" pitchFamily="18" charset="0"/>
                <a:cs typeface="Times New Roman" pitchFamily="18" charset="0"/>
              </a:rPr>
              <a:t>Mûsikî</a:t>
            </a:r>
            <a:r>
              <a:rPr lang="tr-TR" sz="2000" dirty="0" smtClean="0">
                <a:solidFill>
                  <a:schemeClr val="tx1"/>
                </a:solidFill>
                <a:latin typeface="Times New Roman" pitchFamily="18" charset="0"/>
                <a:cs typeface="Times New Roman" pitchFamily="18" charset="0"/>
              </a:rPr>
              <a:t> </a:t>
            </a:r>
            <a:r>
              <a:rPr lang="tr-TR" sz="2000" dirty="0">
                <a:solidFill>
                  <a:schemeClr val="tx1"/>
                </a:solidFill>
                <a:latin typeface="Times New Roman" pitchFamily="18" charset="0"/>
                <a:cs typeface="Times New Roman" pitchFamily="18" charset="0"/>
              </a:rPr>
              <a:t>; güzel sanatların bir dalı, en önemlilerinden birisi, çok güçlü tesiri olan bir sanat ilmidir. Bu sanat, insanın tabii bir ihtiyacıdır. Onun </a:t>
            </a:r>
            <a:r>
              <a:rPr lang="tr-TR" sz="2000" dirty="0" err="1">
                <a:solidFill>
                  <a:schemeClr val="tx1"/>
                </a:solidFill>
                <a:latin typeface="Times New Roman" pitchFamily="18" charset="0"/>
                <a:cs typeface="Times New Roman" pitchFamily="18" charset="0"/>
              </a:rPr>
              <a:t>mânevî</a:t>
            </a:r>
            <a:r>
              <a:rPr lang="tr-TR" sz="2000" dirty="0">
                <a:solidFill>
                  <a:schemeClr val="tx1"/>
                </a:solidFill>
                <a:latin typeface="Times New Roman" pitchFamily="18" charset="0"/>
                <a:cs typeface="Times New Roman" pitchFamily="18" charset="0"/>
              </a:rPr>
              <a:t> duygularını dile getirir.</a:t>
            </a:r>
          </a:p>
          <a:p>
            <a:pPr algn="just"/>
            <a:r>
              <a:rPr lang="tr-TR" sz="2000" dirty="0" smtClean="0">
                <a:solidFill>
                  <a:schemeClr val="tx1"/>
                </a:solidFill>
                <a:latin typeface="Times New Roman" pitchFamily="18" charset="0"/>
                <a:cs typeface="Times New Roman" pitchFamily="18" charset="0"/>
              </a:rPr>
              <a:t>	Söz </a:t>
            </a:r>
            <a:r>
              <a:rPr lang="tr-TR" sz="2000" dirty="0">
                <a:solidFill>
                  <a:schemeClr val="tx1"/>
                </a:solidFill>
                <a:latin typeface="Times New Roman" pitchFamily="18" charset="0"/>
                <a:cs typeface="Times New Roman" pitchFamily="18" charset="0"/>
              </a:rPr>
              <a:t>ve ses, insanî duyguların ifade edilmesini temin eden iki önemli vasıtadır. Önceden beri insanlar, hislerini ses ve sözle ifade etmişlerdir. Böylece </a:t>
            </a:r>
            <a:r>
              <a:rPr lang="tr-TR" sz="2000" dirty="0" err="1">
                <a:solidFill>
                  <a:schemeClr val="tx1"/>
                </a:solidFill>
                <a:latin typeface="Times New Roman" pitchFamily="18" charset="0"/>
                <a:cs typeface="Times New Roman" pitchFamily="18" charset="0"/>
              </a:rPr>
              <a:t>mûsikî</a:t>
            </a:r>
            <a:r>
              <a:rPr lang="tr-TR" sz="2000" dirty="0">
                <a:solidFill>
                  <a:schemeClr val="tx1"/>
                </a:solidFill>
                <a:latin typeface="Times New Roman" pitchFamily="18" charset="0"/>
                <a:cs typeface="Times New Roman" pitchFamily="18" charset="0"/>
              </a:rPr>
              <a:t>, ses elemanını kendisine temel alan bir sanat dalıdır.</a:t>
            </a:r>
          </a:p>
          <a:p>
            <a:pPr algn="just"/>
            <a:r>
              <a:rPr lang="tr-TR" sz="2000" dirty="0">
                <a:solidFill>
                  <a:schemeClr val="tx1"/>
                </a:solidFill>
                <a:latin typeface="Times New Roman" pitchFamily="18" charset="0"/>
                <a:cs typeface="Times New Roman" pitchFamily="18" charset="0"/>
              </a:rPr>
              <a:t>	</a:t>
            </a:r>
            <a:r>
              <a:rPr lang="tr-TR" sz="2000" dirty="0" smtClean="0">
                <a:solidFill>
                  <a:schemeClr val="tx1"/>
                </a:solidFill>
                <a:latin typeface="Times New Roman" pitchFamily="18" charset="0"/>
                <a:cs typeface="Times New Roman" pitchFamily="18" charset="0"/>
              </a:rPr>
              <a:t>İslâm </a:t>
            </a:r>
            <a:r>
              <a:rPr lang="tr-TR" sz="2000" dirty="0">
                <a:solidFill>
                  <a:schemeClr val="tx1"/>
                </a:solidFill>
                <a:latin typeface="Times New Roman" pitchFamily="18" charset="0"/>
                <a:cs typeface="Times New Roman" pitchFamily="18" charset="0"/>
              </a:rPr>
              <a:t>bilginlerinin </a:t>
            </a:r>
            <a:r>
              <a:rPr lang="tr-TR" sz="2000" dirty="0" err="1">
                <a:solidFill>
                  <a:schemeClr val="tx1"/>
                </a:solidFill>
                <a:latin typeface="Times New Roman" pitchFamily="18" charset="0"/>
                <a:cs typeface="Times New Roman" pitchFamily="18" charset="0"/>
              </a:rPr>
              <a:t>mûsikî</a:t>
            </a:r>
            <a:r>
              <a:rPr lang="tr-TR" sz="2000" dirty="0">
                <a:solidFill>
                  <a:schemeClr val="tx1"/>
                </a:solidFill>
                <a:latin typeface="Times New Roman" pitchFamily="18" charset="0"/>
                <a:cs typeface="Times New Roman" pitchFamily="18" charset="0"/>
              </a:rPr>
              <a:t> konusunda verdikleri tariflerde; onu daha çok bir sanat ve bilim dalı olarak açıkladıkları görülmektedir. </a:t>
            </a:r>
          </a:p>
        </p:txBody>
      </p:sp>
      <p:sp>
        <p:nvSpPr>
          <p:cNvPr id="4" name="3 Slayt Numarası Yer Tutucusu"/>
          <p:cNvSpPr>
            <a:spLocks noGrp="1"/>
          </p:cNvSpPr>
          <p:nvPr>
            <p:ph type="sldNum" sz="quarter" idx="12"/>
          </p:nvPr>
        </p:nvSpPr>
        <p:spPr/>
        <p:txBody>
          <a:bodyPr/>
          <a:lstStyle/>
          <a:p>
            <a:fld id="{0285D1BE-D40C-4747-BC02-730FFEDEC370}" type="slidenum">
              <a:rPr lang="tr-TR" smtClean="0"/>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39784"/>
          </a:xfrm>
        </p:spPr>
        <p:txBody>
          <a:bodyPr>
            <a:normAutofit fontScale="90000"/>
          </a:bodyPr>
          <a:lstStyle/>
          <a:p>
            <a:pPr algn="l"/>
            <a:r>
              <a:rPr lang="tr-TR" sz="2200" b="1" dirty="0" smtClean="0"/>
              <a:t/>
            </a:r>
            <a:br>
              <a:rPr lang="tr-TR" sz="2200" b="1" dirty="0" smtClean="0"/>
            </a:br>
            <a:r>
              <a:rPr lang="tr-TR" sz="2200" b="1" dirty="0" smtClean="0">
                <a:latin typeface="Times New Roman" pitchFamily="18" charset="0"/>
                <a:cs typeface="Times New Roman" pitchFamily="18" charset="0"/>
              </a:rPr>
              <a:t>b- Nota ve Değerleri ve Sus İşaretleri</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2200" dirty="0" smtClean="0">
                <a:latin typeface="Times New Roman" pitchFamily="18" charset="0"/>
                <a:cs typeface="Times New Roman" pitchFamily="18" charset="0"/>
              </a:rPr>
              <a:t>Notayı</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mûsikî</a:t>
            </a:r>
            <a:r>
              <a:rPr lang="tr-TR" sz="2200" dirty="0">
                <a:latin typeface="Times New Roman" pitchFamily="18" charset="0"/>
                <a:cs typeface="Times New Roman" pitchFamily="18" charset="0"/>
              </a:rPr>
              <a:t> seslerini yazmaya yarayan işaretler olarak tarif etmiştik. Bunlar yedi tanedir: </a:t>
            </a:r>
          </a:p>
          <a:p>
            <a:pPr algn="just"/>
            <a:r>
              <a:rPr lang="tr-TR" sz="2200" dirty="0">
                <a:latin typeface="Times New Roman" pitchFamily="18" charset="0"/>
                <a:cs typeface="Times New Roman" pitchFamily="18" charset="0"/>
              </a:rPr>
              <a:t>DO-RE-Mİ-FA-SOL-LA-Sİ	</a:t>
            </a:r>
            <a:endParaRPr lang="tr-TR" sz="2200" dirty="0" smtClean="0">
              <a:latin typeface="Times New Roman" pitchFamily="18" charset="0"/>
              <a:cs typeface="Times New Roman" pitchFamily="18" charset="0"/>
            </a:endParaRPr>
          </a:p>
          <a:p>
            <a:endParaRPr lang="tr-TR" sz="2200" dirty="0">
              <a:latin typeface="Times New Roman" pitchFamily="18" charset="0"/>
              <a:cs typeface="Times New Roman" pitchFamily="18" charset="0"/>
            </a:endParaRPr>
          </a:p>
          <a:p>
            <a:pPr algn="just"/>
            <a:r>
              <a:rPr lang="tr-TR" sz="2200" dirty="0">
                <a:latin typeface="Times New Roman" pitchFamily="18" charset="0"/>
                <a:cs typeface="Times New Roman" pitchFamily="18" charset="0"/>
              </a:rPr>
              <a:t>Günümüzde kullanmakta olduğumuz bu nota adları; XI. yüzyılda İtalya’nın </a:t>
            </a:r>
            <a:r>
              <a:rPr lang="tr-TR" sz="2200" dirty="0" err="1">
                <a:latin typeface="Times New Roman" pitchFamily="18" charset="0"/>
                <a:cs typeface="Times New Roman" pitchFamily="18" charset="0"/>
              </a:rPr>
              <a:t>Arezzo</a:t>
            </a:r>
            <a:r>
              <a:rPr lang="tr-TR" sz="2200" dirty="0">
                <a:latin typeface="Times New Roman" pitchFamily="18" charset="0"/>
                <a:cs typeface="Times New Roman" pitchFamily="18" charset="0"/>
              </a:rPr>
              <a:t> şehrinde ünlü Rahip </a:t>
            </a:r>
            <a:r>
              <a:rPr lang="tr-TR" sz="2200" b="1" dirty="0" err="1">
                <a:latin typeface="Times New Roman" pitchFamily="18" charset="0"/>
                <a:cs typeface="Times New Roman" pitchFamily="18" charset="0"/>
              </a:rPr>
              <a:t>Guido</a:t>
            </a:r>
            <a:r>
              <a:rPr lang="tr-TR" sz="2200" b="1" dirty="0">
                <a:latin typeface="Times New Roman" pitchFamily="18" charset="0"/>
                <a:cs typeface="Times New Roman" pitchFamily="18" charset="0"/>
              </a:rPr>
              <a:t> </a:t>
            </a:r>
            <a:r>
              <a:rPr lang="tr-TR" sz="2200" dirty="0">
                <a:latin typeface="Times New Roman" pitchFamily="18" charset="0"/>
                <a:cs typeface="Times New Roman" pitchFamily="18" charset="0"/>
              </a:rPr>
              <a:t>tarafından Aziz </a:t>
            </a:r>
            <a:r>
              <a:rPr lang="tr-TR" sz="2200" dirty="0" err="1">
                <a:latin typeface="Times New Roman" pitchFamily="18" charset="0"/>
                <a:cs typeface="Times New Roman" pitchFamily="18" charset="0"/>
              </a:rPr>
              <a:t>Yuhannes</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St</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Joannes</a:t>
            </a:r>
            <a:r>
              <a:rPr lang="tr-TR" sz="2200" dirty="0">
                <a:latin typeface="Times New Roman" pitchFamily="18" charset="0"/>
                <a:cs typeface="Times New Roman" pitchFamily="18" charset="0"/>
              </a:rPr>
              <a:t>)’i anan </a:t>
            </a:r>
            <a:r>
              <a:rPr lang="tr-TR" sz="2200" dirty="0" err="1">
                <a:latin typeface="Times New Roman" pitchFamily="18" charset="0"/>
                <a:cs typeface="Times New Roman" pitchFamily="18" charset="0"/>
              </a:rPr>
              <a:t>latince</a:t>
            </a:r>
            <a:r>
              <a:rPr lang="tr-TR" sz="2200" dirty="0">
                <a:latin typeface="Times New Roman" pitchFamily="18" charset="0"/>
                <a:cs typeface="Times New Roman" pitchFamily="18" charset="0"/>
              </a:rPr>
              <a:t> bir ilâhîdeki her mısraın birinci hecelerinden alınmıştır</a:t>
            </a:r>
            <a:r>
              <a:rPr lang="tr-TR" sz="2200" dirty="0" smtClean="0">
                <a:latin typeface="Times New Roman" pitchFamily="18" charset="0"/>
                <a:cs typeface="Times New Roman" pitchFamily="18" charset="0"/>
              </a:rPr>
              <a:t>.</a:t>
            </a:r>
          </a:p>
          <a:p>
            <a:endParaRPr lang="tr-TR" sz="2200" dirty="0" smtClean="0">
              <a:latin typeface="Times New Roman" pitchFamily="18" charset="0"/>
              <a:cs typeface="Times New Roman" pitchFamily="18" charset="0"/>
            </a:endParaRPr>
          </a:p>
          <a:p>
            <a:r>
              <a:rPr lang="tr-TR" sz="2200" dirty="0" smtClean="0">
                <a:latin typeface="Times New Roman" pitchFamily="18" charset="0"/>
                <a:cs typeface="Times New Roman" pitchFamily="18" charset="0"/>
              </a:rPr>
              <a:t>Seslerin </a:t>
            </a:r>
            <a:r>
              <a:rPr lang="tr-TR" sz="2200" dirty="0">
                <a:latin typeface="Times New Roman" pitchFamily="18" charset="0"/>
                <a:cs typeface="Times New Roman" pitchFamily="18" charset="0"/>
              </a:rPr>
              <a:t>süre olarak uzunlukları, notanın şekline bağlıdır</a:t>
            </a:r>
            <a:r>
              <a:rPr lang="tr-TR" sz="2200" dirty="0" smtClean="0">
                <a:latin typeface="Times New Roman" pitchFamily="18" charset="0"/>
                <a:cs typeface="Times New Roman" pitchFamily="18" charset="0"/>
              </a:rPr>
              <a:t>.</a:t>
            </a:r>
            <a:r>
              <a:rPr lang="tr-TR" sz="2200" dirty="0"/>
              <a:t> </a:t>
            </a:r>
          </a:p>
          <a:p>
            <a:endParaRPr lang="tr-TR" dirty="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857232"/>
            <a:ext cx="8229600" cy="5268931"/>
          </a:xfrm>
        </p:spPr>
        <p:txBody>
          <a:bodyPr>
            <a:normAutofit/>
          </a:bodyPr>
          <a:lstStyle/>
          <a:p>
            <a:pPr>
              <a:lnSpc>
                <a:spcPct val="150000"/>
              </a:lnSpc>
            </a:pPr>
            <a:r>
              <a:rPr lang="tr-TR" sz="2000" b="1" dirty="0" smtClean="0">
                <a:latin typeface="Times New Roman" pitchFamily="18" charset="0"/>
                <a:cs typeface="Times New Roman" pitchFamily="18" charset="0"/>
              </a:rPr>
              <a:t>Nota Değerleri:</a:t>
            </a:r>
            <a:endParaRPr lang="tr-TR" sz="2000" dirty="0" smtClean="0">
              <a:latin typeface="Times New Roman" pitchFamily="18" charset="0"/>
              <a:cs typeface="Times New Roman" pitchFamily="18" charset="0"/>
            </a:endParaRPr>
          </a:p>
          <a:p>
            <a:pPr>
              <a:lnSpc>
                <a:spcPct val="150000"/>
              </a:lnSpc>
            </a:pPr>
            <a:r>
              <a:rPr lang="tr-TR" sz="2000" dirty="0" smtClean="0">
                <a:latin typeface="Times New Roman" pitchFamily="18" charset="0"/>
                <a:cs typeface="Times New Roman" pitchFamily="18" charset="0"/>
              </a:rPr>
              <a:t>Birlik	:  </a:t>
            </a:r>
            <a:r>
              <a:rPr lang="tr-TR" sz="2000" dirty="0" smtClean="0">
                <a:latin typeface="Times New Roman" pitchFamily="18" charset="0"/>
                <a:cs typeface="Times New Roman" pitchFamily="18" charset="0"/>
                <a:sym typeface="Gtmf2000"/>
              </a:rPr>
              <a:t></a:t>
            </a:r>
            <a:r>
              <a:rPr lang="tr-TR" sz="2000" dirty="0" smtClean="0">
                <a:latin typeface="Times New Roman" pitchFamily="18" charset="0"/>
                <a:cs typeface="Times New Roman" pitchFamily="18" charset="0"/>
              </a:rPr>
              <a:t>         4 vuruş</a:t>
            </a:r>
          </a:p>
          <a:p>
            <a:pPr>
              <a:lnSpc>
                <a:spcPct val="150000"/>
              </a:lnSpc>
            </a:pPr>
            <a:r>
              <a:rPr lang="tr-TR" sz="2000" dirty="0" smtClean="0">
                <a:latin typeface="Times New Roman" pitchFamily="18" charset="0"/>
                <a:cs typeface="Times New Roman" pitchFamily="18" charset="0"/>
              </a:rPr>
              <a:t>İkilik 	:  </a:t>
            </a:r>
            <a:r>
              <a:rPr lang="tr-TR" sz="2000" dirty="0" smtClean="0">
                <a:latin typeface="Times New Roman" pitchFamily="18" charset="0"/>
                <a:cs typeface="Times New Roman" pitchFamily="18" charset="0"/>
                <a:sym typeface="Gtmf2000"/>
              </a:rPr>
              <a:t></a:t>
            </a:r>
            <a:r>
              <a:rPr lang="tr-TR" sz="2000" dirty="0" smtClean="0">
                <a:latin typeface="Times New Roman" pitchFamily="18" charset="0"/>
                <a:cs typeface="Times New Roman" pitchFamily="18" charset="0"/>
              </a:rPr>
              <a:t>         2 vuruş</a:t>
            </a:r>
          </a:p>
          <a:p>
            <a:pPr>
              <a:lnSpc>
                <a:spcPct val="150000"/>
              </a:lnSpc>
            </a:pPr>
            <a:r>
              <a:rPr lang="tr-TR" sz="2000" dirty="0" smtClean="0">
                <a:latin typeface="Times New Roman" pitchFamily="18" charset="0"/>
                <a:cs typeface="Times New Roman" pitchFamily="18" charset="0"/>
              </a:rPr>
              <a:t>Dörtlük	:  </a:t>
            </a:r>
            <a:r>
              <a:rPr lang="tr-TR" sz="2000" dirty="0" smtClean="0">
                <a:latin typeface="Times New Roman" pitchFamily="18" charset="0"/>
                <a:cs typeface="Times New Roman" pitchFamily="18" charset="0"/>
                <a:sym typeface="Gtmf2000"/>
              </a:rPr>
              <a:t></a:t>
            </a:r>
            <a:r>
              <a:rPr lang="tr-TR" sz="2000" dirty="0" smtClean="0">
                <a:latin typeface="Times New Roman" pitchFamily="18" charset="0"/>
                <a:cs typeface="Times New Roman" pitchFamily="18" charset="0"/>
              </a:rPr>
              <a:t>         1 vuruş</a:t>
            </a:r>
          </a:p>
          <a:p>
            <a:pPr>
              <a:lnSpc>
                <a:spcPct val="150000"/>
              </a:lnSpc>
            </a:pPr>
            <a:r>
              <a:rPr lang="tr-TR" sz="2000" dirty="0" smtClean="0">
                <a:latin typeface="Times New Roman" pitchFamily="18" charset="0"/>
                <a:cs typeface="Times New Roman" pitchFamily="18" charset="0"/>
              </a:rPr>
              <a:t>Sekizlik 	:  </a:t>
            </a:r>
            <a:r>
              <a:rPr lang="tr-TR" sz="2000" dirty="0" smtClean="0">
                <a:latin typeface="Times New Roman" pitchFamily="18" charset="0"/>
                <a:cs typeface="Times New Roman" pitchFamily="18" charset="0"/>
                <a:sym typeface="Gtmf2000"/>
              </a:rPr>
              <a:t></a:t>
            </a:r>
            <a:r>
              <a:rPr lang="tr-TR" sz="2000" dirty="0" smtClean="0">
                <a:latin typeface="Times New Roman" pitchFamily="18" charset="0"/>
                <a:cs typeface="Times New Roman" pitchFamily="18" charset="0"/>
              </a:rPr>
              <a:t>         ½ (yarım) vuruş </a:t>
            </a:r>
          </a:p>
          <a:p>
            <a:pPr>
              <a:lnSpc>
                <a:spcPct val="150000"/>
              </a:lnSpc>
            </a:pPr>
            <a:r>
              <a:rPr lang="tr-TR" sz="2000" dirty="0" smtClean="0">
                <a:latin typeface="Times New Roman" pitchFamily="18" charset="0"/>
                <a:cs typeface="Times New Roman" pitchFamily="18" charset="0"/>
              </a:rPr>
              <a:t>Onaltılık 	:  </a:t>
            </a:r>
            <a:r>
              <a:rPr lang="tr-TR" sz="2000" dirty="0" smtClean="0">
                <a:latin typeface="Times New Roman" pitchFamily="18" charset="0"/>
                <a:cs typeface="Times New Roman" pitchFamily="18" charset="0"/>
                <a:sym typeface="Gtmf2000"/>
              </a:rPr>
              <a:t></a:t>
            </a:r>
            <a:r>
              <a:rPr lang="tr-TR" sz="2000" dirty="0" smtClean="0">
                <a:latin typeface="Times New Roman" pitchFamily="18" charset="0"/>
                <a:cs typeface="Times New Roman" pitchFamily="18" charset="0"/>
              </a:rPr>
              <a:t>        ¼ (çeyrek) vuruş</a:t>
            </a:r>
          </a:p>
          <a:p>
            <a:pPr>
              <a:lnSpc>
                <a:spcPct val="150000"/>
              </a:lnSpc>
            </a:pPr>
            <a:r>
              <a:rPr lang="tr-TR" sz="2000" dirty="0" err="1" smtClean="0">
                <a:latin typeface="Times New Roman" pitchFamily="18" charset="0"/>
                <a:cs typeface="Times New Roman" pitchFamily="18" charset="0"/>
              </a:rPr>
              <a:t>Otuzikilik</a:t>
            </a:r>
            <a:r>
              <a:rPr lang="tr-TR" sz="2000" dirty="0" smtClean="0">
                <a:latin typeface="Times New Roman" pitchFamily="18" charset="0"/>
                <a:cs typeface="Times New Roman" pitchFamily="18" charset="0"/>
              </a:rPr>
              <a:t>   	:       1/8 vuruş</a:t>
            </a:r>
          </a:p>
          <a:p>
            <a:pPr>
              <a:lnSpc>
                <a:spcPct val="150000"/>
              </a:lnSpc>
            </a:pPr>
            <a:r>
              <a:rPr lang="tr-TR" sz="2000" dirty="0" smtClean="0">
                <a:latin typeface="Times New Roman" pitchFamily="18" charset="0"/>
                <a:cs typeface="Times New Roman" pitchFamily="18" charset="0"/>
              </a:rPr>
              <a:t>Altmışdörtlük	:       1/16 vuruş</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11</a:t>
            </a:fld>
            <a:endParaRPr lang="tr-TR"/>
          </a:p>
        </p:txBody>
      </p:sp>
      <p:pic>
        <p:nvPicPr>
          <p:cNvPr id="1027" name="Resim 1" descr="Otuzikilik"/>
          <p:cNvPicPr>
            <a:picLocks noChangeAspect="1" noChangeArrowheads="1"/>
          </p:cNvPicPr>
          <p:nvPr/>
        </p:nvPicPr>
        <p:blipFill>
          <a:blip r:embed="rId2"/>
          <a:srcRect/>
          <a:stretch>
            <a:fillRect/>
          </a:stretch>
        </p:blipFill>
        <p:spPr bwMode="auto">
          <a:xfrm>
            <a:off x="2571736" y="4071942"/>
            <a:ext cx="200025" cy="295275"/>
          </a:xfrm>
          <a:prstGeom prst="rect">
            <a:avLst/>
          </a:prstGeom>
          <a:noFill/>
          <a:ln w="9525">
            <a:noFill/>
            <a:miter lim="800000"/>
            <a:headEnd/>
            <a:tailEnd/>
          </a:ln>
        </p:spPr>
      </p:pic>
      <p:pic>
        <p:nvPicPr>
          <p:cNvPr id="1028" name="Resim 2" descr="Altmışdörtlük"/>
          <p:cNvPicPr>
            <a:picLocks noChangeAspect="1" noChangeArrowheads="1"/>
          </p:cNvPicPr>
          <p:nvPr/>
        </p:nvPicPr>
        <p:blipFill>
          <a:blip r:embed="rId3"/>
          <a:srcRect/>
          <a:stretch>
            <a:fillRect/>
          </a:stretch>
        </p:blipFill>
        <p:spPr bwMode="auto">
          <a:xfrm>
            <a:off x="2571736" y="4572008"/>
            <a:ext cx="209550" cy="361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p:txBody>
          <a:bodyPr>
            <a:normAutofit/>
          </a:bodyPr>
          <a:lstStyle/>
          <a:p>
            <a:pPr>
              <a:buNone/>
            </a:pPr>
            <a:endParaRPr lang="tr-TR" sz="1400" dirty="0" smtClean="0">
              <a:latin typeface="Times New Roman" pitchFamily="18" charset="0"/>
              <a:cs typeface="Times New Roman" pitchFamily="18" charset="0"/>
            </a:endParaRPr>
          </a:p>
          <a:p>
            <a:endParaRPr lang="tr-TR" sz="1400" dirty="0"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12</a:t>
            </a:fld>
            <a:endParaRPr lang="tr-TR"/>
          </a:p>
        </p:txBody>
      </p:sp>
      <p:pic>
        <p:nvPicPr>
          <p:cNvPr id="7" name="İçerik Yer Tutucusu 3"/>
          <p:cNvPicPr>
            <a:picLocks noChangeAspect="1"/>
          </p:cNvPicPr>
          <p:nvPr/>
        </p:nvPicPr>
        <p:blipFill>
          <a:blip r:embed="rId2">
            <a:duotone>
              <a:prstClr val="black"/>
              <a:schemeClr val="tx2">
                <a:tint val="45000"/>
                <a:satMod val="400000"/>
              </a:schemeClr>
            </a:duotone>
            <a:lum bright="18000" contrast="21000"/>
            <a:extLst>
              <a:ext uri="{28A0092B-C50C-407E-A947-70E740481C1C}">
                <a14:useLocalDpi xmlns:a14="http://schemas.microsoft.com/office/drawing/2010/main" val="0"/>
              </a:ext>
            </a:extLst>
          </a:blip>
          <a:stretch>
            <a:fillRect/>
          </a:stretch>
        </p:blipFill>
        <p:spPr>
          <a:xfrm>
            <a:off x="764915" y="428604"/>
            <a:ext cx="7723821" cy="5835235"/>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normAutofit/>
          </a:bodyPr>
          <a:lstStyle/>
          <a:p>
            <a:pPr algn="just"/>
            <a:r>
              <a:rPr lang="tr-TR" sz="2800" dirty="0" smtClean="0">
                <a:latin typeface="Times New Roman" pitchFamily="18" charset="0"/>
                <a:cs typeface="Times New Roman" pitchFamily="18" charset="0"/>
              </a:rPr>
              <a:t>Bu notalar birbirinin yarısı veya bir katı değerdedir. Sonra gelen, bir önceki notanın yarısı, bir önceki de, bir sonra gelen notanın iki katıdır. Ancak </a:t>
            </a:r>
            <a:r>
              <a:rPr lang="tr-TR" sz="2800" dirty="0" err="1" smtClean="0">
                <a:latin typeface="Times New Roman" pitchFamily="18" charset="0"/>
                <a:cs typeface="Times New Roman" pitchFamily="18" charset="0"/>
              </a:rPr>
              <a:t>mûsikî</a:t>
            </a:r>
            <a:r>
              <a:rPr lang="tr-TR" sz="2800" dirty="0" smtClean="0">
                <a:latin typeface="Times New Roman" pitchFamily="18" charset="0"/>
                <a:cs typeface="Times New Roman" pitchFamily="18" charset="0"/>
              </a:rPr>
              <a:t> eserlerinde bulunan sekizlik ve daha küçük notalar, kalın çizgilerle birleştirilip yazılır. Buna göre:</a:t>
            </a:r>
          </a:p>
          <a:p>
            <a:pPr algn="just"/>
            <a:r>
              <a:rPr lang="tr-TR" sz="2800" dirty="0" smtClean="0">
                <a:latin typeface="Times New Roman" pitchFamily="18" charset="0"/>
                <a:cs typeface="Times New Roman" pitchFamily="18" charset="0"/>
              </a:rPr>
              <a:t> </a:t>
            </a:r>
          </a:p>
          <a:p>
            <a:pPr algn="just"/>
            <a:r>
              <a:rPr lang="tr-TR" sz="2800" dirty="0" smtClean="0">
                <a:latin typeface="Times New Roman" pitchFamily="18" charset="0"/>
                <a:cs typeface="Times New Roman" pitchFamily="18" charset="0"/>
              </a:rPr>
              <a:t>Sekizlikler        bir, onaltılıklar            iki, otuz ikilikler            üç, altmışdörtlükler            dört çizgi ile gösterilir. Bu notalar gerekirse teker teker de yazılabilir.</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13</a:t>
            </a:fld>
            <a:endParaRPr lang="tr-TR"/>
          </a:p>
        </p:txBody>
      </p:sp>
      <p:pic>
        <p:nvPicPr>
          <p:cNvPr id="2050" name="Resim 3" descr="2 adet sekizlik"/>
          <p:cNvPicPr>
            <a:picLocks noChangeAspect="1" noChangeArrowheads="1"/>
          </p:cNvPicPr>
          <p:nvPr/>
        </p:nvPicPr>
        <p:blipFill>
          <a:blip r:embed="rId2"/>
          <a:srcRect/>
          <a:stretch>
            <a:fillRect/>
          </a:stretch>
        </p:blipFill>
        <p:spPr bwMode="auto">
          <a:xfrm>
            <a:off x="2714612" y="3357562"/>
            <a:ext cx="342900" cy="285750"/>
          </a:xfrm>
          <a:prstGeom prst="rect">
            <a:avLst/>
          </a:prstGeom>
          <a:noFill/>
          <a:ln w="9525">
            <a:noFill/>
            <a:miter lim="800000"/>
            <a:headEnd/>
            <a:tailEnd/>
          </a:ln>
        </p:spPr>
      </p:pic>
      <p:pic>
        <p:nvPicPr>
          <p:cNvPr id="2051" name="Resim 4" descr="Onaltılıklar"/>
          <p:cNvPicPr>
            <a:picLocks noChangeAspect="1" noChangeArrowheads="1"/>
          </p:cNvPicPr>
          <p:nvPr/>
        </p:nvPicPr>
        <p:blipFill>
          <a:blip r:embed="rId3"/>
          <a:srcRect/>
          <a:stretch>
            <a:fillRect/>
          </a:stretch>
        </p:blipFill>
        <p:spPr bwMode="auto">
          <a:xfrm>
            <a:off x="6000760" y="3357562"/>
            <a:ext cx="685800" cy="285750"/>
          </a:xfrm>
          <a:prstGeom prst="rect">
            <a:avLst/>
          </a:prstGeom>
          <a:noFill/>
          <a:ln w="9525">
            <a:noFill/>
            <a:miter lim="800000"/>
            <a:headEnd/>
            <a:tailEnd/>
          </a:ln>
        </p:spPr>
      </p:pic>
      <p:pic>
        <p:nvPicPr>
          <p:cNvPr id="2052" name="Resim 5" descr="Otuzikilik"/>
          <p:cNvPicPr>
            <a:picLocks noChangeAspect="1" noChangeArrowheads="1"/>
          </p:cNvPicPr>
          <p:nvPr/>
        </p:nvPicPr>
        <p:blipFill>
          <a:blip r:embed="rId4"/>
          <a:srcRect/>
          <a:stretch>
            <a:fillRect/>
          </a:stretch>
        </p:blipFill>
        <p:spPr bwMode="auto">
          <a:xfrm>
            <a:off x="2285984" y="3786190"/>
            <a:ext cx="619125" cy="285750"/>
          </a:xfrm>
          <a:prstGeom prst="rect">
            <a:avLst/>
          </a:prstGeom>
          <a:noFill/>
          <a:ln w="9525">
            <a:noFill/>
            <a:miter lim="800000"/>
            <a:headEnd/>
            <a:tailEnd/>
          </a:ln>
        </p:spPr>
      </p:pic>
      <p:pic>
        <p:nvPicPr>
          <p:cNvPr id="2053" name="Resim 6" descr="Altmışdörtlük"/>
          <p:cNvPicPr>
            <a:picLocks noChangeAspect="1" noChangeArrowheads="1"/>
          </p:cNvPicPr>
          <p:nvPr/>
        </p:nvPicPr>
        <p:blipFill>
          <a:blip r:embed="rId5"/>
          <a:srcRect/>
          <a:stretch>
            <a:fillRect/>
          </a:stretch>
        </p:blipFill>
        <p:spPr bwMode="auto">
          <a:xfrm>
            <a:off x="6286512" y="3714752"/>
            <a:ext cx="638175" cy="30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642918"/>
            <a:ext cx="8229600" cy="5483245"/>
          </a:xfrm>
        </p:spPr>
        <p:txBody>
          <a:bodyPr>
            <a:normAutofit/>
          </a:bodyPr>
          <a:lstStyle/>
          <a:p>
            <a:pPr algn="just"/>
            <a:r>
              <a:rPr lang="tr-TR" sz="2000" b="1" dirty="0" smtClean="0">
                <a:latin typeface="Times New Roman" pitchFamily="18" charset="0"/>
                <a:cs typeface="Times New Roman" pitchFamily="18" charset="0"/>
              </a:rPr>
              <a:t>Sus </a:t>
            </a:r>
            <a:r>
              <a:rPr lang="tr-TR" sz="2000" dirty="0" smtClean="0">
                <a:latin typeface="Times New Roman" pitchFamily="18" charset="0"/>
                <a:cs typeface="Times New Roman" pitchFamily="18" charset="0"/>
              </a:rPr>
              <a:t>(es) </a:t>
            </a:r>
            <a:r>
              <a:rPr lang="tr-TR" sz="2000" b="1" dirty="0" smtClean="0">
                <a:latin typeface="Times New Roman" pitchFamily="18" charset="0"/>
                <a:cs typeface="Times New Roman" pitchFamily="18" charset="0"/>
              </a:rPr>
              <a:t>İşaretleri</a:t>
            </a:r>
            <a:r>
              <a:rPr lang="tr-TR" sz="2000" dirty="0" smtClean="0">
                <a:latin typeface="Times New Roman" pitchFamily="18" charset="0"/>
                <a:cs typeface="Times New Roman" pitchFamily="18" charset="0"/>
              </a:rPr>
              <a:t>: Bir </a:t>
            </a:r>
            <a:r>
              <a:rPr lang="tr-TR" sz="2000" dirty="0" err="1" smtClean="0">
                <a:latin typeface="Times New Roman" pitchFamily="18" charset="0"/>
                <a:cs typeface="Times New Roman" pitchFamily="18" charset="0"/>
              </a:rPr>
              <a:t>mûsikî</a:t>
            </a:r>
            <a:r>
              <a:rPr lang="tr-TR" sz="2000" dirty="0" smtClean="0">
                <a:latin typeface="Times New Roman" pitchFamily="18" charset="0"/>
                <a:cs typeface="Times New Roman" pitchFamily="18" charset="0"/>
              </a:rPr>
              <a:t> eserinde susulması veya durulması gereken yerlerde kullanılan, özel şekildeki işaretlere denir. Bunlar yedi tanedir.</a:t>
            </a:r>
          </a:p>
          <a:p>
            <a:pPr algn="just"/>
            <a:endParaRPr lang="tr-TR" sz="2000" dirty="0" smtClean="0">
              <a:latin typeface="Times New Roman" pitchFamily="18" charset="0"/>
              <a:cs typeface="Times New Roman" pitchFamily="18" charset="0"/>
            </a:endParaRPr>
          </a:p>
          <a:p>
            <a:endParaRPr lang="tr-TR" sz="2000" b="1" dirty="0" smtClean="0">
              <a:latin typeface="Times New Roman" pitchFamily="18" charset="0"/>
              <a:cs typeface="Times New Roman" pitchFamily="18" charset="0"/>
            </a:endParaRPr>
          </a:p>
          <a:p>
            <a:endParaRPr lang="tr-TR" sz="2000" b="1" dirty="0" smtClean="0">
              <a:latin typeface="Times New Roman" pitchFamily="18" charset="0"/>
              <a:cs typeface="Times New Roman" pitchFamily="18" charset="0"/>
            </a:endParaRPr>
          </a:p>
          <a:p>
            <a:r>
              <a:rPr lang="tr-TR" sz="2000" b="1" dirty="0" smtClean="0">
                <a:latin typeface="Times New Roman" pitchFamily="18" charset="0"/>
                <a:cs typeface="Times New Roman" pitchFamily="18" charset="0"/>
              </a:rPr>
              <a:t>c- Porte</a:t>
            </a:r>
          </a:p>
          <a:p>
            <a:pPr algn="just"/>
            <a:r>
              <a:rPr lang="tr-TR" sz="2000" dirty="0" smtClean="0">
                <a:latin typeface="Times New Roman" pitchFamily="18" charset="0"/>
                <a:cs typeface="Times New Roman" pitchFamily="18" charset="0"/>
              </a:rPr>
              <a:t>Beş paralel ve yatay çizgi ile 4 aralığa denir. </a:t>
            </a:r>
            <a:r>
              <a:rPr lang="tr-TR" sz="2000" dirty="0" err="1" smtClean="0">
                <a:latin typeface="Times New Roman" pitchFamily="18" charset="0"/>
                <a:cs typeface="Times New Roman" pitchFamily="18" charset="0"/>
              </a:rPr>
              <a:t>Mûsikî</a:t>
            </a:r>
            <a:r>
              <a:rPr lang="tr-TR" sz="2000" dirty="0" smtClean="0">
                <a:latin typeface="Times New Roman" pitchFamily="18" charset="0"/>
                <a:cs typeface="Times New Roman" pitchFamily="18" charset="0"/>
              </a:rPr>
              <a:t> yazısı, özellikle seslerin yüksekliklerine ait tüm işaretler porte üzerine yazılır.</a:t>
            </a:r>
          </a:p>
          <a:p>
            <a:endParaRPr lang="tr-TR" dirty="0" smtClean="0"/>
          </a:p>
          <a:p>
            <a:r>
              <a:rPr lang="tr-TR" dirty="0" smtClean="0"/>
              <a:t> </a:t>
            </a:r>
          </a:p>
        </p:txBody>
      </p:sp>
      <p:sp>
        <p:nvSpPr>
          <p:cNvPr id="4" name="3 Slayt Numarası Yer Tutucusu"/>
          <p:cNvSpPr>
            <a:spLocks noGrp="1"/>
          </p:cNvSpPr>
          <p:nvPr>
            <p:ph type="sldNum" sz="quarter" idx="12"/>
          </p:nvPr>
        </p:nvSpPr>
        <p:spPr/>
        <p:txBody>
          <a:bodyPr/>
          <a:lstStyle/>
          <a:p>
            <a:fld id="{0285D1BE-D40C-4747-BC02-730FFEDEC370}" type="slidenum">
              <a:rPr lang="tr-TR" smtClean="0"/>
              <a:pPr/>
              <a:t>14</a:t>
            </a:fld>
            <a:endParaRPr lang="tr-TR"/>
          </a:p>
        </p:txBody>
      </p:sp>
      <p:pic>
        <p:nvPicPr>
          <p:cNvPr id="3074" name="Resim 7" descr="Yeni Suslar"/>
          <p:cNvPicPr>
            <a:picLocks noChangeAspect="1" noChangeArrowheads="1"/>
          </p:cNvPicPr>
          <p:nvPr/>
        </p:nvPicPr>
        <p:blipFill>
          <a:blip r:embed="rId2"/>
          <a:srcRect/>
          <a:stretch>
            <a:fillRect/>
          </a:stretch>
        </p:blipFill>
        <p:spPr bwMode="auto">
          <a:xfrm>
            <a:off x="1857356" y="1357298"/>
            <a:ext cx="5457825" cy="895350"/>
          </a:xfrm>
          <a:prstGeom prst="rect">
            <a:avLst/>
          </a:prstGeom>
          <a:noFill/>
          <a:ln w="9525">
            <a:noFill/>
            <a:miter lim="800000"/>
            <a:headEnd/>
            <a:tailEnd/>
          </a:ln>
        </p:spPr>
      </p:pic>
      <p:pic>
        <p:nvPicPr>
          <p:cNvPr id="3078" name="Resim 8" descr=" ¼"/>
          <p:cNvPicPr>
            <a:picLocks noChangeAspect="1" noChangeArrowheads="1"/>
          </p:cNvPicPr>
          <p:nvPr/>
        </p:nvPicPr>
        <p:blipFill>
          <a:blip r:embed="rId3"/>
          <a:srcRect/>
          <a:stretch>
            <a:fillRect/>
          </a:stretch>
        </p:blipFill>
        <p:spPr bwMode="auto">
          <a:xfrm>
            <a:off x="2857488" y="4143380"/>
            <a:ext cx="3143250"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714356"/>
            <a:ext cx="8229600" cy="5411807"/>
          </a:xfrm>
        </p:spPr>
        <p:txBody>
          <a:bodyPr>
            <a:normAutofit/>
          </a:bodyPr>
          <a:lstStyle/>
          <a:p>
            <a:pPr algn="just"/>
            <a:r>
              <a:rPr lang="tr-TR" sz="2400" dirty="0" smtClean="0">
                <a:latin typeface="Times New Roman" pitchFamily="18" charset="0"/>
                <a:cs typeface="Times New Roman" pitchFamily="18" charset="0"/>
              </a:rPr>
              <a:t>Notalar porte üzerine yazılırken, her notanın sapı adlandırıldığı sesin oktavına kadar uzatılır. Porteye paralel kısa ilâve çizgili do notasından itibaren re, mi, fa, sol, la notalarının sapı yukarı, sonra gelen si, do, re, mi, fa, sol, la notalarının sapı da aşağı doğru çekilir.</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15</a:t>
            </a:fld>
            <a:endParaRPr lang="tr-TR"/>
          </a:p>
        </p:txBody>
      </p:sp>
      <p:pic>
        <p:nvPicPr>
          <p:cNvPr id="28674" name="Resim 9" descr="Nota Sapları"/>
          <p:cNvPicPr>
            <a:picLocks noChangeAspect="1" noChangeArrowheads="1"/>
          </p:cNvPicPr>
          <p:nvPr/>
        </p:nvPicPr>
        <p:blipFill>
          <a:blip r:embed="rId2"/>
          <a:srcRect/>
          <a:stretch>
            <a:fillRect/>
          </a:stretch>
        </p:blipFill>
        <p:spPr bwMode="auto">
          <a:xfrm>
            <a:off x="1857356" y="3929066"/>
            <a:ext cx="5467350" cy="1104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just"/>
            <a:r>
              <a:rPr lang="tr-TR" sz="2000" b="1" dirty="0" smtClean="0">
                <a:latin typeface="Times New Roman" pitchFamily="18" charset="0"/>
                <a:cs typeface="Times New Roman" pitchFamily="18" charset="0"/>
              </a:rPr>
              <a:t>d- Anahtarlar</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Anahtar, yazıldığı çizgiye kendi adını vermek suretiyle diğer çizgilerin -dolayısıyla aralıkların- adlarını tayin ve tespite yarayan bir işarettir. Portenin baş tarafında ve çizgilerden biri üzerinde yer alır. Üç çeşit anahtar vardır. Bunlar SOL anahtarı “G”, FA anahtarı “F”, DO anahtarı “C” harfinin biçimlendirilip süslü yazılmasından meydana gelmiştir. Türk </a:t>
            </a:r>
            <a:r>
              <a:rPr lang="tr-TR" sz="2000" dirty="0" err="1" smtClean="0">
                <a:latin typeface="Times New Roman" pitchFamily="18" charset="0"/>
                <a:cs typeface="Times New Roman" pitchFamily="18" charset="0"/>
              </a:rPr>
              <a:t>mûsikîsinde</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SOL</a:t>
            </a:r>
            <a:r>
              <a:rPr lang="tr-TR" sz="2000" dirty="0" smtClean="0">
                <a:latin typeface="Times New Roman" pitchFamily="18" charset="0"/>
                <a:cs typeface="Times New Roman" pitchFamily="18" charset="0"/>
              </a:rPr>
              <a:t> anahtarı kullanılır.</a:t>
            </a:r>
          </a:p>
          <a:p>
            <a:pPr algn="just">
              <a:buNone/>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16</a:t>
            </a:fld>
            <a:endParaRPr lang="tr-TR"/>
          </a:p>
        </p:txBody>
      </p:sp>
      <p:pic>
        <p:nvPicPr>
          <p:cNvPr id="29698" name="Resim 2" descr="Sol Anahtarı"/>
          <p:cNvPicPr>
            <a:picLocks noChangeAspect="1" noChangeArrowheads="1"/>
          </p:cNvPicPr>
          <p:nvPr/>
        </p:nvPicPr>
        <p:blipFill>
          <a:blip r:embed="rId2"/>
          <a:srcRect/>
          <a:stretch>
            <a:fillRect/>
          </a:stretch>
        </p:blipFill>
        <p:spPr bwMode="auto">
          <a:xfrm>
            <a:off x="928662" y="4286256"/>
            <a:ext cx="1397000" cy="833437"/>
          </a:xfrm>
          <a:prstGeom prst="rect">
            <a:avLst/>
          </a:prstGeom>
          <a:noFill/>
          <a:ln w="9525">
            <a:noFill/>
            <a:miter lim="800000"/>
            <a:headEnd/>
            <a:tailEnd/>
          </a:ln>
        </p:spPr>
      </p:pic>
      <p:pic>
        <p:nvPicPr>
          <p:cNvPr id="29699" name="Resim 10" descr="Fa Anahtarı"/>
          <p:cNvPicPr>
            <a:picLocks noChangeAspect="1" noChangeArrowheads="1"/>
          </p:cNvPicPr>
          <p:nvPr/>
        </p:nvPicPr>
        <p:blipFill>
          <a:blip r:embed="rId3"/>
          <a:srcRect/>
          <a:stretch>
            <a:fillRect/>
          </a:stretch>
        </p:blipFill>
        <p:spPr bwMode="auto">
          <a:xfrm>
            <a:off x="3571868" y="4286256"/>
            <a:ext cx="1495425" cy="885825"/>
          </a:xfrm>
          <a:prstGeom prst="rect">
            <a:avLst/>
          </a:prstGeom>
          <a:noFill/>
          <a:ln w="9525">
            <a:noFill/>
            <a:miter lim="800000"/>
            <a:headEnd/>
            <a:tailEnd/>
          </a:ln>
        </p:spPr>
      </p:pic>
      <p:pic>
        <p:nvPicPr>
          <p:cNvPr id="29700" name="Resim 11" descr="Do Anahtarı"/>
          <p:cNvPicPr>
            <a:picLocks noChangeAspect="1" noChangeArrowheads="1"/>
          </p:cNvPicPr>
          <p:nvPr/>
        </p:nvPicPr>
        <p:blipFill>
          <a:blip r:embed="rId4"/>
          <a:srcRect/>
          <a:stretch>
            <a:fillRect/>
          </a:stretch>
        </p:blipFill>
        <p:spPr bwMode="auto">
          <a:xfrm>
            <a:off x="6072198" y="4286256"/>
            <a:ext cx="1485900" cy="847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7"/>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642918"/>
            <a:ext cx="8229600" cy="5483245"/>
          </a:xfrm>
        </p:spPr>
        <p:txBody>
          <a:bodyPr/>
          <a:lstStyle/>
          <a:p>
            <a:pPr algn="just"/>
            <a:r>
              <a:rPr lang="tr-TR" sz="2000" dirty="0" smtClean="0">
                <a:latin typeface="Times New Roman" pitchFamily="18" charset="0"/>
                <a:cs typeface="Times New Roman" pitchFamily="18" charset="0"/>
              </a:rPr>
              <a:t>Anahtarların en önemli görevi; notaların adlandırılmalarını sağlamaktır. Her anahtar, kendi adını yazıldığı çizgiye verir ve diğerleri de buna göre adlandırılır.</a:t>
            </a:r>
          </a:p>
          <a:p>
            <a:pPr algn="just"/>
            <a:r>
              <a:rPr lang="tr-TR" sz="2000" dirty="0" smtClean="0">
                <a:latin typeface="Times New Roman" pitchFamily="18" charset="0"/>
                <a:cs typeface="Times New Roman" pitchFamily="18" charset="0"/>
              </a:rPr>
              <a:t>Sol anahtarına göre, porte üzerinde notaların adları:</a:t>
            </a:r>
          </a:p>
          <a:p>
            <a:endParaRPr lang="tr-TR" dirty="0" smtClean="0"/>
          </a:p>
          <a:p>
            <a:endParaRPr lang="tr-TR" sz="2000"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r>
              <a:rPr lang="tr-TR" sz="2000" dirty="0" smtClean="0">
                <a:latin typeface="Times New Roman" pitchFamily="18" charset="0"/>
                <a:cs typeface="Times New Roman" pitchFamily="18" charset="0"/>
              </a:rPr>
              <a:t>Fa anahtarına göre, porte üzerinde notaların adları:</a:t>
            </a:r>
          </a:p>
          <a:p>
            <a:endParaRPr lang="tr-TR" dirty="0" smtClean="0"/>
          </a:p>
          <a:p>
            <a:endParaRPr lang="tr-TR" sz="2000" dirty="0" smtClean="0">
              <a:latin typeface="Times New Roman" pitchFamily="18" charset="0"/>
              <a:cs typeface="Times New Roman" pitchFamily="18" charset="0"/>
            </a:endParaRPr>
          </a:p>
          <a:p>
            <a:r>
              <a:rPr lang="tr-TR" sz="2000" dirty="0" smtClean="0">
                <a:latin typeface="Times New Roman" pitchFamily="18" charset="0"/>
                <a:cs typeface="Times New Roman" pitchFamily="18" charset="0"/>
              </a:rPr>
              <a:t>Do anahtarına göre, porte üzerinde notaların adları:</a:t>
            </a:r>
          </a:p>
          <a:p>
            <a:endParaRPr lang="tr-TR" dirty="0" smtClean="0"/>
          </a:p>
        </p:txBody>
      </p:sp>
      <p:sp>
        <p:nvSpPr>
          <p:cNvPr id="4" name="3 Slayt Numarası Yer Tutucusu"/>
          <p:cNvSpPr>
            <a:spLocks noGrp="1"/>
          </p:cNvSpPr>
          <p:nvPr>
            <p:ph type="sldNum" sz="quarter" idx="12"/>
          </p:nvPr>
        </p:nvSpPr>
        <p:spPr/>
        <p:txBody>
          <a:bodyPr/>
          <a:lstStyle/>
          <a:p>
            <a:fld id="{0285D1BE-D40C-4747-BC02-730FFEDEC370}" type="slidenum">
              <a:rPr lang="tr-TR" smtClean="0"/>
              <a:pPr/>
              <a:t>17</a:t>
            </a:fld>
            <a:endParaRPr lang="tr-TR"/>
          </a:p>
        </p:txBody>
      </p:sp>
      <p:pic>
        <p:nvPicPr>
          <p:cNvPr id="30722" name="Resim 12" descr="Sol Anahtarına Göre Notalar"/>
          <p:cNvPicPr>
            <a:picLocks noChangeAspect="1" noChangeArrowheads="1"/>
          </p:cNvPicPr>
          <p:nvPr/>
        </p:nvPicPr>
        <p:blipFill>
          <a:blip r:embed="rId2"/>
          <a:srcRect/>
          <a:stretch>
            <a:fillRect/>
          </a:stretch>
        </p:blipFill>
        <p:spPr bwMode="auto">
          <a:xfrm>
            <a:off x="1571604" y="2143116"/>
            <a:ext cx="5400675" cy="933450"/>
          </a:xfrm>
          <a:prstGeom prst="rect">
            <a:avLst/>
          </a:prstGeom>
          <a:noFill/>
          <a:ln w="9525">
            <a:noFill/>
            <a:miter lim="800000"/>
            <a:headEnd/>
            <a:tailEnd/>
          </a:ln>
        </p:spPr>
      </p:pic>
      <p:pic>
        <p:nvPicPr>
          <p:cNvPr id="30723" name="Resim 13" descr="Fa Anahtarına Göre Notalar"/>
          <p:cNvPicPr>
            <a:picLocks noChangeAspect="1" noChangeArrowheads="1"/>
          </p:cNvPicPr>
          <p:nvPr/>
        </p:nvPicPr>
        <p:blipFill>
          <a:blip r:embed="rId3"/>
          <a:srcRect/>
          <a:stretch>
            <a:fillRect/>
          </a:stretch>
        </p:blipFill>
        <p:spPr bwMode="auto">
          <a:xfrm>
            <a:off x="1571604" y="3714752"/>
            <a:ext cx="5467350" cy="1038225"/>
          </a:xfrm>
          <a:prstGeom prst="rect">
            <a:avLst/>
          </a:prstGeom>
          <a:noFill/>
          <a:ln w="9525">
            <a:noFill/>
            <a:miter lim="800000"/>
            <a:headEnd/>
            <a:tailEnd/>
          </a:ln>
        </p:spPr>
      </p:pic>
      <p:pic>
        <p:nvPicPr>
          <p:cNvPr id="30724" name="Resim 14" descr="Do Anahtarına Göre Notalar"/>
          <p:cNvPicPr>
            <a:picLocks noChangeAspect="1" noChangeArrowheads="1"/>
          </p:cNvPicPr>
          <p:nvPr/>
        </p:nvPicPr>
        <p:blipFill>
          <a:blip r:embed="rId4"/>
          <a:srcRect/>
          <a:stretch>
            <a:fillRect/>
          </a:stretch>
        </p:blipFill>
        <p:spPr bwMode="auto">
          <a:xfrm>
            <a:off x="1571604" y="5072074"/>
            <a:ext cx="5457825" cy="1028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785794"/>
            <a:ext cx="8229600" cy="5340369"/>
          </a:xfrm>
        </p:spPr>
        <p:txBody>
          <a:bodyPr>
            <a:normAutofit/>
          </a:bodyPr>
          <a:lstStyle/>
          <a:p>
            <a:r>
              <a:rPr lang="tr-TR" sz="2200" b="1" dirty="0" smtClean="0">
                <a:latin typeface="Times New Roman" pitchFamily="18" charset="0"/>
                <a:cs typeface="Times New Roman" pitchFamily="18" charset="0"/>
              </a:rPr>
              <a:t>e- Ölçü, Ölçü sayısı, Ölçü Çizgisi, İlâve Çizgiler ve Son Çizgi</a:t>
            </a:r>
            <a:r>
              <a:rPr lang="tr-TR" b="1" dirty="0" smtClean="0"/>
              <a:t> </a:t>
            </a:r>
            <a:endParaRPr lang="tr-TR" dirty="0" smtClean="0"/>
          </a:p>
          <a:p>
            <a:pPr algn="just"/>
            <a:r>
              <a:rPr lang="tr-TR" sz="2000" dirty="0" smtClean="0">
                <a:latin typeface="Times New Roman" pitchFamily="18" charset="0"/>
                <a:cs typeface="Times New Roman" pitchFamily="18" charset="0"/>
              </a:rPr>
              <a:t>Bir </a:t>
            </a:r>
            <a:r>
              <a:rPr lang="tr-TR" sz="2000" dirty="0" err="1" smtClean="0">
                <a:latin typeface="Times New Roman" pitchFamily="18" charset="0"/>
                <a:cs typeface="Times New Roman" pitchFamily="18" charset="0"/>
              </a:rPr>
              <a:t>mûsikî</a:t>
            </a:r>
            <a:r>
              <a:rPr lang="tr-TR" sz="2000" dirty="0" smtClean="0">
                <a:latin typeface="Times New Roman" pitchFamily="18" charset="0"/>
                <a:cs typeface="Times New Roman" pitchFamily="18" charset="0"/>
              </a:rPr>
              <a:t> parçasının, zaman bakımından birbirine eşit uzunlukta bölündüğü parçalardan her birine ölçü; her bölmeye yazılacak notaların değerini ve miktarını gösteren üst üste yazılmış iki rakama </a:t>
            </a:r>
            <a:r>
              <a:rPr lang="tr-TR" sz="2000" b="1" dirty="0" smtClean="0">
                <a:latin typeface="Times New Roman" pitchFamily="18" charset="0"/>
                <a:cs typeface="Times New Roman" pitchFamily="18" charset="0"/>
              </a:rPr>
              <a:t>ölçü sayısı</a:t>
            </a:r>
            <a:r>
              <a:rPr lang="tr-TR" sz="2000" dirty="0" smtClean="0">
                <a:latin typeface="Times New Roman" pitchFamily="18" charset="0"/>
                <a:cs typeface="Times New Roman" pitchFamily="18" charset="0"/>
              </a:rPr>
              <a:t>; porteyi dikey olarak kesen ve bölmeleri birbirinden ayıran çizgilere de </a:t>
            </a:r>
            <a:r>
              <a:rPr lang="tr-TR" sz="2000" b="1" dirty="0" smtClean="0">
                <a:latin typeface="Times New Roman" pitchFamily="18" charset="0"/>
                <a:cs typeface="Times New Roman" pitchFamily="18" charset="0"/>
              </a:rPr>
              <a:t>ölçü çizgisi</a:t>
            </a:r>
            <a:r>
              <a:rPr lang="tr-TR" sz="2000" dirty="0" smtClean="0">
                <a:latin typeface="Times New Roman" pitchFamily="18" charset="0"/>
                <a:cs typeface="Times New Roman" pitchFamily="18" charset="0"/>
              </a:rPr>
              <a:t> adı verilir.</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18</a:t>
            </a:fld>
            <a:endParaRPr lang="tr-TR"/>
          </a:p>
        </p:txBody>
      </p:sp>
      <p:pic>
        <p:nvPicPr>
          <p:cNvPr id="31746" name="Resim 15" descr="ÖLçü ve Ölçü Sayısı Şekli"/>
          <p:cNvPicPr>
            <a:picLocks noChangeAspect="1" noChangeArrowheads="1"/>
          </p:cNvPicPr>
          <p:nvPr/>
        </p:nvPicPr>
        <p:blipFill>
          <a:blip r:embed="rId2"/>
          <a:srcRect/>
          <a:stretch>
            <a:fillRect/>
          </a:stretch>
        </p:blipFill>
        <p:spPr bwMode="auto">
          <a:xfrm>
            <a:off x="1857356" y="4143380"/>
            <a:ext cx="5429250" cy="1076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571480"/>
            <a:ext cx="8229600" cy="5554683"/>
          </a:xfrm>
        </p:spPr>
        <p:txBody>
          <a:bodyPr/>
          <a:lstStyle/>
          <a:p>
            <a:pPr algn="just"/>
            <a:r>
              <a:rPr lang="tr-TR" sz="2000" b="1" dirty="0" smtClean="0">
                <a:latin typeface="Times New Roman" pitchFamily="18" charset="0"/>
                <a:cs typeface="Times New Roman" pitchFamily="18" charset="0"/>
              </a:rPr>
              <a:t>İlâve Çizgiler</a:t>
            </a:r>
            <a:r>
              <a:rPr lang="tr-TR" sz="2000" dirty="0" smtClean="0">
                <a:latin typeface="Times New Roman" pitchFamily="18" charset="0"/>
                <a:cs typeface="Times New Roman" pitchFamily="18" charset="0"/>
              </a:rPr>
              <a:t>: Portenin beş çizgi ve dört aralığına </a:t>
            </a:r>
            <a:r>
              <a:rPr lang="tr-TR" sz="2000" dirty="0" err="1" smtClean="0">
                <a:latin typeface="Times New Roman" pitchFamily="18" charset="0"/>
                <a:cs typeface="Times New Roman" pitchFamily="18" charset="0"/>
              </a:rPr>
              <a:t>pesten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tîze</a:t>
            </a:r>
            <a:r>
              <a:rPr lang="tr-TR" sz="2000" dirty="0" smtClean="0">
                <a:latin typeface="Times New Roman" pitchFamily="18" charset="0"/>
                <a:cs typeface="Times New Roman" pitchFamily="18" charset="0"/>
              </a:rPr>
              <a:t> doğru toplam 11 nota yazılabilmektedir. Ancak </a:t>
            </a:r>
            <a:r>
              <a:rPr lang="tr-TR" sz="2000" dirty="0" err="1" smtClean="0">
                <a:latin typeface="Times New Roman" pitchFamily="18" charset="0"/>
                <a:cs typeface="Times New Roman" pitchFamily="18" charset="0"/>
              </a:rPr>
              <a:t>mûsikî</a:t>
            </a:r>
            <a:r>
              <a:rPr lang="tr-TR" sz="2000" dirty="0" smtClean="0">
                <a:latin typeface="Times New Roman" pitchFamily="18" charset="0"/>
                <a:cs typeface="Times New Roman" pitchFamily="18" charset="0"/>
              </a:rPr>
              <a:t> eserlerinin bir kısmında, özellikle </a:t>
            </a:r>
            <a:r>
              <a:rPr lang="tr-TR" sz="2000" dirty="0" err="1" smtClean="0">
                <a:latin typeface="Times New Roman" pitchFamily="18" charset="0"/>
                <a:cs typeface="Times New Roman" pitchFamily="18" charset="0"/>
              </a:rPr>
              <a:t>Sâz</a:t>
            </a:r>
            <a:r>
              <a:rPr lang="tr-TR" sz="2000" dirty="0" smtClean="0">
                <a:latin typeface="Times New Roman" pitchFamily="18" charset="0"/>
                <a:cs typeface="Times New Roman" pitchFamily="18" charset="0"/>
              </a:rPr>
              <a:t> eserlerinde pes ve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bölgelerde 11’den fazla ses kullanılabilir. Böylece portenin altına ve üstüne taşan sesleri yazmak için, porteye paralel eşit aralıklı ilâve çizgiler kullanılmıştır.</a:t>
            </a:r>
          </a:p>
          <a:p>
            <a:endParaRPr lang="tr-TR" sz="2000" b="1" dirty="0" smtClean="0"/>
          </a:p>
          <a:p>
            <a:endParaRPr lang="tr-TR" sz="2000" b="1" dirty="0" smtClean="0"/>
          </a:p>
          <a:p>
            <a:endParaRPr lang="tr-TR" sz="2000" b="1" dirty="0" smtClean="0"/>
          </a:p>
          <a:p>
            <a:endParaRPr lang="tr-TR" sz="2000" b="1" dirty="0" smtClean="0"/>
          </a:p>
          <a:p>
            <a:pPr algn="just"/>
            <a:r>
              <a:rPr lang="tr-TR" sz="2000" b="1" dirty="0" smtClean="0">
                <a:latin typeface="Times New Roman" pitchFamily="18" charset="0"/>
                <a:cs typeface="Times New Roman" pitchFamily="18" charset="0"/>
              </a:rPr>
              <a:t>Son Çizgi</a:t>
            </a:r>
            <a:r>
              <a:rPr lang="tr-TR" sz="2000" dirty="0" smtClean="0">
                <a:latin typeface="Times New Roman" pitchFamily="18" charset="0"/>
                <a:cs typeface="Times New Roman" pitchFamily="18" charset="0"/>
              </a:rPr>
              <a:t>: Eserin bittiği ölçünün sonuna konan önceki ince, sonraki kalın olmak üzere porteyi diklemesine kesen bir çift çizgidir.</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19</a:t>
            </a:fld>
            <a:endParaRPr lang="tr-TR"/>
          </a:p>
        </p:txBody>
      </p:sp>
      <p:pic>
        <p:nvPicPr>
          <p:cNvPr id="32770" name="Resim 16" descr="İlave Çizgiler"/>
          <p:cNvPicPr>
            <a:picLocks noChangeAspect="1" noChangeArrowheads="1"/>
          </p:cNvPicPr>
          <p:nvPr/>
        </p:nvPicPr>
        <p:blipFill>
          <a:blip r:embed="rId2"/>
          <a:srcRect/>
          <a:stretch>
            <a:fillRect/>
          </a:stretch>
        </p:blipFill>
        <p:spPr bwMode="auto">
          <a:xfrm>
            <a:off x="2143108" y="2143116"/>
            <a:ext cx="5400675" cy="981075"/>
          </a:xfrm>
          <a:prstGeom prst="rect">
            <a:avLst/>
          </a:prstGeom>
          <a:noFill/>
          <a:ln w="9525">
            <a:noFill/>
            <a:miter lim="800000"/>
            <a:headEnd/>
            <a:tailEnd/>
          </a:ln>
        </p:spPr>
      </p:pic>
      <p:pic>
        <p:nvPicPr>
          <p:cNvPr id="32772" name="Resim 17" descr="Son Çizgi"/>
          <p:cNvPicPr>
            <a:picLocks noChangeAspect="1" noChangeArrowheads="1"/>
          </p:cNvPicPr>
          <p:nvPr/>
        </p:nvPicPr>
        <p:blipFill>
          <a:blip r:embed="rId3"/>
          <a:srcRect/>
          <a:stretch>
            <a:fillRect/>
          </a:stretch>
        </p:blipFill>
        <p:spPr bwMode="auto">
          <a:xfrm>
            <a:off x="2071670" y="4572008"/>
            <a:ext cx="5467350" cy="1009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just"/>
            <a:r>
              <a:rPr lang="tr-TR" sz="2000" u="sng" dirty="0" err="1">
                <a:latin typeface="Times New Roman" pitchFamily="18" charset="0"/>
                <a:cs typeface="Times New Roman" pitchFamily="18" charset="0"/>
              </a:rPr>
              <a:t>İbn</a:t>
            </a:r>
            <a:r>
              <a:rPr lang="tr-TR" sz="2000" u="sng" dirty="0">
                <a:latin typeface="Times New Roman" pitchFamily="18" charset="0"/>
                <a:cs typeface="Times New Roman" pitchFamily="18" charset="0"/>
              </a:rPr>
              <a:t> </a:t>
            </a:r>
            <a:r>
              <a:rPr lang="tr-TR" sz="2000" u="sng" dirty="0" err="1">
                <a:latin typeface="Times New Roman" pitchFamily="18" charset="0"/>
                <a:cs typeface="Times New Roman" pitchFamily="18" charset="0"/>
              </a:rPr>
              <a:t>Sînâ</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mûsikîyi</a:t>
            </a:r>
            <a:r>
              <a:rPr lang="tr-TR" sz="2000" dirty="0">
                <a:latin typeface="Times New Roman" pitchFamily="18" charset="0"/>
                <a:cs typeface="Times New Roman" pitchFamily="18" charset="0"/>
              </a:rPr>
              <a:t> şöyle tarif etmektedir: </a:t>
            </a:r>
            <a:r>
              <a:rPr lang="tr-TR" sz="2000" dirty="0" err="1">
                <a:latin typeface="Times New Roman" pitchFamily="18" charset="0"/>
                <a:cs typeface="Times New Roman" pitchFamily="18" charset="0"/>
              </a:rPr>
              <a:t>Mûsikî</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riyâzî</a:t>
            </a:r>
            <a:r>
              <a:rPr lang="tr-TR" sz="2000" dirty="0">
                <a:latin typeface="Times New Roman" pitchFamily="18" charset="0"/>
                <a:cs typeface="Times New Roman" pitchFamily="18" charset="0"/>
              </a:rPr>
              <a:t> (matematiğe ait) ilimlerin üçüncüsüdür. Bu ilmin birinci kısmında nağmelerin (seslerin) durumlarından ve bu nağmelerin kulağa hoş gelmesi için, ne şekilde </a:t>
            </a:r>
            <a:r>
              <a:rPr lang="tr-TR" sz="2000" dirty="0" err="1">
                <a:latin typeface="Times New Roman" pitchFamily="18" charset="0"/>
                <a:cs typeface="Times New Roman" pitchFamily="18" charset="0"/>
              </a:rPr>
              <a:t>telîf</a:t>
            </a:r>
            <a:r>
              <a:rPr lang="tr-TR" sz="2000" dirty="0">
                <a:latin typeface="Times New Roman" pitchFamily="18" charset="0"/>
                <a:cs typeface="Times New Roman" pitchFamily="18" charset="0"/>
              </a:rPr>
              <a:t> (birleştirmek, kurmak) edilebileceğinden, ikinci kısmında ise, nağmelerin arasına giren zamanların uzunluk ve kısalık bakımından ölçülerinden söz edilir</a:t>
            </a:r>
            <a:r>
              <a:rPr lang="tr-TR" sz="2000" dirty="0" smtClean="0">
                <a:latin typeface="Times New Roman" pitchFamily="18" charset="0"/>
                <a:cs typeface="Times New Roman" pitchFamily="18" charset="0"/>
              </a:rPr>
              <a:t>.</a:t>
            </a:r>
          </a:p>
          <a:p>
            <a:pPr algn="just"/>
            <a:r>
              <a:rPr lang="tr-TR" sz="2000" u="sng" dirty="0" err="1"/>
              <a:t>Mevlânâ</a:t>
            </a:r>
            <a:r>
              <a:rPr lang="tr-TR" sz="2000" u="sng" dirty="0"/>
              <a:t> </a:t>
            </a:r>
            <a:r>
              <a:rPr lang="tr-TR" sz="2000" u="sng" dirty="0" err="1"/>
              <a:t>Celâleddîn</a:t>
            </a:r>
            <a:r>
              <a:rPr lang="tr-TR" sz="2000" u="sng" dirty="0"/>
              <a:t>-i </a:t>
            </a:r>
            <a:r>
              <a:rPr lang="tr-TR" sz="2000" u="sng" dirty="0" err="1"/>
              <a:t>Rûmî</a:t>
            </a:r>
            <a:r>
              <a:rPr lang="tr-TR" sz="2000" dirty="0"/>
              <a:t> (606-672/1209-1273); </a:t>
            </a:r>
            <a:r>
              <a:rPr lang="tr-TR" sz="2000" dirty="0" err="1"/>
              <a:t>Mûsikî</a:t>
            </a:r>
            <a:r>
              <a:rPr lang="tr-TR" sz="2000" dirty="0"/>
              <a:t>, Allah âşıkları için </a:t>
            </a:r>
            <a:r>
              <a:rPr lang="tr-TR" sz="2000" dirty="0" err="1"/>
              <a:t>rûhun</a:t>
            </a:r>
            <a:r>
              <a:rPr lang="tr-TR" sz="2000" dirty="0"/>
              <a:t> gıdasıdır. Çünkü onda gerçek sevgiliye kavuşma ümidi vardır.</a:t>
            </a:r>
          </a:p>
          <a:p>
            <a:pPr algn="just"/>
            <a:r>
              <a:rPr lang="tr-TR" sz="2000" u="sng" dirty="0" err="1"/>
              <a:t>Ebû</a:t>
            </a:r>
            <a:r>
              <a:rPr lang="tr-TR" sz="2000" u="sng" dirty="0"/>
              <a:t> </a:t>
            </a:r>
            <a:r>
              <a:rPr lang="tr-TR" sz="2000" u="sng" dirty="0" err="1"/>
              <a:t>Hâmid</a:t>
            </a:r>
            <a:r>
              <a:rPr lang="tr-TR" sz="2000" u="sng" dirty="0"/>
              <a:t> Muhammed el-</a:t>
            </a:r>
            <a:r>
              <a:rPr lang="tr-TR" sz="2000" u="sng" dirty="0" err="1"/>
              <a:t>Gazzâlî</a:t>
            </a:r>
            <a:r>
              <a:rPr lang="tr-TR" sz="2000" dirty="0"/>
              <a:t> : Baharın ve çiçeklerinin, udun ve tellerinin tahrik edemediği kimsenin mizacı o kadar </a:t>
            </a:r>
            <a:r>
              <a:rPr lang="tr-TR" sz="2000" dirty="0" err="1"/>
              <a:t>fâsiddir</a:t>
            </a:r>
            <a:r>
              <a:rPr lang="tr-TR" sz="2000" dirty="0"/>
              <a:t> (bozuktur) ki ilâcı yoktur.</a:t>
            </a:r>
          </a:p>
          <a:p>
            <a:pPr algn="just"/>
            <a:r>
              <a:rPr lang="tr-TR" sz="2000" u="sng" dirty="0" err="1"/>
              <a:t>Kınalızâde</a:t>
            </a:r>
            <a:r>
              <a:rPr lang="tr-TR" sz="2000" u="sng" dirty="0"/>
              <a:t> Ali Efendi</a:t>
            </a:r>
            <a:r>
              <a:rPr lang="tr-TR" sz="2000" dirty="0"/>
              <a:t> : Güzel nağme ve seslerin tesir etmediği kişi, </a:t>
            </a:r>
            <a:r>
              <a:rPr lang="tr-TR" sz="2000" dirty="0" err="1"/>
              <a:t>dâire</a:t>
            </a:r>
            <a:r>
              <a:rPr lang="tr-TR" sz="2000" dirty="0"/>
              <a:t>-i insaniyetten (insanlıktan) hariçtir. Belki </a:t>
            </a:r>
            <a:r>
              <a:rPr lang="tr-TR" sz="2000" dirty="0" err="1"/>
              <a:t>dâire</a:t>
            </a:r>
            <a:r>
              <a:rPr lang="tr-TR" sz="2000" dirty="0"/>
              <a:t>-i hayvaniyetten (hayvanlıktan) de aşağı ve insan-ı kâmil (mükemmel insan) katında </a:t>
            </a:r>
            <a:r>
              <a:rPr lang="tr-TR" sz="2000" dirty="0" err="1"/>
              <a:t>cemâd</a:t>
            </a:r>
            <a:r>
              <a:rPr lang="tr-TR" sz="2000" dirty="0"/>
              <a:t>-ı mutlak (cansız, ruhsuz bir varlık) tır.</a:t>
            </a:r>
          </a:p>
          <a:p>
            <a:pPr algn="just"/>
            <a:endParaRPr lang="tr-TR" sz="2000" dirty="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642918"/>
            <a:ext cx="8229600" cy="5483245"/>
          </a:xfrm>
        </p:spPr>
        <p:txBody>
          <a:bodyPr/>
          <a:lstStyle/>
          <a:p>
            <a:r>
              <a:rPr lang="tr-TR" sz="2000" b="1" dirty="0" smtClean="0">
                <a:latin typeface="Times New Roman" pitchFamily="18" charset="0"/>
                <a:cs typeface="Times New Roman" pitchFamily="18" charset="0"/>
              </a:rPr>
              <a:t>f- Uzatma Noktası ve Bağı, Hece Bağı, Üçleme (</a:t>
            </a:r>
            <a:r>
              <a:rPr lang="tr-TR" sz="2000" b="1" dirty="0" err="1" smtClean="0">
                <a:latin typeface="Times New Roman" pitchFamily="18" charset="0"/>
                <a:cs typeface="Times New Roman" pitchFamily="18" charset="0"/>
              </a:rPr>
              <a:t>Triyole</a:t>
            </a:r>
            <a:r>
              <a:rPr lang="tr-TR" sz="2000" b="1" dirty="0" smtClean="0">
                <a:latin typeface="Times New Roman" pitchFamily="18" charset="0"/>
                <a:cs typeface="Times New Roman" pitchFamily="18" charset="0"/>
              </a:rPr>
              <a:t>)</a:t>
            </a:r>
            <a:endParaRPr lang="tr-TR" sz="2000" b="1" i="1" dirty="0" smtClean="0">
              <a:latin typeface="Times New Roman" pitchFamily="18" charset="0"/>
              <a:cs typeface="Times New Roman" pitchFamily="18" charset="0"/>
            </a:endParaRPr>
          </a:p>
          <a:p>
            <a:r>
              <a:rPr lang="tr-TR" sz="2000" b="1"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Uzatma noktası</a:t>
            </a:r>
            <a:r>
              <a:rPr lang="tr-TR" sz="2000" dirty="0" smtClean="0">
                <a:latin typeface="Times New Roman" pitchFamily="18" charset="0"/>
                <a:cs typeface="Times New Roman" pitchFamily="18" charset="0"/>
              </a:rPr>
              <a:t>, bir notanın sağına konulan noktaya denir. Bu nokta, o notanın süresini kendi değerinin yarısı kadar artırır. </a:t>
            </a: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20</a:t>
            </a:fld>
            <a:endParaRPr lang="tr-TR"/>
          </a:p>
        </p:txBody>
      </p:sp>
      <p:pic>
        <p:nvPicPr>
          <p:cNvPr id="33793" name="Resim 18" descr="Uzatma Noktası Örnekleri"/>
          <p:cNvPicPr>
            <a:picLocks noChangeAspect="1" noChangeArrowheads="1"/>
          </p:cNvPicPr>
          <p:nvPr/>
        </p:nvPicPr>
        <p:blipFill>
          <a:blip r:embed="rId2"/>
          <a:srcRect/>
          <a:stretch>
            <a:fillRect/>
          </a:stretch>
        </p:blipFill>
        <p:spPr bwMode="auto">
          <a:xfrm>
            <a:off x="857224" y="2428868"/>
            <a:ext cx="1685925" cy="3543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68280"/>
          </a:xfrm>
        </p:spPr>
        <p:txBody>
          <a:bodyPr>
            <a:normAutofit fontScale="90000"/>
          </a:bodyPr>
          <a:lstStyle/>
          <a:p>
            <a:endParaRPr lang="tr-TR" dirty="0"/>
          </a:p>
        </p:txBody>
      </p:sp>
      <p:sp>
        <p:nvSpPr>
          <p:cNvPr id="3" name="2 İçerik Yer Tutucusu"/>
          <p:cNvSpPr>
            <a:spLocks noGrp="1"/>
          </p:cNvSpPr>
          <p:nvPr>
            <p:ph idx="1"/>
          </p:nvPr>
        </p:nvSpPr>
        <p:spPr>
          <a:xfrm>
            <a:off x="457200" y="571480"/>
            <a:ext cx="8229600" cy="5554683"/>
          </a:xfrm>
        </p:spPr>
        <p:txBody>
          <a:bodyPr>
            <a:normAutofit/>
          </a:bodyPr>
          <a:lstStyle/>
          <a:p>
            <a:pPr algn="just"/>
            <a:r>
              <a:rPr lang="tr-TR" sz="2000" b="1" dirty="0" smtClean="0">
                <a:latin typeface="Times New Roman" pitchFamily="18" charset="0"/>
                <a:cs typeface="Times New Roman" pitchFamily="18" charset="0"/>
              </a:rPr>
              <a:t>Uzatma bağı</a:t>
            </a:r>
            <a:r>
              <a:rPr lang="tr-TR" sz="2000" dirty="0" smtClean="0">
                <a:latin typeface="Times New Roman" pitchFamily="18" charset="0"/>
                <a:cs typeface="Times New Roman" pitchFamily="18" charset="0"/>
              </a:rPr>
              <a:t>, aynı adlı notaların, sürelerini birleştirerek bir tek nota gibi icra edilmesini sağlayan yaya (kavis’e) denir.</a:t>
            </a:r>
          </a:p>
          <a:p>
            <a:endParaRPr lang="tr-TR" sz="2000"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pPr algn="just"/>
            <a:r>
              <a:rPr lang="tr-TR" sz="2000" b="1" dirty="0" smtClean="0"/>
              <a:t>Hece bağı</a:t>
            </a:r>
            <a:r>
              <a:rPr lang="tr-TR" sz="2000" dirty="0" smtClean="0"/>
              <a:t>, bir hecenin ifadesi için yazılmış ayrı adlardaki notaların hepsini, o hece için okumak üzere, değişik addaki notaların üzerine çizilen kavis’e denir.</a:t>
            </a:r>
          </a:p>
          <a:p>
            <a:endParaRPr lang="tr-TR" sz="2000" dirty="0" smtClean="0"/>
          </a:p>
          <a:p>
            <a:endParaRPr lang="tr-TR" sz="2000"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Üçleme (</a:t>
            </a:r>
            <a:r>
              <a:rPr lang="tr-TR" sz="2000" b="1" dirty="0" err="1" smtClean="0">
                <a:latin typeface="Times New Roman" pitchFamily="18" charset="0"/>
                <a:cs typeface="Times New Roman" pitchFamily="18" charset="0"/>
              </a:rPr>
              <a:t>Triyole</a:t>
            </a:r>
            <a:r>
              <a:rPr lang="tr-TR" sz="2000" b="1" dirty="0" smtClean="0">
                <a:latin typeface="Times New Roman" pitchFamily="18" charset="0"/>
                <a:cs typeface="Times New Roman" pitchFamily="18" charset="0"/>
              </a:rPr>
              <a:t>)</a:t>
            </a:r>
            <a:r>
              <a:rPr lang="tr-TR" sz="2000" dirty="0" smtClean="0">
                <a:latin typeface="Times New Roman" pitchFamily="18" charset="0"/>
                <a:cs typeface="Times New Roman" pitchFamily="18" charset="0"/>
              </a:rPr>
              <a:t>, bir </a:t>
            </a:r>
            <a:r>
              <a:rPr lang="tr-TR" sz="2000" dirty="0" err="1" smtClean="0">
                <a:latin typeface="Times New Roman" pitchFamily="18" charset="0"/>
                <a:cs typeface="Times New Roman" pitchFamily="18" charset="0"/>
              </a:rPr>
              <a:t>usûl</a:t>
            </a:r>
            <a:r>
              <a:rPr lang="tr-TR" sz="2000" dirty="0" smtClean="0">
                <a:latin typeface="Times New Roman" pitchFamily="18" charset="0"/>
                <a:cs typeface="Times New Roman" pitchFamily="18" charset="0"/>
              </a:rPr>
              <a:t> içinde herhangi bir zamana isabet eden ve ikiye bölünebilen bir notanın, üç eşit parçaya bölünmesine denir. Üçleme, altına veya üstüne üç rakamı yazılarak gösterilir ve her değerde nota ile yapılabilir.</a:t>
            </a: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21</a:t>
            </a:fld>
            <a:endParaRPr lang="tr-TR"/>
          </a:p>
        </p:txBody>
      </p:sp>
      <p:pic>
        <p:nvPicPr>
          <p:cNvPr id="34818" name="Resim 19" descr="Uzatma Bağı"/>
          <p:cNvPicPr>
            <a:picLocks noChangeAspect="1" noChangeArrowheads="1"/>
          </p:cNvPicPr>
          <p:nvPr/>
        </p:nvPicPr>
        <p:blipFill>
          <a:blip r:embed="rId2"/>
          <a:srcRect/>
          <a:stretch>
            <a:fillRect/>
          </a:stretch>
        </p:blipFill>
        <p:spPr bwMode="auto">
          <a:xfrm>
            <a:off x="1928794" y="1214422"/>
            <a:ext cx="5467350" cy="809625"/>
          </a:xfrm>
          <a:prstGeom prst="rect">
            <a:avLst/>
          </a:prstGeom>
          <a:noFill/>
          <a:ln w="9525">
            <a:noFill/>
            <a:miter lim="800000"/>
            <a:headEnd/>
            <a:tailEnd/>
          </a:ln>
        </p:spPr>
      </p:pic>
      <p:pic>
        <p:nvPicPr>
          <p:cNvPr id="34819" name="Resim 20" descr="Hece Bağı"/>
          <p:cNvPicPr>
            <a:picLocks noChangeAspect="1" noChangeArrowheads="1"/>
          </p:cNvPicPr>
          <p:nvPr/>
        </p:nvPicPr>
        <p:blipFill>
          <a:blip r:embed="rId3"/>
          <a:srcRect/>
          <a:stretch>
            <a:fillRect/>
          </a:stretch>
        </p:blipFill>
        <p:spPr bwMode="auto">
          <a:xfrm>
            <a:off x="1928794" y="2857496"/>
            <a:ext cx="5467350" cy="933450"/>
          </a:xfrm>
          <a:prstGeom prst="rect">
            <a:avLst/>
          </a:prstGeom>
          <a:noFill/>
          <a:ln w="9525">
            <a:noFill/>
            <a:miter lim="800000"/>
            <a:headEnd/>
            <a:tailEnd/>
          </a:ln>
        </p:spPr>
      </p:pic>
      <p:pic>
        <p:nvPicPr>
          <p:cNvPr id="34820" name="Resim 21" descr="Triyole Örneği"/>
          <p:cNvPicPr>
            <a:picLocks noChangeAspect="1" noChangeArrowheads="1"/>
          </p:cNvPicPr>
          <p:nvPr/>
        </p:nvPicPr>
        <p:blipFill>
          <a:blip r:embed="rId4"/>
          <a:srcRect/>
          <a:stretch>
            <a:fillRect/>
          </a:stretch>
        </p:blipFill>
        <p:spPr bwMode="auto">
          <a:xfrm>
            <a:off x="1928794" y="5357826"/>
            <a:ext cx="5467350" cy="81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25404"/>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normAutofit/>
          </a:bodyPr>
          <a:lstStyle/>
          <a:p>
            <a:pPr algn="just"/>
            <a:r>
              <a:rPr lang="tr-TR" sz="2000" b="1" dirty="0" smtClean="0">
                <a:latin typeface="Times New Roman" pitchFamily="18" charset="0"/>
                <a:cs typeface="Times New Roman" pitchFamily="18" charset="0"/>
              </a:rPr>
              <a:t>g- Tekrar İşaretleri</a:t>
            </a: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ga</a:t>
            </a:r>
            <a:r>
              <a:rPr lang="tr-TR" sz="2000" dirty="0" smtClean="0">
                <a:latin typeface="Times New Roman" pitchFamily="18" charset="0"/>
                <a:cs typeface="Times New Roman" pitchFamily="18" charset="0"/>
              </a:rPr>
              <a:t>) Tekrar (</a:t>
            </a:r>
            <a:r>
              <a:rPr lang="tr-TR" sz="2000" dirty="0" err="1" smtClean="0">
                <a:latin typeface="Times New Roman" pitchFamily="18" charset="0"/>
                <a:cs typeface="Times New Roman" pitchFamily="18" charset="0"/>
              </a:rPr>
              <a:t>Reprise</a:t>
            </a:r>
            <a:r>
              <a:rPr lang="tr-TR" sz="2000" dirty="0" smtClean="0">
                <a:latin typeface="Times New Roman" pitchFamily="18" charset="0"/>
                <a:cs typeface="Times New Roman" pitchFamily="18" charset="0"/>
              </a:rPr>
              <a:t> - Fr.): Porteyi yukardan aşağı kesen birbirine bitişik kalın ve ince iki çizgi ile bunların önüne portenin  3. çizgisinin alt ve üstüne konulan iki noktadan ibaret bir işarettir. Bu işaretin bulunduğu yerden eserin başına veya başından sonra konulmuş tekrar işaretine, aşağıdaki şekilde görüldüğü gibi dönülür.</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endParaRPr lang="tr-TR" sz="2000" dirty="0" smtClean="0"/>
          </a:p>
          <a:p>
            <a:endParaRPr lang="tr-TR" sz="2000" dirty="0" smtClean="0"/>
          </a:p>
          <a:p>
            <a:pPr>
              <a:buNone/>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gb</a:t>
            </a:r>
            <a:r>
              <a:rPr lang="tr-TR" sz="2000" dirty="0" smtClean="0">
                <a:latin typeface="Times New Roman" pitchFamily="18" charset="0"/>
                <a:cs typeface="Times New Roman" pitchFamily="18" charset="0"/>
              </a:rPr>
              <a:t>) Dönüş işareti </a:t>
            </a:r>
            <a:r>
              <a:rPr lang="tr-TR" sz="2000" dirty="0" err="1" smtClean="0">
                <a:latin typeface="Times New Roman" pitchFamily="18" charset="0"/>
                <a:cs typeface="Times New Roman" pitchFamily="18" charset="0"/>
              </a:rPr>
              <a:t>Senyö</a:t>
            </a:r>
            <a:r>
              <a:rPr lang="tr-TR" sz="2000" dirty="0" smtClean="0">
                <a:latin typeface="Times New Roman" pitchFamily="18" charset="0"/>
                <a:cs typeface="Times New Roman" pitchFamily="18" charset="0"/>
              </a:rPr>
              <a:t> (  ):  </a:t>
            </a:r>
          </a:p>
          <a:p>
            <a:r>
              <a:rPr lang="tr-TR" sz="2000" dirty="0" smtClean="0"/>
              <a:t>	Portenin önüne konulan bu işaret, bir eserin daha önceki bölümlerinde aynı işaretin bulunduğu yere dönmek için kullanılır.</a:t>
            </a:r>
          </a:p>
          <a:p>
            <a:pPr algn="just"/>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22</a:t>
            </a:fld>
            <a:endParaRPr lang="tr-TR"/>
          </a:p>
        </p:txBody>
      </p:sp>
      <p:pic>
        <p:nvPicPr>
          <p:cNvPr id="35842" name="Resim 22" descr="Reprise örneği"/>
          <p:cNvPicPr>
            <a:picLocks noChangeAspect="1" noChangeArrowheads="1"/>
          </p:cNvPicPr>
          <p:nvPr/>
        </p:nvPicPr>
        <p:blipFill>
          <a:blip r:embed="rId2"/>
          <a:srcRect/>
          <a:stretch>
            <a:fillRect/>
          </a:stretch>
        </p:blipFill>
        <p:spPr bwMode="auto">
          <a:xfrm>
            <a:off x="2143108" y="2500306"/>
            <a:ext cx="5400675" cy="1076325"/>
          </a:xfrm>
          <a:prstGeom prst="rect">
            <a:avLst/>
          </a:prstGeom>
          <a:noFill/>
          <a:ln w="9525">
            <a:noFill/>
            <a:miter lim="800000"/>
            <a:headEnd/>
            <a:tailEnd/>
          </a:ln>
        </p:spPr>
      </p:pic>
      <p:pic>
        <p:nvPicPr>
          <p:cNvPr id="35843" name="Resim 24" descr="Ĕ"/>
          <p:cNvPicPr>
            <a:picLocks noChangeAspect="1" noChangeArrowheads="1"/>
          </p:cNvPicPr>
          <p:nvPr/>
        </p:nvPicPr>
        <p:blipFill>
          <a:blip r:embed="rId3"/>
          <a:srcRect/>
          <a:stretch>
            <a:fillRect/>
          </a:stretch>
        </p:blipFill>
        <p:spPr bwMode="auto">
          <a:xfrm>
            <a:off x="2143108" y="5000636"/>
            <a:ext cx="5457825" cy="99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25404"/>
          </a:xfrm>
        </p:spPr>
        <p:txBody>
          <a:bodyPr>
            <a:normAutofit fontScale="90000"/>
          </a:bodyPr>
          <a:lstStyle/>
          <a:p>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a:xfrm>
            <a:off x="457200" y="642918"/>
            <a:ext cx="8229600" cy="5483245"/>
          </a:xfrm>
        </p:spPr>
        <p:txBody>
          <a:bodyPr>
            <a:normAutofit/>
          </a:bodyPr>
          <a:lstStyle/>
          <a:p>
            <a:pPr algn="just">
              <a:buNone/>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gc</a:t>
            </a:r>
            <a:r>
              <a:rPr lang="tr-TR" sz="2000" dirty="0" smtClean="0">
                <a:latin typeface="Times New Roman" pitchFamily="18" charset="0"/>
                <a:cs typeface="Times New Roman" pitchFamily="18" charset="0"/>
              </a:rPr>
              <a:t>) Dolap: Bir </a:t>
            </a:r>
            <a:r>
              <a:rPr lang="tr-TR" sz="2000" dirty="0" err="1" smtClean="0">
                <a:latin typeface="Times New Roman" pitchFamily="18" charset="0"/>
                <a:cs typeface="Times New Roman" pitchFamily="18" charset="0"/>
              </a:rPr>
              <a:t>mûsikî</a:t>
            </a:r>
            <a:r>
              <a:rPr lang="tr-TR" sz="2000" dirty="0" smtClean="0">
                <a:latin typeface="Times New Roman" pitchFamily="18" charset="0"/>
                <a:cs typeface="Times New Roman" pitchFamily="18" charset="0"/>
              </a:rPr>
              <a:t> parçasında, bir bölüm tekrar edilirken, sonunda bir </a:t>
            </a:r>
            <a:r>
              <a:rPr lang="tr-TR" sz="2000" dirty="0" err="1" smtClean="0">
                <a:latin typeface="Times New Roman" pitchFamily="18" charset="0"/>
                <a:cs typeface="Times New Roman" pitchFamily="18" charset="0"/>
              </a:rPr>
              <a:t>deği</a:t>
            </a:r>
            <a:r>
              <a:rPr lang="tr-TR" sz="2000" dirty="0" smtClean="0">
                <a:latin typeface="Times New Roman" pitchFamily="18" charset="0"/>
                <a:cs typeface="Times New Roman" pitchFamily="18" charset="0"/>
              </a:rPr>
              <a:t>-</a:t>
            </a:r>
            <a:r>
              <a:rPr lang="tr-TR" sz="2000" dirty="0" err="1" smtClean="0">
                <a:latin typeface="Times New Roman" pitchFamily="18" charset="0"/>
                <a:cs typeface="Times New Roman" pitchFamily="18" charset="0"/>
              </a:rPr>
              <a:t>şiklik</a:t>
            </a:r>
            <a:r>
              <a:rPr lang="tr-TR" sz="2000" dirty="0" smtClean="0">
                <a:latin typeface="Times New Roman" pitchFamily="18" charset="0"/>
                <a:cs typeface="Times New Roman" pitchFamily="18" charset="0"/>
              </a:rPr>
              <a:t> yapılırsa, bu değişiklik belirtilir. İlk bölümün üstüne 1, ikincinin üstüne de 2 rakamı yazılır. Bu bölümlere dolap denir. Eseri ilk okuyuşta 1. dolap, ikinci okuyuşta ise, 1. dolap atlanıp 2. dolap okunur.</a:t>
            </a:r>
          </a:p>
          <a:p>
            <a:endParaRPr lang="tr-TR" dirty="0" smtClean="0"/>
          </a:p>
          <a:p>
            <a:endParaRPr lang="tr-TR" dirty="0" smtClean="0"/>
          </a:p>
          <a:p>
            <a:pPr algn="just"/>
            <a:r>
              <a:rPr lang="tr-TR" sz="2000" b="1" dirty="0" smtClean="0">
                <a:latin typeface="Times New Roman" pitchFamily="18" charset="0"/>
                <a:cs typeface="Times New Roman" pitchFamily="18" charset="0"/>
              </a:rPr>
              <a:t>h) Durak İşareti [    ] :</a:t>
            </a:r>
            <a:r>
              <a:rPr lang="tr-TR" sz="2000" dirty="0" smtClean="0">
                <a:latin typeface="Times New Roman" pitchFamily="18" charset="0"/>
                <a:cs typeface="Times New Roman" pitchFamily="18" charset="0"/>
              </a:rPr>
              <a:t> Bir müzik eseri çalınırken veya söylenirken istenilen bir etkiyi elde etmek için bazen ölçünün düzenli olan hareketi durdurulur. Bu durdurma işlemi bu işaretle gösterilir ki, buna “Durak İşareti” denir. Bu işaret notaların üzerine gelmişse, notaların süreleri eşit zamanda kesilmeyip daha çok uzatılacağını gösterir. Bu belirsiz zaman icracının veya şefin isteğine bağlıdır.</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23</a:t>
            </a:fld>
            <a:endParaRPr lang="tr-TR"/>
          </a:p>
        </p:txBody>
      </p:sp>
      <p:pic>
        <p:nvPicPr>
          <p:cNvPr id="36866" name="Resim 25" descr="Dolap şekli"/>
          <p:cNvPicPr>
            <a:picLocks noChangeAspect="1" noChangeArrowheads="1"/>
          </p:cNvPicPr>
          <p:nvPr/>
        </p:nvPicPr>
        <p:blipFill>
          <a:blip r:embed="rId2"/>
          <a:srcRect/>
          <a:stretch>
            <a:fillRect/>
          </a:stretch>
        </p:blipFill>
        <p:spPr bwMode="auto">
          <a:xfrm>
            <a:off x="1928794" y="2000240"/>
            <a:ext cx="5400675" cy="885825"/>
          </a:xfrm>
          <a:prstGeom prst="rect">
            <a:avLst/>
          </a:prstGeom>
          <a:noFill/>
          <a:ln w="9525">
            <a:noFill/>
            <a:miter lim="800000"/>
            <a:headEnd/>
            <a:tailEnd/>
          </a:ln>
        </p:spPr>
      </p:pic>
      <p:pic>
        <p:nvPicPr>
          <p:cNvPr id="36867" name="Resim 27" descr="Durak İşareti"/>
          <p:cNvPicPr>
            <a:picLocks noChangeAspect="1" noChangeArrowheads="1"/>
          </p:cNvPicPr>
          <p:nvPr/>
        </p:nvPicPr>
        <p:blipFill>
          <a:blip r:embed="rId3"/>
          <a:srcRect/>
          <a:stretch>
            <a:fillRect/>
          </a:stretch>
        </p:blipFill>
        <p:spPr bwMode="auto">
          <a:xfrm>
            <a:off x="1857356" y="5143512"/>
            <a:ext cx="5400675" cy="752475"/>
          </a:xfrm>
          <a:prstGeom prst="rect">
            <a:avLst/>
          </a:prstGeom>
          <a:noFill/>
          <a:ln w="9525">
            <a:noFill/>
            <a:miter lim="800000"/>
            <a:headEnd/>
            <a:tailEnd/>
          </a:ln>
        </p:spPr>
      </p:pic>
      <p:sp>
        <p:nvSpPr>
          <p:cNvPr id="3686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36868" name="Resim 26" descr="!¼"/>
          <p:cNvPicPr>
            <a:picLocks noChangeAspect="1" noChangeArrowheads="1"/>
          </p:cNvPicPr>
          <p:nvPr/>
        </p:nvPicPr>
        <p:blipFill>
          <a:blip r:embed="rId4"/>
          <a:srcRect/>
          <a:stretch>
            <a:fillRect/>
          </a:stretch>
        </p:blipFill>
        <p:spPr bwMode="auto">
          <a:xfrm>
            <a:off x="3071802" y="3214686"/>
            <a:ext cx="257175" cy="209550"/>
          </a:xfrm>
          <a:prstGeom prst="rect">
            <a:avLst/>
          </a:prstGeom>
          <a:noFill/>
        </p:spPr>
      </p:pic>
      <p:sp>
        <p:nvSpPr>
          <p:cNvPr id="36870" name="Rectangle 6"/>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tr-TR" sz="900" b="0" i="0" u="none" strike="noStrike" cap="none" normalizeH="0" baseline="0" smtClean="0">
                <a:ln>
                  <a:noFill/>
                </a:ln>
                <a:solidFill>
                  <a:schemeClr val="tx1"/>
                </a:solidFill>
                <a:effectLst/>
                <a:latin typeface="Arial" pitchFamily="34" charset="0"/>
                <a:cs typeface="Arial" pitchFamily="34" charset="0"/>
              </a:rPr>
              <a:t> </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lstStyle/>
          <a:p>
            <a:r>
              <a:rPr lang="tr-TR" sz="2000" dirty="0" smtClean="0">
                <a:latin typeface="Times New Roman" pitchFamily="18" charset="0"/>
                <a:cs typeface="Times New Roman" pitchFamily="18" charset="0"/>
              </a:rPr>
              <a:t>Şimdi, buraya kadar verdiğimiz temel bilgilerle aşağıdaki alıştırmaları </a:t>
            </a:r>
            <a:r>
              <a:rPr lang="tr-TR" sz="2000" dirty="0" err="1" smtClean="0">
                <a:latin typeface="Times New Roman" pitchFamily="18" charset="0"/>
                <a:cs typeface="Times New Roman" pitchFamily="18" charset="0"/>
              </a:rPr>
              <a:t>usûl</a:t>
            </a:r>
            <a:r>
              <a:rPr lang="tr-TR" sz="2000" dirty="0" smtClean="0">
                <a:latin typeface="Times New Roman" pitchFamily="18" charset="0"/>
                <a:cs typeface="Times New Roman" pitchFamily="18" charset="0"/>
              </a:rPr>
              <a:t> vurarak okumaya çalışalım.</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24</a:t>
            </a:fld>
            <a:endParaRPr lang="tr-TR"/>
          </a:p>
        </p:txBody>
      </p:sp>
      <p:pic>
        <p:nvPicPr>
          <p:cNvPr id="37890" name="Resim 28" descr="Alıştırma1"/>
          <p:cNvPicPr>
            <a:picLocks noChangeAspect="1" noChangeArrowheads="1"/>
          </p:cNvPicPr>
          <p:nvPr/>
        </p:nvPicPr>
        <p:blipFill>
          <a:blip r:embed="rId2"/>
          <a:srcRect/>
          <a:stretch>
            <a:fillRect/>
          </a:stretch>
        </p:blipFill>
        <p:spPr bwMode="auto">
          <a:xfrm>
            <a:off x="1857356" y="1142984"/>
            <a:ext cx="5400675" cy="1533525"/>
          </a:xfrm>
          <a:prstGeom prst="rect">
            <a:avLst/>
          </a:prstGeom>
          <a:noFill/>
          <a:ln w="9525">
            <a:noFill/>
            <a:miter lim="800000"/>
            <a:headEnd/>
            <a:tailEnd/>
          </a:ln>
        </p:spPr>
      </p:pic>
      <p:pic>
        <p:nvPicPr>
          <p:cNvPr id="37891" name="Resim 29" descr="Alıştırma2"/>
          <p:cNvPicPr>
            <a:picLocks noChangeAspect="1" noChangeArrowheads="1"/>
          </p:cNvPicPr>
          <p:nvPr/>
        </p:nvPicPr>
        <p:blipFill>
          <a:blip r:embed="rId3"/>
          <a:srcRect/>
          <a:stretch>
            <a:fillRect/>
          </a:stretch>
        </p:blipFill>
        <p:spPr bwMode="auto">
          <a:xfrm>
            <a:off x="1857356" y="2857496"/>
            <a:ext cx="5400675" cy="1066800"/>
          </a:xfrm>
          <a:prstGeom prst="rect">
            <a:avLst/>
          </a:prstGeom>
          <a:noFill/>
          <a:ln w="9525">
            <a:noFill/>
            <a:miter lim="800000"/>
            <a:headEnd/>
            <a:tailEnd/>
          </a:ln>
        </p:spPr>
      </p:pic>
      <p:pic>
        <p:nvPicPr>
          <p:cNvPr id="37892" name="Resim 30" descr="Alıştırma3"/>
          <p:cNvPicPr>
            <a:picLocks noChangeAspect="1" noChangeArrowheads="1"/>
          </p:cNvPicPr>
          <p:nvPr/>
        </p:nvPicPr>
        <p:blipFill>
          <a:blip r:embed="rId4"/>
          <a:srcRect/>
          <a:stretch>
            <a:fillRect/>
          </a:stretch>
        </p:blipFill>
        <p:spPr bwMode="auto">
          <a:xfrm>
            <a:off x="1857356" y="4143380"/>
            <a:ext cx="5400675" cy="1066800"/>
          </a:xfrm>
          <a:prstGeom prst="rect">
            <a:avLst/>
          </a:prstGeom>
          <a:noFill/>
          <a:ln w="9525">
            <a:noFill/>
            <a:miter lim="800000"/>
            <a:headEnd/>
            <a:tailEnd/>
          </a:ln>
        </p:spPr>
      </p:pic>
      <p:pic>
        <p:nvPicPr>
          <p:cNvPr id="37893" name="Resim 31" descr="Alıştırma4"/>
          <p:cNvPicPr>
            <a:picLocks noChangeAspect="1" noChangeArrowheads="1"/>
          </p:cNvPicPr>
          <p:nvPr/>
        </p:nvPicPr>
        <p:blipFill>
          <a:blip r:embed="rId5"/>
          <a:srcRect/>
          <a:stretch>
            <a:fillRect/>
          </a:stretch>
        </p:blipFill>
        <p:spPr bwMode="auto">
          <a:xfrm>
            <a:off x="1857356" y="5357826"/>
            <a:ext cx="5400675" cy="466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lstStyle/>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25</a:t>
            </a:fld>
            <a:endParaRPr lang="tr-TR"/>
          </a:p>
        </p:txBody>
      </p:sp>
      <p:pic>
        <p:nvPicPr>
          <p:cNvPr id="38914" name="Resim 32" descr="Alıştırma5"/>
          <p:cNvPicPr>
            <a:picLocks noChangeAspect="1" noChangeArrowheads="1"/>
          </p:cNvPicPr>
          <p:nvPr/>
        </p:nvPicPr>
        <p:blipFill>
          <a:blip r:embed="rId2"/>
          <a:srcRect/>
          <a:stretch>
            <a:fillRect/>
          </a:stretch>
        </p:blipFill>
        <p:spPr bwMode="auto">
          <a:xfrm>
            <a:off x="1857356" y="1357298"/>
            <a:ext cx="5400675" cy="495300"/>
          </a:xfrm>
          <a:prstGeom prst="rect">
            <a:avLst/>
          </a:prstGeom>
          <a:noFill/>
          <a:ln w="9525">
            <a:noFill/>
            <a:miter lim="800000"/>
            <a:headEnd/>
            <a:tailEnd/>
          </a:ln>
        </p:spPr>
      </p:pic>
      <p:pic>
        <p:nvPicPr>
          <p:cNvPr id="38915" name="Resim 33" descr="Alıştırma6"/>
          <p:cNvPicPr>
            <a:picLocks noChangeAspect="1" noChangeArrowheads="1"/>
          </p:cNvPicPr>
          <p:nvPr/>
        </p:nvPicPr>
        <p:blipFill>
          <a:blip r:embed="rId3"/>
          <a:srcRect/>
          <a:stretch>
            <a:fillRect/>
          </a:stretch>
        </p:blipFill>
        <p:spPr bwMode="auto">
          <a:xfrm>
            <a:off x="1857356" y="2071678"/>
            <a:ext cx="5400675" cy="1800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62500" lnSpcReduction="20000"/>
          </a:bodyPr>
          <a:lstStyle/>
          <a:p>
            <a:r>
              <a:rPr lang="tr-TR" dirty="0" smtClean="0">
                <a:latin typeface="Times New Roman" pitchFamily="18" charset="0"/>
                <a:cs typeface="Times New Roman" pitchFamily="18" charset="0"/>
              </a:rPr>
              <a:t>B. SES SİSTEMİ </a:t>
            </a:r>
          </a:p>
          <a:p>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Aralarında belli oranlarda aralıklarla sıralanmış sekiz komşu notaya dizi ve gam adı verildiğini biliyoruz. Beş tam ve iki yarım sesten meydana gelen diziye, tabii dizi (gam) veya “</a:t>
            </a:r>
            <a:r>
              <a:rPr lang="tr-TR" dirty="0" err="1" smtClean="0">
                <a:latin typeface="Times New Roman" pitchFamily="18" charset="0"/>
                <a:cs typeface="Times New Roman" pitchFamily="18" charset="0"/>
              </a:rPr>
              <a:t>diyatonik</a:t>
            </a:r>
            <a:r>
              <a:rPr lang="tr-TR" dirty="0" smtClean="0">
                <a:latin typeface="Times New Roman" pitchFamily="18" charset="0"/>
                <a:cs typeface="Times New Roman" pitchFamily="18" charset="0"/>
              </a:rPr>
              <a:t>” dizi denir. Fakat bu dizi,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seslerinin bütün ihtiyacını karşılayamaz. Bu nedenle </a:t>
            </a:r>
            <a:r>
              <a:rPr lang="tr-TR" dirty="0" err="1" smtClean="0">
                <a:latin typeface="Times New Roman" pitchFamily="18" charset="0"/>
                <a:cs typeface="Times New Roman" pitchFamily="18" charset="0"/>
              </a:rPr>
              <a:t>diyatonik</a:t>
            </a:r>
            <a:r>
              <a:rPr lang="tr-TR" dirty="0" smtClean="0">
                <a:latin typeface="Times New Roman" pitchFamily="18" charset="0"/>
                <a:cs typeface="Times New Roman" pitchFamily="18" charset="0"/>
              </a:rPr>
              <a:t> dizideki 5 tam aralığın ikiye bölünmesiyle 10 yarım ve buna dizide kalan 2 yarım (mi-fa, si-do) yarım sesin eklenmesiyle 12 yarım sesli dizi elde edilir ki, buna da “kromatik” dizi denir.   </a:t>
            </a:r>
          </a:p>
          <a:p>
            <a:pPr algn="just"/>
            <a:r>
              <a:rPr lang="tr-TR" dirty="0" smtClean="0">
                <a:latin typeface="Times New Roman" pitchFamily="18" charset="0"/>
                <a:cs typeface="Times New Roman" pitchFamily="18" charset="0"/>
              </a:rPr>
              <a:t>Böylece Batı </a:t>
            </a:r>
            <a:r>
              <a:rPr lang="tr-TR" dirty="0" err="1" smtClean="0">
                <a:latin typeface="Times New Roman" pitchFamily="18" charset="0"/>
                <a:cs typeface="Times New Roman" pitchFamily="18" charset="0"/>
              </a:rPr>
              <a:t>mûsikîsinde</a:t>
            </a:r>
            <a:r>
              <a:rPr lang="tr-TR" dirty="0" smtClean="0">
                <a:latin typeface="Times New Roman" pitchFamily="18" charset="0"/>
                <a:cs typeface="Times New Roman" pitchFamily="18" charset="0"/>
              </a:rPr>
              <a:t> bir </a:t>
            </a:r>
            <a:r>
              <a:rPr lang="tr-TR" dirty="0" err="1" smtClean="0">
                <a:latin typeface="Times New Roman" pitchFamily="18" charset="0"/>
                <a:cs typeface="Times New Roman" pitchFamily="18" charset="0"/>
              </a:rPr>
              <a:t>sekizli’nin</a:t>
            </a:r>
            <a:r>
              <a:rPr lang="tr-TR" dirty="0" smtClean="0">
                <a:latin typeface="Times New Roman" pitchFamily="18" charset="0"/>
                <a:cs typeface="Times New Roman" pitchFamily="18" charset="0"/>
              </a:rPr>
              <a:t> eşit on iki yarım sese bölünme sistemine de “</a:t>
            </a:r>
            <a:r>
              <a:rPr lang="tr-TR" dirty="0" err="1" smtClean="0">
                <a:latin typeface="Times New Roman" pitchFamily="18" charset="0"/>
                <a:cs typeface="Times New Roman" pitchFamily="18" charset="0"/>
              </a:rPr>
              <a:t>Tampere</a:t>
            </a:r>
            <a:r>
              <a:rPr lang="tr-TR" dirty="0" smtClean="0">
                <a:latin typeface="Times New Roman" pitchFamily="18" charset="0"/>
                <a:cs typeface="Times New Roman" pitchFamily="18" charset="0"/>
              </a:rPr>
              <a:t> Sistemi” adı verilmiştir.</a:t>
            </a:r>
          </a:p>
          <a:p>
            <a:pPr algn="just"/>
            <a:r>
              <a:rPr lang="tr-TR" dirty="0" smtClean="0">
                <a:latin typeface="Times New Roman" pitchFamily="18" charset="0"/>
                <a:cs typeface="Times New Roman" pitchFamily="18" charset="0"/>
              </a:rPr>
              <a:t>Türklerin İslâm’dan önceki dönemlerde </a:t>
            </a:r>
            <a:r>
              <a:rPr lang="tr-TR" dirty="0" err="1" smtClean="0">
                <a:latin typeface="Times New Roman" pitchFamily="18" charset="0"/>
                <a:cs typeface="Times New Roman" pitchFamily="18" charset="0"/>
              </a:rPr>
              <a:t>pentatonik</a:t>
            </a:r>
            <a:r>
              <a:rPr lang="tr-TR" dirty="0" smtClean="0">
                <a:latin typeface="Times New Roman" pitchFamily="18" charset="0"/>
                <a:cs typeface="Times New Roman" pitchFamily="18" charset="0"/>
              </a:rPr>
              <a:t> (Beşli) bir ses sistemine sahip oldukları bilinmektedir. Ancak İslâm dairesine girdikten sonra üç kıtaya yayılan Osmanlı’nın çok çeşitli kültürleri ve müzikleri içerisinde barındırdığı bilinmektedir. Çok çeşitli ve zengin bir kültür yanında, müzik açısından da çok engin bir yapıya ulaşmıştı. Ayrıca yönetimlerin teşvik ve ödüllendirmeleri nedeniyle bu alanda çokça eser ortaya konulmasına vesile olmuştu. Türk-İslâm müzik tarihinde VII. Yüzyıldan XVIII. Yüzyıla kadar kullanılan ses sistemi 17 aralıklı ses sistemidir. Bu daha sonra 24’e çıkmıştır. </a:t>
            </a:r>
          </a:p>
          <a:p>
            <a:pPr algn="just">
              <a:buNone/>
            </a:pPr>
            <a:r>
              <a:rPr lang="tr-TR" dirty="0" smtClean="0">
                <a:latin typeface="Times New Roman" pitchFamily="18" charset="0"/>
                <a:cs typeface="Times New Roman" pitchFamily="18" charset="0"/>
              </a:rPr>
              <a:t> </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26</a:t>
            </a:fld>
            <a:endParaRPr lang="tr-T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571480"/>
            <a:ext cx="8229600" cy="5554683"/>
          </a:xfrm>
        </p:spPr>
        <p:txBody>
          <a:bodyPr>
            <a:normAutofit fontScale="70000" lnSpcReduction="20000"/>
          </a:bodyPr>
          <a:lstStyle/>
          <a:p>
            <a:pPr algn="just"/>
            <a:r>
              <a:rPr lang="tr-TR" sz="2600" dirty="0" smtClean="0">
                <a:latin typeface="Times New Roman" pitchFamily="18" charset="0"/>
                <a:cs typeface="Times New Roman" pitchFamily="18" charset="0"/>
              </a:rPr>
              <a:t>Türk </a:t>
            </a:r>
            <a:r>
              <a:rPr lang="tr-TR" sz="2600" dirty="0" err="1" smtClean="0">
                <a:latin typeface="Times New Roman" pitchFamily="18" charset="0"/>
                <a:cs typeface="Times New Roman" pitchFamily="18" charset="0"/>
              </a:rPr>
              <a:t>Mûsikîsi</a:t>
            </a:r>
            <a:r>
              <a:rPr lang="tr-TR" sz="2600" dirty="0" smtClean="0">
                <a:latin typeface="Times New Roman" pitchFamily="18" charset="0"/>
                <a:cs typeface="Times New Roman" pitchFamily="18" charset="0"/>
              </a:rPr>
              <a:t> Ses Sistemi, Batı Müzik Sisteminden çok farklıdır. Türk </a:t>
            </a:r>
            <a:r>
              <a:rPr lang="tr-TR" sz="2600" dirty="0" err="1" smtClean="0">
                <a:latin typeface="Times New Roman" pitchFamily="18" charset="0"/>
                <a:cs typeface="Times New Roman" pitchFamily="18" charset="0"/>
              </a:rPr>
              <a:t>mûsikîsinde</a:t>
            </a:r>
            <a:r>
              <a:rPr lang="tr-TR" sz="2600" dirty="0" smtClean="0">
                <a:latin typeface="Times New Roman" pitchFamily="18" charset="0"/>
                <a:cs typeface="Times New Roman" pitchFamily="18" charset="0"/>
              </a:rPr>
              <a:t> bir </a:t>
            </a:r>
            <a:r>
              <a:rPr lang="tr-TR" sz="2600" dirty="0" err="1" smtClean="0">
                <a:latin typeface="Times New Roman" pitchFamily="18" charset="0"/>
                <a:cs typeface="Times New Roman" pitchFamily="18" charset="0"/>
              </a:rPr>
              <a:t>sekizli’de</a:t>
            </a:r>
            <a:r>
              <a:rPr lang="tr-TR" sz="2600" dirty="0" smtClean="0">
                <a:latin typeface="Times New Roman" pitchFamily="18" charset="0"/>
                <a:cs typeface="Times New Roman" pitchFamily="18" charset="0"/>
              </a:rPr>
              <a:t> birbirinden farklı uzaklıklarda 24 aralık ve 25 ses vardır. Bu sistem, Batı </a:t>
            </a:r>
            <a:r>
              <a:rPr lang="tr-TR" sz="2600" dirty="0" err="1" smtClean="0">
                <a:latin typeface="Times New Roman" pitchFamily="18" charset="0"/>
                <a:cs typeface="Times New Roman" pitchFamily="18" charset="0"/>
              </a:rPr>
              <a:t>mûsikîsinde</a:t>
            </a:r>
            <a:r>
              <a:rPr lang="tr-TR" sz="2600" dirty="0" smtClean="0">
                <a:latin typeface="Times New Roman" pitchFamily="18" charset="0"/>
                <a:cs typeface="Times New Roman" pitchFamily="18" charset="0"/>
              </a:rPr>
              <a:t> bulunmayan çeşitli aralıkların meydana gelmesini sağlamış ve böylece yüzlerce makam türetilmiştir. Bu yüzden Türk-İslâm </a:t>
            </a:r>
            <a:r>
              <a:rPr lang="tr-TR" sz="2600" dirty="0" err="1" smtClean="0">
                <a:latin typeface="Times New Roman" pitchFamily="18" charset="0"/>
                <a:cs typeface="Times New Roman" pitchFamily="18" charset="0"/>
              </a:rPr>
              <a:t>Mûsikî</a:t>
            </a:r>
            <a:r>
              <a:rPr lang="tr-TR" sz="2600" dirty="0" smtClean="0">
                <a:latin typeface="Times New Roman" pitchFamily="18" charset="0"/>
                <a:cs typeface="Times New Roman" pitchFamily="18" charset="0"/>
              </a:rPr>
              <a:t> Tarihine baktığımız zaman 750’yi aşkın makam kullanılmıştır. Makam ve ses faklılığı bakımından bu kadar zengin bir melodiye sahip olan Osmanlı kültüründe sonradan bu zevk kaybolmuş ve bu sanatta makam icat etmek gibi bir gayret de ortadan kalkmıştır.</a:t>
            </a:r>
          </a:p>
          <a:p>
            <a:pPr algn="just"/>
            <a:r>
              <a:rPr lang="tr-TR" sz="2600" dirty="0" smtClean="0">
                <a:latin typeface="Times New Roman" pitchFamily="18" charset="0"/>
                <a:cs typeface="Times New Roman" pitchFamily="18" charset="0"/>
              </a:rPr>
              <a:t>  	Osmanlı’nın sonu ve Cumhuriyetin başlangıcında yeni bir müzik arayışı başlamıştır. Osmanlı’nın yıkılışına sanki sahip olduğu müzik müessesesi sebep olmuş gibi telakki edilerek, Batı Müziğinin aynen Türkiye Cumhuriyeti Devletinde eğitiminin yapılması çalışmalarına başlanmıştır. Ancak bu süreçte bazı vatansever ve millî </a:t>
            </a:r>
            <a:r>
              <a:rPr lang="tr-TR" sz="2600" dirty="0" err="1" smtClean="0">
                <a:latin typeface="Times New Roman" pitchFamily="18" charset="0"/>
                <a:cs typeface="Times New Roman" pitchFamily="18" charset="0"/>
              </a:rPr>
              <a:t>mûsikîmizin</a:t>
            </a:r>
            <a:r>
              <a:rPr lang="tr-TR" sz="2600" dirty="0" smtClean="0">
                <a:latin typeface="Times New Roman" pitchFamily="18" charset="0"/>
                <a:cs typeface="Times New Roman" pitchFamily="18" charset="0"/>
              </a:rPr>
              <a:t> vefakâr üstatlarının gayretleri unutulmamalıdır. Bu arada Osmanlı’dan kalan Türk Müziğine bir yeni çehre kazandırma faaliyetleri başlamıştır. Bunun için de öncelikle ses sisteminin oturtulması ilk faaliyet olarak göze çarpmaktaydı. Bu yüzden XV. yüzyılda yaşamış olan </a:t>
            </a:r>
            <a:r>
              <a:rPr lang="tr-TR" sz="2600" dirty="0" err="1" smtClean="0">
                <a:latin typeface="Times New Roman" pitchFamily="18" charset="0"/>
                <a:cs typeface="Times New Roman" pitchFamily="18" charset="0"/>
              </a:rPr>
              <a:t>Seydî</a:t>
            </a:r>
            <a:r>
              <a:rPr lang="tr-TR" sz="2600" dirty="0" smtClean="0">
                <a:latin typeface="Times New Roman" pitchFamily="18" charset="0"/>
                <a:cs typeface="Times New Roman" pitchFamily="18" charset="0"/>
              </a:rPr>
              <a:t> adındaki bir şahsın El-Matla’ adındaki kitabında bir sır gibi saklanan ve adına “Düzen-i </a:t>
            </a:r>
            <a:r>
              <a:rPr lang="tr-TR" sz="2600" dirty="0" err="1" smtClean="0">
                <a:latin typeface="Times New Roman" pitchFamily="18" charset="0"/>
                <a:cs typeface="Times New Roman" pitchFamily="18" charset="0"/>
              </a:rPr>
              <a:t>Muhâlif</a:t>
            </a:r>
            <a:r>
              <a:rPr lang="tr-TR" sz="2600" dirty="0" smtClean="0">
                <a:latin typeface="Times New Roman" pitchFamily="18" charset="0"/>
                <a:cs typeface="Times New Roman" pitchFamily="18" charset="0"/>
              </a:rPr>
              <a:t>” denilen bu </a:t>
            </a:r>
            <a:r>
              <a:rPr lang="tr-TR" sz="2600" dirty="0" err="1" smtClean="0">
                <a:latin typeface="Times New Roman" pitchFamily="18" charset="0"/>
                <a:cs typeface="Times New Roman" pitchFamily="18" charset="0"/>
              </a:rPr>
              <a:t>yirmidörtlü</a:t>
            </a:r>
            <a:r>
              <a:rPr lang="tr-TR" sz="2600" dirty="0" smtClean="0">
                <a:latin typeface="Times New Roman" pitchFamily="18" charset="0"/>
                <a:cs typeface="Times New Roman" pitchFamily="18" charset="0"/>
              </a:rPr>
              <a:t> ses sistemi, Dr. Suphi Ezgi tarafından ortaya çıkarılmış, Hüseyin Sadettin </a:t>
            </a:r>
            <a:r>
              <a:rPr lang="tr-TR" sz="2600" dirty="0" err="1" smtClean="0">
                <a:latin typeface="Times New Roman" pitchFamily="18" charset="0"/>
                <a:cs typeface="Times New Roman" pitchFamily="18" charset="0"/>
              </a:rPr>
              <a:t>Arel</a:t>
            </a:r>
            <a:r>
              <a:rPr lang="tr-TR" sz="2600" dirty="0" smtClean="0">
                <a:latin typeface="Times New Roman" pitchFamily="18" charset="0"/>
                <a:cs typeface="Times New Roman" pitchFamily="18" charset="0"/>
              </a:rPr>
              <a:t> ve Murat Salih </a:t>
            </a:r>
            <a:r>
              <a:rPr lang="tr-TR" sz="2600" dirty="0" err="1" smtClean="0">
                <a:latin typeface="Times New Roman" pitchFamily="18" charset="0"/>
                <a:cs typeface="Times New Roman" pitchFamily="18" charset="0"/>
              </a:rPr>
              <a:t>Uzdilek</a:t>
            </a:r>
            <a:r>
              <a:rPr lang="tr-TR" sz="2600" dirty="0" smtClean="0">
                <a:latin typeface="Times New Roman" pitchFamily="18" charset="0"/>
                <a:cs typeface="Times New Roman" pitchFamily="18" charset="0"/>
              </a:rPr>
              <a:t> adlı müzikologlar tarafından da benimsenerek </a:t>
            </a:r>
            <a:r>
              <a:rPr lang="tr-TR" sz="2600" dirty="0" err="1" smtClean="0">
                <a:latin typeface="Times New Roman" pitchFamily="18" charset="0"/>
                <a:cs typeface="Times New Roman" pitchFamily="18" charset="0"/>
              </a:rPr>
              <a:t>Arel</a:t>
            </a:r>
            <a:r>
              <a:rPr lang="tr-TR" sz="2600" dirty="0" smtClean="0">
                <a:latin typeface="Times New Roman" pitchFamily="18" charset="0"/>
                <a:cs typeface="Times New Roman" pitchFamily="18" charset="0"/>
              </a:rPr>
              <a:t>-Ezgi-</a:t>
            </a:r>
            <a:r>
              <a:rPr lang="tr-TR" sz="2600" dirty="0" err="1" smtClean="0">
                <a:latin typeface="Times New Roman" pitchFamily="18" charset="0"/>
                <a:cs typeface="Times New Roman" pitchFamily="18" charset="0"/>
              </a:rPr>
              <a:t>Uzdilek</a:t>
            </a:r>
            <a:r>
              <a:rPr lang="tr-TR" sz="2600" dirty="0" smtClean="0">
                <a:latin typeface="Times New Roman" pitchFamily="18" charset="0"/>
                <a:cs typeface="Times New Roman" pitchFamily="18" charset="0"/>
              </a:rPr>
              <a:t> adıyla bugünkü kullandığımız Türk </a:t>
            </a:r>
            <a:r>
              <a:rPr lang="tr-TR" sz="2600" dirty="0" err="1" smtClean="0">
                <a:latin typeface="Times New Roman" pitchFamily="18" charset="0"/>
                <a:cs typeface="Times New Roman" pitchFamily="18" charset="0"/>
              </a:rPr>
              <a:t>Mûsikîsi</a:t>
            </a:r>
            <a:r>
              <a:rPr lang="tr-TR" sz="2600" dirty="0" smtClean="0">
                <a:latin typeface="Times New Roman" pitchFamily="18" charset="0"/>
                <a:cs typeface="Times New Roman" pitchFamily="18" charset="0"/>
              </a:rPr>
              <a:t> ses sistemi haline getirilmiştir.  </a:t>
            </a:r>
          </a:p>
          <a:p>
            <a:pPr algn="just"/>
            <a:r>
              <a:rPr lang="tr-TR" sz="2600" dirty="0" smtClean="0">
                <a:latin typeface="Times New Roman" pitchFamily="18" charset="0"/>
                <a:cs typeface="Times New Roman" pitchFamily="18" charset="0"/>
              </a:rPr>
              <a:t> </a:t>
            </a:r>
          </a:p>
          <a:p>
            <a:pPr algn="just">
              <a:buNone/>
            </a:pPr>
            <a:endParaRPr lang="tr-TR" sz="2400" dirty="0" smtClean="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27</a:t>
            </a:fld>
            <a:endParaRPr lang="tr-T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200" dirty="0" smtClean="0">
                <a:latin typeface="Times New Roman" pitchFamily="18" charset="0"/>
                <a:cs typeface="Times New Roman" pitchFamily="18" charset="0"/>
              </a:rPr>
              <a:t>C. KOMA</a:t>
            </a:r>
            <a:endParaRPr lang="tr-TR" dirty="0"/>
          </a:p>
        </p:txBody>
      </p:sp>
      <p:sp>
        <p:nvSpPr>
          <p:cNvPr id="3" name="2 İçerik Yer Tutucusu"/>
          <p:cNvSpPr>
            <a:spLocks noGrp="1"/>
          </p:cNvSpPr>
          <p:nvPr>
            <p:ph idx="1"/>
          </p:nvPr>
        </p:nvSpPr>
        <p:spPr>
          <a:xfrm>
            <a:off x="457200" y="1214422"/>
            <a:ext cx="8229600" cy="4911741"/>
          </a:xfrm>
        </p:spPr>
        <p:txBody>
          <a:bodyPr/>
          <a:lstStyle/>
          <a:p>
            <a:pPr algn="just"/>
            <a:r>
              <a:rPr lang="tr-TR" dirty="0" smtClean="0"/>
              <a:t>	</a:t>
            </a:r>
            <a:r>
              <a:rPr lang="tr-TR" sz="2000" dirty="0" smtClean="0">
                <a:latin typeface="Times New Roman" pitchFamily="18" charset="0"/>
                <a:cs typeface="Times New Roman" pitchFamily="18" charset="0"/>
              </a:rPr>
              <a:t>Bir tam sesin dokuzda birine eşit olan ve kulağın fark edebileceği en küçük ses birimine “koma (Fazla)” denir.</a:t>
            </a:r>
          </a:p>
          <a:p>
            <a:pPr algn="just"/>
            <a:r>
              <a:rPr lang="tr-TR" sz="2000" dirty="0" smtClean="0">
                <a:latin typeface="Times New Roman" pitchFamily="18" charset="0"/>
                <a:cs typeface="Times New Roman" pitchFamily="18" charset="0"/>
              </a:rPr>
              <a:t>	Tam ses, iki ses arasında dokuz komalık uzaklık olan aralıktır. Dört koma ise, yarım ses olarak değerlendirilir.</a:t>
            </a:r>
          </a:p>
          <a:p>
            <a:pPr>
              <a:buNone/>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28</a:t>
            </a:fld>
            <a:endParaRPr lang="tr-TR"/>
          </a:p>
        </p:txBody>
      </p:sp>
      <p:pic>
        <p:nvPicPr>
          <p:cNvPr id="39938" name="Resim 1" descr="ɢ¼"/>
          <p:cNvPicPr>
            <a:picLocks noChangeAspect="1" noChangeArrowheads="1"/>
          </p:cNvPicPr>
          <p:nvPr/>
        </p:nvPicPr>
        <p:blipFill>
          <a:blip r:embed="rId2"/>
          <a:srcRect/>
          <a:stretch>
            <a:fillRect/>
          </a:stretch>
        </p:blipFill>
        <p:spPr bwMode="auto">
          <a:xfrm>
            <a:off x="2071670" y="3571876"/>
            <a:ext cx="5457825" cy="1352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571480"/>
            <a:ext cx="8229600" cy="5554683"/>
          </a:xfrm>
        </p:spPr>
        <p:txBody>
          <a:bodyPr>
            <a:normAutofit fontScale="92500"/>
          </a:bodyPr>
          <a:lstStyle/>
          <a:p>
            <a:pPr algn="just"/>
            <a:r>
              <a:rPr lang="tr-TR" sz="2600" dirty="0" smtClean="0">
                <a:latin typeface="Times New Roman" pitchFamily="18" charset="0"/>
                <a:cs typeface="Times New Roman" pitchFamily="18" charset="0"/>
              </a:rPr>
              <a:t>Bir sekizli dizide yedi aralık vardır. Bunlar: DO-RE, RE-Mİ, Mİ-FA, FA-SOL, SOL-LA, LA-Sİ, Sİ-DO aralığıdır. Bunlardan Mİ-FA, Sİ-DO aralıkları yarım ses, diğerleri tam ses aralıklardır. </a:t>
            </a:r>
          </a:p>
          <a:p>
            <a:pPr algn="just"/>
            <a:r>
              <a:rPr lang="tr-TR" sz="2600" dirty="0" smtClean="0">
                <a:latin typeface="Times New Roman" pitchFamily="18" charset="0"/>
                <a:cs typeface="Times New Roman" pitchFamily="18" charset="0"/>
              </a:rPr>
              <a:t>	Bu arada Mİ-FA ve Sİ-DO aralıkları Türk </a:t>
            </a:r>
            <a:r>
              <a:rPr lang="tr-TR" sz="2600" dirty="0" err="1" smtClean="0">
                <a:latin typeface="Times New Roman" pitchFamily="18" charset="0"/>
                <a:cs typeface="Times New Roman" pitchFamily="18" charset="0"/>
              </a:rPr>
              <a:t>Mûsikîsinde</a:t>
            </a:r>
            <a:r>
              <a:rPr lang="tr-TR" sz="2600" dirty="0" smtClean="0">
                <a:latin typeface="Times New Roman" pitchFamily="18" charset="0"/>
                <a:cs typeface="Times New Roman" pitchFamily="18" charset="0"/>
              </a:rPr>
              <a:t> 4 Koma, Batı Müziğinde ise 9 Komanın tam yarısı 4,5 Koma olduğu unutulmamalıdır. </a:t>
            </a:r>
          </a:p>
          <a:p>
            <a:pPr algn="just"/>
            <a:r>
              <a:rPr lang="tr-TR" sz="2600" dirty="0" smtClean="0">
                <a:latin typeface="Times New Roman" pitchFamily="18" charset="0"/>
                <a:cs typeface="Times New Roman" pitchFamily="18" charset="0"/>
              </a:rPr>
              <a:t>	Pek önemli görülmeyen bu fark aslında sistem olarak çok fark meydana getirmekte, dolayısıyla Batı tekniklerine göre şan eğitimi alan öğrencinin, Türk </a:t>
            </a:r>
            <a:r>
              <a:rPr lang="tr-TR" sz="2600" dirty="0" err="1" smtClean="0">
                <a:latin typeface="Times New Roman" pitchFamily="18" charset="0"/>
                <a:cs typeface="Times New Roman" pitchFamily="18" charset="0"/>
              </a:rPr>
              <a:t>Mûsikîsinde</a:t>
            </a:r>
            <a:r>
              <a:rPr lang="tr-TR" sz="2600" dirty="0" smtClean="0">
                <a:latin typeface="Times New Roman" pitchFamily="18" charset="0"/>
                <a:cs typeface="Times New Roman" pitchFamily="18" charset="0"/>
              </a:rPr>
              <a:t> bocalamasına; Türk </a:t>
            </a:r>
            <a:r>
              <a:rPr lang="tr-TR" sz="2600" dirty="0" err="1" smtClean="0">
                <a:latin typeface="Times New Roman" pitchFamily="18" charset="0"/>
                <a:cs typeface="Times New Roman" pitchFamily="18" charset="0"/>
              </a:rPr>
              <a:t>Mûsikîsine</a:t>
            </a:r>
            <a:r>
              <a:rPr lang="tr-TR" sz="2600" dirty="0" smtClean="0">
                <a:latin typeface="Times New Roman" pitchFamily="18" charset="0"/>
                <a:cs typeface="Times New Roman" pitchFamily="18" charset="0"/>
              </a:rPr>
              <a:t> göre şan eğitimi alan öğrencinin buçuklu komalara uyamamasına sebep olmaktadır. Şan eğitimi alacak olan öğrencilerimizin özellikle bu konudan haberdar olmaları gerekir.</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29</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lstStyle/>
          <a:p>
            <a:r>
              <a:rPr lang="tr-TR" sz="2800" u="sng" dirty="0" err="1">
                <a:latin typeface="Times New Roman" pitchFamily="18" charset="0"/>
                <a:cs typeface="Times New Roman" pitchFamily="18" charset="0"/>
              </a:rPr>
              <a:t>Zekâizâde</a:t>
            </a:r>
            <a:r>
              <a:rPr lang="tr-TR" sz="2800" u="sng" dirty="0">
                <a:latin typeface="Times New Roman" pitchFamily="18" charset="0"/>
                <a:cs typeface="Times New Roman" pitchFamily="18" charset="0"/>
              </a:rPr>
              <a:t> </a:t>
            </a:r>
            <a:r>
              <a:rPr lang="tr-TR" sz="2800" u="sng" dirty="0" err="1">
                <a:latin typeface="Times New Roman" pitchFamily="18" charset="0"/>
                <a:cs typeface="Times New Roman" pitchFamily="18" charset="0"/>
              </a:rPr>
              <a:t>Ahmed</a:t>
            </a:r>
            <a:r>
              <a:rPr lang="tr-TR" sz="2800" u="sng" dirty="0">
                <a:latin typeface="Times New Roman" pitchFamily="18" charset="0"/>
                <a:cs typeface="Times New Roman" pitchFamily="18" charset="0"/>
              </a:rPr>
              <a:t> Efendi</a:t>
            </a:r>
            <a:r>
              <a:rPr lang="tr-TR" sz="2800" dirty="0">
                <a:latin typeface="Times New Roman" pitchFamily="18" charset="0"/>
                <a:cs typeface="Times New Roman" pitchFamily="18" charset="0"/>
              </a:rPr>
              <a:t> : </a:t>
            </a:r>
            <a:r>
              <a:rPr lang="tr-TR" sz="2800" dirty="0" err="1">
                <a:latin typeface="Times New Roman" pitchFamily="18" charset="0"/>
                <a:cs typeface="Times New Roman" pitchFamily="18" charset="0"/>
              </a:rPr>
              <a:t>Mûsikî</a:t>
            </a:r>
            <a:r>
              <a:rPr lang="tr-TR" sz="2800" dirty="0">
                <a:latin typeface="Times New Roman" pitchFamily="18" charset="0"/>
                <a:cs typeface="Times New Roman" pitchFamily="18" charset="0"/>
              </a:rPr>
              <a:t>, insanın ahlâkını temizleyen </a:t>
            </a:r>
            <a:r>
              <a:rPr lang="tr-TR" sz="2800" dirty="0" err="1">
                <a:latin typeface="Times New Roman" pitchFamily="18" charset="0"/>
                <a:cs typeface="Times New Roman" pitchFamily="18" charset="0"/>
              </a:rPr>
              <a:t>mübârek</a:t>
            </a:r>
            <a:r>
              <a:rPr lang="tr-TR" sz="2800" dirty="0">
                <a:latin typeface="Times New Roman" pitchFamily="18" charset="0"/>
                <a:cs typeface="Times New Roman" pitchFamily="18" charset="0"/>
              </a:rPr>
              <a:t> bir ilimdir ki, âşığın aşkını, </a:t>
            </a:r>
            <a:r>
              <a:rPr lang="tr-TR" sz="2800" dirty="0" err="1">
                <a:latin typeface="Times New Roman" pitchFamily="18" charset="0"/>
                <a:cs typeface="Times New Roman" pitchFamily="18" charset="0"/>
              </a:rPr>
              <a:t>fâsık’ın</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fıskını</a:t>
            </a:r>
            <a:r>
              <a:rPr lang="tr-TR" sz="2800" dirty="0">
                <a:latin typeface="Times New Roman" pitchFamily="18" charset="0"/>
                <a:cs typeface="Times New Roman" pitchFamily="18" charset="0"/>
              </a:rPr>
              <a:t> (kötülüğünü) artırır. </a:t>
            </a:r>
          </a:p>
          <a:p>
            <a:pPr algn="just"/>
            <a:r>
              <a:rPr lang="tr-TR" sz="2800" u="sng" dirty="0" err="1">
                <a:latin typeface="Times New Roman" pitchFamily="18" charset="0"/>
                <a:cs typeface="Times New Roman" pitchFamily="18" charset="0"/>
              </a:rPr>
              <a:t>Konficyüs</a:t>
            </a:r>
            <a:r>
              <a:rPr lang="tr-TR" sz="2800" dirty="0">
                <a:latin typeface="Times New Roman" pitchFamily="18" charset="0"/>
                <a:cs typeface="Times New Roman" pitchFamily="18" charset="0"/>
              </a:rPr>
              <a:t> (Kung Fu </a:t>
            </a:r>
            <a:r>
              <a:rPr lang="tr-TR" sz="2800" dirty="0" err="1">
                <a:latin typeface="Times New Roman" pitchFamily="18" charset="0"/>
                <a:cs typeface="Times New Roman" pitchFamily="18" charset="0"/>
              </a:rPr>
              <a:t>Tzu</a:t>
            </a:r>
            <a:r>
              <a:rPr lang="tr-TR" sz="2800" dirty="0">
                <a:latin typeface="Times New Roman" pitchFamily="18" charset="0"/>
                <a:cs typeface="Times New Roman" pitchFamily="18" charset="0"/>
              </a:rPr>
              <a:t>) : Bir milletin ahlâk yönüyle nasıl idare edildiğini anlamak isterseniz, o milletin müziğini tetkik ediniz</a:t>
            </a:r>
            <a:r>
              <a:rPr lang="tr-TR" sz="2800" dirty="0" smtClean="0">
                <a:latin typeface="Times New Roman" pitchFamily="18" charset="0"/>
                <a:cs typeface="Times New Roman" pitchFamily="18" charset="0"/>
              </a:rPr>
              <a:t>.</a:t>
            </a:r>
          </a:p>
          <a:p>
            <a:pPr algn="just"/>
            <a:r>
              <a:rPr lang="tr-TR" sz="2800" u="sng" dirty="0">
                <a:latin typeface="Times New Roman" pitchFamily="18" charset="0"/>
                <a:cs typeface="Times New Roman" pitchFamily="18" charset="0"/>
              </a:rPr>
              <a:t>Joseph </a:t>
            </a:r>
            <a:r>
              <a:rPr lang="tr-TR" sz="2800" u="sng" dirty="0" err="1">
                <a:latin typeface="Times New Roman" pitchFamily="18" charset="0"/>
                <a:cs typeface="Times New Roman" pitchFamily="18" charset="0"/>
              </a:rPr>
              <a:t>D’ortique</a:t>
            </a:r>
            <a:r>
              <a:rPr lang="tr-TR" sz="2800" dirty="0">
                <a:latin typeface="Times New Roman" pitchFamily="18" charset="0"/>
                <a:cs typeface="Times New Roman" pitchFamily="18" charset="0"/>
              </a:rPr>
              <a:t> : Müzik, lisanın tamamen ifade edemediği bazı fikir ve güzel duyguları, nağmelerle ifade etmek için, insanlara Allah’ın lütfettiği bir lisandır.</a:t>
            </a:r>
          </a:p>
          <a:p>
            <a:pPr algn="just"/>
            <a:endParaRPr lang="tr-TR" sz="2000" dirty="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3</a:t>
            </a:fld>
            <a:endParaRPr lang="tr-T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200" dirty="0" smtClean="0">
                <a:latin typeface="Times New Roman" pitchFamily="18" charset="0"/>
                <a:cs typeface="Times New Roman" pitchFamily="18" charset="0"/>
              </a:rPr>
              <a:t>D. ARALIKLAR</a:t>
            </a:r>
            <a:r>
              <a:rPr lang="tr-TR" b="1" i="1" dirty="0" smtClean="0"/>
              <a:t/>
            </a:r>
            <a:br>
              <a:rPr lang="tr-TR" b="1" i="1" dirty="0" smtClean="0"/>
            </a:br>
            <a:endParaRPr lang="tr-TR" dirty="0"/>
          </a:p>
        </p:txBody>
      </p:sp>
      <p:sp>
        <p:nvSpPr>
          <p:cNvPr id="3" name="2 İçerik Yer Tutucusu"/>
          <p:cNvSpPr>
            <a:spLocks noGrp="1"/>
          </p:cNvSpPr>
          <p:nvPr>
            <p:ph idx="1"/>
          </p:nvPr>
        </p:nvSpPr>
        <p:spPr>
          <a:xfrm>
            <a:off x="457200" y="785794"/>
            <a:ext cx="8229600" cy="5340369"/>
          </a:xfrm>
        </p:spPr>
        <p:txBody>
          <a:bodyPr>
            <a:normAutofit/>
          </a:bodyPr>
          <a:lstStyle/>
          <a:p>
            <a:pPr algn="just">
              <a:spcBef>
                <a:spcPts val="0"/>
              </a:spcBef>
            </a:pPr>
            <a:r>
              <a:rPr lang="tr-TR" sz="1400" dirty="0" smtClean="0">
                <a:latin typeface="Times New Roman" pitchFamily="18" charset="0"/>
                <a:cs typeface="Times New Roman" pitchFamily="18" charset="0"/>
              </a:rPr>
              <a:t>Sesler arasındaki, </a:t>
            </a:r>
            <a:r>
              <a:rPr lang="tr-TR" sz="1400" dirty="0" err="1" smtClean="0">
                <a:latin typeface="Times New Roman" pitchFamily="18" charset="0"/>
                <a:cs typeface="Times New Roman" pitchFamily="18" charset="0"/>
              </a:rPr>
              <a:t>tîzlik</a:t>
            </a:r>
            <a:r>
              <a:rPr lang="tr-TR" sz="1400" dirty="0" smtClean="0">
                <a:latin typeface="Times New Roman" pitchFamily="18" charset="0"/>
                <a:cs typeface="Times New Roman" pitchFamily="18" charset="0"/>
              </a:rPr>
              <a:t> ve </a:t>
            </a:r>
            <a:r>
              <a:rPr lang="tr-TR" sz="1400" dirty="0" err="1" smtClean="0">
                <a:latin typeface="Times New Roman" pitchFamily="18" charset="0"/>
                <a:cs typeface="Times New Roman" pitchFamily="18" charset="0"/>
              </a:rPr>
              <a:t>peslik</a:t>
            </a:r>
            <a:r>
              <a:rPr lang="tr-TR" sz="1400" dirty="0" smtClean="0">
                <a:latin typeface="Times New Roman" pitchFamily="18" charset="0"/>
                <a:cs typeface="Times New Roman" pitchFamily="18" charset="0"/>
              </a:rPr>
              <a:t> farkına veya mesafeye aralık denir. </a:t>
            </a:r>
            <a:r>
              <a:rPr lang="tr-TR" sz="1400" dirty="0" err="1" smtClean="0">
                <a:latin typeface="Times New Roman" pitchFamily="18" charset="0"/>
                <a:cs typeface="Times New Roman" pitchFamily="18" charset="0"/>
              </a:rPr>
              <a:t>Pesten</a:t>
            </a:r>
            <a:r>
              <a:rPr lang="tr-TR" sz="1400" dirty="0" smtClean="0">
                <a:latin typeface="Times New Roman" pitchFamily="18" charset="0"/>
                <a:cs typeface="Times New Roman" pitchFamily="18" charset="0"/>
              </a:rPr>
              <a:t> </a:t>
            </a:r>
            <a:r>
              <a:rPr lang="tr-TR" sz="1400" dirty="0" err="1" smtClean="0">
                <a:latin typeface="Times New Roman" pitchFamily="18" charset="0"/>
                <a:cs typeface="Times New Roman" pitchFamily="18" charset="0"/>
              </a:rPr>
              <a:t>tîze</a:t>
            </a:r>
            <a:r>
              <a:rPr lang="tr-TR" sz="1400" dirty="0" smtClean="0">
                <a:latin typeface="Times New Roman" pitchFamily="18" charset="0"/>
                <a:cs typeface="Times New Roman" pitchFamily="18" charset="0"/>
              </a:rPr>
              <a:t> doğru çıkıcı, </a:t>
            </a:r>
            <a:r>
              <a:rPr lang="tr-TR" sz="1400" dirty="0" err="1" smtClean="0">
                <a:latin typeface="Times New Roman" pitchFamily="18" charset="0"/>
                <a:cs typeface="Times New Roman" pitchFamily="18" charset="0"/>
              </a:rPr>
              <a:t>tîzden</a:t>
            </a:r>
            <a:r>
              <a:rPr lang="tr-TR" sz="1400" dirty="0" smtClean="0">
                <a:latin typeface="Times New Roman" pitchFamily="18" charset="0"/>
                <a:cs typeface="Times New Roman" pitchFamily="18" charset="0"/>
              </a:rPr>
              <a:t> </a:t>
            </a:r>
            <a:r>
              <a:rPr lang="tr-TR" sz="1400" dirty="0" err="1" smtClean="0">
                <a:latin typeface="Times New Roman" pitchFamily="18" charset="0"/>
                <a:cs typeface="Times New Roman" pitchFamily="18" charset="0"/>
              </a:rPr>
              <a:t>pese</a:t>
            </a:r>
            <a:r>
              <a:rPr lang="tr-TR" sz="1400" dirty="0" smtClean="0">
                <a:latin typeface="Times New Roman" pitchFamily="18" charset="0"/>
                <a:cs typeface="Times New Roman" pitchFamily="18" charset="0"/>
              </a:rPr>
              <a:t> doğru ise inicidir.  </a:t>
            </a:r>
            <a:r>
              <a:rPr lang="tr-TR" sz="1400" dirty="0" smtClean="0"/>
              <a:t>Türk </a:t>
            </a:r>
            <a:r>
              <a:rPr lang="tr-TR" sz="1400" dirty="0" err="1" smtClean="0"/>
              <a:t>mûsikîsinde</a:t>
            </a:r>
            <a:r>
              <a:rPr lang="tr-TR" sz="1400" dirty="0" smtClean="0"/>
              <a:t>, bir </a:t>
            </a:r>
            <a:r>
              <a:rPr lang="tr-TR" sz="1400" dirty="0" err="1" smtClean="0"/>
              <a:t>sekizli’de</a:t>
            </a:r>
            <a:r>
              <a:rPr lang="tr-TR" sz="1400" dirty="0" smtClean="0"/>
              <a:t> 24 aralık ve 25 ses tablosu: </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30</a:t>
            </a:fld>
            <a:endParaRPr lang="tr-TR"/>
          </a:p>
        </p:txBody>
      </p:sp>
      <p:pic>
        <p:nvPicPr>
          <p:cNvPr id="40962" name="Resim 1"/>
          <p:cNvPicPr>
            <a:picLocks noChangeAspect="1" noChangeArrowheads="1"/>
          </p:cNvPicPr>
          <p:nvPr/>
        </p:nvPicPr>
        <p:blipFill>
          <a:blip r:embed="rId2"/>
          <a:srcRect/>
          <a:stretch>
            <a:fillRect/>
          </a:stretch>
        </p:blipFill>
        <p:spPr bwMode="auto">
          <a:xfrm>
            <a:off x="2285984" y="1500174"/>
            <a:ext cx="4643470" cy="47756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p:spPr>
        <p:txBody>
          <a:bodyPr>
            <a:normAutofit fontScale="90000"/>
          </a:bodyPr>
          <a:lstStyle/>
          <a:p>
            <a:pPr algn="l"/>
            <a:r>
              <a:rPr lang="tr-TR" sz="2200" dirty="0" smtClean="0">
                <a:latin typeface="Times New Roman" pitchFamily="18" charset="0"/>
                <a:cs typeface="Times New Roman" pitchFamily="18" charset="0"/>
              </a:rPr>
              <a:t>E. DEĞİŞTİRME İŞARETLERİ</a:t>
            </a:r>
            <a:r>
              <a:rPr lang="tr-TR" dirty="0" smtClean="0"/>
              <a:t/>
            </a:r>
            <a:br>
              <a:rPr lang="tr-TR" dirty="0" smtClean="0"/>
            </a:br>
            <a:endParaRPr lang="tr-TR" dirty="0"/>
          </a:p>
        </p:txBody>
      </p:sp>
      <p:sp>
        <p:nvSpPr>
          <p:cNvPr id="3" name="2 İçerik Yer Tutucusu"/>
          <p:cNvSpPr>
            <a:spLocks noGrp="1"/>
          </p:cNvSpPr>
          <p:nvPr>
            <p:ph idx="1"/>
          </p:nvPr>
        </p:nvSpPr>
        <p:spPr>
          <a:xfrm>
            <a:off x="457200" y="714356"/>
            <a:ext cx="8229600" cy="5411807"/>
          </a:xfrm>
        </p:spPr>
        <p:txBody>
          <a:bodyPr>
            <a:normAutofit/>
          </a:bodyPr>
          <a:lstStyle/>
          <a:p>
            <a:pPr algn="just"/>
            <a:r>
              <a:rPr lang="tr-TR" sz="2200" dirty="0" smtClean="0">
                <a:latin typeface="Times New Roman" pitchFamily="18" charset="0"/>
                <a:cs typeface="Times New Roman" pitchFamily="18" charset="0"/>
              </a:rPr>
              <a:t>Değiştirme işaretleri: Bir </a:t>
            </a:r>
            <a:r>
              <a:rPr lang="tr-TR" sz="2200" dirty="0" err="1" smtClean="0">
                <a:latin typeface="Times New Roman" pitchFamily="18" charset="0"/>
                <a:cs typeface="Times New Roman" pitchFamily="18" charset="0"/>
              </a:rPr>
              <a:t>mûsikî</a:t>
            </a:r>
            <a:r>
              <a:rPr lang="tr-TR" sz="2200" dirty="0" smtClean="0">
                <a:latin typeface="Times New Roman" pitchFamily="18" charset="0"/>
                <a:cs typeface="Times New Roman" pitchFamily="18" charset="0"/>
              </a:rPr>
              <a:t> eserinde tam ve yarım sesleri, kullanılan Diyez’in değeri kadar </a:t>
            </a:r>
            <a:r>
              <a:rPr lang="tr-TR" sz="2200" dirty="0" err="1" smtClean="0">
                <a:latin typeface="Times New Roman" pitchFamily="18" charset="0"/>
                <a:cs typeface="Times New Roman" pitchFamily="18" charset="0"/>
              </a:rPr>
              <a:t>tîzleştirmek</a:t>
            </a:r>
            <a:r>
              <a:rPr lang="tr-TR" sz="2200" dirty="0" smtClean="0">
                <a:latin typeface="Times New Roman" pitchFamily="18" charset="0"/>
                <a:cs typeface="Times New Roman" pitchFamily="18" charset="0"/>
              </a:rPr>
              <a:t>, kullanılan Bemol’ün değeri kadar da </a:t>
            </a:r>
            <a:r>
              <a:rPr lang="tr-TR" sz="2200" dirty="0" err="1" smtClean="0">
                <a:latin typeface="Times New Roman" pitchFamily="18" charset="0"/>
                <a:cs typeface="Times New Roman" pitchFamily="18" charset="0"/>
              </a:rPr>
              <a:t>pesleştirmek</a:t>
            </a:r>
            <a:r>
              <a:rPr lang="tr-TR" sz="2200" dirty="0" smtClean="0">
                <a:latin typeface="Times New Roman" pitchFamily="18" charset="0"/>
                <a:cs typeface="Times New Roman" pitchFamily="18" charset="0"/>
              </a:rPr>
              <a:t> ve bu duruma getirilmiş olan sesleri, eski haline getirmek için kullanılan işaretlerin hepsine değiştirme işaretleri denir.  </a:t>
            </a:r>
          </a:p>
          <a:p>
            <a:pPr algn="just"/>
            <a:r>
              <a:rPr lang="tr-TR" sz="2200" dirty="0" smtClean="0">
                <a:latin typeface="Times New Roman" pitchFamily="18" charset="0"/>
                <a:cs typeface="Times New Roman" pitchFamily="18" charset="0"/>
              </a:rPr>
              <a:t>a. </a:t>
            </a:r>
            <a:r>
              <a:rPr lang="tr-TR" sz="2200" b="1" dirty="0" smtClean="0">
                <a:latin typeface="Times New Roman" pitchFamily="18" charset="0"/>
                <a:cs typeface="Times New Roman" pitchFamily="18" charset="0"/>
              </a:rPr>
              <a:t>Diyez</a:t>
            </a:r>
            <a:r>
              <a:rPr lang="tr-TR" sz="2200" dirty="0" smtClean="0">
                <a:latin typeface="Times New Roman" pitchFamily="18" charset="0"/>
                <a:cs typeface="Times New Roman" pitchFamily="18" charset="0"/>
              </a:rPr>
              <a:t>: Önüne geldiği sesi (notayı) değeri kadar </a:t>
            </a:r>
            <a:r>
              <a:rPr lang="tr-TR" sz="2200" dirty="0" err="1" smtClean="0">
                <a:latin typeface="Times New Roman" pitchFamily="18" charset="0"/>
                <a:cs typeface="Times New Roman" pitchFamily="18" charset="0"/>
              </a:rPr>
              <a:t>tîzleştirir</a:t>
            </a:r>
            <a:r>
              <a:rPr lang="tr-TR" sz="2200" dirty="0" smtClean="0">
                <a:latin typeface="Times New Roman" pitchFamily="18" charset="0"/>
                <a:cs typeface="Times New Roman" pitchFamily="18" charset="0"/>
              </a:rPr>
              <a:t>.</a:t>
            </a:r>
          </a:p>
          <a:p>
            <a:pPr algn="just"/>
            <a:r>
              <a:rPr lang="tr-TR" sz="2200" dirty="0" smtClean="0">
                <a:latin typeface="Times New Roman" pitchFamily="18" charset="0"/>
                <a:cs typeface="Times New Roman" pitchFamily="18" charset="0"/>
              </a:rPr>
              <a:t>b. </a:t>
            </a:r>
            <a:r>
              <a:rPr lang="tr-TR" sz="2200" b="1" dirty="0" smtClean="0">
                <a:latin typeface="Times New Roman" pitchFamily="18" charset="0"/>
                <a:cs typeface="Times New Roman" pitchFamily="18" charset="0"/>
              </a:rPr>
              <a:t>Bemol</a:t>
            </a:r>
            <a:r>
              <a:rPr lang="tr-TR" sz="2200" dirty="0" smtClean="0">
                <a:latin typeface="Times New Roman" pitchFamily="18" charset="0"/>
                <a:cs typeface="Times New Roman" pitchFamily="18" charset="0"/>
              </a:rPr>
              <a:t>: Önüne geldiği sesi değeri kadar </a:t>
            </a:r>
            <a:r>
              <a:rPr lang="tr-TR" sz="2200" dirty="0" err="1" smtClean="0">
                <a:latin typeface="Times New Roman" pitchFamily="18" charset="0"/>
                <a:cs typeface="Times New Roman" pitchFamily="18" charset="0"/>
              </a:rPr>
              <a:t>pesleştirir</a:t>
            </a:r>
            <a:r>
              <a:rPr lang="tr-TR" sz="2200" dirty="0" smtClean="0">
                <a:latin typeface="Times New Roman" pitchFamily="18" charset="0"/>
                <a:cs typeface="Times New Roman" pitchFamily="18" charset="0"/>
              </a:rPr>
              <a:t> (kalınlaştırır).</a:t>
            </a:r>
          </a:p>
          <a:p>
            <a:pPr algn="just"/>
            <a:r>
              <a:rPr lang="tr-TR" sz="2200" dirty="0" smtClean="0">
                <a:latin typeface="Times New Roman" pitchFamily="18" charset="0"/>
                <a:cs typeface="Times New Roman" pitchFamily="18" charset="0"/>
              </a:rPr>
              <a:t>c. </a:t>
            </a:r>
            <a:r>
              <a:rPr lang="tr-TR" sz="2200" b="1" dirty="0" smtClean="0">
                <a:latin typeface="Times New Roman" pitchFamily="18" charset="0"/>
                <a:cs typeface="Times New Roman" pitchFamily="18" charset="0"/>
              </a:rPr>
              <a:t>Bekar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Naturel</a:t>
            </a:r>
            <a:r>
              <a:rPr lang="tr-TR" sz="2200" dirty="0" smtClean="0">
                <a:latin typeface="Times New Roman" pitchFamily="18" charset="0"/>
                <a:cs typeface="Times New Roman" pitchFamily="18" charset="0"/>
              </a:rPr>
              <a:t>)   : Diyez ve bemolle değiştirilmiş notayı, tekrar tabii haline çevirir. </a:t>
            </a:r>
          </a:p>
          <a:p>
            <a:pPr algn="just"/>
            <a:r>
              <a:rPr lang="tr-TR" sz="2000" dirty="0" smtClean="0">
                <a:latin typeface="Times New Roman" pitchFamily="18" charset="0"/>
                <a:cs typeface="Times New Roman" pitchFamily="18" charset="0"/>
              </a:rPr>
              <a:t>Bir eserin sol anahtarından sonra, portenin çizgisi üzerine ve aralıklarına yazılan diyez ve bemol işaretleri, eserin bitimine kadar etki ederler. Diyez, bemol ve bekar işaretleri, eserin herhangi bir ölçüsü içinde ise, bu işaretler yalnız o ölçü içinde etkili olurlar. Diyez ve bemol işaretleri önüne konulduğu notanın adını (Do diyez, Mi bemol... şeklinde) alır.</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31</a:t>
            </a:fld>
            <a:endParaRPr lang="tr-TR"/>
          </a:p>
        </p:txBody>
      </p:sp>
      <p:pic>
        <p:nvPicPr>
          <p:cNvPr id="41986" name="Resim 1" descr="Ĕ"/>
          <p:cNvPicPr>
            <a:picLocks noChangeAspect="1" noChangeArrowheads="1"/>
          </p:cNvPicPr>
          <p:nvPr/>
        </p:nvPicPr>
        <p:blipFill>
          <a:blip r:embed="rId2"/>
          <a:srcRect/>
          <a:stretch>
            <a:fillRect/>
          </a:stretch>
        </p:blipFill>
        <p:spPr bwMode="auto">
          <a:xfrm>
            <a:off x="3143240" y="3786190"/>
            <a:ext cx="66675" cy="209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lstStyle/>
          <a:p>
            <a:pPr algn="just"/>
            <a:r>
              <a:rPr lang="tr-TR" sz="2800" dirty="0" smtClean="0">
                <a:latin typeface="Times New Roman" pitchFamily="18" charset="0"/>
                <a:cs typeface="Times New Roman" pitchFamily="18" charset="0"/>
              </a:rPr>
              <a:t>Türk </a:t>
            </a:r>
            <a:r>
              <a:rPr lang="tr-TR" sz="2800" dirty="0" err="1" smtClean="0">
                <a:latin typeface="Times New Roman" pitchFamily="18" charset="0"/>
                <a:cs typeface="Times New Roman" pitchFamily="18" charset="0"/>
              </a:rPr>
              <a:t>mûsikîsinde</a:t>
            </a:r>
            <a:r>
              <a:rPr lang="tr-TR" sz="2800" dirty="0" smtClean="0">
                <a:latin typeface="Times New Roman" pitchFamily="18" charset="0"/>
                <a:cs typeface="Times New Roman" pitchFamily="18" charset="0"/>
              </a:rPr>
              <a:t> “tanini” adı verilen bir tam sesin dokuzda birine “koma” denildiğini biliyoruz. Bir tam ses içinde çeşitli koma sayılarında 4 aralık bulunur.</a:t>
            </a:r>
          </a:p>
          <a:p>
            <a:pPr>
              <a:buNone/>
            </a:pPr>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32</a:t>
            </a:fld>
            <a:endParaRPr lang="tr-TR"/>
          </a:p>
        </p:txBody>
      </p:sp>
      <p:pic>
        <p:nvPicPr>
          <p:cNvPr id="43010" name="Resim 2" descr="¼"/>
          <p:cNvPicPr>
            <a:picLocks noChangeAspect="1" noChangeArrowheads="1"/>
          </p:cNvPicPr>
          <p:nvPr/>
        </p:nvPicPr>
        <p:blipFill>
          <a:blip r:embed="rId2"/>
          <a:srcRect/>
          <a:stretch>
            <a:fillRect/>
          </a:stretch>
        </p:blipFill>
        <p:spPr bwMode="auto">
          <a:xfrm>
            <a:off x="2571736" y="2571744"/>
            <a:ext cx="3609975" cy="2619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lstStyle/>
          <a:p>
            <a:pPr algn="just"/>
            <a:r>
              <a:rPr lang="tr-TR" sz="2400" dirty="0" smtClean="0">
                <a:latin typeface="Times New Roman" pitchFamily="18" charset="0"/>
                <a:cs typeface="Times New Roman" pitchFamily="18" charset="0"/>
              </a:rPr>
              <a:t>Yine Türk </a:t>
            </a:r>
            <a:r>
              <a:rPr lang="tr-TR" sz="2400" dirty="0" err="1" smtClean="0">
                <a:latin typeface="Times New Roman" pitchFamily="18" charset="0"/>
                <a:cs typeface="Times New Roman" pitchFamily="18" charset="0"/>
              </a:rPr>
              <a:t>mûsikîsinde</a:t>
            </a:r>
            <a:r>
              <a:rPr lang="tr-TR" sz="2400" dirty="0" smtClean="0">
                <a:latin typeface="Times New Roman" pitchFamily="18" charset="0"/>
                <a:cs typeface="Times New Roman" pitchFamily="18" charset="0"/>
              </a:rPr>
              <a:t> bir sekizli, 24 eşit olmayan aralığa bölündüğünden, kullanılan diyez ve bemol işaretleri de aralığın koma değerine göre çeşitli şekilde yazılır.</a:t>
            </a:r>
          </a:p>
          <a:p>
            <a:pPr algn="just"/>
            <a:endParaRPr lang="tr-TR" sz="2400" dirty="0" smtClean="0"/>
          </a:p>
          <a:p>
            <a:pPr algn="just"/>
            <a:endParaRPr lang="tr-TR" sz="2400" dirty="0" smtClean="0"/>
          </a:p>
          <a:p>
            <a:pPr algn="just"/>
            <a:endParaRPr lang="tr-TR" sz="2400" dirty="0" smtClean="0"/>
          </a:p>
          <a:p>
            <a:pPr algn="just"/>
            <a:endParaRPr lang="tr-TR" sz="2400" dirty="0" smtClean="0"/>
          </a:p>
          <a:p>
            <a:pPr algn="just"/>
            <a:endParaRPr lang="tr-TR" sz="2400" dirty="0" smtClean="0"/>
          </a:p>
          <a:p>
            <a:pPr algn="just"/>
            <a:endParaRPr lang="tr-TR" sz="2400" dirty="0" smtClean="0"/>
          </a:p>
          <a:p>
            <a:pPr algn="just"/>
            <a:endParaRPr lang="tr-TR" sz="2400" dirty="0" smtClean="0"/>
          </a:p>
          <a:p>
            <a:pPr algn="just"/>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Büyük </a:t>
            </a:r>
            <a:r>
              <a:rPr lang="tr-TR" sz="2400" dirty="0" err="1" smtClean="0">
                <a:latin typeface="Times New Roman" pitchFamily="18" charset="0"/>
                <a:cs typeface="Times New Roman" pitchFamily="18" charset="0"/>
              </a:rPr>
              <a:t>mücenneb</a:t>
            </a:r>
            <a:r>
              <a:rPr lang="tr-TR" sz="2400" dirty="0" smtClean="0">
                <a:latin typeface="Times New Roman" pitchFamily="18" charset="0"/>
                <a:cs typeface="Times New Roman" pitchFamily="18" charset="0"/>
              </a:rPr>
              <a:t>, tanini diyez ve bemolleri uygulamada hiç kullanılmaz.</a:t>
            </a: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33</a:t>
            </a:fld>
            <a:endParaRPr lang="tr-TR"/>
          </a:p>
        </p:txBody>
      </p:sp>
      <p:graphicFrame>
        <p:nvGraphicFramePr>
          <p:cNvPr id="5" name="4 Tablo"/>
          <p:cNvGraphicFramePr>
            <a:graphicFrameLocks noGrp="1"/>
          </p:cNvGraphicFramePr>
          <p:nvPr/>
        </p:nvGraphicFramePr>
        <p:xfrm>
          <a:off x="1500166" y="2357430"/>
          <a:ext cx="6143667" cy="2214578"/>
        </p:xfrm>
        <a:graphic>
          <a:graphicData uri="http://schemas.openxmlformats.org/drawingml/2006/table">
            <a:tbl>
              <a:tblPr/>
              <a:tblGrid>
                <a:gridCol w="1473199">
                  <a:extLst>
                    <a:ext uri="{9D8B030D-6E8A-4147-A177-3AD203B41FA5}">
                      <a16:colId xmlns:a16="http://schemas.microsoft.com/office/drawing/2014/main" val="20000"/>
                    </a:ext>
                  </a:extLst>
                </a:gridCol>
                <a:gridCol w="1158275">
                  <a:extLst>
                    <a:ext uri="{9D8B030D-6E8A-4147-A177-3AD203B41FA5}">
                      <a16:colId xmlns:a16="http://schemas.microsoft.com/office/drawing/2014/main" val="20001"/>
                    </a:ext>
                  </a:extLst>
                </a:gridCol>
                <a:gridCol w="694565">
                  <a:extLst>
                    <a:ext uri="{9D8B030D-6E8A-4147-A177-3AD203B41FA5}">
                      <a16:colId xmlns:a16="http://schemas.microsoft.com/office/drawing/2014/main" val="20002"/>
                    </a:ext>
                  </a:extLst>
                </a:gridCol>
                <a:gridCol w="1483208">
                  <a:extLst>
                    <a:ext uri="{9D8B030D-6E8A-4147-A177-3AD203B41FA5}">
                      <a16:colId xmlns:a16="http://schemas.microsoft.com/office/drawing/2014/main" val="20003"/>
                    </a:ext>
                  </a:extLst>
                </a:gridCol>
                <a:gridCol w="1334420">
                  <a:extLst>
                    <a:ext uri="{9D8B030D-6E8A-4147-A177-3AD203B41FA5}">
                      <a16:colId xmlns:a16="http://schemas.microsoft.com/office/drawing/2014/main" val="20004"/>
                    </a:ext>
                  </a:extLst>
                </a:gridCol>
              </a:tblGrid>
              <a:tr h="298619">
                <a:tc>
                  <a:txBody>
                    <a:bodyPr/>
                    <a:lstStyle/>
                    <a:p>
                      <a:pPr algn="ctr">
                        <a:lnSpc>
                          <a:spcPct val="115000"/>
                        </a:lnSpc>
                        <a:spcAft>
                          <a:spcPts val="0"/>
                        </a:spcAft>
                      </a:pPr>
                      <a:r>
                        <a:rPr lang="tr-TR" sz="1200" b="1" dirty="0">
                          <a:latin typeface="Times New Roman"/>
                          <a:ea typeface="Times New Roman"/>
                          <a:cs typeface="Times New Roman"/>
                        </a:rPr>
                        <a:t>Aralığın Adı</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Koma Değeri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Diyezi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Bemolü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Sembolü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8619">
                <a:tc>
                  <a:txBody>
                    <a:bodyPr/>
                    <a:lstStyle/>
                    <a:p>
                      <a:pPr>
                        <a:lnSpc>
                          <a:spcPct val="115000"/>
                        </a:lnSpc>
                        <a:spcAft>
                          <a:spcPts val="0"/>
                        </a:spcAft>
                      </a:pPr>
                      <a:r>
                        <a:rPr lang="tr-TR" sz="1200" b="1" dirty="0">
                          <a:latin typeface="Times New Roman"/>
                          <a:ea typeface="Times New Roman"/>
                          <a:cs typeface="Times New Roman"/>
                        </a:rPr>
                        <a:t>Koma </a:t>
                      </a:r>
                      <a:r>
                        <a:rPr lang="tr-TR" sz="1200" dirty="0">
                          <a:latin typeface="Times New Roman"/>
                          <a:ea typeface="Times New Roman"/>
                          <a:cs typeface="Times New Roman"/>
                        </a:rPr>
                        <a:t>(Fazla)</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1</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F</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8619">
                <a:tc>
                  <a:txBody>
                    <a:bodyPr/>
                    <a:lstStyle/>
                    <a:p>
                      <a:pPr>
                        <a:lnSpc>
                          <a:spcPct val="115000"/>
                        </a:lnSpc>
                        <a:spcAft>
                          <a:spcPts val="0"/>
                        </a:spcAft>
                      </a:pPr>
                      <a:r>
                        <a:rPr lang="tr-TR" sz="1200" b="1" dirty="0">
                          <a:latin typeface="Times New Roman"/>
                          <a:ea typeface="Times New Roman"/>
                          <a:cs typeface="Times New Roman"/>
                        </a:rPr>
                        <a:t>Bakiye</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dirty="0">
                          <a:latin typeface="Times New Roman"/>
                          <a:ea typeface="Times New Roman"/>
                          <a:cs typeface="Times New Roman"/>
                        </a:rPr>
                        <a:t>4</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B</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8619">
                <a:tc>
                  <a:txBody>
                    <a:bodyPr/>
                    <a:lstStyle/>
                    <a:p>
                      <a:pPr>
                        <a:lnSpc>
                          <a:spcPct val="115000"/>
                        </a:lnSpc>
                        <a:spcAft>
                          <a:spcPts val="0"/>
                        </a:spcAft>
                      </a:pPr>
                      <a:r>
                        <a:rPr lang="tr-TR" sz="1200" b="1">
                          <a:latin typeface="Times New Roman"/>
                          <a:ea typeface="Times New Roman"/>
                          <a:cs typeface="Times New Roman"/>
                        </a:rPr>
                        <a:t>Küçük mücenneb</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dirty="0">
                          <a:latin typeface="Times New Roman"/>
                          <a:ea typeface="Times New Roman"/>
                          <a:cs typeface="Times New Roman"/>
                        </a:rPr>
                        <a:t>5</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S</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8619">
                <a:tc>
                  <a:txBody>
                    <a:bodyPr/>
                    <a:lstStyle/>
                    <a:p>
                      <a:pPr>
                        <a:lnSpc>
                          <a:spcPct val="115000"/>
                        </a:lnSpc>
                        <a:spcAft>
                          <a:spcPts val="0"/>
                        </a:spcAft>
                      </a:pPr>
                      <a:r>
                        <a:rPr lang="tr-TR" sz="1200" b="1">
                          <a:latin typeface="Times New Roman"/>
                          <a:ea typeface="Times New Roman"/>
                          <a:cs typeface="Times New Roman"/>
                        </a:rPr>
                        <a:t>Büyük mücenneb</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dirty="0">
                          <a:latin typeface="Times New Roman"/>
                          <a:ea typeface="Times New Roman"/>
                          <a:cs typeface="Times New Roman"/>
                        </a:rPr>
                        <a:t>8</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K</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22864">
                <a:tc>
                  <a:txBody>
                    <a:bodyPr/>
                    <a:lstStyle/>
                    <a:p>
                      <a:pPr>
                        <a:lnSpc>
                          <a:spcPct val="115000"/>
                        </a:lnSpc>
                        <a:spcAft>
                          <a:spcPts val="0"/>
                        </a:spcAft>
                      </a:pPr>
                      <a:r>
                        <a:rPr lang="tr-TR" sz="1200" b="1">
                          <a:latin typeface="Times New Roman"/>
                          <a:ea typeface="Times New Roman"/>
                          <a:cs typeface="Times New Roman"/>
                        </a:rPr>
                        <a:t>Tanini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dirty="0">
                          <a:latin typeface="Times New Roman"/>
                          <a:ea typeface="Times New Roman"/>
                          <a:cs typeface="Times New Roman"/>
                        </a:rPr>
                        <a:t>9</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dirty="0">
                          <a:latin typeface="Times New Roman"/>
                          <a:ea typeface="Times New Roman"/>
                          <a:cs typeface="Times New Roman"/>
                        </a:rPr>
                        <a:t>T</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98619">
                <a:tc>
                  <a:txBody>
                    <a:bodyPr/>
                    <a:lstStyle/>
                    <a:p>
                      <a:pPr>
                        <a:lnSpc>
                          <a:spcPct val="115000"/>
                        </a:lnSpc>
                        <a:spcAft>
                          <a:spcPts val="0"/>
                        </a:spcAft>
                      </a:pPr>
                      <a:r>
                        <a:rPr lang="tr-TR" sz="1200" b="1">
                          <a:latin typeface="Times New Roman"/>
                          <a:ea typeface="Times New Roman"/>
                          <a:cs typeface="Times New Roman"/>
                        </a:rPr>
                        <a:t>Artık ikili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a:latin typeface="Times New Roman"/>
                          <a:ea typeface="Times New Roman"/>
                          <a:cs typeface="Times New Roman"/>
                        </a:rPr>
                        <a:t>12-13</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a:latin typeface="Times New Roman"/>
                          <a:ea typeface="Times New Roman"/>
                          <a:cs typeface="Times New Roman"/>
                        </a:rPr>
                        <a:t>Yok</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dirty="0">
                          <a:latin typeface="Times New Roman"/>
                          <a:ea typeface="Times New Roman"/>
                          <a:cs typeface="Times New Roman"/>
                        </a:rPr>
                        <a:t>Yok</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200" b="1" dirty="0">
                          <a:latin typeface="Times New Roman"/>
                          <a:ea typeface="Times New Roman"/>
                          <a:cs typeface="Times New Roman"/>
                        </a:rPr>
                        <a:t>A</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44042" name="Resim 3" descr="盽䀺哞閩相隌相障相"/>
          <p:cNvPicPr>
            <a:picLocks noChangeAspect="1" noChangeArrowheads="1"/>
          </p:cNvPicPr>
          <p:nvPr/>
        </p:nvPicPr>
        <p:blipFill>
          <a:blip r:embed="rId2"/>
          <a:srcRect/>
          <a:stretch>
            <a:fillRect/>
          </a:stretch>
        </p:blipFill>
        <p:spPr bwMode="auto">
          <a:xfrm>
            <a:off x="4357686" y="2643182"/>
            <a:ext cx="180975" cy="257175"/>
          </a:xfrm>
          <a:prstGeom prst="rect">
            <a:avLst/>
          </a:prstGeom>
          <a:noFill/>
        </p:spPr>
      </p:pic>
      <p:pic>
        <p:nvPicPr>
          <p:cNvPr id="44041" name="Resim 4" descr="盽䀺哞閩相隌相障相"/>
          <p:cNvPicPr>
            <a:picLocks noChangeAspect="1" noChangeArrowheads="1"/>
          </p:cNvPicPr>
          <p:nvPr/>
        </p:nvPicPr>
        <p:blipFill>
          <a:blip r:embed="rId3"/>
          <a:srcRect/>
          <a:stretch>
            <a:fillRect/>
          </a:stretch>
        </p:blipFill>
        <p:spPr bwMode="auto">
          <a:xfrm>
            <a:off x="5357818" y="2643182"/>
            <a:ext cx="209550" cy="257175"/>
          </a:xfrm>
          <a:prstGeom prst="rect">
            <a:avLst/>
          </a:prstGeom>
          <a:noFill/>
        </p:spPr>
      </p:pic>
      <p:pic>
        <p:nvPicPr>
          <p:cNvPr id="44040" name="Resim 5" descr="盽䀺哞閩相隌相障相"/>
          <p:cNvPicPr>
            <a:picLocks noChangeAspect="1" noChangeArrowheads="1"/>
          </p:cNvPicPr>
          <p:nvPr/>
        </p:nvPicPr>
        <p:blipFill>
          <a:blip r:embed="rId4"/>
          <a:srcRect/>
          <a:stretch>
            <a:fillRect/>
          </a:stretch>
        </p:blipFill>
        <p:spPr bwMode="auto">
          <a:xfrm>
            <a:off x="4357686" y="3000372"/>
            <a:ext cx="209550" cy="266700"/>
          </a:xfrm>
          <a:prstGeom prst="rect">
            <a:avLst/>
          </a:prstGeom>
          <a:noFill/>
        </p:spPr>
      </p:pic>
      <p:pic>
        <p:nvPicPr>
          <p:cNvPr id="44039" name="Resim 6" descr="盽䀺哞閩相隌相障相"/>
          <p:cNvPicPr>
            <a:picLocks noChangeAspect="1" noChangeArrowheads="1"/>
          </p:cNvPicPr>
          <p:nvPr/>
        </p:nvPicPr>
        <p:blipFill>
          <a:blip r:embed="rId5"/>
          <a:srcRect/>
          <a:stretch>
            <a:fillRect/>
          </a:stretch>
        </p:blipFill>
        <p:spPr bwMode="auto">
          <a:xfrm>
            <a:off x="5429256" y="3000372"/>
            <a:ext cx="161925" cy="247650"/>
          </a:xfrm>
          <a:prstGeom prst="rect">
            <a:avLst/>
          </a:prstGeom>
          <a:noFill/>
        </p:spPr>
      </p:pic>
      <p:pic>
        <p:nvPicPr>
          <p:cNvPr id="44038" name="Resim 7" descr="盽䀺哞閩相隌相障相"/>
          <p:cNvPicPr>
            <a:picLocks noChangeAspect="1" noChangeArrowheads="1"/>
          </p:cNvPicPr>
          <p:nvPr/>
        </p:nvPicPr>
        <p:blipFill>
          <a:blip r:embed="rId6"/>
          <a:srcRect/>
          <a:stretch>
            <a:fillRect/>
          </a:stretch>
        </p:blipFill>
        <p:spPr bwMode="auto">
          <a:xfrm>
            <a:off x="4357686" y="3286124"/>
            <a:ext cx="161925" cy="247650"/>
          </a:xfrm>
          <a:prstGeom prst="rect">
            <a:avLst/>
          </a:prstGeom>
          <a:noFill/>
        </p:spPr>
      </p:pic>
      <p:pic>
        <p:nvPicPr>
          <p:cNvPr id="44037" name="Resim 8" descr="盽䀺哞閩相隌相障相"/>
          <p:cNvPicPr>
            <a:picLocks noChangeAspect="1" noChangeArrowheads="1"/>
          </p:cNvPicPr>
          <p:nvPr/>
        </p:nvPicPr>
        <p:blipFill>
          <a:blip r:embed="rId7"/>
          <a:srcRect/>
          <a:stretch>
            <a:fillRect/>
          </a:stretch>
        </p:blipFill>
        <p:spPr bwMode="auto">
          <a:xfrm>
            <a:off x="5429256" y="3286124"/>
            <a:ext cx="171450" cy="247650"/>
          </a:xfrm>
          <a:prstGeom prst="rect">
            <a:avLst/>
          </a:prstGeom>
          <a:noFill/>
        </p:spPr>
      </p:pic>
      <p:pic>
        <p:nvPicPr>
          <p:cNvPr id="44036" name="Resim 9" descr="盽䀺哞閩相隌相障相"/>
          <p:cNvPicPr>
            <a:picLocks noChangeAspect="1" noChangeArrowheads="1"/>
          </p:cNvPicPr>
          <p:nvPr/>
        </p:nvPicPr>
        <p:blipFill>
          <a:blip r:embed="rId8"/>
          <a:srcRect/>
          <a:stretch>
            <a:fillRect/>
          </a:stretch>
        </p:blipFill>
        <p:spPr bwMode="auto">
          <a:xfrm>
            <a:off x="4357686" y="3571876"/>
            <a:ext cx="180975" cy="257175"/>
          </a:xfrm>
          <a:prstGeom prst="rect">
            <a:avLst/>
          </a:prstGeom>
          <a:noFill/>
        </p:spPr>
      </p:pic>
      <p:pic>
        <p:nvPicPr>
          <p:cNvPr id="44035" name="Resim 10" descr="盽䀺哞閩相隌相障相"/>
          <p:cNvPicPr>
            <a:picLocks noChangeAspect="1" noChangeArrowheads="1"/>
          </p:cNvPicPr>
          <p:nvPr/>
        </p:nvPicPr>
        <p:blipFill>
          <a:blip r:embed="rId9"/>
          <a:srcRect/>
          <a:stretch>
            <a:fillRect/>
          </a:stretch>
        </p:blipFill>
        <p:spPr bwMode="auto">
          <a:xfrm>
            <a:off x="5429256" y="3643314"/>
            <a:ext cx="171450" cy="219075"/>
          </a:xfrm>
          <a:prstGeom prst="rect">
            <a:avLst/>
          </a:prstGeom>
          <a:noFill/>
        </p:spPr>
      </p:pic>
      <p:pic>
        <p:nvPicPr>
          <p:cNvPr id="44034" name="Resim 11" descr="盽䀺哞閩相隌相障相"/>
          <p:cNvPicPr>
            <a:picLocks noChangeAspect="1" noChangeArrowheads="1"/>
          </p:cNvPicPr>
          <p:nvPr/>
        </p:nvPicPr>
        <p:blipFill>
          <a:blip r:embed="rId10"/>
          <a:srcRect/>
          <a:stretch>
            <a:fillRect/>
          </a:stretch>
        </p:blipFill>
        <p:spPr bwMode="auto">
          <a:xfrm>
            <a:off x="4357686" y="3929066"/>
            <a:ext cx="171450" cy="190500"/>
          </a:xfrm>
          <a:prstGeom prst="rect">
            <a:avLst/>
          </a:prstGeom>
          <a:noFill/>
        </p:spPr>
      </p:pic>
      <p:pic>
        <p:nvPicPr>
          <p:cNvPr id="44033" name="Resim 12" descr="盽䀺哞閩相隌相障相"/>
          <p:cNvPicPr>
            <a:picLocks noChangeAspect="1" noChangeArrowheads="1"/>
          </p:cNvPicPr>
          <p:nvPr/>
        </p:nvPicPr>
        <p:blipFill>
          <a:blip r:embed="rId11"/>
          <a:srcRect/>
          <a:stretch>
            <a:fillRect/>
          </a:stretch>
        </p:blipFill>
        <p:spPr bwMode="auto">
          <a:xfrm>
            <a:off x="5429256" y="3857628"/>
            <a:ext cx="219075" cy="276225"/>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11156"/>
          </a:xfrm>
        </p:spPr>
        <p:txBody>
          <a:bodyPr>
            <a:normAutofit fontScale="90000"/>
          </a:bodyPr>
          <a:lstStyle/>
          <a:p>
            <a:pPr algn="l"/>
            <a:r>
              <a:rPr lang="tr-TR" sz="2200" dirty="0" smtClean="0">
                <a:latin typeface="Times New Roman" pitchFamily="18" charset="0"/>
                <a:cs typeface="Times New Roman" pitchFamily="18" charset="0"/>
              </a:rPr>
              <a:t/>
            </a:r>
            <a:br>
              <a:rPr lang="tr-TR" sz="2200" dirty="0" smtClean="0">
                <a:latin typeface="Times New Roman" pitchFamily="18" charset="0"/>
                <a:cs typeface="Times New Roman" pitchFamily="18" charset="0"/>
              </a:rPr>
            </a:br>
            <a:r>
              <a:rPr lang="tr-TR" sz="2200" dirty="0" smtClean="0">
                <a:latin typeface="Times New Roman" pitchFamily="18" charset="0"/>
                <a:cs typeface="Times New Roman" pitchFamily="18" charset="0"/>
              </a:rPr>
              <a:t/>
            </a:r>
            <a:br>
              <a:rPr lang="tr-TR" sz="2200" dirty="0" smtClean="0">
                <a:latin typeface="Times New Roman" pitchFamily="18" charset="0"/>
                <a:cs typeface="Times New Roman" pitchFamily="18" charset="0"/>
              </a:rPr>
            </a:br>
            <a:r>
              <a:rPr lang="tr-TR" sz="2200" dirty="0" smtClean="0">
                <a:latin typeface="Times New Roman" pitchFamily="18" charset="0"/>
                <a:cs typeface="Times New Roman" pitchFamily="18" charset="0"/>
              </a:rPr>
              <a:t>F. TÜRK MÛSİKÎSİNDE MAKAMLAR</a:t>
            </a:r>
            <a:r>
              <a:rPr lang="tr-TR" dirty="0" smtClean="0"/>
              <a:t/>
            </a:r>
            <a:br>
              <a:rPr lang="tr-TR" dirty="0" smtClean="0"/>
            </a:br>
            <a:endParaRPr lang="tr-TR" dirty="0"/>
          </a:p>
        </p:txBody>
      </p:sp>
      <p:sp>
        <p:nvSpPr>
          <p:cNvPr id="3" name="2 İçerik Yer Tutucusu"/>
          <p:cNvSpPr>
            <a:spLocks noGrp="1"/>
          </p:cNvSpPr>
          <p:nvPr>
            <p:ph idx="1"/>
          </p:nvPr>
        </p:nvSpPr>
        <p:spPr>
          <a:xfrm>
            <a:off x="457200" y="857232"/>
            <a:ext cx="8229600" cy="5268931"/>
          </a:xfrm>
        </p:spPr>
        <p:txBody>
          <a:bodyPr>
            <a:normAutofit fontScale="70000" lnSpcReduction="20000"/>
          </a:bodyPr>
          <a:lstStyle/>
          <a:p>
            <a:pPr algn="just"/>
            <a:r>
              <a:rPr lang="tr-TR" dirty="0" smtClean="0"/>
              <a:t>	</a:t>
            </a:r>
            <a:r>
              <a:rPr lang="tr-TR" dirty="0" smtClean="0">
                <a:latin typeface="Times New Roman" pitchFamily="18" charset="0"/>
                <a:cs typeface="Times New Roman" pitchFamily="18" charset="0"/>
              </a:rPr>
              <a:t>Makamın tanımı: </a:t>
            </a:r>
            <a:r>
              <a:rPr lang="tr-TR" dirty="0" err="1" smtClean="0">
                <a:latin typeface="Times New Roman" pitchFamily="18" charset="0"/>
                <a:cs typeface="Times New Roman" pitchFamily="18" charset="0"/>
              </a:rPr>
              <a:t>Mûsikîde</a:t>
            </a:r>
            <a:r>
              <a:rPr lang="tr-TR" dirty="0" smtClean="0">
                <a:latin typeface="Times New Roman" pitchFamily="18" charset="0"/>
                <a:cs typeface="Times New Roman" pitchFamily="18" charset="0"/>
              </a:rPr>
              <a:t> kullanılan makamın bir kaç tanımı yapılmıştır.</a:t>
            </a:r>
          </a:p>
          <a:p>
            <a:pPr algn="just"/>
            <a:r>
              <a:rPr lang="tr-TR" dirty="0" smtClean="0">
                <a:latin typeface="Times New Roman" pitchFamily="18" charset="0"/>
                <a:cs typeface="Times New Roman" pitchFamily="18" charset="0"/>
              </a:rPr>
              <a:t>	Makam, belli ya da birden fazla ses dizisi üzerinde belirli bir gidiş (seyir), sesin hareketi demektir. </a:t>
            </a:r>
          </a:p>
          <a:p>
            <a:pPr algn="just"/>
            <a:r>
              <a:rPr lang="tr-TR" dirty="0" smtClean="0">
                <a:latin typeface="Times New Roman" pitchFamily="18" charset="0"/>
                <a:cs typeface="Times New Roman" pitchFamily="18" charset="0"/>
              </a:rPr>
              <a:t>	Bazı </a:t>
            </a:r>
            <a:r>
              <a:rPr lang="tr-TR" dirty="0" err="1" smtClean="0">
                <a:latin typeface="Times New Roman" pitchFamily="18" charset="0"/>
                <a:cs typeface="Times New Roman" pitchFamily="18" charset="0"/>
              </a:rPr>
              <a:t>mûsikî</a:t>
            </a:r>
            <a:r>
              <a:rPr lang="tr-TR" dirty="0" smtClean="0">
                <a:latin typeface="Times New Roman" pitchFamily="18" charset="0"/>
                <a:cs typeface="Times New Roman" pitchFamily="18" charset="0"/>
              </a:rPr>
              <a:t> edvarı kitaplarında makam, </a:t>
            </a:r>
            <a:r>
              <a:rPr lang="tr-TR" i="1" dirty="0" smtClean="0">
                <a:latin typeface="Times New Roman" pitchFamily="18" charset="0"/>
                <a:cs typeface="Times New Roman" pitchFamily="18" charset="0"/>
              </a:rPr>
              <a:t>“Bir takım şart-ı mahsus tahtında </a:t>
            </a:r>
            <a:r>
              <a:rPr lang="tr-TR" i="1" dirty="0" err="1" smtClean="0">
                <a:latin typeface="Times New Roman" pitchFamily="18" charset="0"/>
                <a:cs typeface="Times New Roman" pitchFamily="18" charset="0"/>
              </a:rPr>
              <a:t>mazbût</a:t>
            </a:r>
            <a:r>
              <a:rPr lang="tr-TR" i="1" dirty="0" smtClean="0">
                <a:latin typeface="Times New Roman" pitchFamily="18" charset="0"/>
                <a:cs typeface="Times New Roman" pitchFamily="18" charset="0"/>
              </a:rPr>
              <a:t> olan silsile-i </a:t>
            </a:r>
            <a:r>
              <a:rPr lang="tr-TR" i="1" dirty="0" err="1" smtClean="0">
                <a:latin typeface="Times New Roman" pitchFamily="18" charset="0"/>
                <a:cs typeface="Times New Roman" pitchFamily="18" charset="0"/>
              </a:rPr>
              <a:t>esvât</a:t>
            </a:r>
            <a:r>
              <a:rPr lang="tr-TR" i="1" dirty="0" smtClean="0">
                <a:latin typeface="Times New Roman" pitchFamily="18" charset="0"/>
                <a:cs typeface="Times New Roman" pitchFamily="18" charset="0"/>
              </a:rPr>
              <a:t>-ı </a:t>
            </a:r>
            <a:r>
              <a:rPr lang="tr-TR" i="1" dirty="0" err="1" smtClean="0">
                <a:latin typeface="Times New Roman" pitchFamily="18" charset="0"/>
                <a:cs typeface="Times New Roman" pitchFamily="18" charset="0"/>
              </a:rPr>
              <a:t>mûsikiyenin</a:t>
            </a:r>
            <a:r>
              <a:rPr lang="tr-TR" i="1" dirty="0" smtClean="0">
                <a:latin typeface="Times New Roman" pitchFamily="18" charset="0"/>
                <a:cs typeface="Times New Roman" pitchFamily="18" charset="0"/>
              </a:rPr>
              <a:t> bir </a:t>
            </a:r>
            <a:r>
              <a:rPr lang="tr-TR" i="1" dirty="0" err="1" smtClean="0">
                <a:latin typeface="Times New Roman" pitchFamily="18" charset="0"/>
                <a:cs typeface="Times New Roman" pitchFamily="18" charset="0"/>
              </a:rPr>
              <a:t>kısm</a:t>
            </a:r>
            <a:r>
              <a:rPr lang="tr-TR" i="1" dirty="0" smtClean="0">
                <a:latin typeface="Times New Roman" pitchFamily="18" charset="0"/>
                <a:cs typeface="Times New Roman" pitchFamily="18" charset="0"/>
              </a:rPr>
              <a:t>-ı </a:t>
            </a:r>
            <a:r>
              <a:rPr lang="tr-TR" i="1" dirty="0" err="1" smtClean="0">
                <a:latin typeface="Times New Roman" pitchFamily="18" charset="0"/>
                <a:cs typeface="Times New Roman" pitchFamily="18" charset="0"/>
              </a:rPr>
              <a:t>mahdûdunda</a:t>
            </a:r>
            <a:r>
              <a:rPr lang="tr-TR"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icrâ</a:t>
            </a:r>
            <a:r>
              <a:rPr lang="tr-TR" i="1" dirty="0" smtClean="0">
                <a:latin typeface="Times New Roman" pitchFamily="18" charset="0"/>
                <a:cs typeface="Times New Roman" pitchFamily="18" charset="0"/>
              </a:rPr>
              <a:t> edilen </a:t>
            </a:r>
            <a:r>
              <a:rPr lang="tr-TR" i="1" dirty="0" err="1" smtClean="0">
                <a:latin typeface="Times New Roman" pitchFamily="18" charset="0"/>
                <a:cs typeface="Times New Roman" pitchFamily="18" charset="0"/>
              </a:rPr>
              <a:t>nağamât</a:t>
            </a:r>
            <a:r>
              <a:rPr lang="tr-TR" i="1" dirty="0" smtClean="0">
                <a:latin typeface="Times New Roman" pitchFamily="18" charset="0"/>
                <a:cs typeface="Times New Roman" pitchFamily="18" charset="0"/>
              </a:rPr>
              <a:t>-ı muayyene…”</a:t>
            </a:r>
            <a:r>
              <a:rPr lang="tr-TR" dirty="0" smtClean="0">
                <a:latin typeface="Times New Roman" pitchFamily="18" charset="0"/>
                <a:cs typeface="Times New Roman" pitchFamily="18" charset="0"/>
              </a:rPr>
              <a:t> cümlesiyle tanımlanmaktadır.</a:t>
            </a:r>
          </a:p>
          <a:p>
            <a:pPr algn="just"/>
            <a:r>
              <a:rPr lang="tr-TR" dirty="0" smtClean="0">
                <a:latin typeface="Times New Roman" pitchFamily="18" charset="0"/>
                <a:cs typeface="Times New Roman" pitchFamily="18" charset="0"/>
              </a:rPr>
              <a:t>	Makam; mahal, mevki, </a:t>
            </a:r>
            <a:r>
              <a:rPr lang="tr-TR" dirty="0" err="1" smtClean="0">
                <a:latin typeface="Times New Roman" pitchFamily="18" charset="0"/>
                <a:cs typeface="Times New Roman" pitchFamily="18" charset="0"/>
              </a:rPr>
              <a:t>mûsikîde</a:t>
            </a:r>
            <a:r>
              <a:rPr lang="tr-TR" dirty="0" smtClean="0">
                <a:latin typeface="Times New Roman" pitchFamily="18" charset="0"/>
                <a:cs typeface="Times New Roman" pitchFamily="18" charset="0"/>
              </a:rPr>
              <a:t> bilim terimi olarak aşk, </a:t>
            </a:r>
            <a:r>
              <a:rPr lang="tr-TR" dirty="0" err="1" smtClean="0">
                <a:latin typeface="Times New Roman" pitchFamily="18" charset="0"/>
                <a:cs typeface="Times New Roman" pitchFamily="18" charset="0"/>
              </a:rPr>
              <a:t>lahnin</a:t>
            </a:r>
            <a:r>
              <a:rPr lang="tr-TR" dirty="0" smtClean="0">
                <a:latin typeface="Times New Roman" pitchFamily="18" charset="0"/>
                <a:cs typeface="Times New Roman" pitchFamily="18" charset="0"/>
              </a:rPr>
              <a:t> (ezginin) durağı, ezginin dayandığı tek perde için kullanılmıştır. Bir şeyin durduğu ya da kaldığı yer, duruş yeri, belirli yer, durma, bir yerde oturma, toplumsal mevki, makam, rütbe ve bir şeyin saygınlığı anlamına gelmektedir.</a:t>
            </a:r>
          </a:p>
          <a:p>
            <a:pPr algn="just"/>
            <a:r>
              <a:rPr lang="tr-TR" dirty="0" smtClean="0">
                <a:latin typeface="Times New Roman" pitchFamily="18" charset="0"/>
                <a:cs typeface="Times New Roman" pitchFamily="18" charset="0"/>
              </a:rPr>
              <a:t>	Türk </a:t>
            </a:r>
            <a:r>
              <a:rPr lang="tr-TR" dirty="0" err="1" smtClean="0">
                <a:latin typeface="Times New Roman" pitchFamily="18" charset="0"/>
                <a:cs typeface="Times New Roman" pitchFamily="18" charset="0"/>
              </a:rPr>
              <a:t>mûsikîsinde</a:t>
            </a:r>
            <a:r>
              <a:rPr lang="tr-TR" dirty="0" smtClean="0">
                <a:latin typeface="Times New Roman" pitchFamily="18" charset="0"/>
                <a:cs typeface="Times New Roman" pitchFamily="18" charset="0"/>
              </a:rPr>
              <a:t>, perde adları aynı zamanda makam adları olarak kullanılmış, günümüzde de kullanılmaktadır.</a:t>
            </a:r>
          </a:p>
          <a:p>
            <a:pPr algn="just"/>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34</a:t>
            </a:fld>
            <a:endParaRPr lang="tr-T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7500" lnSpcReduction="20000"/>
          </a:bodyPr>
          <a:lstStyle/>
          <a:p>
            <a:pPr algn="just"/>
            <a:r>
              <a:rPr lang="tr-TR" dirty="0" smtClean="0">
                <a:latin typeface="Times New Roman" pitchFamily="18" charset="0"/>
                <a:cs typeface="Times New Roman" pitchFamily="18" charset="0"/>
              </a:rPr>
              <a:t>XV. yüzyılda (Örneğin Hızır b. Abdullah’ın kitabında bu perdelere birinci yer, ikinci ter, üçüncü yer... anlamına gelen, Farsça yek-gâh, </a:t>
            </a:r>
            <a:r>
              <a:rPr lang="tr-TR" dirty="0" err="1" smtClean="0">
                <a:latin typeface="Times New Roman" pitchFamily="18" charset="0"/>
                <a:cs typeface="Times New Roman" pitchFamily="18" charset="0"/>
              </a:rPr>
              <a:t>dü</a:t>
            </a:r>
            <a:r>
              <a:rPr lang="tr-TR" dirty="0" smtClean="0">
                <a:latin typeface="Times New Roman" pitchFamily="18" charset="0"/>
                <a:cs typeface="Times New Roman" pitchFamily="18" charset="0"/>
              </a:rPr>
              <a:t>-gâh, </a:t>
            </a:r>
            <a:r>
              <a:rPr lang="tr-TR" dirty="0" err="1" smtClean="0">
                <a:latin typeface="Times New Roman" pitchFamily="18" charset="0"/>
                <a:cs typeface="Times New Roman" pitchFamily="18" charset="0"/>
              </a:rPr>
              <a:t>se</a:t>
            </a:r>
            <a:r>
              <a:rPr lang="tr-TR" dirty="0" smtClean="0">
                <a:latin typeface="Times New Roman" pitchFamily="18" charset="0"/>
                <a:cs typeface="Times New Roman" pitchFamily="18" charset="0"/>
              </a:rPr>
              <a:t>-gâh, </a:t>
            </a:r>
            <a:r>
              <a:rPr lang="tr-TR" dirty="0" err="1" smtClean="0">
                <a:latin typeface="Times New Roman" pitchFamily="18" charset="0"/>
                <a:cs typeface="Times New Roman" pitchFamily="18" charset="0"/>
              </a:rPr>
              <a:t>çihar</a:t>
            </a:r>
            <a:r>
              <a:rPr lang="tr-TR" dirty="0" smtClean="0">
                <a:latin typeface="Times New Roman" pitchFamily="18" charset="0"/>
                <a:cs typeface="Times New Roman" pitchFamily="18" charset="0"/>
              </a:rPr>
              <a:t>-gâh, </a:t>
            </a:r>
            <a:r>
              <a:rPr lang="tr-TR" dirty="0" err="1" smtClean="0">
                <a:latin typeface="Times New Roman" pitchFamily="18" charset="0"/>
                <a:cs typeface="Times New Roman" pitchFamily="18" charset="0"/>
              </a:rPr>
              <a:t>penç</a:t>
            </a:r>
            <a:r>
              <a:rPr lang="tr-TR" dirty="0" smtClean="0">
                <a:latin typeface="Times New Roman" pitchFamily="18" charset="0"/>
                <a:cs typeface="Times New Roman" pitchFamily="18" charset="0"/>
              </a:rPr>
              <a:t>-gâh, </a:t>
            </a:r>
            <a:r>
              <a:rPr lang="tr-TR" dirty="0" err="1" smtClean="0">
                <a:latin typeface="Times New Roman" pitchFamily="18" charset="0"/>
                <a:cs typeface="Times New Roman" pitchFamily="18" charset="0"/>
              </a:rPr>
              <a:t>şeşt</a:t>
            </a:r>
            <a:r>
              <a:rPr lang="tr-TR" dirty="0" smtClean="0">
                <a:latin typeface="Times New Roman" pitchFamily="18" charset="0"/>
                <a:cs typeface="Times New Roman" pitchFamily="18" charset="0"/>
              </a:rPr>
              <a:t>-gâh, </a:t>
            </a:r>
            <a:r>
              <a:rPr lang="tr-TR" dirty="0" err="1" smtClean="0">
                <a:latin typeface="Times New Roman" pitchFamily="18" charset="0"/>
                <a:cs typeface="Times New Roman" pitchFamily="18" charset="0"/>
              </a:rPr>
              <a:t>heft</a:t>
            </a:r>
            <a:r>
              <a:rPr lang="tr-TR" dirty="0" smtClean="0">
                <a:latin typeface="Times New Roman" pitchFamily="18" charset="0"/>
                <a:cs typeface="Times New Roman" pitchFamily="18" charset="0"/>
              </a:rPr>
              <a:t>-gâh, </a:t>
            </a:r>
            <a:r>
              <a:rPr lang="tr-TR" dirty="0" err="1" smtClean="0">
                <a:latin typeface="Times New Roman" pitchFamily="18" charset="0"/>
                <a:cs typeface="Times New Roman" pitchFamily="18" charset="0"/>
              </a:rPr>
              <a:t>hest</a:t>
            </a:r>
            <a:r>
              <a:rPr lang="tr-TR" dirty="0" smtClean="0">
                <a:latin typeface="Times New Roman" pitchFamily="18" charset="0"/>
                <a:cs typeface="Times New Roman" pitchFamily="18" charset="0"/>
              </a:rPr>
              <a:t>-gâh denmiş, sonraki yüzyıllarda bu adların bir kaçı değişmiş, yek-gâh (Yegâh) adı, bir tam dörtlü alttaki perdeye verilmiş, ondan bir üst dörtlüye rast (doğru düzen) adı verilmiştir. </a:t>
            </a:r>
            <a:r>
              <a:rPr lang="tr-TR" dirty="0" err="1" smtClean="0">
                <a:latin typeface="Times New Roman" pitchFamily="18" charset="0"/>
                <a:cs typeface="Times New Roman" pitchFamily="18" charset="0"/>
              </a:rPr>
              <a:t>Pencgâh</a:t>
            </a:r>
            <a:r>
              <a:rPr lang="tr-TR" dirty="0" smtClean="0">
                <a:latin typeface="Times New Roman" pitchFamily="18" charset="0"/>
                <a:cs typeface="Times New Roman" pitchFamily="18" charset="0"/>
              </a:rPr>
              <a:t> yerine “Neva”, </a:t>
            </a:r>
            <a:r>
              <a:rPr lang="tr-TR" dirty="0" err="1" smtClean="0">
                <a:latin typeface="Times New Roman" pitchFamily="18" charset="0"/>
                <a:cs typeface="Times New Roman" pitchFamily="18" charset="0"/>
              </a:rPr>
              <a:t>şeştgâh</a:t>
            </a:r>
            <a:r>
              <a:rPr lang="tr-TR" dirty="0" smtClean="0">
                <a:latin typeface="Times New Roman" pitchFamily="18" charset="0"/>
                <a:cs typeface="Times New Roman" pitchFamily="18" charset="0"/>
              </a:rPr>
              <a:t> yerine “Hüseyni”, </a:t>
            </a:r>
            <a:r>
              <a:rPr lang="tr-TR" dirty="0" err="1" smtClean="0">
                <a:latin typeface="Times New Roman" pitchFamily="18" charset="0"/>
                <a:cs typeface="Times New Roman" pitchFamily="18" charset="0"/>
              </a:rPr>
              <a:t>heftgâh</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yerine”Hisar</a:t>
            </a:r>
            <a:r>
              <a:rPr lang="tr-TR" dirty="0" smtClean="0">
                <a:latin typeface="Times New Roman" pitchFamily="18" charset="0"/>
                <a:cs typeface="Times New Roman" pitchFamily="18" charset="0"/>
              </a:rPr>
              <a:t>” (sonradan eviç), </a:t>
            </a:r>
            <a:r>
              <a:rPr lang="tr-TR" dirty="0" err="1" smtClean="0">
                <a:latin typeface="Times New Roman" pitchFamily="18" charset="0"/>
                <a:cs typeface="Times New Roman" pitchFamily="18" charset="0"/>
              </a:rPr>
              <a:t>heştgâh</a:t>
            </a:r>
            <a:r>
              <a:rPr lang="tr-TR" dirty="0" smtClean="0">
                <a:latin typeface="Times New Roman" pitchFamily="18" charset="0"/>
                <a:cs typeface="Times New Roman" pitchFamily="18" charset="0"/>
              </a:rPr>
              <a:t> yerine “Gerdaniye” denilmeye başlanmıştır.</a:t>
            </a:r>
          </a:p>
          <a:p>
            <a:pPr algn="just"/>
            <a:r>
              <a:rPr lang="tr-TR" dirty="0" smtClean="0">
                <a:latin typeface="Times New Roman" pitchFamily="18" charset="0"/>
                <a:cs typeface="Times New Roman" pitchFamily="18" charset="0"/>
              </a:rPr>
              <a:t>	Makam; bir dizide seslerin, durak, güçlü, </a:t>
            </a:r>
            <a:r>
              <a:rPr lang="tr-TR" dirty="0" err="1" smtClean="0">
                <a:latin typeface="Times New Roman" pitchFamily="18" charset="0"/>
                <a:cs typeface="Times New Roman" pitchFamily="18" charset="0"/>
              </a:rPr>
              <a:t>tîz</a:t>
            </a:r>
            <a:r>
              <a:rPr lang="tr-TR" dirty="0" smtClean="0">
                <a:latin typeface="Times New Roman" pitchFamily="18" charset="0"/>
                <a:cs typeface="Times New Roman" pitchFamily="18" charset="0"/>
              </a:rPr>
              <a:t> durak ve yeden perdelerini kullanarak (</a:t>
            </a:r>
            <a:r>
              <a:rPr lang="tr-TR" dirty="0" err="1" smtClean="0">
                <a:latin typeface="Times New Roman" pitchFamily="18" charset="0"/>
                <a:cs typeface="Times New Roman" pitchFamily="18" charset="0"/>
              </a:rPr>
              <a:t>Lahnî</a:t>
            </a:r>
            <a:r>
              <a:rPr lang="tr-TR" dirty="0" smtClean="0">
                <a:latin typeface="Times New Roman" pitchFamily="18" charset="0"/>
                <a:cs typeface="Times New Roman" pitchFamily="18" charset="0"/>
              </a:rPr>
              <a:t> - melodik) seyrini tamamlamasına denir.</a:t>
            </a:r>
          </a:p>
          <a:p>
            <a:pPr algn="just"/>
            <a:r>
              <a:rPr lang="tr-TR" dirty="0" smtClean="0">
                <a:latin typeface="Times New Roman" pitchFamily="18" charset="0"/>
                <a:cs typeface="Times New Roman" pitchFamily="18" charset="0"/>
              </a:rPr>
              <a:t>	Makamların sınıflandırılması konusunda birçok görüşler ve uygulamalar yapılmıştır. XIV- XV. yüzyıllarda önemlerine ve teknik özelliklerine göre, dört kümeye ayrılmıştır. Bunlar; Makam, </a:t>
            </a:r>
            <a:r>
              <a:rPr lang="tr-TR" dirty="0" err="1" smtClean="0">
                <a:latin typeface="Times New Roman" pitchFamily="18" charset="0"/>
                <a:cs typeface="Times New Roman" pitchFamily="18" charset="0"/>
              </a:rPr>
              <a:t>Âvâze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Şu’be</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Terkîb</a:t>
            </a:r>
            <a:r>
              <a:rPr lang="tr-TR" dirty="0" smtClean="0">
                <a:latin typeface="Times New Roman" pitchFamily="18" charset="0"/>
                <a:cs typeface="Times New Roman" pitchFamily="18" charset="0"/>
              </a:rPr>
              <a:t> kelimeleriyle nitelendirilmiştir.</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35</a:t>
            </a:fld>
            <a:endParaRPr lang="tr-T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571480"/>
            <a:ext cx="8229600" cy="5554683"/>
          </a:xfrm>
        </p:spPr>
        <p:txBody>
          <a:bodyPr>
            <a:normAutofit/>
          </a:bodyPr>
          <a:lstStyle/>
          <a:p>
            <a:pPr algn="just"/>
            <a:r>
              <a:rPr lang="tr-TR" sz="2400" dirty="0" smtClean="0">
                <a:latin typeface="Times New Roman" pitchFamily="18" charset="0"/>
                <a:cs typeface="Times New Roman" pitchFamily="18" charset="0"/>
              </a:rPr>
              <a:t>Bilindiği gibi, </a:t>
            </a:r>
            <a:r>
              <a:rPr lang="tr-TR" sz="2400" dirty="0" err="1" smtClean="0">
                <a:latin typeface="Times New Roman" pitchFamily="18" charset="0"/>
                <a:cs typeface="Times New Roman" pitchFamily="18" charset="0"/>
              </a:rPr>
              <a:t>âvâze</a:t>
            </a:r>
            <a:r>
              <a:rPr lang="tr-TR" sz="2400" dirty="0" smtClean="0">
                <a:latin typeface="Times New Roman" pitchFamily="18" charset="0"/>
                <a:cs typeface="Times New Roman" pitchFamily="18" charset="0"/>
              </a:rPr>
              <a:t> ve </a:t>
            </a:r>
            <a:r>
              <a:rPr lang="tr-TR" sz="2400" dirty="0" err="1" smtClean="0">
                <a:latin typeface="Times New Roman" pitchFamily="18" charset="0"/>
                <a:cs typeface="Times New Roman" pitchFamily="18" charset="0"/>
              </a:rPr>
              <a:t>şu’be</a:t>
            </a:r>
            <a:r>
              <a:rPr lang="tr-TR" sz="2400" dirty="0" smtClean="0">
                <a:latin typeface="Times New Roman" pitchFamily="18" charset="0"/>
                <a:cs typeface="Times New Roman" pitchFamily="18" charset="0"/>
              </a:rPr>
              <a:t> sınıfları ve bunların ardından da </a:t>
            </a:r>
            <a:r>
              <a:rPr lang="tr-TR" sz="2400" dirty="0" err="1" smtClean="0">
                <a:latin typeface="Times New Roman" pitchFamily="18" charset="0"/>
                <a:cs typeface="Times New Roman" pitchFamily="18" charset="0"/>
              </a:rPr>
              <a:t>terkîb</a:t>
            </a:r>
            <a:r>
              <a:rPr lang="tr-TR" sz="2400" dirty="0" smtClean="0">
                <a:latin typeface="Times New Roman" pitchFamily="18" charset="0"/>
                <a:cs typeface="Times New Roman" pitchFamily="18" charset="0"/>
              </a:rPr>
              <a:t> kaybolmuş, kuralları da unutularak, diğer sınıflara dâhil edilmiş ve böylece bütün kurallar için sadece MAKAM adı kullanılmıştır.</a:t>
            </a:r>
          </a:p>
          <a:p>
            <a:pPr algn="just"/>
            <a:r>
              <a:rPr lang="tr-TR" sz="2400" dirty="0" smtClean="0">
                <a:latin typeface="Times New Roman" pitchFamily="18" charset="0"/>
                <a:cs typeface="Times New Roman" pitchFamily="18" charset="0"/>
              </a:rPr>
              <a:t>	Böylece önemli görevi olan makamların sayıları tarih boyunca tamamı 550’yi aşmış, yerlerine bir kaç makam bulunmasıyla, sayıları hiç bir yüzyılda 100’ü aşmamıştır. </a:t>
            </a:r>
          </a:p>
          <a:p>
            <a:pPr algn="just"/>
            <a:endParaRPr lang="tr-TR" sz="2400" dirty="0" smtClean="0">
              <a:latin typeface="Times New Roman" pitchFamily="18" charset="0"/>
              <a:cs typeface="Times New Roman" pitchFamily="18" charset="0"/>
            </a:endParaRPr>
          </a:p>
          <a:p>
            <a:r>
              <a:rPr lang="tr-TR" sz="2400" b="1" dirty="0" smtClean="0">
                <a:latin typeface="Times New Roman" pitchFamily="18" charset="0"/>
                <a:cs typeface="Times New Roman" pitchFamily="18" charset="0"/>
              </a:rPr>
              <a:t>MAKAMLAR</a:t>
            </a:r>
            <a:r>
              <a:rPr lang="tr-TR" sz="2400" dirty="0" smtClean="0">
                <a:latin typeface="Times New Roman" pitchFamily="18" charset="0"/>
                <a:cs typeface="Times New Roman" pitchFamily="18" charset="0"/>
              </a:rPr>
              <a:t> </a:t>
            </a:r>
          </a:p>
          <a:p>
            <a:r>
              <a:rPr lang="tr-TR" sz="2400" dirty="0" smtClean="0">
                <a:latin typeface="Times New Roman" pitchFamily="18" charset="0"/>
                <a:cs typeface="Times New Roman" pitchFamily="18" charset="0"/>
              </a:rPr>
              <a:t>	1. Basit Makamlar</a:t>
            </a:r>
          </a:p>
          <a:p>
            <a:r>
              <a:rPr lang="tr-TR" sz="2400" dirty="0" smtClean="0">
                <a:latin typeface="Times New Roman" pitchFamily="18" charset="0"/>
                <a:cs typeface="Times New Roman" pitchFamily="18" charset="0"/>
              </a:rPr>
              <a:t>	2. </a:t>
            </a:r>
            <a:r>
              <a:rPr lang="tr-TR" sz="2400" dirty="0" err="1" smtClean="0">
                <a:latin typeface="Times New Roman" pitchFamily="18" charset="0"/>
                <a:cs typeface="Times New Roman" pitchFamily="18" charset="0"/>
              </a:rPr>
              <a:t>Şed</a:t>
            </a:r>
            <a:r>
              <a:rPr lang="tr-TR" sz="2400" dirty="0" smtClean="0">
                <a:latin typeface="Times New Roman" pitchFamily="18" charset="0"/>
                <a:cs typeface="Times New Roman" pitchFamily="18" charset="0"/>
              </a:rPr>
              <a:t> (göçürülmüş) Makamlar</a:t>
            </a:r>
          </a:p>
          <a:p>
            <a:r>
              <a:rPr lang="tr-TR" sz="2400" dirty="0" smtClean="0">
                <a:latin typeface="Times New Roman" pitchFamily="18" charset="0"/>
                <a:cs typeface="Times New Roman" pitchFamily="18" charset="0"/>
              </a:rPr>
              <a:t>	3. Bileşik (veya </a:t>
            </a:r>
            <a:r>
              <a:rPr lang="tr-TR" sz="2400" dirty="0" err="1" smtClean="0">
                <a:latin typeface="Times New Roman" pitchFamily="18" charset="0"/>
                <a:cs typeface="Times New Roman" pitchFamily="18" charset="0"/>
              </a:rPr>
              <a:t>mürekkeb</a:t>
            </a:r>
            <a:r>
              <a:rPr lang="tr-TR" sz="2400" dirty="0" smtClean="0">
                <a:latin typeface="Times New Roman" pitchFamily="18" charset="0"/>
                <a:cs typeface="Times New Roman" pitchFamily="18" charset="0"/>
              </a:rPr>
              <a:t>) Makamlar</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36</a:t>
            </a:fld>
            <a:endParaRPr lang="tr-T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fontScale="90000"/>
          </a:bodyPr>
          <a:lstStyle/>
          <a:p>
            <a:pPr algn="l"/>
            <a:r>
              <a:rPr lang="tr-TR" sz="2200" dirty="0" smtClean="0">
                <a:latin typeface="Times New Roman" pitchFamily="18" charset="0"/>
                <a:cs typeface="Times New Roman" pitchFamily="18" charset="0"/>
              </a:rPr>
              <a:t/>
            </a:r>
            <a:br>
              <a:rPr lang="tr-TR" sz="2200" dirty="0" smtClean="0">
                <a:latin typeface="Times New Roman" pitchFamily="18" charset="0"/>
                <a:cs typeface="Times New Roman" pitchFamily="18" charset="0"/>
              </a:rPr>
            </a:br>
            <a:r>
              <a:rPr lang="tr-TR" sz="2200" dirty="0" smtClean="0">
                <a:latin typeface="Times New Roman" pitchFamily="18" charset="0"/>
                <a:cs typeface="Times New Roman" pitchFamily="18" charset="0"/>
              </a:rPr>
              <a:t>1. BASİT MAKAMLAR</a:t>
            </a:r>
            <a:r>
              <a:rPr lang="tr-TR" dirty="0" smtClean="0"/>
              <a:t/>
            </a:r>
            <a:br>
              <a:rPr lang="tr-TR" dirty="0" smtClean="0"/>
            </a:br>
            <a:endParaRPr lang="tr-TR" dirty="0"/>
          </a:p>
        </p:txBody>
      </p:sp>
      <p:sp>
        <p:nvSpPr>
          <p:cNvPr id="3" name="2 İçerik Yer Tutucusu"/>
          <p:cNvSpPr>
            <a:spLocks noGrp="1"/>
          </p:cNvSpPr>
          <p:nvPr>
            <p:ph idx="1"/>
          </p:nvPr>
        </p:nvSpPr>
        <p:spPr>
          <a:xfrm>
            <a:off x="457200" y="571480"/>
            <a:ext cx="8229600" cy="5554683"/>
          </a:xfrm>
        </p:spPr>
        <p:txBody>
          <a:bodyPr>
            <a:normAutofit/>
          </a:bodyPr>
          <a:lstStyle/>
          <a:p>
            <a:pPr algn="just"/>
            <a:r>
              <a:rPr lang="tr-TR" b="1" dirty="0" smtClean="0"/>
              <a:t>	</a:t>
            </a:r>
            <a:r>
              <a:rPr lang="tr-TR" sz="1800" dirty="0" smtClean="0">
                <a:latin typeface="Times New Roman" pitchFamily="18" charset="0"/>
                <a:cs typeface="Times New Roman" pitchFamily="18" charset="0"/>
              </a:rPr>
              <a:t>Ana makam dizilerinin kurulmasını sağlayan, bir tam dörtlü ve bir tam beşlinin veya bir tam beşli ve tam dörtlünün, çeşitli şekillerde birbirine eklenmesiyle oluşan makamlara </a:t>
            </a:r>
            <a:r>
              <a:rPr lang="tr-TR" sz="1800" b="1" dirty="0" smtClean="0">
                <a:latin typeface="Times New Roman" pitchFamily="18" charset="0"/>
                <a:cs typeface="Times New Roman" pitchFamily="18" charset="0"/>
              </a:rPr>
              <a:t>Basit Makam</a:t>
            </a:r>
            <a:r>
              <a:rPr lang="tr-TR" sz="1800" dirty="0" smtClean="0">
                <a:latin typeface="Times New Roman" pitchFamily="18" charset="0"/>
                <a:cs typeface="Times New Roman" pitchFamily="18" charset="0"/>
              </a:rPr>
              <a:t> denir.</a:t>
            </a:r>
          </a:p>
          <a:p>
            <a:pPr algn="just"/>
            <a:r>
              <a:rPr lang="tr-TR" sz="1800" dirty="0" smtClean="0">
                <a:latin typeface="Times New Roman" pitchFamily="18" charset="0"/>
                <a:cs typeface="Times New Roman" pitchFamily="18" charset="0"/>
              </a:rPr>
              <a:t>	Şimdi de basit makamları meydana getiren 6 adet dörtlü ve 6 adet beşli dizilerini görelim.</a:t>
            </a:r>
          </a:p>
          <a:p>
            <a:pPr algn="just"/>
            <a:r>
              <a:rPr lang="tr-TR" sz="1800" dirty="0" smtClean="0">
                <a:latin typeface="Times New Roman" pitchFamily="18" charset="0"/>
                <a:cs typeface="Times New Roman" pitchFamily="18" charset="0"/>
              </a:rPr>
              <a:t>	a) Tam Dörtlüler. Koma değeri toplamı 22 olan dörtlü aralıklara denir. Bu dörtlüleri porte üzerinde gösterelim.</a:t>
            </a:r>
          </a:p>
          <a:p>
            <a:endParaRPr lang="tr-TR" sz="1600"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37</a:t>
            </a:fld>
            <a:endParaRPr lang="tr-TR"/>
          </a:p>
        </p:txBody>
      </p:sp>
      <p:pic>
        <p:nvPicPr>
          <p:cNvPr id="48130" name="Resim 1" descr="ɽ¼"/>
          <p:cNvPicPr>
            <a:picLocks noChangeAspect="1" noChangeArrowheads="1"/>
          </p:cNvPicPr>
          <p:nvPr/>
        </p:nvPicPr>
        <p:blipFill>
          <a:blip r:embed="rId2"/>
          <a:srcRect/>
          <a:stretch>
            <a:fillRect/>
          </a:stretch>
        </p:blipFill>
        <p:spPr bwMode="auto">
          <a:xfrm>
            <a:off x="2571736" y="3044086"/>
            <a:ext cx="3429024" cy="381391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571480"/>
            <a:ext cx="8229600" cy="5554683"/>
          </a:xfrm>
        </p:spPr>
        <p:txBody>
          <a:bodyPr>
            <a:normAutofit/>
          </a:bodyPr>
          <a:lstStyle/>
          <a:p>
            <a:r>
              <a:rPr lang="tr-TR" sz="1600" dirty="0" smtClean="0">
                <a:latin typeface="Times New Roman" pitchFamily="18" charset="0"/>
                <a:cs typeface="Times New Roman" pitchFamily="18" charset="0"/>
              </a:rPr>
              <a:t>b) Tam Beşliler: Koma değeri toplamı 31 olan beşli aralıklara denir. Yukarıda porte üzerinde gösterdiğimiz 6 adet tam dörtlünün </a:t>
            </a:r>
            <a:r>
              <a:rPr lang="tr-TR" sz="1600" dirty="0" err="1" smtClean="0">
                <a:latin typeface="Times New Roman" pitchFamily="18" charset="0"/>
                <a:cs typeface="Times New Roman" pitchFamily="18" charset="0"/>
              </a:rPr>
              <a:t>tîz</a:t>
            </a:r>
            <a:r>
              <a:rPr lang="tr-TR" sz="1600" dirty="0" smtClean="0">
                <a:latin typeface="Times New Roman" pitchFamily="18" charset="0"/>
                <a:cs typeface="Times New Roman" pitchFamily="18" charset="0"/>
              </a:rPr>
              <a:t> tarafına bir “Tanini” aralığı eklenmesiyle meydana gelen tam beşlileri yine porte üzerinde gösterelim.</a:t>
            </a:r>
            <a:endParaRPr lang="tr-TR" sz="16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38</a:t>
            </a:fld>
            <a:endParaRPr lang="tr-TR"/>
          </a:p>
        </p:txBody>
      </p:sp>
      <p:pic>
        <p:nvPicPr>
          <p:cNvPr id="49154" name="Resim 2" descr="ɽ¼"/>
          <p:cNvPicPr>
            <a:picLocks noChangeAspect="1" noChangeArrowheads="1"/>
          </p:cNvPicPr>
          <p:nvPr/>
        </p:nvPicPr>
        <p:blipFill>
          <a:blip r:embed="rId2"/>
          <a:srcRect/>
          <a:stretch>
            <a:fillRect/>
          </a:stretch>
        </p:blipFill>
        <p:spPr bwMode="auto">
          <a:xfrm>
            <a:off x="2285984" y="1500174"/>
            <a:ext cx="3857652" cy="457997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96842"/>
          </a:xfrm>
        </p:spPr>
        <p:txBody>
          <a:bodyPr>
            <a:normAutofit fontScale="90000"/>
          </a:bodyPr>
          <a:lstStyle/>
          <a:p>
            <a:endParaRPr lang="tr-TR" dirty="0"/>
          </a:p>
        </p:txBody>
      </p:sp>
      <p:sp>
        <p:nvSpPr>
          <p:cNvPr id="3" name="2 İçerik Yer Tutucusu"/>
          <p:cNvSpPr>
            <a:spLocks noGrp="1"/>
          </p:cNvSpPr>
          <p:nvPr>
            <p:ph idx="1"/>
          </p:nvPr>
        </p:nvSpPr>
        <p:spPr>
          <a:xfrm>
            <a:off x="457200" y="928670"/>
            <a:ext cx="8229600" cy="5197493"/>
          </a:xfrm>
        </p:spPr>
        <p:txBody>
          <a:bodyPr>
            <a:normAutofit fontScale="85000" lnSpcReduction="20000"/>
          </a:bodyPr>
          <a:lstStyle/>
          <a:p>
            <a:r>
              <a:rPr lang="tr-TR" sz="2900" dirty="0" smtClean="0">
                <a:latin typeface="Times New Roman" pitchFamily="18" charset="0"/>
                <a:cs typeface="Times New Roman" pitchFamily="18" charset="0"/>
              </a:rPr>
              <a:t>Basit bir makam dizisinde üç önemli ses bulunmaktadır.</a:t>
            </a:r>
          </a:p>
          <a:p>
            <a:endParaRPr lang="tr-TR" sz="2900" dirty="0" smtClean="0">
              <a:latin typeface="Times New Roman" pitchFamily="18" charset="0"/>
              <a:cs typeface="Times New Roman" pitchFamily="18" charset="0"/>
            </a:endParaRPr>
          </a:p>
          <a:p>
            <a:r>
              <a:rPr lang="tr-TR" sz="2900" dirty="0" smtClean="0">
                <a:latin typeface="Times New Roman" pitchFamily="18" charset="0"/>
                <a:cs typeface="Times New Roman" pitchFamily="18" charset="0"/>
              </a:rPr>
              <a:t>	1. </a:t>
            </a:r>
            <a:r>
              <a:rPr lang="tr-TR" sz="2900" i="1" u="sng" dirty="0" smtClean="0">
                <a:latin typeface="Times New Roman" pitchFamily="18" charset="0"/>
                <a:cs typeface="Times New Roman" pitchFamily="18" charset="0"/>
              </a:rPr>
              <a:t>Durak Sesi</a:t>
            </a:r>
            <a:r>
              <a:rPr lang="tr-TR" sz="2900" i="1" dirty="0" smtClean="0">
                <a:latin typeface="Times New Roman" pitchFamily="18" charset="0"/>
                <a:cs typeface="Times New Roman" pitchFamily="18" charset="0"/>
              </a:rPr>
              <a:t>:</a:t>
            </a:r>
            <a:r>
              <a:rPr lang="tr-TR" sz="2900" dirty="0" smtClean="0">
                <a:latin typeface="Times New Roman" pitchFamily="18" charset="0"/>
                <a:cs typeface="Times New Roman" pitchFamily="18" charset="0"/>
              </a:rPr>
              <a:t> Makamı meydana getiren dizinin en pes sesi ve makamın (seslerin kulağa hoş gelecek biçimde) kaldığı sestir. Ya da dizide seyrin tamamlandığı perdenin adıdır.</a:t>
            </a:r>
          </a:p>
          <a:p>
            <a:r>
              <a:rPr lang="tr-TR" sz="2900" dirty="0" smtClean="0">
                <a:latin typeface="Times New Roman" pitchFamily="18" charset="0"/>
                <a:cs typeface="Times New Roman" pitchFamily="18" charset="0"/>
              </a:rPr>
              <a:t>	2.</a:t>
            </a:r>
            <a:r>
              <a:rPr lang="tr-TR" sz="2900" i="1" dirty="0" smtClean="0">
                <a:latin typeface="Times New Roman" pitchFamily="18" charset="0"/>
                <a:cs typeface="Times New Roman" pitchFamily="18" charset="0"/>
              </a:rPr>
              <a:t> </a:t>
            </a:r>
            <a:r>
              <a:rPr lang="tr-TR" sz="2900" i="1" u="sng" dirty="0" smtClean="0">
                <a:latin typeface="Times New Roman" pitchFamily="18" charset="0"/>
                <a:cs typeface="Times New Roman" pitchFamily="18" charset="0"/>
              </a:rPr>
              <a:t>Güçlü Sesi</a:t>
            </a:r>
            <a:r>
              <a:rPr lang="tr-TR" sz="2900" i="1" dirty="0" smtClean="0">
                <a:latin typeface="Times New Roman" pitchFamily="18" charset="0"/>
                <a:cs typeface="Times New Roman" pitchFamily="18" charset="0"/>
              </a:rPr>
              <a:t>:</a:t>
            </a:r>
            <a:r>
              <a:rPr lang="tr-TR" sz="2900" dirty="0" smtClean="0">
                <a:latin typeface="Times New Roman" pitchFamily="18" charset="0"/>
                <a:cs typeface="Times New Roman" pitchFamily="18" charset="0"/>
              </a:rPr>
              <a:t> Dörtlü ve beşlinin veya beşli ile dörtlünün birleştiği sestir. Aynı zamanda bu ses, kulakta makamın devam edeceğini hissettiren perdenin adıdır.</a:t>
            </a:r>
          </a:p>
          <a:p>
            <a:r>
              <a:rPr lang="tr-TR" sz="2900" dirty="0" smtClean="0">
                <a:latin typeface="Times New Roman" pitchFamily="18" charset="0"/>
                <a:cs typeface="Times New Roman" pitchFamily="18" charset="0"/>
              </a:rPr>
              <a:t> </a:t>
            </a:r>
          </a:p>
          <a:p>
            <a:r>
              <a:rPr lang="tr-TR" sz="2900" dirty="0" smtClean="0">
                <a:latin typeface="Times New Roman" pitchFamily="18" charset="0"/>
                <a:cs typeface="Times New Roman" pitchFamily="18" charset="0"/>
              </a:rPr>
              <a:t>	3. </a:t>
            </a:r>
            <a:r>
              <a:rPr lang="tr-TR" sz="2900" i="1" u="sng" dirty="0" smtClean="0">
                <a:latin typeface="Times New Roman" pitchFamily="18" charset="0"/>
                <a:cs typeface="Times New Roman" pitchFamily="18" charset="0"/>
              </a:rPr>
              <a:t>Yeden Sesi</a:t>
            </a:r>
            <a:r>
              <a:rPr lang="tr-TR" sz="2900" i="1" dirty="0" smtClean="0">
                <a:latin typeface="Times New Roman" pitchFamily="18" charset="0"/>
                <a:cs typeface="Times New Roman" pitchFamily="18" charset="0"/>
              </a:rPr>
              <a:t>:</a:t>
            </a:r>
            <a:r>
              <a:rPr lang="tr-TR" sz="2900" dirty="0" smtClean="0">
                <a:latin typeface="Times New Roman" pitchFamily="18" charset="0"/>
                <a:cs typeface="Times New Roman" pitchFamily="18" charset="0"/>
              </a:rPr>
              <a:t> Makamın durağını belirleyen sesi durağa götüren perdenin adıdır.</a:t>
            </a:r>
          </a:p>
          <a:p>
            <a:r>
              <a:rPr lang="tr-TR" sz="2900" dirty="0" smtClean="0">
                <a:latin typeface="Times New Roman" pitchFamily="18" charset="0"/>
                <a:cs typeface="Times New Roman" pitchFamily="18" charset="0"/>
              </a:rPr>
              <a:t> </a:t>
            </a:r>
          </a:p>
          <a:p>
            <a:r>
              <a:rPr lang="tr-TR" sz="2900" dirty="0" smtClean="0">
                <a:latin typeface="Times New Roman" pitchFamily="18" charset="0"/>
                <a:cs typeface="Times New Roman" pitchFamily="18" charset="0"/>
              </a:rPr>
              <a:t>	</a:t>
            </a: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39</a:t>
            </a:fld>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200" dirty="0" smtClean="0">
                <a:latin typeface="Times New Roman" pitchFamily="18" charset="0"/>
                <a:cs typeface="Times New Roman" pitchFamily="18" charset="0"/>
              </a:rPr>
              <a:t>B- MÛSİKÎ’NİN KÖKENİ (MENŞEİ)</a:t>
            </a:r>
            <a:r>
              <a:rPr lang="tr-TR" b="1" dirty="0" smtClean="0"/>
              <a:t/>
            </a:r>
            <a:br>
              <a:rPr lang="tr-TR" b="1" dirty="0" smtClean="0"/>
            </a:br>
            <a:endParaRPr lang="tr-TR" dirty="0"/>
          </a:p>
        </p:txBody>
      </p:sp>
      <p:sp>
        <p:nvSpPr>
          <p:cNvPr id="3" name="2 İçerik Yer Tutucusu"/>
          <p:cNvSpPr>
            <a:spLocks noGrp="1"/>
          </p:cNvSpPr>
          <p:nvPr>
            <p:ph idx="1"/>
          </p:nvPr>
        </p:nvSpPr>
        <p:spPr>
          <a:xfrm>
            <a:off x="457200" y="1000108"/>
            <a:ext cx="8229600" cy="5126055"/>
          </a:xfrm>
        </p:spPr>
        <p:txBody>
          <a:bodyPr>
            <a:normAutofit fontScale="92500" lnSpcReduction="20000"/>
          </a:bodyPr>
          <a:lstStyle/>
          <a:p>
            <a:pPr algn="just"/>
            <a:r>
              <a:rPr lang="tr-TR" sz="2000" dirty="0">
                <a:latin typeface="Times New Roman" pitchFamily="18" charset="0"/>
                <a:cs typeface="Times New Roman" pitchFamily="18" charset="0"/>
              </a:rPr>
              <a:t>Türkler de İslâm kültürü içerisine girdikleri X. yüzyıldan başlayarak, </a:t>
            </a:r>
            <a:r>
              <a:rPr lang="tr-TR" sz="2000" dirty="0" err="1">
                <a:latin typeface="Times New Roman" pitchFamily="18" charset="0"/>
                <a:cs typeface="Times New Roman" pitchFamily="18" charset="0"/>
              </a:rPr>
              <a:t>mûsikî</a:t>
            </a:r>
            <a:r>
              <a:rPr lang="tr-TR" sz="2000" dirty="0">
                <a:latin typeface="Times New Roman" pitchFamily="18" charset="0"/>
                <a:cs typeface="Times New Roman" pitchFamily="18" charset="0"/>
              </a:rPr>
              <a:t> kelimesini kullandıktan sonra, 1828 yılında İstanbul’a getirilen İtalyan öğretmenlerin tesiriyle </a:t>
            </a:r>
            <a:r>
              <a:rPr lang="tr-TR" sz="2000" dirty="0" err="1">
                <a:latin typeface="Times New Roman" pitchFamily="18" charset="0"/>
                <a:cs typeface="Times New Roman" pitchFamily="18" charset="0"/>
              </a:rPr>
              <a:t>İtalyanca’daki</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musica’yı</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muzika</a:t>
            </a:r>
            <a:r>
              <a:rPr lang="tr-TR" sz="2000" dirty="0">
                <a:latin typeface="Times New Roman" pitchFamily="18" charset="0"/>
                <a:cs typeface="Times New Roman" pitchFamily="18" charset="0"/>
              </a:rPr>
              <a:t> ve </a:t>
            </a:r>
            <a:r>
              <a:rPr lang="tr-TR" sz="2000" dirty="0" err="1">
                <a:latin typeface="Times New Roman" pitchFamily="18" charset="0"/>
                <a:cs typeface="Times New Roman" pitchFamily="18" charset="0"/>
              </a:rPr>
              <a:t>muzıka</a:t>
            </a:r>
            <a:r>
              <a:rPr lang="tr-TR" sz="2000" dirty="0">
                <a:latin typeface="Times New Roman" pitchFamily="18" charset="0"/>
                <a:cs typeface="Times New Roman" pitchFamily="18" charset="0"/>
              </a:rPr>
              <a:t> şeklinde okumuş ve daha sonra da </a:t>
            </a:r>
            <a:r>
              <a:rPr lang="tr-TR" sz="2000" dirty="0" err="1">
                <a:latin typeface="Times New Roman" pitchFamily="18" charset="0"/>
                <a:cs typeface="Times New Roman" pitchFamily="18" charset="0"/>
              </a:rPr>
              <a:t>Fransızca’nın</a:t>
            </a:r>
            <a:r>
              <a:rPr lang="tr-TR" sz="2000" dirty="0">
                <a:latin typeface="Times New Roman" pitchFamily="18" charset="0"/>
                <a:cs typeface="Times New Roman" pitchFamily="18" charset="0"/>
              </a:rPr>
              <a:t> etkisiyle </a:t>
            </a:r>
            <a:r>
              <a:rPr lang="tr-TR" sz="2000" dirty="0" err="1">
                <a:latin typeface="Times New Roman" pitchFamily="18" charset="0"/>
                <a:cs typeface="Times New Roman" pitchFamily="18" charset="0"/>
              </a:rPr>
              <a:t>musique’i</a:t>
            </a:r>
            <a:r>
              <a:rPr lang="tr-TR" sz="2000" dirty="0">
                <a:latin typeface="Times New Roman" pitchFamily="18" charset="0"/>
                <a:cs typeface="Times New Roman" pitchFamily="18" charset="0"/>
              </a:rPr>
              <a:t> “müzik” telaffuzuyla okuyarak benimsemişlerdir. Günümüzde, </a:t>
            </a:r>
            <a:r>
              <a:rPr lang="tr-TR" sz="2000" b="1" dirty="0">
                <a:latin typeface="Times New Roman" pitchFamily="18" charset="0"/>
                <a:cs typeface="Times New Roman" pitchFamily="18" charset="0"/>
              </a:rPr>
              <a:t>müzik </a:t>
            </a:r>
            <a:r>
              <a:rPr lang="tr-TR" sz="2000" dirty="0">
                <a:latin typeface="Times New Roman" pitchFamily="18" charset="0"/>
                <a:cs typeface="Times New Roman" pitchFamily="18" charset="0"/>
              </a:rPr>
              <a:t>ve </a:t>
            </a:r>
            <a:r>
              <a:rPr lang="tr-TR" sz="2000" b="1" dirty="0" err="1">
                <a:latin typeface="Times New Roman" pitchFamily="18" charset="0"/>
                <a:cs typeface="Times New Roman" pitchFamily="18" charset="0"/>
              </a:rPr>
              <a:t>mûsikî</a:t>
            </a:r>
            <a:r>
              <a:rPr lang="tr-TR" sz="2000" dirty="0">
                <a:latin typeface="Times New Roman" pitchFamily="18" charset="0"/>
                <a:cs typeface="Times New Roman" pitchFamily="18" charset="0"/>
              </a:rPr>
              <a:t> terimleri kullanılmaktadır</a:t>
            </a:r>
            <a:r>
              <a:rPr lang="tr-TR" sz="2000" dirty="0" smtClean="0">
                <a:latin typeface="Times New Roman" pitchFamily="18" charset="0"/>
                <a:cs typeface="Times New Roman" pitchFamily="18" charset="0"/>
              </a:rPr>
              <a:t>.</a:t>
            </a:r>
          </a:p>
          <a:p>
            <a:pPr algn="just"/>
            <a:r>
              <a:rPr lang="tr-TR" sz="2000" dirty="0" err="1" smtClean="0">
                <a:latin typeface="Times New Roman" pitchFamily="18" charset="0"/>
                <a:cs typeface="Times New Roman" pitchFamily="18" charset="0"/>
              </a:rPr>
              <a:t>Mûsikî</a:t>
            </a:r>
            <a:r>
              <a:rPr lang="tr-TR" sz="2000" dirty="0" smtClean="0">
                <a:latin typeface="Times New Roman" pitchFamily="18" charset="0"/>
                <a:cs typeface="Times New Roman" pitchFamily="18" charset="0"/>
              </a:rPr>
              <a:t> </a:t>
            </a:r>
            <a:r>
              <a:rPr lang="tr-TR" sz="2000" dirty="0">
                <a:latin typeface="Times New Roman" pitchFamily="18" charset="0"/>
                <a:cs typeface="Times New Roman" pitchFamily="18" charset="0"/>
              </a:rPr>
              <a:t>sanatı tarihi, insanlığın tarihi kadar eski devirlere götürülebilir. Bir ülke insanlarının </a:t>
            </a:r>
            <a:r>
              <a:rPr lang="tr-TR" sz="2000" dirty="0" err="1">
                <a:latin typeface="Times New Roman" pitchFamily="18" charset="0"/>
                <a:cs typeface="Times New Roman" pitchFamily="18" charset="0"/>
              </a:rPr>
              <a:t>mûsikî</a:t>
            </a:r>
            <a:r>
              <a:rPr lang="tr-TR" sz="2000" dirty="0">
                <a:latin typeface="Times New Roman" pitchFamily="18" charset="0"/>
                <a:cs typeface="Times New Roman" pitchFamily="18" charset="0"/>
              </a:rPr>
              <a:t> ile ilgileri, orada yaşayanların karakterini, ahlâk, örf ve âdetlerini bir ayna gibi yansıtır.</a:t>
            </a:r>
          </a:p>
          <a:p>
            <a:pPr algn="just"/>
            <a:r>
              <a:rPr lang="tr-TR" sz="2000" dirty="0" err="1">
                <a:latin typeface="Times New Roman" pitchFamily="18" charset="0"/>
                <a:cs typeface="Times New Roman" pitchFamily="18" charset="0"/>
              </a:rPr>
              <a:t>Abdülkadir</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Merâğî</a:t>
            </a:r>
            <a:r>
              <a:rPr lang="tr-TR" sz="2000" dirty="0">
                <a:latin typeface="Times New Roman" pitchFamily="18" charset="0"/>
                <a:cs typeface="Times New Roman" pitchFamily="18" charset="0"/>
              </a:rPr>
              <a:t> (1360-1435) “</a:t>
            </a:r>
            <a:r>
              <a:rPr lang="tr-TR" sz="2000" dirty="0" err="1">
                <a:latin typeface="Times New Roman" pitchFamily="18" charset="0"/>
                <a:cs typeface="Times New Roman" pitchFamily="18" charset="0"/>
              </a:rPr>
              <a:t>Câmiu’l</a:t>
            </a:r>
            <a:r>
              <a:rPr lang="tr-TR" sz="2000" dirty="0">
                <a:latin typeface="Times New Roman" pitchFamily="18" charset="0"/>
                <a:cs typeface="Times New Roman" pitchFamily="18" charset="0"/>
              </a:rPr>
              <a:t>-</a:t>
            </a:r>
            <a:r>
              <a:rPr lang="tr-TR" sz="2000" dirty="0" err="1">
                <a:latin typeface="Times New Roman" pitchFamily="18" charset="0"/>
                <a:cs typeface="Times New Roman" pitchFamily="18" charset="0"/>
              </a:rPr>
              <a:t>Elhân</a:t>
            </a:r>
            <a:r>
              <a:rPr lang="tr-TR" sz="2000" dirty="0">
                <a:latin typeface="Times New Roman" pitchFamily="18" charset="0"/>
                <a:cs typeface="Times New Roman" pitchFamily="18" charset="0"/>
              </a:rPr>
              <a:t>” adlı kitabında, </a:t>
            </a:r>
            <a:r>
              <a:rPr lang="tr-TR" sz="2000" dirty="0" err="1">
                <a:latin typeface="Times New Roman" pitchFamily="18" charset="0"/>
                <a:cs typeface="Times New Roman" pitchFamily="18" charset="0"/>
              </a:rPr>
              <a:t>mûsikînin</a:t>
            </a:r>
            <a:r>
              <a:rPr lang="tr-TR" sz="2000" dirty="0">
                <a:latin typeface="Times New Roman" pitchFamily="18" charset="0"/>
                <a:cs typeface="Times New Roman" pitchFamily="18" charset="0"/>
              </a:rPr>
              <a:t> menşeini, Hz. Adem’in yaratılışına kadar götürmektedir. O’nun güzel bir sese sahip olduğunu ve nabzının da düzenli attığını, </a:t>
            </a:r>
            <a:r>
              <a:rPr lang="tr-TR" sz="2000" dirty="0" err="1">
                <a:latin typeface="Times New Roman" pitchFamily="18" charset="0"/>
                <a:cs typeface="Times New Roman" pitchFamily="18" charset="0"/>
              </a:rPr>
              <a:t>mûsikînin</a:t>
            </a:r>
            <a:r>
              <a:rPr lang="tr-TR" sz="2000" dirty="0">
                <a:latin typeface="Times New Roman" pitchFamily="18" charset="0"/>
                <a:cs typeface="Times New Roman" pitchFamily="18" charset="0"/>
              </a:rPr>
              <a:t> elemanlarından ses ile ritmin kendisinde bulunduğunu ve güzel sesle yaratanını </a:t>
            </a:r>
            <a:r>
              <a:rPr lang="tr-TR" sz="2000" dirty="0" err="1">
                <a:latin typeface="Times New Roman" pitchFamily="18" charset="0"/>
                <a:cs typeface="Times New Roman" pitchFamily="18" charset="0"/>
              </a:rPr>
              <a:t>tesbîh</a:t>
            </a:r>
            <a:r>
              <a:rPr lang="tr-TR" sz="2000" dirty="0">
                <a:latin typeface="Times New Roman" pitchFamily="18" charset="0"/>
                <a:cs typeface="Times New Roman" pitchFamily="18" charset="0"/>
              </a:rPr>
              <a:t> ettiğini kaydetmektedir.</a:t>
            </a:r>
          </a:p>
          <a:p>
            <a:pPr algn="just"/>
            <a:r>
              <a:rPr lang="tr-TR" sz="2000" dirty="0" err="1">
                <a:latin typeface="Times New Roman" pitchFamily="18" charset="0"/>
                <a:cs typeface="Times New Roman" pitchFamily="18" charset="0"/>
              </a:rPr>
              <a:t>Mûsikînin</a:t>
            </a:r>
            <a:r>
              <a:rPr lang="tr-TR" sz="2000" dirty="0">
                <a:latin typeface="Times New Roman" pitchFamily="18" charset="0"/>
                <a:cs typeface="Times New Roman" pitchFamily="18" charset="0"/>
              </a:rPr>
              <a:t>, Hz. Adem’in torunlarından biri tarafından bulunduğu şöyle </a:t>
            </a:r>
            <a:r>
              <a:rPr lang="tr-TR" sz="2000" dirty="0" err="1">
                <a:latin typeface="Times New Roman" pitchFamily="18" charset="0"/>
                <a:cs typeface="Times New Roman" pitchFamily="18" charset="0"/>
              </a:rPr>
              <a:t>rivâyet</a:t>
            </a:r>
            <a:r>
              <a:rPr lang="tr-TR" sz="2000" dirty="0">
                <a:latin typeface="Times New Roman" pitchFamily="18" charset="0"/>
                <a:cs typeface="Times New Roman" pitchFamily="18" charset="0"/>
              </a:rPr>
              <a:t> edilmektedir: Tevrat’ta yaratılışı (Tekvin) anlatan bölümde (</a:t>
            </a:r>
            <a:r>
              <a:rPr lang="tr-TR" sz="2000" dirty="0" err="1">
                <a:latin typeface="Times New Roman" pitchFamily="18" charset="0"/>
                <a:cs typeface="Times New Roman" pitchFamily="18" charset="0"/>
              </a:rPr>
              <a:t>Kitab</a:t>
            </a:r>
            <a:r>
              <a:rPr lang="tr-TR" sz="2000" dirty="0">
                <a:latin typeface="Times New Roman" pitchFamily="18" charset="0"/>
                <a:cs typeface="Times New Roman" pitchFamily="18" charset="0"/>
              </a:rPr>
              <a:t>-ı Mukaddes, </a:t>
            </a:r>
            <a:r>
              <a:rPr lang="tr-TR" sz="2000" dirty="0" err="1">
                <a:latin typeface="Times New Roman" pitchFamily="18" charset="0"/>
                <a:cs typeface="Times New Roman" pitchFamily="18" charset="0"/>
              </a:rPr>
              <a:t>Tekvîn</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bab</a:t>
            </a:r>
            <a:r>
              <a:rPr lang="tr-TR" sz="2000" dirty="0">
                <a:latin typeface="Times New Roman" pitchFamily="18" charset="0"/>
                <a:cs typeface="Times New Roman" pitchFamily="18" charset="0"/>
              </a:rPr>
              <a:t> 4, s. 4) Hz. Adem’in büyük oğlu Habil’in soyundan gelen </a:t>
            </a:r>
            <a:r>
              <a:rPr lang="tr-TR" sz="2000" dirty="0" err="1">
                <a:latin typeface="Times New Roman" pitchFamily="18" charset="0"/>
                <a:cs typeface="Times New Roman" pitchFamily="18" charset="0"/>
              </a:rPr>
              <a:t>Lamek</a:t>
            </a:r>
            <a:r>
              <a:rPr lang="tr-TR" sz="2000" dirty="0">
                <a:latin typeface="Times New Roman" pitchFamily="18" charset="0"/>
                <a:cs typeface="Times New Roman" pitchFamily="18" charset="0"/>
              </a:rPr>
              <a:t> oğlu </a:t>
            </a:r>
            <a:r>
              <a:rPr lang="tr-TR" sz="2000" dirty="0" err="1">
                <a:latin typeface="Times New Roman" pitchFamily="18" charset="0"/>
                <a:cs typeface="Times New Roman" pitchFamily="18" charset="0"/>
              </a:rPr>
              <a:t>Yubel’in</a:t>
            </a:r>
            <a:r>
              <a:rPr lang="tr-TR" sz="2000" dirty="0">
                <a:latin typeface="Times New Roman" pitchFamily="18" charset="0"/>
                <a:cs typeface="Times New Roman" pitchFamily="18" charset="0"/>
              </a:rPr>
              <a:t> </a:t>
            </a:r>
            <a:r>
              <a:rPr lang="tr-TR" sz="2000" dirty="0" err="1">
                <a:latin typeface="Times New Roman" pitchFamily="18" charset="0"/>
                <a:cs typeface="Times New Roman" pitchFamily="18" charset="0"/>
              </a:rPr>
              <a:t>îcad</a:t>
            </a:r>
            <a:r>
              <a:rPr lang="tr-TR" sz="2000" dirty="0">
                <a:latin typeface="Times New Roman" pitchFamily="18" charset="0"/>
                <a:cs typeface="Times New Roman" pitchFamily="18" charset="0"/>
              </a:rPr>
              <a:t> ettiği ve onun çenk ile boru çalanların atası olduğu bildirilmektedir. </a:t>
            </a:r>
          </a:p>
          <a:p>
            <a:pPr algn="just">
              <a:buNone/>
            </a:pPr>
            <a:r>
              <a:rPr lang="tr-TR" sz="2000" dirty="0">
                <a:latin typeface="Times New Roman" pitchFamily="18" charset="0"/>
                <a:cs typeface="Times New Roman" pitchFamily="18" charset="0"/>
              </a:rPr>
              <a:t>	</a:t>
            </a:r>
          </a:p>
        </p:txBody>
      </p:sp>
      <p:sp>
        <p:nvSpPr>
          <p:cNvPr id="4" name="3 Slayt Numarası Yer Tutucusu"/>
          <p:cNvSpPr>
            <a:spLocks noGrp="1"/>
          </p:cNvSpPr>
          <p:nvPr>
            <p:ph type="sldNum" sz="quarter" idx="12"/>
          </p:nvPr>
        </p:nvSpPr>
        <p:spPr/>
        <p:txBody>
          <a:bodyPr/>
          <a:lstStyle/>
          <a:p>
            <a:fld id="{0285D1BE-D40C-4747-BC02-730FFEDEC370}" type="slidenum">
              <a:rPr lang="tr-TR" smtClean="0"/>
              <a:pPr/>
              <a:t>4</a:t>
            </a:fld>
            <a:endParaRPr lang="tr-T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lstStyle/>
          <a:p>
            <a:pPr algn="just"/>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Basit makamlar 13 tanedir. Her bir basit makamı meydana getiren dörtlü ve beşli aralıklarını belirten bir listeyi veriyoruz.</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40</a:t>
            </a:fld>
            <a:endParaRPr lang="tr-TR"/>
          </a:p>
        </p:txBody>
      </p:sp>
      <p:graphicFrame>
        <p:nvGraphicFramePr>
          <p:cNvPr id="5" name="4 Tablo"/>
          <p:cNvGraphicFramePr>
            <a:graphicFrameLocks noGrp="1"/>
          </p:cNvGraphicFramePr>
          <p:nvPr/>
        </p:nvGraphicFramePr>
        <p:xfrm>
          <a:off x="1428727" y="1956816"/>
          <a:ext cx="6429421" cy="3901072"/>
        </p:xfrm>
        <a:graphic>
          <a:graphicData uri="http://schemas.openxmlformats.org/drawingml/2006/table">
            <a:tbl>
              <a:tblPr/>
              <a:tblGrid>
                <a:gridCol w="1649183">
                  <a:extLst>
                    <a:ext uri="{9D8B030D-6E8A-4147-A177-3AD203B41FA5}">
                      <a16:colId xmlns:a16="http://schemas.microsoft.com/office/drawing/2014/main" val="20000"/>
                    </a:ext>
                  </a:extLst>
                </a:gridCol>
                <a:gridCol w="1643207">
                  <a:extLst>
                    <a:ext uri="{9D8B030D-6E8A-4147-A177-3AD203B41FA5}">
                      <a16:colId xmlns:a16="http://schemas.microsoft.com/office/drawing/2014/main" val="20001"/>
                    </a:ext>
                  </a:extLst>
                </a:gridCol>
                <a:gridCol w="1643207">
                  <a:extLst>
                    <a:ext uri="{9D8B030D-6E8A-4147-A177-3AD203B41FA5}">
                      <a16:colId xmlns:a16="http://schemas.microsoft.com/office/drawing/2014/main" val="20002"/>
                    </a:ext>
                  </a:extLst>
                </a:gridCol>
                <a:gridCol w="1493824">
                  <a:extLst>
                    <a:ext uri="{9D8B030D-6E8A-4147-A177-3AD203B41FA5}">
                      <a16:colId xmlns:a16="http://schemas.microsoft.com/office/drawing/2014/main" val="20003"/>
                    </a:ext>
                  </a:extLst>
                </a:gridCol>
              </a:tblGrid>
              <a:tr h="278648">
                <a:tc>
                  <a:txBody>
                    <a:bodyPr/>
                    <a:lstStyle/>
                    <a:p>
                      <a:pPr algn="just">
                        <a:lnSpc>
                          <a:spcPct val="115000"/>
                        </a:lnSpc>
                        <a:spcAft>
                          <a:spcPts val="0"/>
                        </a:spcAft>
                        <a:tabLst>
                          <a:tab pos="317500" algn="l"/>
                        </a:tabLst>
                      </a:pPr>
                      <a:r>
                        <a:rPr lang="tr-TR" sz="1200" b="1" dirty="0">
                          <a:latin typeface="Times New Roman"/>
                          <a:ea typeface="Times New Roman"/>
                          <a:cs typeface="Times New Roman"/>
                        </a:rPr>
                        <a:t>Makamın Adı</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b="1">
                          <a:latin typeface="Times New Roman"/>
                          <a:ea typeface="Times New Roman"/>
                          <a:cs typeface="Times New Roman"/>
                        </a:rPr>
                        <a:t>Pes Tarafta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b="1">
                          <a:latin typeface="Times New Roman"/>
                          <a:ea typeface="Times New Roman"/>
                          <a:cs typeface="Times New Roman"/>
                        </a:rPr>
                        <a:t>Tîz Tarafta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b="1">
                          <a:latin typeface="Times New Roman"/>
                          <a:ea typeface="Times New Roman"/>
                          <a:cs typeface="Times New Roman"/>
                        </a:rPr>
                        <a:t>Durağı</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1-Çargâh</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Çargâh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Çargâh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Çargâh (Do)</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2-Bûselik</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Bûselik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Hicâz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3-Kürdî</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Kürdî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Bûselik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4-Rast</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Rast 5’lisi </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Rast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Rast (Sol)</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5-Uşşâk</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Uşşâk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Bûselik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6-Hüseynî </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Hüseynî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Uşşâk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7-Nevâ</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Uşşâk 4’lüsü </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Rast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8-Hicâz</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Hicâz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Rast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9-Hümâyun </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Hicâz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Bûselik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10-Uzzâl</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Hicâz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Uşşâk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11-Zirgüle</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Hicâz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dirty="0" err="1">
                          <a:latin typeface="Times New Roman"/>
                          <a:ea typeface="Times New Roman"/>
                          <a:cs typeface="Times New Roman"/>
                        </a:rPr>
                        <a:t>Hicâz</a:t>
                      </a:r>
                      <a:r>
                        <a:rPr lang="tr-TR" sz="1200" dirty="0">
                          <a:latin typeface="Times New Roman"/>
                          <a:ea typeface="Times New Roman"/>
                          <a:cs typeface="Times New Roman"/>
                        </a:rPr>
                        <a:t> 4’lüsü</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12-Karciğar</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Uşşak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Hicâz 5’lisi</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Dügâh (La)</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78648">
                <a:tc>
                  <a:txBody>
                    <a:bodyPr/>
                    <a:lstStyle/>
                    <a:p>
                      <a:pPr algn="just">
                        <a:lnSpc>
                          <a:spcPct val="115000"/>
                        </a:lnSpc>
                        <a:spcAft>
                          <a:spcPts val="0"/>
                        </a:spcAft>
                        <a:tabLst>
                          <a:tab pos="317500" algn="l"/>
                        </a:tabLst>
                      </a:pPr>
                      <a:r>
                        <a:rPr lang="tr-TR" sz="1200">
                          <a:latin typeface="Times New Roman"/>
                          <a:ea typeface="Times New Roman"/>
                          <a:cs typeface="Times New Roman"/>
                        </a:rPr>
                        <a:t>13-Sûzinâk</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dirty="0">
                          <a:latin typeface="Times New Roman"/>
                          <a:ea typeface="Times New Roman"/>
                          <a:cs typeface="Times New Roman"/>
                        </a:rPr>
                        <a:t>Rast 5’lisi</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a:latin typeface="Times New Roman"/>
                          <a:ea typeface="Times New Roman"/>
                          <a:cs typeface="Times New Roman"/>
                        </a:rPr>
                        <a:t>Hicâz 4’lüsü</a:t>
                      </a:r>
                      <a:endParaRPr lang="tr-TR" sz="120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317500" algn="l"/>
                        </a:tabLst>
                      </a:pPr>
                      <a:r>
                        <a:rPr lang="tr-TR" sz="1200" dirty="0">
                          <a:latin typeface="Times New Roman"/>
                          <a:ea typeface="Times New Roman"/>
                          <a:cs typeface="Times New Roman"/>
                        </a:rPr>
                        <a:t>Rast  (Sol)</a:t>
                      </a:r>
                      <a:endParaRPr lang="tr-TR" sz="1200" dirty="0">
                        <a:latin typeface="Times New Roman"/>
                        <a:ea typeface="Times New Roman"/>
                        <a:cs typeface="Traditional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
        <p:nvSpPr>
          <p:cNvPr id="5017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200" b="1" dirty="0" smtClean="0">
                <a:latin typeface="Times New Roman" pitchFamily="18" charset="0"/>
                <a:cs typeface="Times New Roman" pitchFamily="18" charset="0"/>
              </a:rPr>
              <a:t>Basit Makamlardan, </a:t>
            </a:r>
            <a:r>
              <a:rPr lang="tr-TR" sz="2200" b="1" dirty="0" err="1" smtClean="0">
                <a:latin typeface="Times New Roman" pitchFamily="18" charset="0"/>
                <a:cs typeface="Times New Roman" pitchFamily="18" charset="0"/>
              </a:rPr>
              <a:t>Dînî</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Mûsikîde</a:t>
            </a:r>
            <a:r>
              <a:rPr lang="tr-TR" sz="2200" b="1" dirty="0" smtClean="0">
                <a:latin typeface="Times New Roman" pitchFamily="18" charset="0"/>
                <a:cs typeface="Times New Roman" pitchFamily="18" charset="0"/>
              </a:rPr>
              <a:t> Kullanılan Bir Kaçı:</a:t>
            </a:r>
            <a:r>
              <a:rPr lang="tr-TR" dirty="0" smtClean="0"/>
              <a:t/>
            </a:r>
            <a:br>
              <a:rPr lang="tr-TR" dirty="0" smtClean="0"/>
            </a:br>
            <a:endParaRPr lang="tr-TR" dirty="0"/>
          </a:p>
        </p:txBody>
      </p:sp>
      <p:sp>
        <p:nvSpPr>
          <p:cNvPr id="3" name="2 İçerik Yer Tutucusu"/>
          <p:cNvSpPr>
            <a:spLocks noGrp="1"/>
          </p:cNvSpPr>
          <p:nvPr>
            <p:ph idx="1"/>
          </p:nvPr>
        </p:nvSpPr>
        <p:spPr>
          <a:xfrm>
            <a:off x="457200" y="785794"/>
            <a:ext cx="8229600" cy="5340369"/>
          </a:xfrm>
        </p:spPr>
        <p:txBody>
          <a:bodyPr>
            <a:normAutofit fontScale="70000" lnSpcReduction="20000"/>
          </a:bodyPr>
          <a:lstStyle/>
          <a:p>
            <a:pPr algn="just"/>
            <a:r>
              <a:rPr lang="tr-TR" sz="2300" dirty="0" smtClean="0"/>
              <a:t> </a:t>
            </a:r>
            <a:r>
              <a:rPr lang="tr-TR" sz="2300" dirty="0" smtClean="0">
                <a:latin typeface="Times New Roman" pitchFamily="18" charset="0"/>
                <a:cs typeface="Times New Roman" pitchFamily="18" charset="0"/>
              </a:rPr>
              <a:t>a. ÇARGÂH MAKAMI</a:t>
            </a:r>
          </a:p>
          <a:p>
            <a:pPr algn="just"/>
            <a:r>
              <a:rPr lang="tr-TR" sz="2300" dirty="0" smtClean="0">
                <a:latin typeface="Times New Roman" pitchFamily="18" charset="0"/>
                <a:cs typeface="Times New Roman" pitchFamily="18" charset="0"/>
              </a:rPr>
              <a:t>	Çargâh makamı dizisi, Batı müziğindeki majör dizisinin benzeridir. Türk </a:t>
            </a:r>
            <a:r>
              <a:rPr lang="tr-TR" sz="2300" dirty="0" err="1" smtClean="0">
                <a:latin typeface="Times New Roman" pitchFamily="18" charset="0"/>
                <a:cs typeface="Times New Roman" pitchFamily="18" charset="0"/>
              </a:rPr>
              <a:t>Mûsikîsinde</a:t>
            </a:r>
            <a:r>
              <a:rPr lang="tr-TR" sz="2300" dirty="0" smtClean="0">
                <a:latin typeface="Times New Roman" pitchFamily="18" charset="0"/>
                <a:cs typeface="Times New Roman" pitchFamily="18" charset="0"/>
              </a:rPr>
              <a:t> </a:t>
            </a:r>
            <a:r>
              <a:rPr lang="tr-TR" sz="2300" dirty="0" err="1" smtClean="0">
                <a:latin typeface="Times New Roman" pitchFamily="18" charset="0"/>
                <a:cs typeface="Times New Roman" pitchFamily="18" charset="0"/>
              </a:rPr>
              <a:t>Arel</a:t>
            </a:r>
            <a:r>
              <a:rPr lang="tr-TR" sz="2300" dirty="0" smtClean="0">
                <a:latin typeface="Times New Roman" pitchFamily="18" charset="0"/>
                <a:cs typeface="Times New Roman" pitchFamily="18" charset="0"/>
              </a:rPr>
              <a:t>-Ezgi sistemine göre tabii (ana) dizi olarak kabul edilmiştir.</a:t>
            </a:r>
          </a:p>
          <a:p>
            <a:pPr algn="just"/>
            <a:r>
              <a:rPr lang="tr-TR" sz="2300" b="1" dirty="0" smtClean="0">
                <a:latin typeface="Times New Roman" pitchFamily="18" charset="0"/>
                <a:cs typeface="Times New Roman" pitchFamily="18" charset="0"/>
              </a:rPr>
              <a:t>Dizisi	:</a:t>
            </a:r>
            <a:r>
              <a:rPr lang="tr-TR" sz="2300" dirty="0" smtClean="0">
                <a:latin typeface="Times New Roman" pitchFamily="18" charset="0"/>
                <a:cs typeface="Times New Roman" pitchFamily="18" charset="0"/>
              </a:rPr>
              <a:t> Çargâh (veya kaba çargâh) beşlisi ile, </a:t>
            </a:r>
            <a:r>
              <a:rPr lang="tr-TR" sz="2300" dirty="0" err="1" smtClean="0">
                <a:latin typeface="Times New Roman" pitchFamily="18" charset="0"/>
                <a:cs typeface="Times New Roman" pitchFamily="18" charset="0"/>
              </a:rPr>
              <a:t>Gerdâniye</a:t>
            </a:r>
            <a:r>
              <a:rPr lang="tr-TR" sz="2300" dirty="0" smtClean="0">
                <a:latin typeface="Times New Roman" pitchFamily="18" charset="0"/>
                <a:cs typeface="Times New Roman" pitchFamily="18" charset="0"/>
              </a:rPr>
              <a:t> (veya Rast) perdesinde bir Çargâh dörtlüsünün birleşmesinden meydana gelmiştir.</a:t>
            </a:r>
          </a:p>
          <a:p>
            <a:pPr>
              <a:buNone/>
            </a:pPr>
            <a:endParaRPr lang="tr-TR" sz="2000" dirty="0" smtClean="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endParaRPr lang="tr-TR" sz="2600" b="1" dirty="0" smtClean="0"/>
          </a:p>
          <a:p>
            <a:endParaRPr lang="tr-TR" sz="2600" b="1" dirty="0" smtClean="0"/>
          </a:p>
          <a:p>
            <a:pPr algn="just"/>
            <a:r>
              <a:rPr lang="tr-TR" sz="2300" b="1" dirty="0" smtClean="0">
                <a:latin typeface="Times New Roman" pitchFamily="18" charset="0"/>
                <a:cs typeface="Times New Roman" pitchFamily="18" charset="0"/>
              </a:rPr>
              <a:t>Donanımı	</a:t>
            </a:r>
            <a:r>
              <a:rPr lang="tr-TR" sz="2300" dirty="0" smtClean="0">
                <a:latin typeface="Times New Roman" pitchFamily="18" charset="0"/>
                <a:cs typeface="Times New Roman" pitchFamily="18" charset="0"/>
              </a:rPr>
              <a:t>: Donanımına hiçbir şey yazılmaz.</a:t>
            </a:r>
          </a:p>
          <a:p>
            <a:pPr algn="just"/>
            <a:r>
              <a:rPr lang="tr-TR" sz="2300" b="1" dirty="0" smtClean="0">
                <a:latin typeface="Times New Roman" pitchFamily="18" charset="0"/>
                <a:cs typeface="Times New Roman" pitchFamily="18" charset="0"/>
              </a:rPr>
              <a:t>Güçlüsü</a:t>
            </a:r>
            <a:r>
              <a:rPr lang="tr-TR" sz="2300" dirty="0" smtClean="0">
                <a:latin typeface="Times New Roman" pitchFamily="18" charset="0"/>
                <a:cs typeface="Times New Roman" pitchFamily="18" charset="0"/>
              </a:rPr>
              <a:t>	: Rast (veya </a:t>
            </a:r>
            <a:r>
              <a:rPr lang="tr-TR" sz="2300" dirty="0" err="1" smtClean="0">
                <a:latin typeface="Times New Roman" pitchFamily="18" charset="0"/>
                <a:cs typeface="Times New Roman" pitchFamily="18" charset="0"/>
              </a:rPr>
              <a:t>Gerdâniye</a:t>
            </a:r>
            <a:r>
              <a:rPr lang="tr-TR" sz="2300" dirty="0" smtClean="0">
                <a:latin typeface="Times New Roman" pitchFamily="18" charset="0"/>
                <a:cs typeface="Times New Roman" pitchFamily="18" charset="0"/>
              </a:rPr>
              <a:t>) perdesi.</a:t>
            </a:r>
          </a:p>
          <a:p>
            <a:pPr algn="just"/>
            <a:r>
              <a:rPr lang="tr-TR" sz="2300" b="1" dirty="0" smtClean="0">
                <a:latin typeface="Times New Roman" pitchFamily="18" charset="0"/>
                <a:cs typeface="Times New Roman" pitchFamily="18" charset="0"/>
              </a:rPr>
              <a:t>Durağı	</a:t>
            </a:r>
            <a:r>
              <a:rPr lang="tr-TR" sz="2300" dirty="0" smtClean="0">
                <a:latin typeface="Times New Roman" pitchFamily="18" charset="0"/>
                <a:cs typeface="Times New Roman" pitchFamily="18" charset="0"/>
              </a:rPr>
              <a:t>: Çargâh (Do) veya Kaba Çargâh (Do) perdesidir.</a:t>
            </a:r>
          </a:p>
          <a:p>
            <a:pPr algn="just"/>
            <a:r>
              <a:rPr lang="tr-TR" sz="2300" b="1" dirty="0" smtClean="0">
                <a:latin typeface="Times New Roman" pitchFamily="18" charset="0"/>
                <a:cs typeface="Times New Roman" pitchFamily="18" charset="0"/>
              </a:rPr>
              <a:t>Yedeni	</a:t>
            </a:r>
            <a:r>
              <a:rPr lang="tr-TR" sz="2300" dirty="0" smtClean="0">
                <a:latin typeface="Times New Roman" pitchFamily="18" charset="0"/>
                <a:cs typeface="Times New Roman" pitchFamily="18" charset="0"/>
              </a:rPr>
              <a:t>: </a:t>
            </a:r>
            <a:r>
              <a:rPr lang="tr-TR" sz="2300" dirty="0" err="1" smtClean="0">
                <a:latin typeface="Times New Roman" pitchFamily="18" charset="0"/>
                <a:cs typeface="Times New Roman" pitchFamily="18" charset="0"/>
              </a:rPr>
              <a:t>Bûselik</a:t>
            </a:r>
            <a:r>
              <a:rPr lang="tr-TR" sz="2300" dirty="0" smtClean="0">
                <a:latin typeface="Times New Roman" pitchFamily="18" charset="0"/>
                <a:cs typeface="Times New Roman" pitchFamily="18" charset="0"/>
              </a:rPr>
              <a:t> (Si) veya Kaba </a:t>
            </a:r>
            <a:r>
              <a:rPr lang="tr-TR" sz="2300" dirty="0" err="1" smtClean="0">
                <a:latin typeface="Times New Roman" pitchFamily="18" charset="0"/>
                <a:cs typeface="Times New Roman" pitchFamily="18" charset="0"/>
              </a:rPr>
              <a:t>Bûselik</a:t>
            </a:r>
            <a:r>
              <a:rPr lang="tr-TR" sz="2300" dirty="0" smtClean="0">
                <a:latin typeface="Times New Roman" pitchFamily="18" charset="0"/>
                <a:cs typeface="Times New Roman" pitchFamily="18" charset="0"/>
              </a:rPr>
              <a:t> (Si) perdesidir.</a:t>
            </a:r>
          </a:p>
          <a:p>
            <a:pPr algn="just"/>
            <a:r>
              <a:rPr lang="tr-TR" sz="2300" b="1" dirty="0" smtClean="0">
                <a:latin typeface="Times New Roman" pitchFamily="18" charset="0"/>
                <a:cs typeface="Times New Roman" pitchFamily="18" charset="0"/>
              </a:rPr>
              <a:t>Dizinin </a:t>
            </a:r>
            <a:r>
              <a:rPr lang="tr-TR" sz="2300" b="1" dirty="0" err="1" smtClean="0">
                <a:latin typeface="Times New Roman" pitchFamily="18" charset="0"/>
                <a:cs typeface="Times New Roman" pitchFamily="18" charset="0"/>
              </a:rPr>
              <a:t>pesten</a:t>
            </a:r>
            <a:r>
              <a:rPr lang="tr-TR" sz="2300" b="1" dirty="0" smtClean="0">
                <a:latin typeface="Times New Roman" pitchFamily="18" charset="0"/>
                <a:cs typeface="Times New Roman" pitchFamily="18" charset="0"/>
              </a:rPr>
              <a:t> </a:t>
            </a:r>
            <a:r>
              <a:rPr lang="tr-TR" sz="2300" b="1" dirty="0" err="1" smtClean="0">
                <a:latin typeface="Times New Roman" pitchFamily="18" charset="0"/>
                <a:cs typeface="Times New Roman" pitchFamily="18" charset="0"/>
              </a:rPr>
              <a:t>tîze</a:t>
            </a:r>
            <a:r>
              <a:rPr lang="tr-TR" sz="2300" b="1" dirty="0" smtClean="0">
                <a:latin typeface="Times New Roman" pitchFamily="18" charset="0"/>
                <a:cs typeface="Times New Roman" pitchFamily="18" charset="0"/>
              </a:rPr>
              <a:t> doğru sesleri:</a:t>
            </a:r>
            <a:r>
              <a:rPr lang="tr-TR" sz="2300" dirty="0" smtClean="0">
                <a:latin typeface="Times New Roman" pitchFamily="18" charset="0"/>
                <a:cs typeface="Times New Roman" pitchFamily="18" charset="0"/>
              </a:rPr>
              <a:t> Çargâh (Do), </a:t>
            </a:r>
            <a:r>
              <a:rPr lang="tr-TR" sz="2300" dirty="0" err="1" smtClean="0">
                <a:latin typeface="Times New Roman" pitchFamily="18" charset="0"/>
                <a:cs typeface="Times New Roman" pitchFamily="18" charset="0"/>
              </a:rPr>
              <a:t>Nevâ</a:t>
            </a:r>
            <a:r>
              <a:rPr lang="tr-TR" sz="2300" dirty="0" smtClean="0">
                <a:latin typeface="Times New Roman" pitchFamily="18" charset="0"/>
                <a:cs typeface="Times New Roman" pitchFamily="18" charset="0"/>
              </a:rPr>
              <a:t> (Re), Hüseyni (Mi), Acem (Fa), </a:t>
            </a:r>
            <a:r>
              <a:rPr lang="tr-TR" sz="2300" dirty="0" err="1" smtClean="0">
                <a:latin typeface="Times New Roman" pitchFamily="18" charset="0"/>
                <a:cs typeface="Times New Roman" pitchFamily="18" charset="0"/>
              </a:rPr>
              <a:t>Gerdâniye</a:t>
            </a:r>
            <a:r>
              <a:rPr lang="tr-TR" sz="2300" dirty="0" smtClean="0">
                <a:latin typeface="Times New Roman" pitchFamily="18" charset="0"/>
                <a:cs typeface="Times New Roman" pitchFamily="18" charset="0"/>
              </a:rPr>
              <a:t> (Sol), Muhayyer (La), </a:t>
            </a:r>
            <a:r>
              <a:rPr lang="tr-TR" sz="2300" dirty="0" err="1" smtClean="0">
                <a:latin typeface="Times New Roman" pitchFamily="18" charset="0"/>
                <a:cs typeface="Times New Roman" pitchFamily="18" charset="0"/>
              </a:rPr>
              <a:t>Tîz</a:t>
            </a:r>
            <a:r>
              <a:rPr lang="tr-TR" sz="2300" dirty="0" smtClean="0">
                <a:latin typeface="Times New Roman" pitchFamily="18" charset="0"/>
                <a:cs typeface="Times New Roman" pitchFamily="18" charset="0"/>
              </a:rPr>
              <a:t> </a:t>
            </a:r>
            <a:r>
              <a:rPr lang="tr-TR" sz="2300" dirty="0" err="1" smtClean="0">
                <a:latin typeface="Times New Roman" pitchFamily="18" charset="0"/>
                <a:cs typeface="Times New Roman" pitchFamily="18" charset="0"/>
              </a:rPr>
              <a:t>Bûselik</a:t>
            </a:r>
            <a:r>
              <a:rPr lang="tr-TR" sz="2300" dirty="0" smtClean="0">
                <a:latin typeface="Times New Roman" pitchFamily="18" charset="0"/>
                <a:cs typeface="Times New Roman" pitchFamily="18" charset="0"/>
              </a:rPr>
              <a:t> (Si), </a:t>
            </a:r>
            <a:r>
              <a:rPr lang="tr-TR" sz="2300" dirty="0" err="1" smtClean="0">
                <a:latin typeface="Times New Roman" pitchFamily="18" charset="0"/>
                <a:cs typeface="Times New Roman" pitchFamily="18" charset="0"/>
              </a:rPr>
              <a:t>Tîz</a:t>
            </a:r>
            <a:r>
              <a:rPr lang="tr-TR" sz="2300" dirty="0" smtClean="0">
                <a:latin typeface="Times New Roman" pitchFamily="18" charset="0"/>
                <a:cs typeface="Times New Roman" pitchFamily="18" charset="0"/>
              </a:rPr>
              <a:t> Çargâh (Do) veya Kaba Çargâh (Do), Yegâh (Re), Hüseyniaşiran (Mi), Acemaşiran (Fa), Rast (Sol), Dügâh (La), </a:t>
            </a:r>
            <a:r>
              <a:rPr lang="tr-TR" sz="2300" dirty="0" err="1" smtClean="0">
                <a:latin typeface="Times New Roman" pitchFamily="18" charset="0"/>
                <a:cs typeface="Times New Roman" pitchFamily="18" charset="0"/>
              </a:rPr>
              <a:t>Bûselik</a:t>
            </a:r>
            <a:r>
              <a:rPr lang="tr-TR" sz="2300" dirty="0" smtClean="0">
                <a:latin typeface="Times New Roman" pitchFamily="18" charset="0"/>
                <a:cs typeface="Times New Roman" pitchFamily="18" charset="0"/>
              </a:rPr>
              <a:t> (Si), Çargâh (Do) perdeleridir.</a:t>
            </a:r>
          </a:p>
          <a:p>
            <a:pPr algn="just"/>
            <a:r>
              <a:rPr lang="tr-TR" sz="2300" b="1" dirty="0" smtClean="0">
                <a:latin typeface="Times New Roman" pitchFamily="18" charset="0"/>
                <a:cs typeface="Times New Roman" pitchFamily="18" charset="0"/>
              </a:rPr>
              <a:t>Seyri</a:t>
            </a:r>
            <a:r>
              <a:rPr lang="tr-TR" sz="2300" dirty="0" smtClean="0">
                <a:latin typeface="Times New Roman" pitchFamily="18" charset="0"/>
                <a:cs typeface="Times New Roman" pitchFamily="18" charset="0"/>
              </a:rPr>
              <a:t>	: Çargâh çıkıcı bir makamdır. Seyre durak veya civarından başlanır. Güçlü perdesinde yarım karar yapılır. Dizinin her iki tarafında karışık gezindikten sonra, Çargâh Beşlisiyle, Çargâh veya Kaba Çargâh perdesinde karar verilir.</a:t>
            </a: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41</a:t>
            </a:fld>
            <a:endParaRPr lang="tr-TR"/>
          </a:p>
        </p:txBody>
      </p:sp>
      <p:pic>
        <p:nvPicPr>
          <p:cNvPr id="56322" name="Resim 3" descr="Çargah Dizisi"/>
          <p:cNvPicPr>
            <a:picLocks noChangeAspect="1" noChangeArrowheads="1"/>
          </p:cNvPicPr>
          <p:nvPr/>
        </p:nvPicPr>
        <p:blipFill>
          <a:blip r:embed="rId2" cstate="print"/>
          <a:srcRect/>
          <a:stretch>
            <a:fillRect/>
          </a:stretch>
        </p:blipFill>
        <p:spPr bwMode="auto">
          <a:xfrm>
            <a:off x="2357422" y="2000240"/>
            <a:ext cx="4429156" cy="1142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sz="2000" dirty="0" smtClean="0">
                <a:latin typeface="Times New Roman" pitchFamily="18" charset="0"/>
                <a:cs typeface="Times New Roman" pitchFamily="18" charset="0"/>
              </a:rPr>
              <a:t>Bu makam, </a:t>
            </a:r>
            <a:r>
              <a:rPr lang="tr-TR" sz="2000" dirty="0" err="1" smtClean="0">
                <a:latin typeface="Times New Roman" pitchFamily="18" charset="0"/>
                <a:cs typeface="Times New Roman" pitchFamily="18" charset="0"/>
              </a:rPr>
              <a:t>mûsikîmizde</a:t>
            </a:r>
            <a:r>
              <a:rPr lang="tr-TR" sz="2000" dirty="0" smtClean="0">
                <a:latin typeface="Times New Roman" pitchFamily="18" charset="0"/>
                <a:cs typeface="Times New Roman" pitchFamily="18" charset="0"/>
              </a:rPr>
              <a:t> az kullanılmıştır. Batı müziği açısından tamamen Do Majör dizisi sayılmaktadır. </a:t>
            </a:r>
            <a:r>
              <a:rPr lang="tr-TR" sz="2000" dirty="0" err="1" smtClean="0">
                <a:latin typeface="Times New Roman" pitchFamily="18" charset="0"/>
                <a:cs typeface="Times New Roman" pitchFamily="18" charset="0"/>
              </a:rPr>
              <a:t>Dînî</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mûsikîde</a:t>
            </a:r>
            <a:r>
              <a:rPr lang="tr-TR" sz="2000" dirty="0" smtClean="0">
                <a:latin typeface="Times New Roman" pitchFamily="18" charset="0"/>
                <a:cs typeface="Times New Roman" pitchFamily="18" charset="0"/>
              </a:rPr>
              <a:t> Çargâh perdesi üzerinde bir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Dörtlüsü gösterilerek kullanılır. Özellikle Peygamberimiz Hz. Muhammed (S.A.V.)’in bu makamda okuduğu ve ona hürmeten bu makamda fazla beste yapılmadığı söylentileri vardır. Ancak </a:t>
            </a:r>
            <a:r>
              <a:rPr lang="tr-TR" sz="2000" dirty="0" err="1" smtClean="0">
                <a:latin typeface="Times New Roman" pitchFamily="18" charset="0"/>
                <a:cs typeface="Times New Roman" pitchFamily="18" charset="0"/>
              </a:rPr>
              <a:t>Dînî</a:t>
            </a:r>
            <a:r>
              <a:rPr lang="tr-TR" sz="2000" dirty="0" smtClean="0">
                <a:latin typeface="Times New Roman" pitchFamily="18" charset="0"/>
                <a:cs typeface="Times New Roman" pitchFamily="18" charset="0"/>
              </a:rPr>
              <a:t> formlarda </a:t>
            </a:r>
            <a:r>
              <a:rPr lang="tr-TR" sz="2000" dirty="0" err="1" smtClean="0">
                <a:latin typeface="Times New Roman" pitchFamily="18" charset="0"/>
                <a:cs typeface="Times New Roman" pitchFamily="18" charset="0"/>
              </a:rPr>
              <a:t>Sabâ</a:t>
            </a:r>
            <a:r>
              <a:rPr lang="tr-TR" sz="2000" dirty="0" smtClean="0">
                <a:latin typeface="Times New Roman" pitchFamily="18" charset="0"/>
                <a:cs typeface="Times New Roman" pitchFamily="18" charset="0"/>
              </a:rPr>
              <a:t> makamı çeşnisi verir. </a:t>
            </a:r>
            <a:r>
              <a:rPr lang="tr-TR" sz="2000" dirty="0" err="1" smtClean="0">
                <a:latin typeface="Times New Roman" pitchFamily="18" charset="0"/>
                <a:cs typeface="Times New Roman" pitchFamily="18" charset="0"/>
              </a:rPr>
              <a:t>Sabâ</a:t>
            </a:r>
            <a:r>
              <a:rPr lang="tr-TR" sz="2000" dirty="0" smtClean="0">
                <a:latin typeface="Times New Roman" pitchFamily="18" charset="0"/>
                <a:cs typeface="Times New Roman" pitchFamily="18" charset="0"/>
              </a:rPr>
              <a:t> makamı aynı zamanda Çargâh makamını da yansıttığından, Çargâh’ta değil de Dügâh’ta karar vererek </a:t>
            </a:r>
            <a:r>
              <a:rPr lang="tr-TR" sz="2000" dirty="0" err="1" smtClean="0">
                <a:latin typeface="Times New Roman" pitchFamily="18" charset="0"/>
                <a:cs typeface="Times New Roman" pitchFamily="18" charset="0"/>
              </a:rPr>
              <a:t>Sabâ</a:t>
            </a:r>
            <a:r>
              <a:rPr lang="tr-TR" sz="2000" dirty="0" smtClean="0">
                <a:latin typeface="Times New Roman" pitchFamily="18" charset="0"/>
                <a:cs typeface="Times New Roman" pitchFamily="18" charset="0"/>
              </a:rPr>
              <a:t> uygulanmaktadır.</a:t>
            </a:r>
          </a:p>
          <a:p>
            <a:pPr algn="ctr">
              <a:buNone/>
            </a:pPr>
            <a:r>
              <a:rPr lang="tr-TR" sz="2000" b="1" dirty="0" smtClean="0"/>
              <a:t>Çargâh Makamı Örnek Seyri</a:t>
            </a: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42</a:t>
            </a:fld>
            <a:endParaRPr lang="tr-TR"/>
          </a:p>
        </p:txBody>
      </p:sp>
      <p:pic>
        <p:nvPicPr>
          <p:cNvPr id="1026" name="Resim 4" descr="Çargâh1"/>
          <p:cNvPicPr>
            <a:picLocks noChangeAspect="1" noChangeArrowheads="1"/>
          </p:cNvPicPr>
          <p:nvPr/>
        </p:nvPicPr>
        <p:blipFill>
          <a:blip r:embed="rId2"/>
          <a:srcRect/>
          <a:stretch>
            <a:fillRect/>
          </a:stretch>
        </p:blipFill>
        <p:spPr bwMode="auto">
          <a:xfrm>
            <a:off x="1785918" y="4500570"/>
            <a:ext cx="5400675" cy="457200"/>
          </a:xfrm>
          <a:prstGeom prst="rect">
            <a:avLst/>
          </a:prstGeom>
          <a:noFill/>
          <a:ln w="9525">
            <a:noFill/>
            <a:miter lim="800000"/>
            <a:headEnd/>
            <a:tailEnd/>
          </a:ln>
        </p:spPr>
      </p:pic>
      <p:pic>
        <p:nvPicPr>
          <p:cNvPr id="1027" name="Resim 5" descr="Çargâh2"/>
          <p:cNvPicPr>
            <a:picLocks noChangeAspect="1" noChangeArrowheads="1"/>
          </p:cNvPicPr>
          <p:nvPr/>
        </p:nvPicPr>
        <p:blipFill>
          <a:blip r:embed="rId3"/>
          <a:srcRect/>
          <a:stretch>
            <a:fillRect/>
          </a:stretch>
        </p:blipFill>
        <p:spPr bwMode="auto">
          <a:xfrm>
            <a:off x="1785918" y="5214950"/>
            <a:ext cx="5400675" cy="419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endParaRPr lang="tr-TR" dirty="0"/>
          </a:p>
        </p:txBody>
      </p:sp>
      <p:sp>
        <p:nvSpPr>
          <p:cNvPr id="3" name="2 İçerik Yer Tutucusu"/>
          <p:cNvSpPr>
            <a:spLocks noGrp="1"/>
          </p:cNvSpPr>
          <p:nvPr>
            <p:ph idx="1"/>
          </p:nvPr>
        </p:nvSpPr>
        <p:spPr>
          <a:xfrm>
            <a:off x="457200" y="500042"/>
            <a:ext cx="8229600" cy="5626121"/>
          </a:xfrm>
        </p:spPr>
        <p:txBody>
          <a:bodyPr/>
          <a:lstStyle/>
          <a:p>
            <a:r>
              <a:rPr lang="tr-TR" sz="2000" dirty="0" smtClean="0">
                <a:latin typeface="Times New Roman" pitchFamily="18" charset="0"/>
                <a:cs typeface="Times New Roman" pitchFamily="18" charset="0"/>
              </a:rPr>
              <a:t>b. BÛSELİK MAKAMI</a:t>
            </a:r>
          </a:p>
          <a:p>
            <a:r>
              <a:rPr lang="tr-TR" sz="2000" b="1" dirty="0" smtClean="0">
                <a:latin typeface="Times New Roman" pitchFamily="18" charset="0"/>
                <a:cs typeface="Times New Roman" pitchFamily="18" charset="0"/>
              </a:rPr>
              <a:t>Dizisi	: </a:t>
            </a:r>
            <a:r>
              <a:rPr lang="tr-TR" sz="2000" dirty="0" smtClean="0">
                <a:latin typeface="Times New Roman" pitchFamily="18" charset="0"/>
                <a:cs typeface="Times New Roman" pitchFamily="18" charset="0"/>
              </a:rPr>
              <a:t>İki çeşit dizisi vardır:</a:t>
            </a:r>
          </a:p>
          <a:p>
            <a:pPr algn="just"/>
            <a:r>
              <a:rPr lang="tr-TR" sz="2000" dirty="0" smtClean="0">
                <a:latin typeface="Times New Roman" pitchFamily="18" charset="0"/>
                <a:cs typeface="Times New Roman" pitchFamily="18" charset="0"/>
              </a:rPr>
              <a:t>1- Yerinde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Beşlisi’ne Hüseynî’de (5. derece) Kürdî Dörtlüsü’nün eklenmesiyle meydana gelmiştir.</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2- Yerinde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Beşlisine Hüseynî’de (5. derece)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Dörtlü’sünün</a:t>
            </a:r>
            <a:r>
              <a:rPr lang="tr-TR" sz="2000" dirty="0" smtClean="0">
                <a:latin typeface="Times New Roman" pitchFamily="18" charset="0"/>
                <a:cs typeface="Times New Roman" pitchFamily="18" charset="0"/>
              </a:rPr>
              <a:t> eklenmesinden meydana gelmiştir.</a:t>
            </a:r>
          </a:p>
          <a:p>
            <a:pPr algn="just"/>
            <a:endParaRPr lang="tr-TR" sz="2000" dirty="0" smtClean="0"/>
          </a:p>
          <a:p>
            <a:pPr algn="just"/>
            <a:endParaRPr lang="tr-TR" sz="2000" dirty="0" smtClean="0"/>
          </a:p>
          <a:p>
            <a:pPr algn="just"/>
            <a:endParaRPr lang="tr-TR" sz="2000" dirty="0" smtClean="0"/>
          </a:p>
          <a:p>
            <a:pPr algn="just"/>
            <a:endParaRPr lang="tr-TR" sz="2000" dirty="0" smtClean="0"/>
          </a:p>
          <a:p>
            <a:pPr algn="just">
              <a:buNone/>
            </a:pPr>
            <a:endParaRPr lang="tr-TR" sz="2000" dirty="0" smtClean="0"/>
          </a:p>
          <a:p>
            <a:pPr algn="just"/>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43</a:t>
            </a:fld>
            <a:endParaRPr lang="tr-TR"/>
          </a:p>
        </p:txBody>
      </p:sp>
      <p:pic>
        <p:nvPicPr>
          <p:cNvPr id="2050" name="Resim 19" descr="Bûselik 1"/>
          <p:cNvPicPr>
            <a:picLocks noChangeAspect="1" noChangeArrowheads="1"/>
          </p:cNvPicPr>
          <p:nvPr/>
        </p:nvPicPr>
        <p:blipFill>
          <a:blip r:embed="rId2"/>
          <a:srcRect/>
          <a:stretch>
            <a:fillRect/>
          </a:stretch>
        </p:blipFill>
        <p:spPr bwMode="auto">
          <a:xfrm>
            <a:off x="1785918" y="1928802"/>
            <a:ext cx="5400675" cy="1285875"/>
          </a:xfrm>
          <a:prstGeom prst="rect">
            <a:avLst/>
          </a:prstGeom>
          <a:noFill/>
          <a:ln w="9525">
            <a:noFill/>
            <a:miter lim="800000"/>
            <a:headEnd/>
            <a:tailEnd/>
          </a:ln>
        </p:spPr>
      </p:pic>
      <p:pic>
        <p:nvPicPr>
          <p:cNvPr id="2051" name="Resim 20" descr="Bûselik 2"/>
          <p:cNvPicPr>
            <a:picLocks noChangeAspect="1" noChangeArrowheads="1"/>
          </p:cNvPicPr>
          <p:nvPr/>
        </p:nvPicPr>
        <p:blipFill>
          <a:blip r:embed="rId3"/>
          <a:srcRect/>
          <a:stretch>
            <a:fillRect/>
          </a:stretch>
        </p:blipFill>
        <p:spPr bwMode="auto">
          <a:xfrm>
            <a:off x="1785918" y="4071942"/>
            <a:ext cx="5400675" cy="1266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just"/>
            <a:r>
              <a:rPr lang="tr-TR" sz="2400" dirty="0" smtClean="0">
                <a:latin typeface="Times New Roman" pitchFamily="18" charset="0"/>
                <a:cs typeface="Times New Roman" pitchFamily="18" charset="0"/>
              </a:rPr>
              <a:t>Yukarıdaki iki şekle baktığımız zaman görülüyor ki değişen sadece Güçlü üstündeki bölgedir. Karar perdesi üzerinde bulunan </a:t>
            </a:r>
            <a:r>
              <a:rPr lang="tr-TR" sz="2400" dirty="0" err="1" smtClean="0">
                <a:latin typeface="Times New Roman" pitchFamily="18" charset="0"/>
                <a:cs typeface="Times New Roman" pitchFamily="18" charset="0"/>
              </a:rPr>
              <a:t>Bûselik</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Beşli’si</a:t>
            </a:r>
            <a:r>
              <a:rPr lang="tr-TR" sz="2400" dirty="0" smtClean="0">
                <a:latin typeface="Times New Roman" pitchFamily="18" charset="0"/>
                <a:cs typeface="Times New Roman" pitchFamily="18" charset="0"/>
              </a:rPr>
              <a:t> değişmez. Hüseynî’de </a:t>
            </a:r>
            <a:r>
              <a:rPr lang="tr-TR" sz="2400" dirty="0" err="1" smtClean="0">
                <a:latin typeface="Times New Roman" pitchFamily="18" charset="0"/>
                <a:cs typeface="Times New Roman" pitchFamily="18" charset="0"/>
              </a:rPr>
              <a:t>Hicâz</a:t>
            </a:r>
            <a:r>
              <a:rPr lang="tr-TR" sz="2400" dirty="0" smtClean="0">
                <a:latin typeface="Times New Roman" pitchFamily="18" charset="0"/>
                <a:cs typeface="Times New Roman" pitchFamily="18" charset="0"/>
              </a:rPr>
              <a:t> bulunan ikinci tip </a:t>
            </a:r>
            <a:r>
              <a:rPr lang="tr-TR" sz="2400" dirty="0" err="1" smtClean="0">
                <a:latin typeface="Times New Roman" pitchFamily="18" charset="0"/>
                <a:cs typeface="Times New Roman" pitchFamily="18" charset="0"/>
              </a:rPr>
              <a:t>Bûselik</a:t>
            </a:r>
            <a:r>
              <a:rPr lang="tr-TR" sz="2400" dirty="0" smtClean="0">
                <a:latin typeface="Times New Roman" pitchFamily="18" charset="0"/>
                <a:cs typeface="Times New Roman" pitchFamily="18" charset="0"/>
              </a:rPr>
              <a:t> makamı daha az kullanılmıştır.</a:t>
            </a:r>
          </a:p>
          <a:p>
            <a:pPr algn="just"/>
            <a:r>
              <a:rPr lang="tr-TR" sz="2400" b="1" dirty="0" smtClean="0">
                <a:latin typeface="Times New Roman" pitchFamily="18" charset="0"/>
                <a:cs typeface="Times New Roman" pitchFamily="18" charset="0"/>
              </a:rPr>
              <a:t>Donanımı	: </a:t>
            </a:r>
            <a:r>
              <a:rPr lang="tr-TR" sz="2400" dirty="0" smtClean="0">
                <a:latin typeface="Times New Roman" pitchFamily="18" charset="0"/>
                <a:cs typeface="Times New Roman" pitchFamily="18" charset="0"/>
              </a:rPr>
              <a:t>Hüseynî üzerinde Kürdî bulunan dizi esas alınarak, donanımına bir şey yazılmaz. Hüseynî’de </a:t>
            </a:r>
            <a:r>
              <a:rPr lang="tr-TR" sz="2400" dirty="0" err="1" smtClean="0">
                <a:latin typeface="Times New Roman" pitchFamily="18" charset="0"/>
                <a:cs typeface="Times New Roman" pitchFamily="18" charset="0"/>
              </a:rPr>
              <a:t>Hicâz</a:t>
            </a:r>
            <a:r>
              <a:rPr lang="tr-TR" sz="2400" dirty="0" smtClean="0">
                <a:latin typeface="Times New Roman" pitchFamily="18" charset="0"/>
                <a:cs typeface="Times New Roman" pitchFamily="18" charset="0"/>
              </a:rPr>
              <a:t> olan dizi ve diğer değişiklikler eser içerisinde gösterilir.</a:t>
            </a:r>
          </a:p>
          <a:p>
            <a:pPr algn="just"/>
            <a:r>
              <a:rPr lang="tr-TR" sz="2400" b="1" dirty="0" smtClean="0">
                <a:latin typeface="Times New Roman" pitchFamily="18" charset="0"/>
                <a:cs typeface="Times New Roman" pitchFamily="18" charset="0"/>
              </a:rPr>
              <a:t>Güçlüsü	: </a:t>
            </a:r>
            <a:r>
              <a:rPr lang="tr-TR" sz="2400" dirty="0" smtClean="0">
                <a:latin typeface="Times New Roman" pitchFamily="18" charset="0"/>
                <a:cs typeface="Times New Roman" pitchFamily="18" charset="0"/>
              </a:rPr>
              <a:t>Beşli ile </a:t>
            </a:r>
            <a:r>
              <a:rPr lang="tr-TR" sz="2400" dirty="0" err="1" smtClean="0">
                <a:latin typeface="Times New Roman" pitchFamily="18" charset="0"/>
                <a:cs typeface="Times New Roman" pitchFamily="18" charset="0"/>
              </a:rPr>
              <a:t>Dörtlü’nün</a:t>
            </a:r>
            <a:r>
              <a:rPr lang="tr-TR" sz="2400" dirty="0" smtClean="0">
                <a:latin typeface="Times New Roman" pitchFamily="18" charset="0"/>
                <a:cs typeface="Times New Roman" pitchFamily="18" charset="0"/>
              </a:rPr>
              <a:t> ek yerindeki (5. Derece) Hüseynî perdesidir. Bazı klâsik eserlerde Çargâh perdesi 1. Güçlü, Hüseynî ise 2. Güçlü olarak kullanılmıştır.</a:t>
            </a:r>
          </a:p>
          <a:p>
            <a:pPr algn="just"/>
            <a:r>
              <a:rPr lang="tr-TR" sz="2400" b="1" dirty="0" smtClean="0">
                <a:latin typeface="Times New Roman" pitchFamily="18" charset="0"/>
                <a:cs typeface="Times New Roman" pitchFamily="18" charset="0"/>
              </a:rPr>
              <a:t>Durağı 	: </a:t>
            </a:r>
            <a:r>
              <a:rPr lang="tr-TR" sz="2400" dirty="0" smtClean="0">
                <a:latin typeface="Times New Roman" pitchFamily="18" charset="0"/>
                <a:cs typeface="Times New Roman" pitchFamily="18" charset="0"/>
              </a:rPr>
              <a:t>Dügâh perdesidir.</a:t>
            </a:r>
          </a:p>
          <a:p>
            <a:pPr algn="just"/>
            <a:r>
              <a:rPr lang="tr-TR" sz="2400" b="1" dirty="0" smtClean="0">
                <a:latin typeface="Times New Roman" pitchFamily="18" charset="0"/>
                <a:cs typeface="Times New Roman" pitchFamily="18" charset="0"/>
              </a:rPr>
              <a:t>Yedeni	: </a:t>
            </a:r>
            <a:r>
              <a:rPr lang="tr-TR" sz="2400" dirty="0" smtClean="0">
                <a:latin typeface="Times New Roman" pitchFamily="18" charset="0"/>
                <a:cs typeface="Times New Roman" pitchFamily="18" charset="0"/>
              </a:rPr>
              <a:t>2. çizgi üzerindeki Sol  (</a:t>
            </a:r>
            <a:r>
              <a:rPr lang="tr-TR" sz="2400" dirty="0" err="1" smtClean="0">
                <a:latin typeface="Times New Roman" pitchFamily="18" charset="0"/>
                <a:cs typeface="Times New Roman" pitchFamily="18" charset="0"/>
              </a:rPr>
              <a:t>Nîm</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Zirgüle</a:t>
            </a:r>
            <a:r>
              <a:rPr lang="tr-TR" sz="2400" dirty="0" smtClean="0">
                <a:latin typeface="Times New Roman" pitchFamily="18" charset="0"/>
                <a:cs typeface="Times New Roman" pitchFamily="18" charset="0"/>
              </a:rPr>
              <a:t>) perdesidir.</a:t>
            </a: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44</a:t>
            </a:fld>
            <a:endParaRPr lang="tr-T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just">
              <a:spcBef>
                <a:spcPts val="0"/>
              </a:spcBef>
            </a:pPr>
            <a:r>
              <a:rPr lang="tr-TR" sz="2000" b="1" dirty="0" smtClean="0">
                <a:latin typeface="Times New Roman" pitchFamily="18" charset="0"/>
                <a:cs typeface="Times New Roman" pitchFamily="18" charset="0"/>
              </a:rPr>
              <a:t>Dizinin </a:t>
            </a:r>
            <a:r>
              <a:rPr lang="tr-TR" sz="2000" b="1" dirty="0" err="1" smtClean="0">
                <a:latin typeface="Times New Roman" pitchFamily="18" charset="0"/>
                <a:cs typeface="Times New Roman" pitchFamily="18" charset="0"/>
              </a:rPr>
              <a:t>pesten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tîze</a:t>
            </a:r>
            <a:r>
              <a:rPr lang="tr-TR" sz="2000" b="1" dirty="0" smtClean="0">
                <a:latin typeface="Times New Roman" pitchFamily="18" charset="0"/>
                <a:cs typeface="Times New Roman" pitchFamily="18" charset="0"/>
              </a:rPr>
              <a:t> doğru sesleri</a:t>
            </a:r>
            <a:r>
              <a:rPr lang="tr-TR" sz="2000" dirty="0" smtClean="0">
                <a:latin typeface="Times New Roman" pitchFamily="18" charset="0"/>
                <a:cs typeface="Times New Roman" pitchFamily="18" charset="0"/>
              </a:rPr>
              <a:t>: Dügâh,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Çargâh,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Hüseynî, Acem, </a:t>
            </a:r>
            <a:r>
              <a:rPr lang="tr-TR" sz="2000" dirty="0" err="1" smtClean="0">
                <a:latin typeface="Times New Roman" pitchFamily="18" charset="0"/>
                <a:cs typeface="Times New Roman" pitchFamily="18" charset="0"/>
              </a:rPr>
              <a:t>Gerdâniye</a:t>
            </a:r>
            <a:r>
              <a:rPr lang="tr-TR" sz="2000" dirty="0" smtClean="0">
                <a:latin typeface="Times New Roman" pitchFamily="18" charset="0"/>
                <a:cs typeface="Times New Roman" pitchFamily="18" charset="0"/>
              </a:rPr>
              <a:t> ve Muhayyer’dir.	</a:t>
            </a:r>
          </a:p>
          <a:p>
            <a:pPr algn="just">
              <a:spcBef>
                <a:spcPts val="0"/>
              </a:spcBef>
            </a:pPr>
            <a:r>
              <a:rPr lang="tr-TR" sz="2000" b="1" dirty="0" smtClean="0">
                <a:latin typeface="Times New Roman" pitchFamily="18" charset="0"/>
                <a:cs typeface="Times New Roman" pitchFamily="18" charset="0"/>
              </a:rPr>
              <a:t>Seyri 	: </a:t>
            </a:r>
            <a:r>
              <a:rPr lang="tr-TR" sz="2000" dirty="0" smtClean="0">
                <a:latin typeface="Times New Roman" pitchFamily="18" charset="0"/>
                <a:cs typeface="Times New Roman" pitchFamily="18" charset="0"/>
              </a:rPr>
              <a:t>Çıkıcıdır, bazen inici olarak da kullanılmıştır. Durak perdesi civarından seyre başlanır. Dizinin iki tarafında karışık gezindikten sonra güçlüde yarım karar yapılır. Bu arada gerekli yerlerde asma kararlar ve </a:t>
            </a:r>
            <a:r>
              <a:rPr lang="tr-TR" sz="2000" dirty="0" err="1" smtClean="0">
                <a:latin typeface="Times New Roman" pitchFamily="18" charset="0"/>
                <a:cs typeface="Times New Roman" pitchFamily="18" charset="0"/>
              </a:rPr>
              <a:t>geçkiler</a:t>
            </a:r>
            <a:r>
              <a:rPr lang="tr-TR" sz="2000" dirty="0" smtClean="0">
                <a:latin typeface="Times New Roman" pitchFamily="18" charset="0"/>
                <a:cs typeface="Times New Roman" pitchFamily="18" charset="0"/>
              </a:rPr>
              <a:t> de gösterilir. Daha sonra ya bütün dizide karışık gezinip, veya istenirse genişlemiş kısımda da dolaştıktan sonra Dügâh perdesinde çoğunlukla yedenli tam karar yapılır.</a:t>
            </a:r>
          </a:p>
          <a:p>
            <a:pPr algn="just">
              <a:spcBef>
                <a:spcPts val="0"/>
              </a:spcBef>
            </a:pP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(veya </a:t>
            </a:r>
            <a:r>
              <a:rPr lang="tr-TR" sz="2000" dirty="0" err="1" smtClean="0">
                <a:latin typeface="Times New Roman" pitchFamily="18" charset="0"/>
                <a:cs typeface="Times New Roman" pitchFamily="18" charset="0"/>
              </a:rPr>
              <a:t>Ebûselik</a:t>
            </a:r>
            <a:r>
              <a:rPr lang="tr-TR" sz="2000" dirty="0" smtClean="0">
                <a:latin typeface="Times New Roman" pitchFamily="18" charset="0"/>
                <a:cs typeface="Times New Roman" pitchFamily="18" charset="0"/>
              </a:rPr>
              <a:t>) makamı kuvvet, cesaret ve tam bir rahatlık tesiri yapar. </a:t>
            </a:r>
            <a:r>
              <a:rPr lang="tr-TR" sz="2000" dirty="0" err="1" smtClean="0">
                <a:latin typeface="Times New Roman" pitchFamily="18" charset="0"/>
                <a:cs typeface="Times New Roman" pitchFamily="18" charset="0"/>
              </a:rPr>
              <a:t>Dînî</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mûsikîde</a:t>
            </a:r>
            <a:r>
              <a:rPr lang="tr-TR" sz="2000" dirty="0" smtClean="0">
                <a:latin typeface="Times New Roman" pitchFamily="18" charset="0"/>
                <a:cs typeface="Times New Roman" pitchFamily="18" charset="0"/>
              </a:rPr>
              <a:t> daha çok </a:t>
            </a:r>
            <a:r>
              <a:rPr lang="tr-TR" sz="2000" dirty="0" err="1" smtClean="0">
                <a:latin typeface="Times New Roman" pitchFamily="18" charset="0"/>
                <a:cs typeface="Times New Roman" pitchFamily="18" charset="0"/>
              </a:rPr>
              <a:t>geçki</a:t>
            </a:r>
            <a:r>
              <a:rPr lang="tr-TR" sz="2000" dirty="0" smtClean="0">
                <a:latin typeface="Times New Roman" pitchFamily="18" charset="0"/>
                <a:cs typeface="Times New Roman" pitchFamily="18" charset="0"/>
              </a:rPr>
              <a:t> olarak kullanılmakla birlikte müstakil olarak da kullanılabilir. Bu makamın Rast perdesi üzerindeki Şeddi olan </a:t>
            </a:r>
            <a:r>
              <a:rPr lang="tr-TR" sz="2000" dirty="0" err="1" smtClean="0">
                <a:latin typeface="Times New Roman" pitchFamily="18" charset="0"/>
                <a:cs typeface="Times New Roman" pitchFamily="18" charset="0"/>
              </a:rPr>
              <a:t>Nihâvend</a:t>
            </a:r>
            <a:r>
              <a:rPr lang="tr-TR" sz="2000" dirty="0" smtClean="0">
                <a:latin typeface="Times New Roman" pitchFamily="18" charset="0"/>
                <a:cs typeface="Times New Roman" pitchFamily="18" charset="0"/>
              </a:rPr>
              <a:t> makamı daha çok kullanılmaktadır. Bu makamdan elimizde fazla ilâhi ve </a:t>
            </a:r>
            <a:r>
              <a:rPr lang="tr-TR" sz="2000" dirty="0" err="1" smtClean="0">
                <a:latin typeface="Times New Roman" pitchFamily="18" charset="0"/>
                <a:cs typeface="Times New Roman" pitchFamily="18" charset="0"/>
              </a:rPr>
              <a:t>dînî</a:t>
            </a:r>
            <a:r>
              <a:rPr lang="tr-TR" sz="2000" dirty="0" smtClean="0">
                <a:latin typeface="Times New Roman" pitchFamily="18" charset="0"/>
                <a:cs typeface="Times New Roman" pitchFamily="18" charset="0"/>
              </a:rPr>
              <a:t> formda eser bulunmamaktadır.</a:t>
            </a:r>
          </a:p>
          <a:p>
            <a:pPr algn="ctr">
              <a:buNone/>
            </a:pPr>
            <a:r>
              <a:rPr lang="tr-TR" sz="2000" b="1" dirty="0" err="1" smtClean="0"/>
              <a:t>Bûselik</a:t>
            </a:r>
            <a:r>
              <a:rPr lang="tr-TR" sz="2000" b="1" dirty="0" smtClean="0"/>
              <a:t> Makamı Örnek Seyri</a:t>
            </a:r>
          </a:p>
          <a:p>
            <a:pPr algn="ctr">
              <a:buNone/>
            </a:pPr>
            <a:endParaRPr lang="tr-TR" sz="2000"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45</a:t>
            </a:fld>
            <a:endParaRPr lang="tr-TR"/>
          </a:p>
        </p:txBody>
      </p:sp>
      <p:pic>
        <p:nvPicPr>
          <p:cNvPr id="3074" name="Resim 22" descr="Bûselik"/>
          <p:cNvPicPr>
            <a:picLocks noChangeAspect="1" noChangeArrowheads="1"/>
          </p:cNvPicPr>
          <p:nvPr/>
        </p:nvPicPr>
        <p:blipFill>
          <a:blip r:embed="rId2"/>
          <a:srcRect/>
          <a:stretch>
            <a:fillRect/>
          </a:stretch>
        </p:blipFill>
        <p:spPr bwMode="auto">
          <a:xfrm>
            <a:off x="1714480" y="4786322"/>
            <a:ext cx="5400675" cy="1019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285728"/>
            <a:ext cx="8229600" cy="5840435"/>
          </a:xfrm>
        </p:spPr>
        <p:txBody>
          <a:bodyPr>
            <a:normAutofit/>
          </a:bodyPr>
          <a:lstStyle/>
          <a:p>
            <a:pPr algn="just"/>
            <a:r>
              <a:rPr lang="tr-TR" sz="2000" dirty="0" smtClean="0"/>
              <a:t>c. </a:t>
            </a:r>
            <a:r>
              <a:rPr lang="tr-TR" sz="2000" dirty="0" smtClean="0">
                <a:latin typeface="Times New Roman" pitchFamily="18" charset="0"/>
                <a:cs typeface="Times New Roman" pitchFamily="18" charset="0"/>
              </a:rPr>
              <a:t>RAST MAKAMI</a:t>
            </a:r>
          </a:p>
          <a:p>
            <a:pPr algn="just"/>
            <a:r>
              <a:rPr lang="tr-TR" sz="2000" b="1" dirty="0" smtClean="0">
                <a:latin typeface="Times New Roman" pitchFamily="18" charset="0"/>
                <a:cs typeface="Times New Roman" pitchFamily="18" charset="0"/>
              </a:rPr>
              <a:t>Dizisi	:</a:t>
            </a:r>
            <a:r>
              <a:rPr lang="tr-TR" sz="2000" dirty="0" smtClean="0">
                <a:latin typeface="Times New Roman" pitchFamily="18" charset="0"/>
                <a:cs typeface="Times New Roman" pitchFamily="18" charset="0"/>
              </a:rPr>
              <a:t> Yerinde Rast Beşlisi’ne,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perdesinde Rast </a:t>
            </a:r>
            <a:r>
              <a:rPr lang="tr-TR" sz="2000" dirty="0" err="1" smtClean="0">
                <a:latin typeface="Times New Roman" pitchFamily="18" charset="0"/>
                <a:cs typeface="Times New Roman" pitchFamily="18" charset="0"/>
              </a:rPr>
              <a:t>Dörtlü’sünün</a:t>
            </a:r>
            <a:r>
              <a:rPr lang="tr-TR" sz="2000" dirty="0" smtClean="0">
                <a:latin typeface="Times New Roman" pitchFamily="18" charset="0"/>
                <a:cs typeface="Times New Roman" pitchFamily="18" charset="0"/>
              </a:rPr>
              <a:t> eklenmesinden meydana gelmiştir. </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b="1"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Donanımı</a:t>
            </a:r>
            <a:r>
              <a:rPr lang="tr-TR" sz="2000" dirty="0" smtClean="0">
                <a:latin typeface="Times New Roman" pitchFamily="18" charset="0"/>
                <a:cs typeface="Times New Roman" pitchFamily="18" charset="0"/>
              </a:rPr>
              <a:t>	: Si   , Fa </a:t>
            </a:r>
          </a:p>
          <a:p>
            <a:pPr algn="just"/>
            <a:r>
              <a:rPr lang="tr-TR" sz="2000" b="1" dirty="0" smtClean="0">
                <a:latin typeface="Times New Roman" pitchFamily="18" charset="0"/>
                <a:cs typeface="Times New Roman" pitchFamily="18" charset="0"/>
              </a:rPr>
              <a:t>Güçlüsü	</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(Re)</a:t>
            </a:r>
          </a:p>
          <a:p>
            <a:pPr algn="just"/>
            <a:r>
              <a:rPr lang="tr-TR" sz="2000" b="1" dirty="0" smtClean="0">
                <a:latin typeface="Times New Roman" pitchFamily="18" charset="0"/>
                <a:cs typeface="Times New Roman" pitchFamily="18" charset="0"/>
              </a:rPr>
              <a:t>Durağı</a:t>
            </a:r>
            <a:r>
              <a:rPr lang="tr-TR" sz="2000" dirty="0" smtClean="0">
                <a:latin typeface="Times New Roman" pitchFamily="18" charset="0"/>
                <a:cs typeface="Times New Roman" pitchFamily="18" charset="0"/>
              </a:rPr>
              <a:t>	: Rast (Sol)</a:t>
            </a:r>
          </a:p>
          <a:p>
            <a:pPr algn="just"/>
            <a:r>
              <a:rPr lang="tr-TR" sz="2000" b="1" dirty="0" smtClean="0">
                <a:latin typeface="Times New Roman" pitchFamily="18" charset="0"/>
                <a:cs typeface="Times New Roman" pitchFamily="18" charset="0"/>
              </a:rPr>
              <a:t>Yedeni</a:t>
            </a:r>
            <a:r>
              <a:rPr lang="tr-TR" sz="2000" dirty="0" smtClean="0">
                <a:latin typeface="Times New Roman" pitchFamily="18" charset="0"/>
                <a:cs typeface="Times New Roman" pitchFamily="18" charset="0"/>
              </a:rPr>
              <a:t>	: Irak (Fa   )</a:t>
            </a:r>
          </a:p>
          <a:p>
            <a:pPr algn="just"/>
            <a:r>
              <a:rPr lang="tr-TR" sz="2000" b="1" dirty="0" smtClean="0">
                <a:latin typeface="Times New Roman" pitchFamily="18" charset="0"/>
                <a:cs typeface="Times New Roman" pitchFamily="18" charset="0"/>
              </a:rPr>
              <a:t>Dizinin </a:t>
            </a:r>
            <a:r>
              <a:rPr lang="tr-TR" sz="2000" b="1" dirty="0" err="1" smtClean="0">
                <a:latin typeface="Times New Roman" pitchFamily="18" charset="0"/>
                <a:cs typeface="Times New Roman" pitchFamily="18" charset="0"/>
              </a:rPr>
              <a:t>pesten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tîze</a:t>
            </a:r>
            <a:r>
              <a:rPr lang="tr-TR" sz="2000" b="1" dirty="0" smtClean="0">
                <a:latin typeface="Times New Roman" pitchFamily="18" charset="0"/>
                <a:cs typeface="Times New Roman" pitchFamily="18" charset="0"/>
              </a:rPr>
              <a:t> doğru sesleri: </a:t>
            </a:r>
            <a:r>
              <a:rPr lang="tr-TR" sz="2000" dirty="0" smtClean="0">
                <a:latin typeface="Times New Roman" pitchFamily="18" charset="0"/>
                <a:cs typeface="Times New Roman" pitchFamily="18" charset="0"/>
              </a:rPr>
              <a:t>Rast (Sol), Dügâh (La), Segâh (Si ), Çargâh (Do),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(Re), Hüseyni (Mi), </a:t>
            </a:r>
            <a:r>
              <a:rPr lang="tr-TR" sz="2000" dirty="0" err="1" smtClean="0">
                <a:latin typeface="Times New Roman" pitchFamily="18" charset="0"/>
                <a:cs typeface="Times New Roman" pitchFamily="18" charset="0"/>
              </a:rPr>
              <a:t>Evc</a:t>
            </a:r>
            <a:r>
              <a:rPr lang="tr-TR" sz="2000" dirty="0" smtClean="0">
                <a:latin typeface="Times New Roman" pitchFamily="18" charset="0"/>
                <a:cs typeface="Times New Roman" pitchFamily="18" charset="0"/>
              </a:rPr>
              <a:t> (Fa ), </a:t>
            </a:r>
            <a:r>
              <a:rPr lang="tr-TR" sz="2000" dirty="0" err="1" smtClean="0">
                <a:latin typeface="Times New Roman" pitchFamily="18" charset="0"/>
                <a:cs typeface="Times New Roman" pitchFamily="18" charset="0"/>
              </a:rPr>
              <a:t>Gerdâniye</a:t>
            </a:r>
            <a:r>
              <a:rPr lang="tr-TR" sz="2000" dirty="0" smtClean="0">
                <a:latin typeface="Times New Roman" pitchFamily="18" charset="0"/>
                <a:cs typeface="Times New Roman" pitchFamily="18" charset="0"/>
              </a:rPr>
              <a:t> (Sol) perdeleridir.</a:t>
            </a: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46</a:t>
            </a:fld>
            <a:endParaRPr lang="tr-TR"/>
          </a:p>
        </p:txBody>
      </p:sp>
      <p:pic>
        <p:nvPicPr>
          <p:cNvPr id="4098" name="Resim 6" descr="Rast1"/>
          <p:cNvPicPr>
            <a:picLocks noChangeAspect="1" noChangeArrowheads="1"/>
          </p:cNvPicPr>
          <p:nvPr/>
        </p:nvPicPr>
        <p:blipFill>
          <a:blip r:embed="rId2"/>
          <a:srcRect/>
          <a:stretch>
            <a:fillRect/>
          </a:stretch>
        </p:blipFill>
        <p:spPr bwMode="auto">
          <a:xfrm>
            <a:off x="2000232" y="1428736"/>
            <a:ext cx="5362575" cy="1381125"/>
          </a:xfrm>
          <a:prstGeom prst="rect">
            <a:avLst/>
          </a:prstGeom>
          <a:noFill/>
          <a:ln w="9525">
            <a:noFill/>
            <a:miter lim="800000"/>
            <a:headEnd/>
            <a:tailEnd/>
          </a:ln>
        </p:spPr>
      </p:pic>
      <p:pic>
        <p:nvPicPr>
          <p:cNvPr id="4099" name="Resim 15" descr="盽䀺哞閩相隌相障相"/>
          <p:cNvPicPr>
            <a:picLocks noChangeAspect="1" noChangeArrowheads="1"/>
          </p:cNvPicPr>
          <p:nvPr/>
        </p:nvPicPr>
        <p:blipFill>
          <a:blip r:embed="rId3"/>
          <a:srcRect/>
          <a:stretch>
            <a:fillRect/>
          </a:stretch>
        </p:blipFill>
        <p:spPr bwMode="auto">
          <a:xfrm>
            <a:off x="2714612" y="2857496"/>
            <a:ext cx="161925" cy="190500"/>
          </a:xfrm>
          <a:prstGeom prst="rect">
            <a:avLst/>
          </a:prstGeom>
          <a:noFill/>
          <a:ln w="9525">
            <a:noFill/>
            <a:miter lim="800000"/>
            <a:headEnd/>
            <a:tailEnd/>
          </a:ln>
        </p:spPr>
      </p:pic>
      <p:pic>
        <p:nvPicPr>
          <p:cNvPr id="4100" name="Resim 8" descr="盽䀺哞閩相隌相障相"/>
          <p:cNvPicPr>
            <a:picLocks noChangeAspect="1" noChangeArrowheads="1"/>
          </p:cNvPicPr>
          <p:nvPr/>
        </p:nvPicPr>
        <p:blipFill>
          <a:blip r:embed="rId4"/>
          <a:srcRect/>
          <a:stretch>
            <a:fillRect/>
          </a:stretch>
        </p:blipFill>
        <p:spPr bwMode="auto">
          <a:xfrm>
            <a:off x="3357554" y="2928934"/>
            <a:ext cx="133350" cy="171450"/>
          </a:xfrm>
          <a:prstGeom prst="rect">
            <a:avLst/>
          </a:prstGeom>
          <a:noFill/>
          <a:ln w="9525">
            <a:noFill/>
            <a:miter lim="800000"/>
            <a:headEnd/>
            <a:tailEnd/>
          </a:ln>
        </p:spPr>
      </p:pic>
      <p:pic>
        <p:nvPicPr>
          <p:cNvPr id="8" name="Resim 8" descr="盽䀺哞閩相隌相障相"/>
          <p:cNvPicPr>
            <a:picLocks noChangeAspect="1" noChangeArrowheads="1"/>
          </p:cNvPicPr>
          <p:nvPr/>
        </p:nvPicPr>
        <p:blipFill>
          <a:blip r:embed="rId4"/>
          <a:srcRect/>
          <a:stretch>
            <a:fillRect/>
          </a:stretch>
        </p:blipFill>
        <p:spPr bwMode="auto">
          <a:xfrm>
            <a:off x="3357554" y="4000504"/>
            <a:ext cx="133350" cy="171450"/>
          </a:xfrm>
          <a:prstGeom prst="rect">
            <a:avLst/>
          </a:prstGeom>
          <a:noFill/>
          <a:ln w="9525">
            <a:noFill/>
            <a:miter lim="800000"/>
            <a:headEnd/>
            <a:tailEnd/>
          </a:ln>
        </p:spPr>
      </p:pic>
      <p:pic>
        <p:nvPicPr>
          <p:cNvPr id="9" name="Resim 8" descr="盽䀺哞閩相隌相障相"/>
          <p:cNvPicPr>
            <a:picLocks noChangeAspect="1" noChangeArrowheads="1"/>
          </p:cNvPicPr>
          <p:nvPr/>
        </p:nvPicPr>
        <p:blipFill>
          <a:blip r:embed="rId4"/>
          <a:srcRect/>
          <a:stretch>
            <a:fillRect/>
          </a:stretch>
        </p:blipFill>
        <p:spPr bwMode="auto">
          <a:xfrm>
            <a:off x="6429388" y="4643446"/>
            <a:ext cx="133350"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lstStyle/>
          <a:p>
            <a:pPr algn="just"/>
            <a:r>
              <a:rPr lang="tr-TR" sz="2000" b="1" dirty="0" smtClean="0"/>
              <a:t>Seyri	</a:t>
            </a:r>
            <a:r>
              <a:rPr lang="tr-TR" sz="2000" dirty="0" smtClean="0"/>
              <a:t>: Rast çıkıcı bir makamdır. Seyre, durak veya durak tarafındaki seslerden başlanır. Güçlüde yarım karar, </a:t>
            </a:r>
            <a:r>
              <a:rPr lang="tr-TR" sz="2000" dirty="0" err="1" smtClean="0"/>
              <a:t>Evc</a:t>
            </a:r>
            <a:r>
              <a:rPr lang="tr-TR" sz="2000" dirty="0" smtClean="0"/>
              <a:t> ve Segâh perdelerinde asma karar yapıldıktan sonra, Rast Beşlisi ile Rast perdesinde karar verilir.</a:t>
            </a:r>
          </a:p>
          <a:p>
            <a:pPr algn="ctr">
              <a:buNone/>
            </a:pPr>
            <a:r>
              <a:rPr lang="tr-TR" sz="2000" b="1" dirty="0" smtClean="0"/>
              <a:t>Rast Makamı Örnek Seyri</a:t>
            </a:r>
          </a:p>
          <a:p>
            <a:pPr algn="ctr">
              <a:buNone/>
            </a:pPr>
            <a:endParaRPr lang="tr-TR" sz="2000" b="1" dirty="0" smtClean="0"/>
          </a:p>
          <a:p>
            <a:pPr algn="ctr">
              <a:buNone/>
            </a:pPr>
            <a:endParaRPr lang="tr-TR" sz="2000" b="1" dirty="0" smtClean="0"/>
          </a:p>
          <a:p>
            <a:pPr algn="ctr">
              <a:buNone/>
            </a:pPr>
            <a:endParaRPr lang="tr-TR" sz="2000" b="1" dirty="0" smtClean="0"/>
          </a:p>
          <a:p>
            <a:pPr algn="just"/>
            <a:r>
              <a:rPr lang="tr-TR" sz="2000" dirty="0" smtClean="0">
                <a:latin typeface="Times New Roman" pitchFamily="18" charset="0"/>
                <a:cs typeface="Times New Roman" pitchFamily="18" charset="0"/>
              </a:rPr>
              <a:t>d. UŞŞÂK MAKAMI</a:t>
            </a:r>
          </a:p>
          <a:p>
            <a:pPr algn="just"/>
            <a:r>
              <a:rPr lang="tr-TR" sz="2000" dirty="0" smtClean="0">
                <a:latin typeface="Times New Roman" pitchFamily="18" charset="0"/>
                <a:cs typeface="Times New Roman" pitchFamily="18" charset="0"/>
              </a:rPr>
              <a:t>	En eski makamlarımızdandır. Türkler tarafından muhtemelen 5-6 bin yıldan beri kullanılmaktadır. </a:t>
            </a:r>
            <a:r>
              <a:rPr lang="tr-TR" sz="2000" dirty="0" err="1" smtClean="0">
                <a:latin typeface="Times New Roman" pitchFamily="18" charset="0"/>
                <a:cs typeface="Times New Roman" pitchFamily="18" charset="0"/>
              </a:rPr>
              <a:t>Dînî</a:t>
            </a:r>
            <a:r>
              <a:rPr lang="tr-TR" sz="2000" dirty="0" smtClean="0">
                <a:latin typeface="Times New Roman" pitchFamily="18" charset="0"/>
                <a:cs typeface="Times New Roman" pitchFamily="18" charset="0"/>
              </a:rPr>
              <a:t> tasavvufî duyguları ve derin bir </a:t>
            </a:r>
            <a:r>
              <a:rPr lang="tr-TR" sz="2000" dirty="0" err="1" smtClean="0">
                <a:latin typeface="Times New Roman" pitchFamily="18" charset="0"/>
                <a:cs typeface="Times New Roman" pitchFamily="18" charset="0"/>
              </a:rPr>
              <a:t>zühd</a:t>
            </a:r>
            <a:r>
              <a:rPr lang="tr-TR" sz="2000" dirty="0" smtClean="0">
                <a:latin typeface="Times New Roman" pitchFamily="18" charset="0"/>
                <a:cs typeface="Times New Roman" pitchFamily="18" charset="0"/>
              </a:rPr>
              <a:t> ifadesini taşır.</a:t>
            </a:r>
          </a:p>
          <a:p>
            <a:pPr algn="just"/>
            <a:r>
              <a:rPr lang="tr-TR" sz="2000" b="1" dirty="0" smtClean="0">
                <a:latin typeface="Times New Roman" pitchFamily="18" charset="0"/>
                <a:cs typeface="Times New Roman" pitchFamily="18" charset="0"/>
              </a:rPr>
              <a:t>Dizisi	</a:t>
            </a:r>
            <a:r>
              <a:rPr lang="tr-TR" sz="2000" dirty="0" smtClean="0">
                <a:latin typeface="Times New Roman" pitchFamily="18" charset="0"/>
                <a:cs typeface="Times New Roman" pitchFamily="18" charset="0"/>
              </a:rPr>
              <a:t>: Yerinde bir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Dörtlüsü’ne,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perdesinde bir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Beşlisi’nin ilâvesiyle meydana gelmiştir.</a:t>
            </a:r>
          </a:p>
          <a:p>
            <a:pPr algn="just">
              <a:buNone/>
            </a:pPr>
            <a:endParaRPr lang="tr-TR" sz="2000" b="1" dirty="0" smtClean="0"/>
          </a:p>
          <a:p>
            <a:pPr algn="ctr">
              <a:buNone/>
            </a:pPr>
            <a:endParaRPr lang="tr-TR" sz="2000"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47</a:t>
            </a:fld>
            <a:endParaRPr lang="tr-TR"/>
          </a:p>
        </p:txBody>
      </p:sp>
      <p:pic>
        <p:nvPicPr>
          <p:cNvPr id="5122" name="Resim 12" descr="Rast1"/>
          <p:cNvPicPr>
            <a:picLocks noChangeAspect="1" noChangeArrowheads="1"/>
          </p:cNvPicPr>
          <p:nvPr/>
        </p:nvPicPr>
        <p:blipFill>
          <a:blip r:embed="rId2"/>
          <a:srcRect/>
          <a:stretch>
            <a:fillRect/>
          </a:stretch>
        </p:blipFill>
        <p:spPr bwMode="auto">
          <a:xfrm>
            <a:off x="1928794" y="1785926"/>
            <a:ext cx="5400675" cy="476250"/>
          </a:xfrm>
          <a:prstGeom prst="rect">
            <a:avLst/>
          </a:prstGeom>
          <a:noFill/>
          <a:ln w="9525">
            <a:noFill/>
            <a:miter lim="800000"/>
            <a:headEnd/>
            <a:tailEnd/>
          </a:ln>
        </p:spPr>
      </p:pic>
      <p:pic>
        <p:nvPicPr>
          <p:cNvPr id="5123" name="Resim 13" descr="Rast2"/>
          <p:cNvPicPr>
            <a:picLocks noChangeAspect="1" noChangeArrowheads="1"/>
          </p:cNvPicPr>
          <p:nvPr/>
        </p:nvPicPr>
        <p:blipFill>
          <a:blip r:embed="rId3"/>
          <a:srcRect/>
          <a:stretch>
            <a:fillRect/>
          </a:stretch>
        </p:blipFill>
        <p:spPr bwMode="auto">
          <a:xfrm>
            <a:off x="1928794" y="2357430"/>
            <a:ext cx="5400675" cy="514350"/>
          </a:xfrm>
          <a:prstGeom prst="rect">
            <a:avLst/>
          </a:prstGeom>
          <a:noFill/>
          <a:ln w="9525">
            <a:noFill/>
            <a:miter lim="800000"/>
            <a:headEnd/>
            <a:tailEnd/>
          </a:ln>
        </p:spPr>
      </p:pic>
      <p:pic>
        <p:nvPicPr>
          <p:cNvPr id="5124" name="Resim 14" descr="Uşşâk Makamı"/>
          <p:cNvPicPr>
            <a:picLocks noChangeAspect="1" noChangeArrowheads="1"/>
          </p:cNvPicPr>
          <p:nvPr/>
        </p:nvPicPr>
        <p:blipFill>
          <a:blip r:embed="rId4"/>
          <a:srcRect/>
          <a:stretch>
            <a:fillRect/>
          </a:stretch>
        </p:blipFill>
        <p:spPr bwMode="auto">
          <a:xfrm>
            <a:off x="1928794" y="5214950"/>
            <a:ext cx="5400675" cy="1133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a:bodyPr>
          <a:lstStyle/>
          <a:p>
            <a:pPr algn="just"/>
            <a:r>
              <a:rPr lang="tr-TR" sz="2000" b="1" dirty="0" smtClean="0">
                <a:latin typeface="Times New Roman" pitchFamily="18" charset="0"/>
                <a:cs typeface="Times New Roman" pitchFamily="18" charset="0"/>
              </a:rPr>
              <a:t>Donanımı	</a:t>
            </a:r>
            <a:r>
              <a:rPr lang="tr-TR" sz="2000" dirty="0" smtClean="0">
                <a:latin typeface="Times New Roman" pitchFamily="18" charset="0"/>
                <a:cs typeface="Times New Roman" pitchFamily="18" charset="0"/>
              </a:rPr>
              <a:t>: Si </a:t>
            </a:r>
          </a:p>
          <a:p>
            <a:pPr algn="just"/>
            <a:r>
              <a:rPr lang="tr-TR" sz="2000" b="1" dirty="0" smtClean="0">
                <a:latin typeface="Times New Roman" pitchFamily="18" charset="0"/>
                <a:cs typeface="Times New Roman" pitchFamily="18" charset="0"/>
              </a:rPr>
              <a:t>Güçlüsü	</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(Re)</a:t>
            </a:r>
          </a:p>
          <a:p>
            <a:pPr algn="just"/>
            <a:r>
              <a:rPr lang="tr-TR" sz="2000" b="1" dirty="0" smtClean="0">
                <a:latin typeface="Times New Roman" pitchFamily="18" charset="0"/>
                <a:cs typeface="Times New Roman" pitchFamily="18" charset="0"/>
              </a:rPr>
              <a:t>Durağı	</a:t>
            </a:r>
            <a:r>
              <a:rPr lang="tr-TR" sz="2000" dirty="0" smtClean="0">
                <a:latin typeface="Times New Roman" pitchFamily="18" charset="0"/>
                <a:cs typeface="Times New Roman" pitchFamily="18" charset="0"/>
              </a:rPr>
              <a:t>: Dügâh (La)</a:t>
            </a:r>
          </a:p>
          <a:p>
            <a:pPr algn="just"/>
            <a:r>
              <a:rPr lang="tr-TR" sz="2000" b="1" dirty="0" smtClean="0">
                <a:latin typeface="Times New Roman" pitchFamily="18" charset="0"/>
                <a:cs typeface="Times New Roman" pitchFamily="18" charset="0"/>
              </a:rPr>
              <a:t>Yedeni	</a:t>
            </a:r>
            <a:r>
              <a:rPr lang="tr-TR" sz="2000" dirty="0" smtClean="0">
                <a:latin typeface="Times New Roman" pitchFamily="18" charset="0"/>
                <a:cs typeface="Times New Roman" pitchFamily="18" charset="0"/>
              </a:rPr>
              <a:t>: Rast (Sol)</a:t>
            </a:r>
          </a:p>
          <a:p>
            <a:pPr algn="just"/>
            <a:r>
              <a:rPr lang="tr-TR" sz="2000" b="1" dirty="0" smtClean="0">
                <a:latin typeface="Times New Roman" pitchFamily="18" charset="0"/>
                <a:cs typeface="Times New Roman" pitchFamily="18" charset="0"/>
              </a:rPr>
              <a:t>Dizinin </a:t>
            </a:r>
            <a:r>
              <a:rPr lang="tr-TR" sz="2000" b="1" dirty="0" err="1" smtClean="0">
                <a:latin typeface="Times New Roman" pitchFamily="18" charset="0"/>
                <a:cs typeface="Times New Roman" pitchFamily="18" charset="0"/>
              </a:rPr>
              <a:t>pesten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tîze</a:t>
            </a:r>
            <a:r>
              <a:rPr lang="tr-TR" sz="2000" b="1" dirty="0" smtClean="0">
                <a:latin typeface="Times New Roman" pitchFamily="18" charset="0"/>
                <a:cs typeface="Times New Roman" pitchFamily="18" charset="0"/>
              </a:rPr>
              <a:t> doğru sesleri: </a:t>
            </a:r>
            <a:r>
              <a:rPr lang="tr-TR" sz="2000" dirty="0" smtClean="0">
                <a:latin typeface="Times New Roman" pitchFamily="18" charset="0"/>
                <a:cs typeface="Times New Roman" pitchFamily="18" charset="0"/>
              </a:rPr>
              <a:t>Dügâh (La), Segâh (Si  ), Çargâh (Do),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(Re), Hüseyni (Mi), Acem (Fa), </a:t>
            </a:r>
            <a:r>
              <a:rPr lang="tr-TR" sz="2000" dirty="0" err="1" smtClean="0">
                <a:latin typeface="Times New Roman" pitchFamily="18" charset="0"/>
                <a:cs typeface="Times New Roman" pitchFamily="18" charset="0"/>
              </a:rPr>
              <a:t>Gerdâniye</a:t>
            </a:r>
            <a:r>
              <a:rPr lang="tr-TR" sz="2000" dirty="0" smtClean="0">
                <a:latin typeface="Times New Roman" pitchFamily="18" charset="0"/>
                <a:cs typeface="Times New Roman" pitchFamily="18" charset="0"/>
              </a:rPr>
              <a:t> (Sol), Muhayyer (La) perdeleridir.</a:t>
            </a:r>
          </a:p>
          <a:p>
            <a:pPr algn="just"/>
            <a:r>
              <a:rPr lang="tr-TR" sz="2000" b="1" dirty="0" smtClean="0">
                <a:latin typeface="Times New Roman" pitchFamily="18" charset="0"/>
                <a:cs typeface="Times New Roman" pitchFamily="18" charset="0"/>
              </a:rPr>
              <a:t>Seyri		</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çıkıcı bir makamdır. Seyre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 ile başlanır. Güçlüde yarım karar yapıldıktan sonra,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taraftaki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Beşlisinde de gezinilir. Daha sonra yedenli veya yedensiz Dügâh’ta karar verilir.</a:t>
            </a:r>
          </a:p>
          <a:p>
            <a:pPr algn="ctr">
              <a:buNone/>
            </a:pPr>
            <a:r>
              <a:rPr lang="tr-TR" sz="2000" b="1" dirty="0" err="1" smtClean="0">
                <a:latin typeface="Times New Roman" pitchFamily="18" charset="0"/>
                <a:cs typeface="Times New Roman" pitchFamily="18" charset="0"/>
              </a:rPr>
              <a:t>Uşşâk</a:t>
            </a:r>
            <a:r>
              <a:rPr lang="tr-TR" sz="2000" b="1" dirty="0" smtClean="0">
                <a:latin typeface="Times New Roman" pitchFamily="18" charset="0"/>
                <a:cs typeface="Times New Roman" pitchFamily="18" charset="0"/>
              </a:rPr>
              <a:t> Makamı Örnek Seyri</a:t>
            </a:r>
            <a:endParaRPr lang="tr-TR" sz="2000" dirty="0" smtClean="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48</a:t>
            </a:fld>
            <a:endParaRPr lang="tr-TR"/>
          </a:p>
        </p:txBody>
      </p:sp>
      <p:pic>
        <p:nvPicPr>
          <p:cNvPr id="6146" name="Resim 17" descr="Uşşâk"/>
          <p:cNvPicPr>
            <a:picLocks noChangeAspect="1" noChangeArrowheads="1"/>
          </p:cNvPicPr>
          <p:nvPr/>
        </p:nvPicPr>
        <p:blipFill>
          <a:blip r:embed="rId2"/>
          <a:srcRect/>
          <a:stretch>
            <a:fillRect/>
          </a:stretch>
        </p:blipFill>
        <p:spPr bwMode="auto">
          <a:xfrm>
            <a:off x="1714480" y="4643446"/>
            <a:ext cx="5400675" cy="1009650"/>
          </a:xfrm>
          <a:prstGeom prst="rect">
            <a:avLst/>
          </a:prstGeom>
          <a:noFill/>
          <a:ln w="9525">
            <a:noFill/>
            <a:miter lim="800000"/>
            <a:headEnd/>
            <a:tailEnd/>
          </a:ln>
        </p:spPr>
      </p:pic>
      <p:pic>
        <p:nvPicPr>
          <p:cNvPr id="6147" name="Resim 15" descr="盽䀺哞閩相隌相障相"/>
          <p:cNvPicPr>
            <a:picLocks noChangeAspect="1" noChangeArrowheads="1"/>
          </p:cNvPicPr>
          <p:nvPr/>
        </p:nvPicPr>
        <p:blipFill>
          <a:blip r:embed="rId3"/>
          <a:srcRect/>
          <a:stretch>
            <a:fillRect/>
          </a:stretch>
        </p:blipFill>
        <p:spPr bwMode="auto">
          <a:xfrm>
            <a:off x="2714612" y="500042"/>
            <a:ext cx="161925" cy="190500"/>
          </a:xfrm>
          <a:prstGeom prst="rect">
            <a:avLst/>
          </a:prstGeom>
          <a:noFill/>
          <a:ln w="9525">
            <a:noFill/>
            <a:miter lim="800000"/>
            <a:headEnd/>
            <a:tailEnd/>
          </a:ln>
        </p:spPr>
      </p:pic>
      <p:pic>
        <p:nvPicPr>
          <p:cNvPr id="6148" name="Resim 15" descr="盽䀺哞閩相隌相障相"/>
          <p:cNvPicPr>
            <a:picLocks noChangeAspect="1" noChangeArrowheads="1"/>
          </p:cNvPicPr>
          <p:nvPr/>
        </p:nvPicPr>
        <p:blipFill>
          <a:blip r:embed="rId3"/>
          <a:srcRect/>
          <a:stretch>
            <a:fillRect/>
          </a:stretch>
        </p:blipFill>
        <p:spPr bwMode="auto">
          <a:xfrm>
            <a:off x="6858016" y="2000240"/>
            <a:ext cx="161925" cy="190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lnSpcReduction="10000"/>
          </a:bodyPr>
          <a:lstStyle/>
          <a:p>
            <a:pPr algn="just"/>
            <a:r>
              <a:rPr lang="tr-TR" sz="1900" dirty="0" smtClean="0">
                <a:latin typeface="Times New Roman" pitchFamily="18" charset="0"/>
                <a:cs typeface="Times New Roman" pitchFamily="18" charset="0"/>
              </a:rPr>
              <a:t>e. BEYÂTÎ MAKAMI</a:t>
            </a:r>
          </a:p>
          <a:p>
            <a:pPr algn="just"/>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Uşşâk</a:t>
            </a:r>
            <a:r>
              <a:rPr lang="tr-TR" sz="1900" dirty="0" smtClean="0">
                <a:latin typeface="Times New Roman" pitchFamily="18" charset="0"/>
                <a:cs typeface="Times New Roman" pitchFamily="18" charset="0"/>
              </a:rPr>
              <a:t> makamının inici şekline </a:t>
            </a:r>
            <a:r>
              <a:rPr lang="tr-TR" sz="1900" dirty="0" err="1" smtClean="0">
                <a:latin typeface="Times New Roman" pitchFamily="18" charset="0"/>
                <a:cs typeface="Times New Roman" pitchFamily="18" charset="0"/>
              </a:rPr>
              <a:t>Beyâtî</a:t>
            </a:r>
            <a:r>
              <a:rPr lang="tr-TR" sz="1900" dirty="0" smtClean="0">
                <a:latin typeface="Times New Roman" pitchFamily="18" charset="0"/>
                <a:cs typeface="Times New Roman" pitchFamily="18" charset="0"/>
              </a:rPr>
              <a:t> makamı denir. Makama, Oğuzların 24 boyundan biri olan </a:t>
            </a:r>
            <a:r>
              <a:rPr lang="tr-TR" sz="1900" dirty="0" err="1" smtClean="0">
                <a:latin typeface="Times New Roman" pitchFamily="18" charset="0"/>
                <a:cs typeface="Times New Roman" pitchFamily="18" charset="0"/>
              </a:rPr>
              <a:t>Bayatlar’a</a:t>
            </a:r>
            <a:r>
              <a:rPr lang="tr-TR" sz="1900" dirty="0" smtClean="0">
                <a:latin typeface="Times New Roman" pitchFamily="18" charset="0"/>
                <a:cs typeface="Times New Roman" pitchFamily="18" charset="0"/>
              </a:rPr>
              <a:t> izafeten bu ad verilmiştir. </a:t>
            </a:r>
            <a:r>
              <a:rPr lang="tr-TR" sz="1900" dirty="0" err="1" smtClean="0">
                <a:latin typeface="Times New Roman" pitchFamily="18" charset="0"/>
                <a:cs typeface="Times New Roman" pitchFamily="18" charset="0"/>
              </a:rPr>
              <a:t>Bayâtî</a:t>
            </a:r>
            <a:r>
              <a:rPr lang="tr-TR" sz="1900" dirty="0" smtClean="0">
                <a:latin typeface="Times New Roman" pitchFamily="18" charset="0"/>
                <a:cs typeface="Times New Roman" pitchFamily="18" charset="0"/>
              </a:rPr>
              <a:t> şeklinde de telaffuz edilmektedir. </a:t>
            </a:r>
            <a:r>
              <a:rPr lang="tr-TR" sz="1900" dirty="0" err="1" smtClean="0">
                <a:latin typeface="Times New Roman" pitchFamily="18" charset="0"/>
                <a:cs typeface="Times New Roman" pitchFamily="18" charset="0"/>
              </a:rPr>
              <a:t>Uşşâk</a:t>
            </a:r>
            <a:r>
              <a:rPr lang="tr-TR" sz="1900" dirty="0" smtClean="0">
                <a:latin typeface="Times New Roman" pitchFamily="18" charset="0"/>
                <a:cs typeface="Times New Roman" pitchFamily="18" charset="0"/>
              </a:rPr>
              <a:t> makamına çok yakın olan bu makam, bazı </a:t>
            </a:r>
            <a:r>
              <a:rPr lang="tr-TR" sz="1900" dirty="0" err="1" smtClean="0">
                <a:latin typeface="Times New Roman" pitchFamily="18" charset="0"/>
                <a:cs typeface="Times New Roman" pitchFamily="18" charset="0"/>
              </a:rPr>
              <a:t>geçki</a:t>
            </a:r>
            <a:r>
              <a:rPr lang="tr-TR" sz="1900" dirty="0" smtClean="0">
                <a:latin typeface="Times New Roman" pitchFamily="18" charset="0"/>
                <a:cs typeface="Times New Roman" pitchFamily="18" charset="0"/>
              </a:rPr>
              <a:t> ve özellikleri ile ondan ayrılır.</a:t>
            </a:r>
          </a:p>
          <a:p>
            <a:pPr algn="just"/>
            <a:r>
              <a:rPr lang="tr-TR" sz="1900" b="1" dirty="0" smtClean="0">
                <a:latin typeface="Times New Roman" pitchFamily="18" charset="0"/>
                <a:cs typeface="Times New Roman" pitchFamily="18" charset="0"/>
              </a:rPr>
              <a:t>Dizisi	: </a:t>
            </a:r>
            <a:r>
              <a:rPr lang="tr-TR" sz="1900" dirty="0" err="1" smtClean="0">
                <a:latin typeface="Times New Roman" pitchFamily="18" charset="0"/>
                <a:cs typeface="Times New Roman" pitchFamily="18" charset="0"/>
              </a:rPr>
              <a:t>Uşşâk</a:t>
            </a:r>
            <a:r>
              <a:rPr lang="tr-TR" sz="1900" dirty="0" smtClean="0">
                <a:latin typeface="Times New Roman" pitchFamily="18" charset="0"/>
                <a:cs typeface="Times New Roman" pitchFamily="18" charset="0"/>
              </a:rPr>
              <a:t> makamı dizisinin aynıdır. Yerinde </a:t>
            </a:r>
            <a:r>
              <a:rPr lang="tr-TR" sz="1900" dirty="0" err="1" smtClean="0">
                <a:latin typeface="Times New Roman" pitchFamily="18" charset="0"/>
                <a:cs typeface="Times New Roman" pitchFamily="18" charset="0"/>
              </a:rPr>
              <a:t>Uşşâk</a:t>
            </a:r>
            <a:r>
              <a:rPr lang="tr-TR" sz="1900" dirty="0" smtClean="0">
                <a:latin typeface="Times New Roman" pitchFamily="18" charset="0"/>
                <a:cs typeface="Times New Roman" pitchFamily="18" charset="0"/>
              </a:rPr>
              <a:t> Dörtlüsü’ne </a:t>
            </a:r>
            <a:r>
              <a:rPr lang="tr-TR" sz="1900" dirty="0" err="1" smtClean="0">
                <a:latin typeface="Times New Roman" pitchFamily="18" charset="0"/>
                <a:cs typeface="Times New Roman" pitchFamily="18" charset="0"/>
              </a:rPr>
              <a:t>Nevâ’da</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Bûselik</a:t>
            </a:r>
            <a:r>
              <a:rPr lang="tr-TR" sz="1900" dirty="0" smtClean="0">
                <a:latin typeface="Times New Roman" pitchFamily="18" charset="0"/>
                <a:cs typeface="Times New Roman" pitchFamily="18" charset="0"/>
              </a:rPr>
              <a:t> Beşlisi’nin eklenmesiyle meydana gelmektedir.</a:t>
            </a:r>
          </a:p>
          <a:p>
            <a:pPr algn="just"/>
            <a:endParaRPr lang="tr-TR" sz="1900" dirty="0" smtClean="0">
              <a:latin typeface="Times New Roman" pitchFamily="18" charset="0"/>
              <a:cs typeface="Times New Roman" pitchFamily="18" charset="0"/>
            </a:endParaRPr>
          </a:p>
          <a:p>
            <a:pPr algn="just"/>
            <a:endParaRPr lang="tr-TR" sz="1900" dirty="0" smtClean="0">
              <a:latin typeface="Times New Roman" pitchFamily="18" charset="0"/>
              <a:cs typeface="Times New Roman" pitchFamily="18" charset="0"/>
            </a:endParaRPr>
          </a:p>
          <a:p>
            <a:pPr algn="just"/>
            <a:endParaRPr lang="tr-TR" sz="1900" dirty="0" smtClean="0">
              <a:latin typeface="Times New Roman" pitchFamily="18" charset="0"/>
              <a:cs typeface="Times New Roman" pitchFamily="18" charset="0"/>
            </a:endParaRPr>
          </a:p>
          <a:p>
            <a:pPr algn="just"/>
            <a:endParaRPr lang="tr-TR" sz="1900" b="1" dirty="0" smtClean="0"/>
          </a:p>
          <a:p>
            <a:pPr algn="just"/>
            <a:endParaRPr lang="tr-TR" sz="1900" b="1" dirty="0" smtClean="0"/>
          </a:p>
          <a:p>
            <a:pPr algn="just"/>
            <a:r>
              <a:rPr lang="tr-TR" sz="1900" b="1" dirty="0" smtClean="0">
                <a:latin typeface="Times New Roman" pitchFamily="18" charset="0"/>
                <a:cs typeface="Times New Roman" pitchFamily="18" charset="0"/>
              </a:rPr>
              <a:t>Donanımı	: </a:t>
            </a:r>
            <a:r>
              <a:rPr lang="tr-TR" sz="1900" dirty="0" err="1" smtClean="0">
                <a:latin typeface="Times New Roman" pitchFamily="18" charset="0"/>
                <a:cs typeface="Times New Roman" pitchFamily="18" charset="0"/>
              </a:rPr>
              <a:t>Uşşâk</a:t>
            </a:r>
            <a:r>
              <a:rPr lang="tr-TR" sz="1900" dirty="0" smtClean="0">
                <a:latin typeface="Times New Roman" pitchFamily="18" charset="0"/>
                <a:cs typeface="Times New Roman" pitchFamily="18" charset="0"/>
              </a:rPr>
              <a:t> makamında olduğu gibi yalnızca Si için koma bemolü (Si    ) donanıma yazılır.</a:t>
            </a:r>
          </a:p>
          <a:p>
            <a:pPr algn="just"/>
            <a:r>
              <a:rPr lang="tr-TR" sz="1900" b="1" dirty="0" smtClean="0">
                <a:latin typeface="Times New Roman" pitchFamily="18" charset="0"/>
                <a:cs typeface="Times New Roman" pitchFamily="18" charset="0"/>
              </a:rPr>
              <a:t>Güçlüsü	: </a:t>
            </a:r>
            <a:r>
              <a:rPr lang="tr-TR" sz="1900" dirty="0" err="1" smtClean="0">
                <a:latin typeface="Times New Roman" pitchFamily="18" charset="0"/>
                <a:cs typeface="Times New Roman" pitchFamily="18" charset="0"/>
              </a:rPr>
              <a:t>Uşşâk</a:t>
            </a:r>
            <a:r>
              <a:rPr lang="tr-TR" sz="1900" dirty="0" smtClean="0">
                <a:latin typeface="Times New Roman" pitchFamily="18" charset="0"/>
                <a:cs typeface="Times New Roman" pitchFamily="18" charset="0"/>
              </a:rPr>
              <a:t> makamında olduğu gibi, </a:t>
            </a:r>
            <a:r>
              <a:rPr lang="tr-TR" sz="1900" dirty="0" err="1" smtClean="0">
                <a:latin typeface="Times New Roman" pitchFamily="18" charset="0"/>
                <a:cs typeface="Times New Roman" pitchFamily="18" charset="0"/>
              </a:rPr>
              <a:t>Uşşâk</a:t>
            </a:r>
            <a:r>
              <a:rPr lang="tr-TR" sz="1900" dirty="0" smtClean="0">
                <a:latin typeface="Times New Roman" pitchFamily="18" charset="0"/>
                <a:cs typeface="Times New Roman" pitchFamily="18" charset="0"/>
              </a:rPr>
              <a:t> Dörtlüsü ile </a:t>
            </a:r>
            <a:r>
              <a:rPr lang="tr-TR" sz="1900" dirty="0" err="1" smtClean="0">
                <a:latin typeface="Times New Roman" pitchFamily="18" charset="0"/>
                <a:cs typeface="Times New Roman" pitchFamily="18" charset="0"/>
              </a:rPr>
              <a:t>Bûselik</a:t>
            </a:r>
            <a:r>
              <a:rPr lang="tr-TR" sz="1900" dirty="0" smtClean="0">
                <a:latin typeface="Times New Roman" pitchFamily="18" charset="0"/>
                <a:cs typeface="Times New Roman" pitchFamily="18" charset="0"/>
              </a:rPr>
              <a:t> Beşlisi’nin ek yerindeki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perdesidir. Üzerinde </a:t>
            </a:r>
            <a:r>
              <a:rPr lang="tr-TR" sz="1900" dirty="0" err="1" smtClean="0">
                <a:latin typeface="Times New Roman" pitchFamily="18" charset="0"/>
                <a:cs typeface="Times New Roman" pitchFamily="18" charset="0"/>
              </a:rPr>
              <a:t>Bûselik</a:t>
            </a:r>
            <a:r>
              <a:rPr lang="tr-TR" sz="1900" dirty="0" smtClean="0">
                <a:latin typeface="Times New Roman" pitchFamily="18" charset="0"/>
                <a:cs typeface="Times New Roman" pitchFamily="18" charset="0"/>
              </a:rPr>
              <a:t> çeşnili yarım karar yapılır.</a:t>
            </a:r>
          </a:p>
          <a:p>
            <a:pPr algn="just"/>
            <a:r>
              <a:rPr lang="tr-TR" sz="1900" b="1" dirty="0" smtClean="0">
                <a:latin typeface="Times New Roman" pitchFamily="18" charset="0"/>
                <a:cs typeface="Times New Roman" pitchFamily="18" charset="0"/>
              </a:rPr>
              <a:t>Durağı	: </a:t>
            </a:r>
            <a:r>
              <a:rPr lang="tr-TR" sz="1900" dirty="0" smtClean="0">
                <a:latin typeface="Times New Roman" pitchFamily="18" charset="0"/>
                <a:cs typeface="Times New Roman" pitchFamily="18" charset="0"/>
              </a:rPr>
              <a:t>Dügâh perdesidir.</a:t>
            </a:r>
          </a:p>
          <a:p>
            <a:pPr algn="just"/>
            <a:r>
              <a:rPr lang="tr-TR" sz="1900" b="1" dirty="0" smtClean="0">
                <a:latin typeface="Times New Roman" pitchFamily="18" charset="0"/>
                <a:cs typeface="Times New Roman" pitchFamily="18" charset="0"/>
              </a:rPr>
              <a:t>Yedeni	: </a:t>
            </a:r>
            <a:r>
              <a:rPr lang="tr-TR" sz="1900" dirty="0" smtClean="0">
                <a:latin typeface="Times New Roman" pitchFamily="18" charset="0"/>
                <a:cs typeface="Times New Roman" pitchFamily="18" charset="0"/>
              </a:rPr>
              <a:t>2. çizgideki Sol (Rast) perdesidir.</a:t>
            </a:r>
          </a:p>
          <a:p>
            <a:pPr algn="just">
              <a:buNone/>
            </a:pPr>
            <a:endParaRPr lang="tr-TR" sz="2200" dirty="0" smtClean="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49</a:t>
            </a:fld>
            <a:endParaRPr lang="tr-TR"/>
          </a:p>
        </p:txBody>
      </p:sp>
      <p:pic>
        <p:nvPicPr>
          <p:cNvPr id="7170" name="Resim 1" descr="Uşşâk Makamı"/>
          <p:cNvPicPr>
            <a:picLocks noChangeAspect="1" noChangeArrowheads="1"/>
          </p:cNvPicPr>
          <p:nvPr/>
        </p:nvPicPr>
        <p:blipFill>
          <a:blip r:embed="rId2"/>
          <a:srcRect/>
          <a:stretch>
            <a:fillRect/>
          </a:stretch>
        </p:blipFill>
        <p:spPr bwMode="auto">
          <a:xfrm>
            <a:off x="2000232" y="2643182"/>
            <a:ext cx="5400675" cy="1133475"/>
          </a:xfrm>
          <a:prstGeom prst="rect">
            <a:avLst/>
          </a:prstGeom>
          <a:noFill/>
          <a:ln w="9525">
            <a:noFill/>
            <a:miter lim="800000"/>
            <a:headEnd/>
            <a:tailEnd/>
          </a:ln>
        </p:spPr>
      </p:pic>
      <p:pic>
        <p:nvPicPr>
          <p:cNvPr id="7171" name="Resim 2" descr="盽䀺哞閩相隌相障相"/>
          <p:cNvPicPr>
            <a:picLocks noChangeAspect="1" noChangeArrowheads="1"/>
          </p:cNvPicPr>
          <p:nvPr/>
        </p:nvPicPr>
        <p:blipFill>
          <a:blip r:embed="rId3"/>
          <a:srcRect/>
          <a:stretch>
            <a:fillRect/>
          </a:stretch>
        </p:blipFill>
        <p:spPr bwMode="auto">
          <a:xfrm>
            <a:off x="1214414" y="4286256"/>
            <a:ext cx="161925" cy="190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000" b="1" dirty="0">
                <a:latin typeface="Times New Roman" pitchFamily="18" charset="0"/>
                <a:cs typeface="Times New Roman" pitchFamily="18" charset="0"/>
              </a:rPr>
              <a:t>C- MÛSİKÎ’NİN AMACI</a:t>
            </a:r>
            <a:endParaRPr lang="tr-TR" sz="20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2800" dirty="0" err="1">
                <a:latin typeface="Times New Roman" pitchFamily="18" charset="0"/>
                <a:cs typeface="Times New Roman" pitchFamily="18" charset="0"/>
              </a:rPr>
              <a:t>Mûsikînin</a:t>
            </a:r>
            <a:r>
              <a:rPr lang="tr-TR" sz="2800" dirty="0">
                <a:latin typeface="Times New Roman" pitchFamily="18" charset="0"/>
                <a:cs typeface="Times New Roman" pitchFamily="18" charset="0"/>
              </a:rPr>
              <a:t> amacı hakkında </a:t>
            </a:r>
            <a:r>
              <a:rPr lang="tr-TR" sz="2800" dirty="0" err="1">
                <a:latin typeface="Times New Roman" pitchFamily="18" charset="0"/>
                <a:cs typeface="Times New Roman" pitchFamily="18" charset="0"/>
              </a:rPr>
              <a:t>Abdülkadir</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Merâğî</a:t>
            </a:r>
            <a:r>
              <a:rPr lang="tr-TR" sz="2800" dirty="0">
                <a:latin typeface="Times New Roman" pitchFamily="18" charset="0"/>
                <a:cs typeface="Times New Roman" pitchFamily="18" charset="0"/>
              </a:rPr>
              <a:t> (1360-1435) “</a:t>
            </a:r>
            <a:r>
              <a:rPr lang="tr-TR" sz="2800" dirty="0" err="1">
                <a:latin typeface="Times New Roman" pitchFamily="18" charset="0"/>
                <a:cs typeface="Times New Roman" pitchFamily="18" charset="0"/>
              </a:rPr>
              <a:t>Câmiu’l</a:t>
            </a:r>
            <a:r>
              <a:rPr lang="tr-TR" sz="2800" dirty="0">
                <a:latin typeface="Times New Roman" pitchFamily="18" charset="0"/>
                <a:cs typeface="Times New Roman" pitchFamily="18" charset="0"/>
              </a:rPr>
              <a:t>-</a:t>
            </a:r>
            <a:r>
              <a:rPr lang="tr-TR" sz="2800" dirty="0" err="1">
                <a:latin typeface="Times New Roman" pitchFamily="18" charset="0"/>
                <a:cs typeface="Times New Roman" pitchFamily="18" charset="0"/>
              </a:rPr>
              <a:t>Elhân</a:t>
            </a:r>
            <a:r>
              <a:rPr lang="tr-TR" sz="2800" dirty="0">
                <a:latin typeface="Times New Roman" pitchFamily="18" charset="0"/>
                <a:cs typeface="Times New Roman" pitchFamily="18" charset="0"/>
              </a:rPr>
              <a:t>” adlı kitabında şu açıklamayı yapmaktadır : “</a:t>
            </a:r>
            <a:r>
              <a:rPr lang="tr-TR" sz="2800" dirty="0" err="1">
                <a:latin typeface="Times New Roman" pitchFamily="18" charset="0"/>
                <a:cs typeface="Times New Roman" pitchFamily="18" charset="0"/>
              </a:rPr>
              <a:t>Mûsikî</a:t>
            </a:r>
            <a:r>
              <a:rPr lang="tr-TR" sz="2800" dirty="0">
                <a:latin typeface="Times New Roman" pitchFamily="18" charset="0"/>
                <a:cs typeface="Times New Roman" pitchFamily="18" charset="0"/>
              </a:rPr>
              <a:t> biliminden amaç, bu bilimin nazariyatından elde edilen bilgileri, uygulama alanına koyarak, uyumlu nağmelerin dinleyenler üzerinde zevk ve lezzeti meydana getirebilmesi için, bu sahada eser ortaya koymaktır.”</a:t>
            </a:r>
          </a:p>
        </p:txBody>
      </p:sp>
      <p:sp>
        <p:nvSpPr>
          <p:cNvPr id="4" name="3 Slayt Numarası Yer Tutucusu"/>
          <p:cNvSpPr>
            <a:spLocks noGrp="1"/>
          </p:cNvSpPr>
          <p:nvPr>
            <p:ph type="sldNum" sz="quarter" idx="12"/>
          </p:nvPr>
        </p:nvSpPr>
        <p:spPr/>
        <p:txBody>
          <a:bodyPr/>
          <a:lstStyle/>
          <a:p>
            <a:fld id="{0285D1BE-D40C-4747-BC02-730FFEDEC370}" type="slidenum">
              <a:rPr lang="tr-TR" smtClean="0"/>
              <a:pPr/>
              <a:t>5</a:t>
            </a:fld>
            <a:endParaRPr lang="tr-T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a:bodyPr>
          <a:lstStyle/>
          <a:p>
            <a:pPr algn="just"/>
            <a:endParaRPr lang="tr-TR" sz="2000" b="1"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Dizinin </a:t>
            </a:r>
            <a:r>
              <a:rPr lang="tr-TR" sz="2000" b="1" dirty="0" err="1" smtClean="0">
                <a:latin typeface="Times New Roman" pitchFamily="18" charset="0"/>
                <a:cs typeface="Times New Roman" pitchFamily="18" charset="0"/>
              </a:rPr>
              <a:t>pesten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tîze</a:t>
            </a:r>
            <a:r>
              <a:rPr lang="tr-TR" sz="2000" b="1" dirty="0" smtClean="0">
                <a:latin typeface="Times New Roman" pitchFamily="18" charset="0"/>
                <a:cs typeface="Times New Roman" pitchFamily="18" charset="0"/>
              </a:rPr>
              <a:t> doğru sesleri: </a:t>
            </a:r>
            <a:r>
              <a:rPr lang="tr-TR" sz="2000" dirty="0" smtClean="0">
                <a:latin typeface="Times New Roman" pitchFamily="18" charset="0"/>
                <a:cs typeface="Times New Roman" pitchFamily="18" charset="0"/>
              </a:rPr>
              <a:t>Dügâh, Segâh, Çargâh,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Hüseynî, Acem, </a:t>
            </a:r>
            <a:r>
              <a:rPr lang="tr-TR" sz="2000" dirty="0" err="1" smtClean="0">
                <a:latin typeface="Times New Roman" pitchFamily="18" charset="0"/>
                <a:cs typeface="Times New Roman" pitchFamily="18" charset="0"/>
              </a:rPr>
              <a:t>Gerdâniye</a:t>
            </a:r>
            <a:r>
              <a:rPr lang="tr-TR" sz="2000" dirty="0" smtClean="0">
                <a:latin typeface="Times New Roman" pitchFamily="18" charset="0"/>
                <a:cs typeface="Times New Roman" pitchFamily="18" charset="0"/>
              </a:rPr>
              <a:t> ve Muhayyer’dir.</a:t>
            </a:r>
          </a:p>
          <a:p>
            <a:pPr algn="just"/>
            <a:r>
              <a:rPr lang="tr-TR" sz="2000" b="1" dirty="0" smtClean="0">
                <a:latin typeface="Times New Roman" pitchFamily="18" charset="0"/>
                <a:cs typeface="Times New Roman" pitchFamily="18" charset="0"/>
              </a:rPr>
              <a:t>Seyri	: </a:t>
            </a:r>
            <a:r>
              <a:rPr lang="tr-TR" sz="2000" dirty="0" smtClean="0">
                <a:latin typeface="Times New Roman" pitchFamily="18" charset="0"/>
                <a:cs typeface="Times New Roman" pitchFamily="18" charset="0"/>
              </a:rPr>
              <a:t>Çıkıcı-inicidir.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makamı çıkıcıdır. İlk bakışta bu özellikleri ile birbirinden ayrılır. Güçlü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perdesinden seyre başlanır. Acem perdesi sık sık gösterilerek diziyi meydana getiren çeşnilerde karışık gezilir.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perdesinde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çeşnisi ile yarım karar yapılır. Gerekli yerlerde asma kararlar yapılır. Sonunda yine karışık gezindikten sonra, genişlemiş kısımda da dolaştıktan sonra ana diziyle Dügâh perdesinde tam karar yapılır.</a:t>
            </a:r>
          </a:p>
          <a:p>
            <a:pPr algn="just"/>
            <a:endParaRPr lang="tr-TR" sz="2000" dirty="0" smtClean="0">
              <a:latin typeface="Times New Roman" pitchFamily="18" charset="0"/>
              <a:cs typeface="Times New Roman" pitchFamily="18" charset="0"/>
            </a:endParaRPr>
          </a:p>
          <a:p>
            <a:pPr algn="ctr">
              <a:buNone/>
            </a:pPr>
            <a:r>
              <a:rPr lang="tr-TR" sz="2000" b="1" dirty="0" err="1" smtClean="0">
                <a:latin typeface="Times New Roman" pitchFamily="18" charset="0"/>
                <a:cs typeface="Times New Roman" pitchFamily="18" charset="0"/>
              </a:rPr>
              <a:t>Beyâti</a:t>
            </a:r>
            <a:r>
              <a:rPr lang="tr-TR" sz="2000" b="1" dirty="0" smtClean="0">
                <a:latin typeface="Times New Roman" pitchFamily="18" charset="0"/>
                <a:cs typeface="Times New Roman" pitchFamily="18" charset="0"/>
              </a:rPr>
              <a:t> Makamı Örnek Seyri</a:t>
            </a:r>
          </a:p>
          <a:p>
            <a:pPr algn="ct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50</a:t>
            </a:fld>
            <a:endParaRPr lang="tr-TR"/>
          </a:p>
        </p:txBody>
      </p:sp>
      <p:pic>
        <p:nvPicPr>
          <p:cNvPr id="8194" name="Resim 3" descr="Beyâti"/>
          <p:cNvPicPr>
            <a:picLocks noChangeAspect="1" noChangeArrowheads="1"/>
          </p:cNvPicPr>
          <p:nvPr/>
        </p:nvPicPr>
        <p:blipFill>
          <a:blip r:embed="rId2"/>
          <a:srcRect/>
          <a:stretch>
            <a:fillRect/>
          </a:stretch>
        </p:blipFill>
        <p:spPr bwMode="auto">
          <a:xfrm>
            <a:off x="1928794" y="4357694"/>
            <a:ext cx="5400675" cy="962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fontScale="85000" lnSpcReduction="20000"/>
          </a:bodyPr>
          <a:lstStyle/>
          <a:p>
            <a:pPr algn="just"/>
            <a:r>
              <a:rPr lang="tr-TR" sz="2000" dirty="0" smtClean="0">
                <a:latin typeface="Times New Roman" pitchFamily="18" charset="0"/>
                <a:cs typeface="Times New Roman" pitchFamily="18" charset="0"/>
              </a:rPr>
              <a:t>f. NEVÂ MAKAMI</a:t>
            </a:r>
          </a:p>
          <a:p>
            <a:pPr algn="just"/>
            <a:r>
              <a:rPr lang="tr-TR" sz="2000" b="1" dirty="0" smtClean="0">
                <a:latin typeface="Times New Roman" pitchFamily="18" charset="0"/>
                <a:cs typeface="Times New Roman" pitchFamily="18" charset="0"/>
              </a:rPr>
              <a:t>Dizisi : </a:t>
            </a:r>
            <a:r>
              <a:rPr lang="tr-TR" sz="2000" dirty="0" smtClean="0">
                <a:latin typeface="Times New Roman" pitchFamily="18" charset="0"/>
                <a:cs typeface="Times New Roman" pitchFamily="18" charset="0"/>
              </a:rPr>
              <a:t>Yerinde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Dörtlüsü’ne </a:t>
            </a:r>
            <a:r>
              <a:rPr lang="tr-TR" sz="2000" dirty="0" err="1" smtClean="0">
                <a:latin typeface="Times New Roman" pitchFamily="18" charset="0"/>
                <a:cs typeface="Times New Roman" pitchFamily="18" charset="0"/>
              </a:rPr>
              <a:t>Nevâ’da</a:t>
            </a:r>
            <a:r>
              <a:rPr lang="tr-TR" sz="2000" dirty="0" smtClean="0">
                <a:latin typeface="Times New Roman" pitchFamily="18" charset="0"/>
                <a:cs typeface="Times New Roman" pitchFamily="18" charset="0"/>
              </a:rPr>
              <a:t> Rast Beşlisi’nin eklenmesinden meydana gelmiştir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 + 4. Derecede Rast Beşlisi).</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b="1" dirty="0" smtClean="0">
              <a:latin typeface="Times New Roman" pitchFamily="18" charset="0"/>
              <a:cs typeface="Times New Roman" pitchFamily="18" charset="0"/>
            </a:endParaRPr>
          </a:p>
          <a:p>
            <a:pPr algn="just"/>
            <a:endParaRPr lang="tr-TR" sz="2000" b="1" dirty="0" smtClean="0">
              <a:latin typeface="Times New Roman" pitchFamily="18" charset="0"/>
              <a:cs typeface="Times New Roman" pitchFamily="18" charset="0"/>
            </a:endParaRPr>
          </a:p>
          <a:p>
            <a:pPr algn="just"/>
            <a:endParaRPr lang="tr-TR" sz="2000" b="1"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Donanımı	: Si   </a:t>
            </a:r>
            <a:r>
              <a:rPr lang="tr-TR" sz="2000" dirty="0" smtClean="0">
                <a:latin typeface="Times New Roman" pitchFamily="18" charset="0"/>
                <a:cs typeface="Times New Roman" pitchFamily="18" charset="0"/>
              </a:rPr>
              <a:t>, Fa </a:t>
            </a:r>
          </a:p>
          <a:p>
            <a:pPr algn="just"/>
            <a:r>
              <a:rPr lang="tr-TR" sz="2000" b="1" dirty="0" smtClean="0">
                <a:latin typeface="Times New Roman" pitchFamily="18" charset="0"/>
                <a:cs typeface="Times New Roman" pitchFamily="18" charset="0"/>
              </a:rPr>
              <a:t>Güçlüsü	: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Dörtlüsüyle Rast Beşlisi’nin ek yerindeki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perdesidir. Üzerinde Rast çeşnili, az olarak bazen de iniş </a:t>
            </a:r>
            <a:r>
              <a:rPr lang="tr-TR" sz="2000" dirty="0" err="1" smtClean="0">
                <a:latin typeface="Times New Roman" pitchFamily="18" charset="0"/>
                <a:cs typeface="Times New Roman" pitchFamily="18" charset="0"/>
              </a:rPr>
              <a:t>câzibesiyle</a:t>
            </a:r>
            <a:r>
              <a:rPr lang="tr-TR" sz="2000" dirty="0" smtClean="0">
                <a:latin typeface="Times New Roman" pitchFamily="18" charset="0"/>
                <a:cs typeface="Times New Roman" pitchFamily="18" charset="0"/>
              </a:rPr>
              <a:t> Eviç atılır, Acem perdesi ile inilerek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çeşnili yarım karar yapılır.</a:t>
            </a:r>
          </a:p>
          <a:p>
            <a:pPr algn="just"/>
            <a:r>
              <a:rPr lang="tr-TR" sz="2000" b="1" dirty="0" smtClean="0">
                <a:latin typeface="Times New Roman" pitchFamily="18" charset="0"/>
                <a:cs typeface="Times New Roman" pitchFamily="18" charset="0"/>
              </a:rPr>
              <a:t>Durağı	: </a:t>
            </a:r>
            <a:r>
              <a:rPr lang="tr-TR" sz="2000" dirty="0" smtClean="0">
                <a:latin typeface="Times New Roman" pitchFamily="18" charset="0"/>
                <a:cs typeface="Times New Roman" pitchFamily="18" charset="0"/>
              </a:rPr>
              <a:t>Dügâh perdesidir.</a:t>
            </a:r>
          </a:p>
          <a:p>
            <a:pPr algn="just"/>
            <a:r>
              <a:rPr lang="tr-TR" sz="2000" b="1" dirty="0" smtClean="0">
                <a:latin typeface="Times New Roman" pitchFamily="18" charset="0"/>
                <a:cs typeface="Times New Roman" pitchFamily="18" charset="0"/>
              </a:rPr>
              <a:t>Yedeni	: </a:t>
            </a:r>
            <a:r>
              <a:rPr lang="tr-TR" sz="2000" dirty="0" smtClean="0">
                <a:latin typeface="Times New Roman" pitchFamily="18" charset="0"/>
                <a:cs typeface="Times New Roman" pitchFamily="18" charset="0"/>
              </a:rPr>
              <a:t>2. Çizgideki Sol (Rast) perdesidir.</a:t>
            </a:r>
          </a:p>
          <a:p>
            <a:pPr algn="just"/>
            <a:r>
              <a:rPr lang="tr-TR" sz="2000" b="1" dirty="0" smtClean="0">
                <a:latin typeface="Times New Roman" pitchFamily="18" charset="0"/>
                <a:cs typeface="Times New Roman" pitchFamily="18" charset="0"/>
              </a:rPr>
              <a:t>Dizinin </a:t>
            </a:r>
            <a:r>
              <a:rPr lang="tr-TR" sz="2000" b="1" dirty="0" err="1" smtClean="0">
                <a:latin typeface="Times New Roman" pitchFamily="18" charset="0"/>
                <a:cs typeface="Times New Roman" pitchFamily="18" charset="0"/>
              </a:rPr>
              <a:t>pesten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tîze</a:t>
            </a:r>
            <a:r>
              <a:rPr lang="tr-TR" sz="2000" b="1" dirty="0" smtClean="0">
                <a:latin typeface="Times New Roman" pitchFamily="18" charset="0"/>
                <a:cs typeface="Times New Roman" pitchFamily="18" charset="0"/>
              </a:rPr>
              <a:t> doğru sesleri</a:t>
            </a:r>
            <a:r>
              <a:rPr lang="tr-TR" sz="2000" dirty="0" smtClean="0">
                <a:latin typeface="Times New Roman" pitchFamily="18" charset="0"/>
                <a:cs typeface="Times New Roman" pitchFamily="18" charset="0"/>
              </a:rPr>
              <a:t>: Dügâh, Segâh, Çargâh,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Hüseynî, Eviç, </a:t>
            </a:r>
            <a:r>
              <a:rPr lang="tr-TR" sz="2000" dirty="0" err="1" smtClean="0">
                <a:latin typeface="Times New Roman" pitchFamily="18" charset="0"/>
                <a:cs typeface="Times New Roman" pitchFamily="18" charset="0"/>
              </a:rPr>
              <a:t>Gerdâniye</a:t>
            </a:r>
            <a:r>
              <a:rPr lang="tr-TR" sz="2000" dirty="0" smtClean="0">
                <a:latin typeface="Times New Roman" pitchFamily="18" charset="0"/>
                <a:cs typeface="Times New Roman" pitchFamily="18" charset="0"/>
              </a:rPr>
              <a:t> ve Muhayyer’dir.</a:t>
            </a:r>
          </a:p>
          <a:p>
            <a:pPr algn="just"/>
            <a:r>
              <a:rPr lang="tr-TR" sz="2000" b="1" dirty="0" smtClean="0">
                <a:latin typeface="Times New Roman" pitchFamily="18" charset="0"/>
                <a:cs typeface="Times New Roman" pitchFamily="18" charset="0"/>
              </a:rPr>
              <a:t>Seyri	: </a:t>
            </a:r>
            <a:r>
              <a:rPr lang="tr-TR" sz="2000" dirty="0" smtClean="0">
                <a:latin typeface="Times New Roman" pitchFamily="18" charset="0"/>
                <a:cs typeface="Times New Roman" pitchFamily="18" charset="0"/>
              </a:rPr>
              <a:t>İnici-çıkıcıdır. Güçlü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 civarından seyre başlanır. Diziyi meydana getiren çeşnilerde karışık gezindikten sonra,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perdesinde yarım karar yapılır. Daha sonra veya önce asma kararlar da gösterilir. </a:t>
            </a:r>
            <a:r>
              <a:rPr lang="tr-TR" sz="2000" dirty="0" err="1" smtClean="0">
                <a:latin typeface="Times New Roman" pitchFamily="18" charset="0"/>
                <a:cs typeface="Times New Roman" pitchFamily="18" charset="0"/>
              </a:rPr>
              <a:t>Nihâyet</a:t>
            </a:r>
            <a:r>
              <a:rPr lang="tr-TR" sz="2000" dirty="0" smtClean="0">
                <a:latin typeface="Times New Roman" pitchFamily="18" charset="0"/>
                <a:cs typeface="Times New Roman" pitchFamily="18" charset="0"/>
              </a:rPr>
              <a:t> yine karışık gezinerek ve istenirse genişlemiş kısımda da dolaşarak inilir ve Dügâh perdesinde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çeşnisiyle tam karar yapılır. </a:t>
            </a:r>
          </a:p>
          <a:p>
            <a:pPr algn="just"/>
            <a:endParaRPr lang="tr-TR" sz="2000" dirty="0" smtClean="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51</a:t>
            </a:fld>
            <a:endParaRPr lang="tr-TR"/>
          </a:p>
        </p:txBody>
      </p:sp>
      <p:pic>
        <p:nvPicPr>
          <p:cNvPr id="9218" name="Resim 33" descr="Nevâ Makamı"/>
          <p:cNvPicPr>
            <a:picLocks noChangeAspect="1" noChangeArrowheads="1"/>
          </p:cNvPicPr>
          <p:nvPr/>
        </p:nvPicPr>
        <p:blipFill>
          <a:blip r:embed="rId2"/>
          <a:srcRect/>
          <a:stretch>
            <a:fillRect/>
          </a:stretch>
        </p:blipFill>
        <p:spPr bwMode="auto">
          <a:xfrm>
            <a:off x="2214546" y="1357298"/>
            <a:ext cx="5400675" cy="1266825"/>
          </a:xfrm>
          <a:prstGeom prst="rect">
            <a:avLst/>
          </a:prstGeom>
          <a:noFill/>
          <a:ln w="9525">
            <a:noFill/>
            <a:miter lim="800000"/>
            <a:headEnd/>
            <a:tailEnd/>
          </a:ln>
        </p:spPr>
      </p:pic>
      <p:pic>
        <p:nvPicPr>
          <p:cNvPr id="9219" name="Resim 34" descr="盽䀺哞閩相隌相障相"/>
          <p:cNvPicPr>
            <a:picLocks noChangeAspect="1" noChangeArrowheads="1"/>
          </p:cNvPicPr>
          <p:nvPr/>
        </p:nvPicPr>
        <p:blipFill>
          <a:blip r:embed="rId3"/>
          <a:srcRect/>
          <a:stretch>
            <a:fillRect/>
          </a:stretch>
        </p:blipFill>
        <p:spPr bwMode="auto">
          <a:xfrm>
            <a:off x="2643174" y="3000372"/>
            <a:ext cx="161925" cy="190500"/>
          </a:xfrm>
          <a:prstGeom prst="rect">
            <a:avLst/>
          </a:prstGeom>
          <a:noFill/>
          <a:ln w="9525">
            <a:noFill/>
            <a:miter lim="800000"/>
            <a:headEnd/>
            <a:tailEnd/>
          </a:ln>
        </p:spPr>
      </p:pic>
      <p:pic>
        <p:nvPicPr>
          <p:cNvPr id="9220" name="Resim 35" descr="盽䀺哞閩相隌相障相"/>
          <p:cNvPicPr>
            <a:picLocks noChangeAspect="1" noChangeArrowheads="1"/>
          </p:cNvPicPr>
          <p:nvPr/>
        </p:nvPicPr>
        <p:blipFill>
          <a:blip r:embed="rId4"/>
          <a:srcRect/>
          <a:stretch>
            <a:fillRect/>
          </a:stretch>
        </p:blipFill>
        <p:spPr bwMode="auto">
          <a:xfrm>
            <a:off x="3143240" y="3000372"/>
            <a:ext cx="133350"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92500" lnSpcReduction="20000"/>
          </a:bodyPr>
          <a:lstStyle/>
          <a:p>
            <a:pPr algn="ctr">
              <a:buNone/>
            </a:pPr>
            <a:r>
              <a:rPr lang="tr-TR" sz="2000" b="1" dirty="0" err="1" smtClean="0">
                <a:latin typeface="Times New Roman" pitchFamily="18" charset="0"/>
                <a:cs typeface="Times New Roman" pitchFamily="18" charset="0"/>
              </a:rPr>
              <a:t>Nevâ</a:t>
            </a:r>
            <a:r>
              <a:rPr lang="tr-TR" sz="2000" b="1" dirty="0" smtClean="0">
                <a:latin typeface="Times New Roman" pitchFamily="18" charset="0"/>
                <a:cs typeface="Times New Roman" pitchFamily="18" charset="0"/>
              </a:rPr>
              <a:t> Makamı Örnek Seyri</a:t>
            </a: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g. TÂHİR MAKAMI</a:t>
            </a:r>
          </a:p>
          <a:p>
            <a:pPr algn="just"/>
            <a:r>
              <a:rPr lang="tr-TR" sz="2000" b="1" dirty="0" smtClean="0">
                <a:latin typeface="Times New Roman" pitchFamily="18" charset="0"/>
                <a:cs typeface="Times New Roman" pitchFamily="18" charset="0"/>
              </a:rPr>
              <a:t>Dizisi	: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makamı dizisinin inici şeklidir. </a:t>
            </a:r>
            <a:r>
              <a:rPr lang="tr-TR" sz="2000" dirty="0" err="1" smtClean="0">
                <a:latin typeface="Times New Roman" pitchFamily="18" charset="0"/>
                <a:cs typeface="Times New Roman" pitchFamily="18" charset="0"/>
              </a:rPr>
              <a:t>Yâni</a:t>
            </a:r>
            <a:r>
              <a:rPr lang="tr-TR" sz="2000" dirty="0" smtClean="0">
                <a:latin typeface="Times New Roman" pitchFamily="18" charset="0"/>
                <a:cs typeface="Times New Roman" pitchFamily="18" charset="0"/>
              </a:rPr>
              <a:t> yerinde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Dörtlüsü’ne </a:t>
            </a:r>
            <a:r>
              <a:rPr lang="tr-TR" sz="2000" dirty="0" err="1" smtClean="0">
                <a:latin typeface="Times New Roman" pitchFamily="18" charset="0"/>
                <a:cs typeface="Times New Roman" pitchFamily="18" charset="0"/>
              </a:rPr>
              <a:t>Nevâ’da</a:t>
            </a:r>
            <a:r>
              <a:rPr lang="tr-TR" sz="2000" dirty="0" smtClean="0">
                <a:latin typeface="Times New Roman" pitchFamily="18" charset="0"/>
                <a:cs typeface="Times New Roman" pitchFamily="18" charset="0"/>
              </a:rPr>
              <a:t> Rast Beşlisi’nin eklenmesinden meydana gelmiştir.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makamına yakın oluşu sebebiyle,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makamının inici şekli sayılmaktadır</a:t>
            </a:r>
            <a:r>
              <a:rPr lang="tr-TR" sz="2000" dirty="0" smtClean="0"/>
              <a:t>.</a:t>
            </a:r>
          </a:p>
          <a:p>
            <a:pPr algn="just"/>
            <a:endParaRPr lang="tr-TR" sz="2000" dirty="0" smtClean="0"/>
          </a:p>
          <a:p>
            <a:pPr algn="just"/>
            <a:endParaRPr lang="tr-TR" sz="2000" dirty="0" smtClean="0"/>
          </a:p>
          <a:p>
            <a:pPr algn="just"/>
            <a:endParaRPr lang="tr-TR" sz="2000" dirty="0" smtClean="0"/>
          </a:p>
          <a:p>
            <a:pPr algn="just">
              <a:buNone/>
            </a:pPr>
            <a:endParaRPr lang="tr-TR" sz="1900" b="1" dirty="0" smtClean="0">
              <a:latin typeface="Times New Roman" pitchFamily="18" charset="0"/>
              <a:cs typeface="Times New Roman" pitchFamily="18" charset="0"/>
            </a:endParaRPr>
          </a:p>
          <a:p>
            <a:pPr algn="just"/>
            <a:endParaRPr lang="tr-TR" sz="1900" b="1" dirty="0" smtClean="0">
              <a:latin typeface="Times New Roman" pitchFamily="18" charset="0"/>
              <a:cs typeface="Times New Roman" pitchFamily="18" charset="0"/>
            </a:endParaRPr>
          </a:p>
          <a:p>
            <a:pPr algn="just"/>
            <a:r>
              <a:rPr lang="tr-TR" sz="1900" b="1" dirty="0" smtClean="0">
                <a:latin typeface="Times New Roman" pitchFamily="18" charset="0"/>
                <a:cs typeface="Times New Roman" pitchFamily="18" charset="0"/>
              </a:rPr>
              <a:t>Donanımı	: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makamı gibi Si</a:t>
            </a:r>
            <a:r>
              <a:rPr lang="tr-TR" sz="1900" b="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 Fa    .</a:t>
            </a:r>
          </a:p>
          <a:p>
            <a:pPr algn="just"/>
            <a:r>
              <a:rPr lang="tr-TR" sz="1900" b="1" dirty="0" smtClean="0">
                <a:latin typeface="Times New Roman" pitchFamily="18" charset="0"/>
                <a:cs typeface="Times New Roman" pitchFamily="18" charset="0"/>
              </a:rPr>
              <a:t>Güçlüsü	: </a:t>
            </a:r>
            <a:r>
              <a:rPr lang="tr-TR" sz="1900" dirty="0" err="1" smtClean="0">
                <a:latin typeface="Times New Roman" pitchFamily="18" charset="0"/>
                <a:cs typeface="Times New Roman" pitchFamily="18" charset="0"/>
              </a:rPr>
              <a:t>Tâhir</a:t>
            </a:r>
            <a:r>
              <a:rPr lang="tr-TR" sz="1900" dirty="0" smtClean="0">
                <a:latin typeface="Times New Roman" pitchFamily="18" charset="0"/>
                <a:cs typeface="Times New Roman" pitchFamily="18" charset="0"/>
              </a:rPr>
              <a:t> makamı inici bir makam olduğu için, birinci mertebede Güçlü </a:t>
            </a:r>
            <a:r>
              <a:rPr lang="tr-TR" sz="1900" dirty="0" err="1" smtClean="0">
                <a:latin typeface="Times New Roman" pitchFamily="18" charset="0"/>
                <a:cs typeface="Times New Roman" pitchFamily="18" charset="0"/>
              </a:rPr>
              <a:t>Tîz</a:t>
            </a:r>
            <a:r>
              <a:rPr lang="tr-TR" sz="1900" dirty="0" smtClean="0">
                <a:latin typeface="Times New Roman" pitchFamily="18" charset="0"/>
                <a:cs typeface="Times New Roman" pitchFamily="18" charset="0"/>
              </a:rPr>
              <a:t> Durak Muhayyer perdesidir. İkinci mertebede Güçlü ise ana dizinin güçlüsü olan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perdesidir. Fakat az olarak bazı eserlerde birinci mertebe Güçlü olarak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ikinci mertebe Güçlü Muhayyer perdesi olarak da kullanılmıştır. Birinci mertebe Güçlü Muhayyer perdesi üzerinde </a:t>
            </a:r>
            <a:r>
              <a:rPr lang="tr-TR" sz="1900" dirty="0" err="1" smtClean="0">
                <a:latin typeface="Times New Roman" pitchFamily="18" charset="0"/>
                <a:cs typeface="Times New Roman" pitchFamily="18" charset="0"/>
              </a:rPr>
              <a:t>Uşşâk’lı</a:t>
            </a:r>
            <a:r>
              <a:rPr lang="tr-TR" sz="1900" dirty="0" smtClean="0">
                <a:latin typeface="Times New Roman" pitchFamily="18" charset="0"/>
                <a:cs typeface="Times New Roman" pitchFamily="18" charset="0"/>
              </a:rPr>
              <a:t>, ikinci mertebe Güçlü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perdesi üzerinde Rast ve </a:t>
            </a:r>
            <a:r>
              <a:rPr lang="tr-TR" sz="1900" dirty="0" err="1" smtClean="0">
                <a:latin typeface="Times New Roman" pitchFamily="18" charset="0"/>
                <a:cs typeface="Times New Roman" pitchFamily="18" charset="0"/>
              </a:rPr>
              <a:t>Bûselik</a:t>
            </a:r>
            <a:r>
              <a:rPr lang="tr-TR" sz="1900" dirty="0" smtClean="0">
                <a:latin typeface="Times New Roman" pitchFamily="18" charset="0"/>
                <a:cs typeface="Times New Roman" pitchFamily="18" charset="0"/>
              </a:rPr>
              <a:t> çeşnili kararlar yapılır. </a:t>
            </a:r>
          </a:p>
          <a:p>
            <a:pPr algn="just">
              <a:buNone/>
            </a:pPr>
            <a:endParaRPr lang="tr-TR" sz="2000" dirty="0" smtClean="0"/>
          </a:p>
          <a:p>
            <a:pPr algn="just">
              <a:buNone/>
            </a:pPr>
            <a:endParaRPr lang="tr-TR" sz="2000" dirty="0" smtClean="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52</a:t>
            </a:fld>
            <a:endParaRPr lang="tr-TR"/>
          </a:p>
        </p:txBody>
      </p:sp>
      <p:pic>
        <p:nvPicPr>
          <p:cNvPr id="10242" name="Resim 36" descr="Nevâ"/>
          <p:cNvPicPr>
            <a:picLocks noChangeAspect="1" noChangeArrowheads="1"/>
          </p:cNvPicPr>
          <p:nvPr/>
        </p:nvPicPr>
        <p:blipFill>
          <a:blip r:embed="rId2"/>
          <a:srcRect/>
          <a:stretch>
            <a:fillRect/>
          </a:stretch>
        </p:blipFill>
        <p:spPr bwMode="auto">
          <a:xfrm>
            <a:off x="1785919" y="714357"/>
            <a:ext cx="5429287" cy="976698"/>
          </a:xfrm>
          <a:prstGeom prst="rect">
            <a:avLst/>
          </a:prstGeom>
          <a:noFill/>
          <a:ln w="9525">
            <a:noFill/>
            <a:miter lim="800000"/>
            <a:headEnd/>
            <a:tailEnd/>
          </a:ln>
        </p:spPr>
      </p:pic>
      <p:pic>
        <p:nvPicPr>
          <p:cNvPr id="10243" name="Resim 41" descr="Tâhir Makamı"/>
          <p:cNvPicPr>
            <a:picLocks noChangeAspect="1" noChangeArrowheads="1"/>
          </p:cNvPicPr>
          <p:nvPr/>
        </p:nvPicPr>
        <p:blipFill>
          <a:blip r:embed="rId3"/>
          <a:srcRect/>
          <a:stretch>
            <a:fillRect/>
          </a:stretch>
        </p:blipFill>
        <p:spPr bwMode="auto">
          <a:xfrm>
            <a:off x="1857356" y="2928934"/>
            <a:ext cx="5400675" cy="1123950"/>
          </a:xfrm>
          <a:prstGeom prst="rect">
            <a:avLst/>
          </a:prstGeom>
          <a:noFill/>
          <a:ln w="9525">
            <a:noFill/>
            <a:miter lim="800000"/>
            <a:headEnd/>
            <a:tailEnd/>
          </a:ln>
        </p:spPr>
      </p:pic>
      <p:pic>
        <p:nvPicPr>
          <p:cNvPr id="10244" name="Resim 42" descr="盽䀺哞閩相隌相障相"/>
          <p:cNvPicPr>
            <a:picLocks noChangeAspect="1" noChangeArrowheads="1"/>
          </p:cNvPicPr>
          <p:nvPr/>
        </p:nvPicPr>
        <p:blipFill>
          <a:blip r:embed="rId4"/>
          <a:srcRect/>
          <a:stretch>
            <a:fillRect/>
          </a:stretch>
        </p:blipFill>
        <p:spPr bwMode="auto">
          <a:xfrm>
            <a:off x="4429124" y="4286256"/>
            <a:ext cx="161925" cy="190500"/>
          </a:xfrm>
          <a:prstGeom prst="rect">
            <a:avLst/>
          </a:prstGeom>
          <a:noFill/>
          <a:ln w="9525">
            <a:noFill/>
            <a:miter lim="800000"/>
            <a:headEnd/>
            <a:tailEnd/>
          </a:ln>
        </p:spPr>
      </p:pic>
      <p:pic>
        <p:nvPicPr>
          <p:cNvPr id="10245" name="Resim 43" descr="盽䀺哞閩相隌相障相"/>
          <p:cNvPicPr>
            <a:picLocks noChangeAspect="1" noChangeArrowheads="1"/>
          </p:cNvPicPr>
          <p:nvPr/>
        </p:nvPicPr>
        <p:blipFill>
          <a:blip r:embed="rId5"/>
          <a:srcRect/>
          <a:stretch>
            <a:fillRect/>
          </a:stretch>
        </p:blipFill>
        <p:spPr bwMode="auto">
          <a:xfrm>
            <a:off x="5072066" y="4286256"/>
            <a:ext cx="142875"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a:bodyPr>
          <a:lstStyle/>
          <a:p>
            <a:pPr algn="just"/>
            <a:r>
              <a:rPr lang="tr-TR" sz="2200" b="1" dirty="0" smtClean="0">
                <a:latin typeface="Times New Roman" pitchFamily="18" charset="0"/>
                <a:cs typeface="Times New Roman" pitchFamily="18" charset="0"/>
              </a:rPr>
              <a:t>Durağı	: </a:t>
            </a:r>
            <a:r>
              <a:rPr lang="tr-TR" sz="2200" dirty="0" smtClean="0">
                <a:latin typeface="Times New Roman" pitchFamily="18" charset="0"/>
                <a:cs typeface="Times New Roman" pitchFamily="18" charset="0"/>
              </a:rPr>
              <a:t>Dügâh perdesidir.</a:t>
            </a:r>
          </a:p>
          <a:p>
            <a:pPr algn="just"/>
            <a:r>
              <a:rPr lang="tr-TR" sz="2200" b="1" dirty="0" smtClean="0">
                <a:latin typeface="Times New Roman" pitchFamily="18" charset="0"/>
                <a:cs typeface="Times New Roman" pitchFamily="18" charset="0"/>
              </a:rPr>
              <a:t>Yedeni	: </a:t>
            </a:r>
            <a:r>
              <a:rPr lang="tr-TR" sz="2200" dirty="0" smtClean="0">
                <a:latin typeface="Times New Roman" pitchFamily="18" charset="0"/>
                <a:cs typeface="Times New Roman" pitchFamily="18" charset="0"/>
              </a:rPr>
              <a:t>2. Çizgideki Sol (Rast) perdesidir.</a:t>
            </a:r>
          </a:p>
          <a:p>
            <a:pPr algn="just"/>
            <a:r>
              <a:rPr lang="tr-TR" sz="2200" b="1" dirty="0" smtClean="0">
                <a:latin typeface="Times New Roman" pitchFamily="18" charset="0"/>
                <a:cs typeface="Times New Roman" pitchFamily="18" charset="0"/>
              </a:rPr>
              <a:t>Dizinin </a:t>
            </a:r>
            <a:r>
              <a:rPr lang="tr-TR" sz="2200" b="1" dirty="0" err="1" smtClean="0">
                <a:latin typeface="Times New Roman" pitchFamily="18" charset="0"/>
                <a:cs typeface="Times New Roman" pitchFamily="18" charset="0"/>
              </a:rPr>
              <a:t>pesten</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tîze</a:t>
            </a:r>
            <a:r>
              <a:rPr lang="tr-TR" sz="2200" b="1" dirty="0" smtClean="0">
                <a:latin typeface="Times New Roman" pitchFamily="18" charset="0"/>
                <a:cs typeface="Times New Roman" pitchFamily="18" charset="0"/>
              </a:rPr>
              <a:t> doğru sesleri</a:t>
            </a:r>
            <a:r>
              <a:rPr lang="tr-TR" sz="2200" dirty="0" smtClean="0">
                <a:latin typeface="Times New Roman" pitchFamily="18" charset="0"/>
                <a:cs typeface="Times New Roman" pitchFamily="18" charset="0"/>
              </a:rPr>
              <a:t>: Dügâh, Segâh, Çargâh, </a:t>
            </a:r>
            <a:r>
              <a:rPr lang="tr-TR" sz="2200" dirty="0" err="1" smtClean="0">
                <a:latin typeface="Times New Roman" pitchFamily="18" charset="0"/>
                <a:cs typeface="Times New Roman" pitchFamily="18" charset="0"/>
              </a:rPr>
              <a:t>Nevâ</a:t>
            </a:r>
            <a:r>
              <a:rPr lang="tr-TR" sz="2200" dirty="0" smtClean="0">
                <a:latin typeface="Times New Roman" pitchFamily="18" charset="0"/>
                <a:cs typeface="Times New Roman" pitchFamily="18" charset="0"/>
              </a:rPr>
              <a:t>, Hüseynî, Eviç, </a:t>
            </a:r>
            <a:r>
              <a:rPr lang="tr-TR" sz="2200" dirty="0" err="1" smtClean="0">
                <a:latin typeface="Times New Roman" pitchFamily="18" charset="0"/>
                <a:cs typeface="Times New Roman" pitchFamily="18" charset="0"/>
              </a:rPr>
              <a:t>Gerdâniye</a:t>
            </a:r>
            <a:r>
              <a:rPr lang="tr-TR" sz="2200" dirty="0" smtClean="0">
                <a:latin typeface="Times New Roman" pitchFamily="18" charset="0"/>
                <a:cs typeface="Times New Roman" pitchFamily="18" charset="0"/>
              </a:rPr>
              <a:t> ve Muhayyer’dir.</a:t>
            </a:r>
          </a:p>
          <a:p>
            <a:pPr algn="just"/>
            <a:r>
              <a:rPr lang="tr-TR" sz="2200" b="1" dirty="0" smtClean="0">
                <a:latin typeface="Times New Roman" pitchFamily="18" charset="0"/>
                <a:cs typeface="Times New Roman" pitchFamily="18" charset="0"/>
              </a:rPr>
              <a:t>Seyri	: </a:t>
            </a:r>
            <a:r>
              <a:rPr lang="tr-TR" sz="2200" dirty="0" smtClean="0">
                <a:latin typeface="Times New Roman" pitchFamily="18" charset="0"/>
                <a:cs typeface="Times New Roman" pitchFamily="18" charset="0"/>
              </a:rPr>
              <a:t>İnicidir. Seyre </a:t>
            </a:r>
            <a:r>
              <a:rPr lang="tr-TR" sz="2200" dirty="0" err="1" smtClean="0">
                <a:latin typeface="Times New Roman" pitchFamily="18" charset="0"/>
                <a:cs typeface="Times New Roman" pitchFamily="18" charset="0"/>
              </a:rPr>
              <a:t>Tîz</a:t>
            </a:r>
            <a:r>
              <a:rPr lang="tr-TR" sz="2200" dirty="0" smtClean="0">
                <a:latin typeface="Times New Roman" pitchFamily="18" charset="0"/>
                <a:cs typeface="Times New Roman" pitchFamily="18" charset="0"/>
              </a:rPr>
              <a:t> Durak Muhayyer perdesi </a:t>
            </a:r>
            <a:r>
              <a:rPr lang="tr-TR" sz="2200" dirty="0" err="1" smtClean="0">
                <a:latin typeface="Times New Roman" pitchFamily="18" charset="0"/>
                <a:cs typeface="Times New Roman" pitchFamily="18" charset="0"/>
              </a:rPr>
              <a:t>civârından</a:t>
            </a:r>
            <a:r>
              <a:rPr lang="tr-TR" sz="2200" dirty="0" smtClean="0">
                <a:latin typeface="Times New Roman" pitchFamily="18" charset="0"/>
                <a:cs typeface="Times New Roman" pitchFamily="18" charset="0"/>
              </a:rPr>
              <a:t> başlanır. Bu </a:t>
            </a:r>
            <a:r>
              <a:rPr lang="tr-TR" sz="2200" dirty="0" err="1" smtClean="0">
                <a:latin typeface="Times New Roman" pitchFamily="18" charset="0"/>
                <a:cs typeface="Times New Roman" pitchFamily="18" charset="0"/>
              </a:rPr>
              <a:t>tîz</a:t>
            </a:r>
            <a:r>
              <a:rPr lang="tr-TR" sz="2200" dirty="0" smtClean="0">
                <a:latin typeface="Times New Roman" pitchFamily="18" charset="0"/>
                <a:cs typeface="Times New Roman" pitchFamily="18" charset="0"/>
              </a:rPr>
              <a:t> bölgede ve </a:t>
            </a:r>
            <a:r>
              <a:rPr lang="tr-TR" sz="2200" dirty="0" err="1" smtClean="0">
                <a:latin typeface="Times New Roman" pitchFamily="18" charset="0"/>
                <a:cs typeface="Times New Roman" pitchFamily="18" charset="0"/>
              </a:rPr>
              <a:t>Nevâ</a:t>
            </a:r>
            <a:r>
              <a:rPr lang="tr-TR" sz="2200" dirty="0" smtClean="0">
                <a:latin typeface="Times New Roman" pitchFamily="18" charset="0"/>
                <a:cs typeface="Times New Roman" pitchFamily="18" charset="0"/>
              </a:rPr>
              <a:t> perdesi üzerindeki Rast çeşnisinde karışık gezindikten sonra Muhayyer perdesinde </a:t>
            </a:r>
            <a:r>
              <a:rPr lang="tr-TR" sz="2200" dirty="0" err="1" smtClean="0">
                <a:latin typeface="Times New Roman" pitchFamily="18" charset="0"/>
                <a:cs typeface="Times New Roman" pitchFamily="18" charset="0"/>
              </a:rPr>
              <a:t>Uşşâk</a:t>
            </a:r>
            <a:r>
              <a:rPr lang="tr-TR" sz="2200" dirty="0" smtClean="0">
                <a:latin typeface="Times New Roman" pitchFamily="18" charset="0"/>
                <a:cs typeface="Times New Roman" pitchFamily="18" charset="0"/>
              </a:rPr>
              <a:t> çeşnili yarım karar yapılır. Yine karışık gezinerek </a:t>
            </a:r>
            <a:r>
              <a:rPr lang="tr-TR" sz="2200" dirty="0" err="1" smtClean="0">
                <a:latin typeface="Times New Roman" pitchFamily="18" charset="0"/>
                <a:cs typeface="Times New Roman" pitchFamily="18" charset="0"/>
              </a:rPr>
              <a:t>Nevâ</a:t>
            </a:r>
            <a:r>
              <a:rPr lang="tr-TR" sz="2200" dirty="0" smtClean="0">
                <a:latin typeface="Times New Roman" pitchFamily="18" charset="0"/>
                <a:cs typeface="Times New Roman" pitchFamily="18" charset="0"/>
              </a:rPr>
              <a:t> perdesinde ikinci mertebe güçlü olarak asma karar yapar. Bu esnada diğer asma kararları da göstererek Dügâh perdesinde </a:t>
            </a:r>
            <a:r>
              <a:rPr lang="tr-TR" sz="2200" dirty="0" err="1" smtClean="0">
                <a:latin typeface="Times New Roman" pitchFamily="18" charset="0"/>
                <a:cs typeface="Times New Roman" pitchFamily="18" charset="0"/>
              </a:rPr>
              <a:t>Uşşâk</a:t>
            </a:r>
            <a:r>
              <a:rPr lang="tr-TR" sz="2200" dirty="0" smtClean="0">
                <a:latin typeface="Times New Roman" pitchFamily="18" charset="0"/>
                <a:cs typeface="Times New Roman" pitchFamily="18" charset="0"/>
              </a:rPr>
              <a:t> çeşnisi ile tam karar yapılır.</a:t>
            </a:r>
          </a:p>
          <a:p>
            <a:pPr algn="ctr">
              <a:buNone/>
            </a:pPr>
            <a:r>
              <a:rPr lang="tr-TR" sz="2000" b="1" dirty="0" err="1" smtClean="0">
                <a:latin typeface="Times New Roman" pitchFamily="18" charset="0"/>
                <a:cs typeface="Times New Roman" pitchFamily="18" charset="0"/>
              </a:rPr>
              <a:t>Tâhir</a:t>
            </a:r>
            <a:r>
              <a:rPr lang="tr-TR" sz="2000" b="1" dirty="0" smtClean="0">
                <a:latin typeface="Times New Roman" pitchFamily="18" charset="0"/>
                <a:cs typeface="Times New Roman" pitchFamily="18" charset="0"/>
              </a:rPr>
              <a:t> Makamı Örnek Seyri</a:t>
            </a:r>
            <a:endParaRPr lang="tr-TR" sz="2000" dirty="0" smtClean="0">
              <a:latin typeface="Times New Roman" pitchFamily="18" charset="0"/>
              <a:cs typeface="Times New Roman" pitchFamily="18" charset="0"/>
            </a:endParaRPr>
          </a:p>
          <a:p>
            <a:pPr algn="ct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53</a:t>
            </a:fld>
            <a:endParaRPr lang="tr-TR"/>
          </a:p>
        </p:txBody>
      </p:sp>
      <p:pic>
        <p:nvPicPr>
          <p:cNvPr id="11266" name="Resim 44" descr="Tâhir"/>
          <p:cNvPicPr>
            <a:picLocks noChangeAspect="1" noChangeArrowheads="1"/>
          </p:cNvPicPr>
          <p:nvPr/>
        </p:nvPicPr>
        <p:blipFill>
          <a:blip r:embed="rId2"/>
          <a:srcRect/>
          <a:stretch>
            <a:fillRect/>
          </a:stretch>
        </p:blipFill>
        <p:spPr bwMode="auto">
          <a:xfrm>
            <a:off x="1785918" y="5000636"/>
            <a:ext cx="5400675" cy="971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fontScale="92500" lnSpcReduction="20000"/>
          </a:bodyPr>
          <a:lstStyle/>
          <a:p>
            <a:pPr algn="just"/>
            <a:r>
              <a:rPr lang="tr-TR" sz="2000" dirty="0" smtClean="0">
                <a:latin typeface="Times New Roman" pitchFamily="18" charset="0"/>
                <a:cs typeface="Times New Roman" pitchFamily="18" charset="0"/>
              </a:rPr>
              <a:t>h. KARCİĞÂR MAKAMI</a:t>
            </a:r>
          </a:p>
          <a:p>
            <a:pPr algn="just"/>
            <a:r>
              <a:rPr lang="tr-TR" sz="2000" b="1" dirty="0" smtClean="0">
                <a:latin typeface="Times New Roman" pitchFamily="18" charset="0"/>
                <a:cs typeface="Times New Roman" pitchFamily="18" charset="0"/>
              </a:rPr>
              <a:t>Dizisi: </a:t>
            </a:r>
            <a:r>
              <a:rPr lang="tr-TR" sz="2000" dirty="0" smtClean="0">
                <a:latin typeface="Times New Roman" pitchFamily="18" charset="0"/>
                <a:cs typeface="Times New Roman" pitchFamily="18" charset="0"/>
              </a:rPr>
              <a:t>Yerinde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Dörtlüsü’ne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perdesinde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Beşlisinin eklenmesinden meydana gelmiştir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 + 4. Derecede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Beşlisi).</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endParaRPr lang="tr-TR" sz="2000" b="1" dirty="0" smtClean="0"/>
          </a:p>
          <a:p>
            <a:pPr algn="just"/>
            <a:endParaRPr lang="tr-TR" sz="2000" b="1"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Donanımı	: </a:t>
            </a:r>
            <a:r>
              <a:rPr lang="tr-TR" sz="2000" dirty="0" smtClean="0">
                <a:latin typeface="Times New Roman" pitchFamily="18" charset="0"/>
                <a:cs typeface="Times New Roman" pitchFamily="18" charset="0"/>
              </a:rPr>
              <a:t>Si   , Mi    , Fa </a:t>
            </a:r>
          </a:p>
          <a:p>
            <a:pPr algn="just"/>
            <a:r>
              <a:rPr lang="tr-TR" sz="2000" b="1" dirty="0" smtClean="0">
                <a:latin typeface="Times New Roman" pitchFamily="18" charset="0"/>
                <a:cs typeface="Times New Roman" pitchFamily="18" charset="0"/>
              </a:rPr>
              <a:t>Güçlüsü	: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 ile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Beşlisi’nin ek yerindeki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perdesidir.</a:t>
            </a:r>
          </a:p>
          <a:p>
            <a:pPr algn="just"/>
            <a:r>
              <a:rPr lang="tr-TR" sz="2000" b="1" dirty="0" smtClean="0">
                <a:latin typeface="Times New Roman" pitchFamily="18" charset="0"/>
                <a:cs typeface="Times New Roman" pitchFamily="18" charset="0"/>
              </a:rPr>
              <a:t>Durağı	: </a:t>
            </a:r>
            <a:r>
              <a:rPr lang="tr-TR" sz="2000" dirty="0" smtClean="0">
                <a:latin typeface="Times New Roman" pitchFamily="18" charset="0"/>
                <a:cs typeface="Times New Roman" pitchFamily="18" charset="0"/>
              </a:rPr>
              <a:t>Dügâh perdesidir.</a:t>
            </a:r>
          </a:p>
          <a:p>
            <a:pPr algn="just"/>
            <a:r>
              <a:rPr lang="tr-TR" sz="2000" b="1" dirty="0" smtClean="0">
                <a:latin typeface="Times New Roman" pitchFamily="18" charset="0"/>
                <a:cs typeface="Times New Roman" pitchFamily="18" charset="0"/>
              </a:rPr>
              <a:t>Yedeni	: </a:t>
            </a:r>
            <a:r>
              <a:rPr lang="tr-TR" sz="2000" dirty="0" smtClean="0">
                <a:latin typeface="Times New Roman" pitchFamily="18" charset="0"/>
                <a:cs typeface="Times New Roman" pitchFamily="18" charset="0"/>
              </a:rPr>
              <a:t>2. Çizgideki Sol (Rast) perdesidir.</a:t>
            </a:r>
          </a:p>
          <a:p>
            <a:pPr algn="just"/>
            <a:r>
              <a:rPr lang="tr-TR" sz="2000" b="1" dirty="0" smtClean="0">
                <a:latin typeface="Times New Roman" pitchFamily="18" charset="0"/>
                <a:cs typeface="Times New Roman" pitchFamily="18" charset="0"/>
              </a:rPr>
              <a:t>Dizinin </a:t>
            </a:r>
            <a:r>
              <a:rPr lang="tr-TR" sz="2000" b="1" dirty="0" err="1" smtClean="0">
                <a:latin typeface="Times New Roman" pitchFamily="18" charset="0"/>
                <a:cs typeface="Times New Roman" pitchFamily="18" charset="0"/>
              </a:rPr>
              <a:t>pesten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tîze</a:t>
            </a:r>
            <a:r>
              <a:rPr lang="tr-TR" sz="2000" b="1" dirty="0" smtClean="0">
                <a:latin typeface="Times New Roman" pitchFamily="18" charset="0"/>
                <a:cs typeface="Times New Roman" pitchFamily="18" charset="0"/>
              </a:rPr>
              <a:t> doğru sesleri</a:t>
            </a:r>
            <a:r>
              <a:rPr lang="tr-TR" sz="2000" dirty="0" smtClean="0">
                <a:latin typeface="Times New Roman" pitchFamily="18" charset="0"/>
                <a:cs typeface="Times New Roman" pitchFamily="18" charset="0"/>
              </a:rPr>
              <a:t>: Dügâh, Segâh, Çargâh,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Hisar, Eviç, </a:t>
            </a:r>
            <a:r>
              <a:rPr lang="tr-TR" sz="2000" dirty="0" err="1" smtClean="0">
                <a:latin typeface="Times New Roman" pitchFamily="18" charset="0"/>
                <a:cs typeface="Times New Roman" pitchFamily="18" charset="0"/>
              </a:rPr>
              <a:t>Gerdâniye</a:t>
            </a:r>
            <a:r>
              <a:rPr lang="tr-TR" sz="2000" dirty="0" smtClean="0">
                <a:latin typeface="Times New Roman" pitchFamily="18" charset="0"/>
                <a:cs typeface="Times New Roman" pitchFamily="18" charset="0"/>
              </a:rPr>
              <a:t> ve Muhayyer’dir.</a:t>
            </a:r>
          </a:p>
          <a:p>
            <a:pPr algn="just"/>
            <a:r>
              <a:rPr lang="tr-TR" sz="2000" b="1" dirty="0" smtClean="0">
                <a:latin typeface="Times New Roman" pitchFamily="18" charset="0"/>
                <a:cs typeface="Times New Roman" pitchFamily="18" charset="0"/>
              </a:rPr>
              <a:t>Seyri	: </a:t>
            </a:r>
            <a:r>
              <a:rPr lang="tr-TR" sz="2000" dirty="0" smtClean="0">
                <a:latin typeface="Times New Roman" pitchFamily="18" charset="0"/>
                <a:cs typeface="Times New Roman" pitchFamily="18" charset="0"/>
              </a:rPr>
              <a:t>İnici-çıkıcıdır. Makama Güçlü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 civarından başlanır. Dizinin iki tarafındaki çeşnilerde karışık gezindikten sonra, Güçlü üzerinde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çeşnisi ile yarım karar yapılır. Bu esnada gerekli yerlerde asma kararlar yapılır. İstenirse genişlemiş kısımda da dolaşarak ya </a:t>
            </a:r>
            <a:r>
              <a:rPr lang="tr-TR" sz="2000" dirty="0" err="1" smtClean="0">
                <a:latin typeface="Times New Roman" pitchFamily="18" charset="0"/>
                <a:cs typeface="Times New Roman" pitchFamily="18" charset="0"/>
              </a:rPr>
              <a:t>Karciğâr</a:t>
            </a:r>
            <a:r>
              <a:rPr lang="tr-TR" sz="2000" dirty="0" smtClean="0">
                <a:latin typeface="Times New Roman" pitchFamily="18" charset="0"/>
                <a:cs typeface="Times New Roman" pitchFamily="18" charset="0"/>
              </a:rPr>
              <a:t> dizisiyle veya </a:t>
            </a:r>
            <a:r>
              <a:rPr lang="tr-TR" sz="2000" dirty="0" err="1" smtClean="0">
                <a:latin typeface="Times New Roman" pitchFamily="18" charset="0"/>
                <a:cs typeface="Times New Roman" pitchFamily="18" charset="0"/>
              </a:rPr>
              <a:t>Beyâtî</a:t>
            </a:r>
            <a:r>
              <a:rPr lang="tr-TR" sz="2000" dirty="0" smtClean="0">
                <a:latin typeface="Times New Roman" pitchFamily="18" charset="0"/>
                <a:cs typeface="Times New Roman" pitchFamily="18" charset="0"/>
              </a:rPr>
              <a:t> dizisiyle </a:t>
            </a:r>
            <a:r>
              <a:rPr lang="tr-TR" sz="2000" dirty="0" err="1" smtClean="0">
                <a:latin typeface="Times New Roman" pitchFamily="18" charset="0"/>
                <a:cs typeface="Times New Roman" pitchFamily="18" charset="0"/>
              </a:rPr>
              <a:t>Düğâh</a:t>
            </a:r>
            <a:r>
              <a:rPr lang="tr-TR" sz="2000" dirty="0" smtClean="0">
                <a:latin typeface="Times New Roman" pitchFamily="18" charset="0"/>
                <a:cs typeface="Times New Roman" pitchFamily="18" charset="0"/>
              </a:rPr>
              <a:t> perdesinde tam karar yapılır.</a:t>
            </a:r>
          </a:p>
          <a:p>
            <a:pPr algn="just">
              <a:buNone/>
            </a:pPr>
            <a:endParaRPr lang="tr-TR" sz="2000" dirty="0" smtClean="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54</a:t>
            </a:fld>
            <a:endParaRPr lang="tr-TR"/>
          </a:p>
        </p:txBody>
      </p:sp>
      <p:pic>
        <p:nvPicPr>
          <p:cNvPr id="12290" name="Resim 49" descr="Karciğâr Makamı"/>
          <p:cNvPicPr>
            <a:picLocks noChangeAspect="1" noChangeArrowheads="1"/>
          </p:cNvPicPr>
          <p:nvPr/>
        </p:nvPicPr>
        <p:blipFill>
          <a:blip r:embed="rId2"/>
          <a:srcRect/>
          <a:stretch>
            <a:fillRect/>
          </a:stretch>
        </p:blipFill>
        <p:spPr bwMode="auto">
          <a:xfrm>
            <a:off x="1928794" y="1714488"/>
            <a:ext cx="5400675" cy="1219200"/>
          </a:xfrm>
          <a:prstGeom prst="rect">
            <a:avLst/>
          </a:prstGeom>
          <a:noFill/>
          <a:ln w="9525">
            <a:noFill/>
            <a:miter lim="800000"/>
            <a:headEnd/>
            <a:tailEnd/>
          </a:ln>
        </p:spPr>
      </p:pic>
      <p:pic>
        <p:nvPicPr>
          <p:cNvPr id="12291" name="Resim 50" descr="盽䀺哞閩相隌相障相"/>
          <p:cNvPicPr>
            <a:picLocks noChangeAspect="1" noChangeArrowheads="1"/>
          </p:cNvPicPr>
          <p:nvPr/>
        </p:nvPicPr>
        <p:blipFill>
          <a:blip r:embed="rId3"/>
          <a:srcRect/>
          <a:stretch>
            <a:fillRect/>
          </a:stretch>
        </p:blipFill>
        <p:spPr bwMode="auto">
          <a:xfrm>
            <a:off x="2714612" y="2928934"/>
            <a:ext cx="161925" cy="190500"/>
          </a:xfrm>
          <a:prstGeom prst="rect">
            <a:avLst/>
          </a:prstGeom>
          <a:noFill/>
          <a:ln w="9525">
            <a:noFill/>
            <a:miter lim="800000"/>
            <a:headEnd/>
            <a:tailEnd/>
          </a:ln>
        </p:spPr>
      </p:pic>
      <p:pic>
        <p:nvPicPr>
          <p:cNvPr id="12292" name="Resim 51" descr="盽䀺哞閩相隌相障相"/>
          <p:cNvPicPr>
            <a:picLocks noChangeAspect="1" noChangeArrowheads="1"/>
          </p:cNvPicPr>
          <p:nvPr/>
        </p:nvPicPr>
        <p:blipFill>
          <a:blip r:embed="rId4"/>
          <a:srcRect/>
          <a:stretch>
            <a:fillRect/>
          </a:stretch>
        </p:blipFill>
        <p:spPr bwMode="auto">
          <a:xfrm>
            <a:off x="3357554" y="2928934"/>
            <a:ext cx="123825" cy="190500"/>
          </a:xfrm>
          <a:prstGeom prst="rect">
            <a:avLst/>
          </a:prstGeom>
          <a:noFill/>
          <a:ln w="9525">
            <a:noFill/>
            <a:miter lim="800000"/>
            <a:headEnd/>
            <a:tailEnd/>
          </a:ln>
        </p:spPr>
      </p:pic>
      <p:pic>
        <p:nvPicPr>
          <p:cNvPr id="12293" name="Resim 52" descr="盽䀺哞閩相隌相障相"/>
          <p:cNvPicPr>
            <a:picLocks noChangeAspect="1" noChangeArrowheads="1"/>
          </p:cNvPicPr>
          <p:nvPr/>
        </p:nvPicPr>
        <p:blipFill>
          <a:blip r:embed="rId5"/>
          <a:srcRect/>
          <a:stretch>
            <a:fillRect/>
          </a:stretch>
        </p:blipFill>
        <p:spPr bwMode="auto">
          <a:xfrm>
            <a:off x="3929058" y="2928934"/>
            <a:ext cx="142875"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92500" lnSpcReduction="20000"/>
          </a:bodyPr>
          <a:lstStyle/>
          <a:p>
            <a:pPr algn="ctr">
              <a:buNone/>
            </a:pPr>
            <a:r>
              <a:rPr lang="tr-TR" sz="2000" b="1" dirty="0" err="1" smtClean="0">
                <a:latin typeface="Times New Roman" pitchFamily="18" charset="0"/>
                <a:cs typeface="Times New Roman" pitchFamily="18" charset="0"/>
              </a:rPr>
              <a:t>Karciğâr</a:t>
            </a:r>
            <a:r>
              <a:rPr lang="tr-TR" sz="2000" b="1" dirty="0" smtClean="0">
                <a:latin typeface="Times New Roman" pitchFamily="18" charset="0"/>
                <a:cs typeface="Times New Roman" pitchFamily="18" charset="0"/>
              </a:rPr>
              <a:t> Makamı Örnek Seyri</a:t>
            </a: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just"/>
            <a:r>
              <a:rPr lang="tr-TR" sz="1900" dirty="0" smtClean="0">
                <a:latin typeface="Times New Roman" pitchFamily="18" charset="0"/>
                <a:cs typeface="Times New Roman" pitchFamily="18" charset="0"/>
              </a:rPr>
              <a:t>i. HÜSEYNÎ MAKAMI</a:t>
            </a:r>
          </a:p>
          <a:p>
            <a:pPr algn="just"/>
            <a:r>
              <a:rPr lang="tr-TR" sz="1900" dirty="0" smtClean="0">
                <a:latin typeface="Times New Roman" pitchFamily="18" charset="0"/>
                <a:cs typeface="Times New Roman" pitchFamily="18" charset="0"/>
              </a:rPr>
              <a:t>	En eski makamlarımızdan olan Hüseynî, Halk </a:t>
            </a:r>
            <a:r>
              <a:rPr lang="tr-TR" sz="1900" dirty="0" err="1" smtClean="0">
                <a:latin typeface="Times New Roman" pitchFamily="18" charset="0"/>
                <a:cs typeface="Times New Roman" pitchFamily="18" charset="0"/>
              </a:rPr>
              <a:t>mûsikîmizde</a:t>
            </a:r>
            <a:r>
              <a:rPr lang="tr-TR" sz="1900" dirty="0" smtClean="0">
                <a:latin typeface="Times New Roman" pitchFamily="18" charset="0"/>
                <a:cs typeface="Times New Roman" pitchFamily="18" charset="0"/>
              </a:rPr>
              <a:t> de çok kullanılır. Coşkulu ve hisli tesir bırakır.</a:t>
            </a:r>
          </a:p>
          <a:p>
            <a:pPr algn="just"/>
            <a:r>
              <a:rPr lang="tr-TR" sz="1900" dirty="0" smtClean="0">
                <a:latin typeface="Times New Roman" pitchFamily="18" charset="0"/>
                <a:cs typeface="Times New Roman" pitchFamily="18" charset="0"/>
              </a:rPr>
              <a:t>	</a:t>
            </a:r>
            <a:r>
              <a:rPr lang="tr-TR" sz="1900" b="1" dirty="0" smtClean="0">
                <a:latin typeface="Times New Roman" pitchFamily="18" charset="0"/>
                <a:cs typeface="Times New Roman" pitchFamily="18" charset="0"/>
              </a:rPr>
              <a:t>Dizisi</a:t>
            </a:r>
            <a:r>
              <a:rPr lang="tr-TR" sz="1900" dirty="0" smtClean="0">
                <a:latin typeface="Times New Roman" pitchFamily="18" charset="0"/>
                <a:cs typeface="Times New Roman" pitchFamily="18" charset="0"/>
              </a:rPr>
              <a:t>: Yerinde Hüseynî Beşlisine, Hüseynî perdesinde bir </a:t>
            </a:r>
            <a:r>
              <a:rPr lang="tr-TR" sz="1900" dirty="0" err="1" smtClean="0">
                <a:latin typeface="Times New Roman" pitchFamily="18" charset="0"/>
                <a:cs typeface="Times New Roman" pitchFamily="18" charset="0"/>
              </a:rPr>
              <a:t>Uşşâk</a:t>
            </a:r>
            <a:r>
              <a:rPr lang="tr-TR" sz="1900" dirty="0" smtClean="0">
                <a:latin typeface="Times New Roman" pitchFamily="18" charset="0"/>
                <a:cs typeface="Times New Roman" pitchFamily="18" charset="0"/>
              </a:rPr>
              <a:t> Dörtlüsünün eklenmesiyle yapılmıştır.</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endParaRPr lang="tr-TR" sz="2000" b="1" dirty="0" smtClean="0"/>
          </a:p>
          <a:p>
            <a:r>
              <a:rPr lang="tr-TR" sz="2000" b="1" dirty="0" smtClean="0">
                <a:latin typeface="Times New Roman" pitchFamily="18" charset="0"/>
                <a:cs typeface="Times New Roman" pitchFamily="18" charset="0"/>
              </a:rPr>
              <a:t>Donanımı</a:t>
            </a:r>
            <a:r>
              <a:rPr lang="tr-TR" sz="2000" dirty="0" smtClean="0">
                <a:latin typeface="Times New Roman" pitchFamily="18" charset="0"/>
                <a:cs typeface="Times New Roman" pitchFamily="18" charset="0"/>
              </a:rPr>
              <a:t>	: Si    , Fa </a:t>
            </a:r>
          </a:p>
          <a:p>
            <a:r>
              <a:rPr lang="tr-TR" sz="2000" b="1" dirty="0" smtClean="0">
                <a:latin typeface="Times New Roman" pitchFamily="18" charset="0"/>
                <a:cs typeface="Times New Roman" pitchFamily="18" charset="0"/>
              </a:rPr>
              <a:t>Güçlüsü	</a:t>
            </a:r>
            <a:r>
              <a:rPr lang="tr-TR" sz="2000" dirty="0" smtClean="0">
                <a:latin typeface="Times New Roman" pitchFamily="18" charset="0"/>
                <a:cs typeface="Times New Roman" pitchFamily="18" charset="0"/>
              </a:rPr>
              <a:t>: Hüseynî (Mi)</a:t>
            </a:r>
          </a:p>
          <a:p>
            <a:r>
              <a:rPr lang="tr-TR" sz="2000" b="1" dirty="0" smtClean="0">
                <a:latin typeface="Times New Roman" pitchFamily="18" charset="0"/>
                <a:cs typeface="Times New Roman" pitchFamily="18" charset="0"/>
              </a:rPr>
              <a:t>Durağı	</a:t>
            </a:r>
            <a:r>
              <a:rPr lang="tr-TR" sz="2000" dirty="0" smtClean="0">
                <a:latin typeface="Times New Roman" pitchFamily="18" charset="0"/>
                <a:cs typeface="Times New Roman" pitchFamily="18" charset="0"/>
              </a:rPr>
              <a:t>: Dügâh (La)</a:t>
            </a:r>
          </a:p>
          <a:p>
            <a:r>
              <a:rPr lang="tr-TR" sz="2000" b="1" dirty="0" smtClean="0">
                <a:latin typeface="Times New Roman" pitchFamily="18" charset="0"/>
                <a:cs typeface="Times New Roman" pitchFamily="18" charset="0"/>
              </a:rPr>
              <a:t>Yedeni	</a:t>
            </a:r>
            <a:r>
              <a:rPr lang="tr-TR" sz="2000" dirty="0" smtClean="0">
                <a:latin typeface="Times New Roman" pitchFamily="18" charset="0"/>
                <a:cs typeface="Times New Roman" pitchFamily="18" charset="0"/>
              </a:rPr>
              <a:t>: Rast (Sol)</a:t>
            </a:r>
          </a:p>
          <a:p>
            <a:pPr algn="just">
              <a:buNone/>
            </a:pPr>
            <a:endParaRPr lang="tr-TR" sz="2000" dirty="0" smtClean="0">
              <a:latin typeface="Times New Roman" pitchFamily="18" charset="0"/>
              <a:cs typeface="Times New Roman" pitchFamily="18" charset="0"/>
            </a:endParaRPr>
          </a:p>
          <a:p>
            <a:pPr algn="just">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55</a:t>
            </a:fld>
            <a:endParaRPr lang="tr-TR"/>
          </a:p>
        </p:txBody>
      </p:sp>
      <p:pic>
        <p:nvPicPr>
          <p:cNvPr id="13314" name="Resim 53" descr="Karciğâr"/>
          <p:cNvPicPr>
            <a:picLocks noChangeAspect="1" noChangeArrowheads="1"/>
          </p:cNvPicPr>
          <p:nvPr/>
        </p:nvPicPr>
        <p:blipFill>
          <a:blip r:embed="rId2"/>
          <a:srcRect/>
          <a:stretch>
            <a:fillRect/>
          </a:stretch>
        </p:blipFill>
        <p:spPr bwMode="auto">
          <a:xfrm>
            <a:off x="1785918" y="785794"/>
            <a:ext cx="5400675" cy="923925"/>
          </a:xfrm>
          <a:prstGeom prst="rect">
            <a:avLst/>
          </a:prstGeom>
          <a:noFill/>
          <a:ln w="9525">
            <a:noFill/>
            <a:miter lim="800000"/>
            <a:headEnd/>
            <a:tailEnd/>
          </a:ln>
        </p:spPr>
      </p:pic>
      <p:pic>
        <p:nvPicPr>
          <p:cNvPr id="13315" name="Resim 21" descr="Hüseynî"/>
          <p:cNvPicPr>
            <a:picLocks noChangeAspect="1" noChangeArrowheads="1"/>
          </p:cNvPicPr>
          <p:nvPr/>
        </p:nvPicPr>
        <p:blipFill>
          <a:blip r:embed="rId3"/>
          <a:srcRect/>
          <a:stretch>
            <a:fillRect/>
          </a:stretch>
        </p:blipFill>
        <p:spPr bwMode="auto">
          <a:xfrm>
            <a:off x="1928794" y="3071810"/>
            <a:ext cx="5400675" cy="1266825"/>
          </a:xfrm>
          <a:prstGeom prst="rect">
            <a:avLst/>
          </a:prstGeom>
          <a:noFill/>
          <a:ln w="9525">
            <a:noFill/>
            <a:miter lim="800000"/>
            <a:headEnd/>
            <a:tailEnd/>
          </a:ln>
        </p:spPr>
      </p:pic>
      <p:pic>
        <p:nvPicPr>
          <p:cNvPr id="13316" name="Resim 22" descr="盽䀺哞閩相隌相障相"/>
          <p:cNvPicPr>
            <a:picLocks noChangeAspect="1" noChangeArrowheads="1"/>
          </p:cNvPicPr>
          <p:nvPr/>
        </p:nvPicPr>
        <p:blipFill>
          <a:blip r:embed="rId4"/>
          <a:srcRect/>
          <a:stretch>
            <a:fillRect/>
          </a:stretch>
        </p:blipFill>
        <p:spPr bwMode="auto">
          <a:xfrm>
            <a:off x="2714612" y="4572008"/>
            <a:ext cx="161925" cy="190500"/>
          </a:xfrm>
          <a:prstGeom prst="rect">
            <a:avLst/>
          </a:prstGeom>
          <a:noFill/>
          <a:ln w="9525">
            <a:noFill/>
            <a:miter lim="800000"/>
            <a:headEnd/>
            <a:tailEnd/>
          </a:ln>
        </p:spPr>
      </p:pic>
      <p:pic>
        <p:nvPicPr>
          <p:cNvPr id="13317" name="Resim 23" descr="盽䀺哞閩相隌相障相"/>
          <p:cNvPicPr>
            <a:picLocks noChangeAspect="1" noChangeArrowheads="1"/>
          </p:cNvPicPr>
          <p:nvPr/>
        </p:nvPicPr>
        <p:blipFill>
          <a:blip r:embed="rId5"/>
          <a:srcRect/>
          <a:stretch>
            <a:fillRect/>
          </a:stretch>
        </p:blipFill>
        <p:spPr bwMode="auto">
          <a:xfrm>
            <a:off x="3286116" y="4572008"/>
            <a:ext cx="123825"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a:bodyPr>
          <a:lstStyle/>
          <a:p>
            <a:pPr algn="just"/>
            <a:r>
              <a:rPr lang="tr-TR" sz="2200" b="1" dirty="0" smtClean="0">
                <a:latin typeface="Times New Roman" pitchFamily="18" charset="0"/>
                <a:cs typeface="Times New Roman" pitchFamily="18" charset="0"/>
              </a:rPr>
              <a:t>Dizinin </a:t>
            </a:r>
            <a:r>
              <a:rPr lang="tr-TR" sz="2200" b="1" dirty="0" err="1" smtClean="0">
                <a:latin typeface="Times New Roman" pitchFamily="18" charset="0"/>
                <a:cs typeface="Times New Roman" pitchFamily="18" charset="0"/>
              </a:rPr>
              <a:t>pesten</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tîze</a:t>
            </a:r>
            <a:r>
              <a:rPr lang="tr-TR" sz="2200" b="1" dirty="0" smtClean="0">
                <a:latin typeface="Times New Roman" pitchFamily="18" charset="0"/>
                <a:cs typeface="Times New Roman" pitchFamily="18" charset="0"/>
              </a:rPr>
              <a:t> doğru sesleri: </a:t>
            </a:r>
            <a:r>
              <a:rPr lang="tr-TR" sz="2200" dirty="0" smtClean="0">
                <a:latin typeface="Times New Roman" pitchFamily="18" charset="0"/>
                <a:cs typeface="Times New Roman" pitchFamily="18" charset="0"/>
              </a:rPr>
              <a:t>Dügâh (La), Segâh (Si   ), Çargâh (Do), </a:t>
            </a:r>
            <a:r>
              <a:rPr lang="tr-TR" sz="2200" dirty="0" err="1" smtClean="0">
                <a:latin typeface="Times New Roman" pitchFamily="18" charset="0"/>
                <a:cs typeface="Times New Roman" pitchFamily="18" charset="0"/>
              </a:rPr>
              <a:t>Nevâ</a:t>
            </a:r>
            <a:r>
              <a:rPr lang="tr-TR" sz="2200" dirty="0" smtClean="0">
                <a:latin typeface="Times New Roman" pitchFamily="18" charset="0"/>
                <a:cs typeface="Times New Roman" pitchFamily="18" charset="0"/>
              </a:rPr>
              <a:t> (Re), Hüseyni (Mi), </a:t>
            </a:r>
            <a:r>
              <a:rPr lang="tr-TR" sz="2200" dirty="0" err="1" smtClean="0">
                <a:latin typeface="Times New Roman" pitchFamily="18" charset="0"/>
                <a:cs typeface="Times New Roman" pitchFamily="18" charset="0"/>
              </a:rPr>
              <a:t>Evc</a:t>
            </a:r>
            <a:r>
              <a:rPr lang="tr-TR" sz="2200" dirty="0" smtClean="0">
                <a:latin typeface="Times New Roman" pitchFamily="18" charset="0"/>
                <a:cs typeface="Times New Roman" pitchFamily="18" charset="0"/>
              </a:rPr>
              <a:t> (Fa   ), </a:t>
            </a:r>
            <a:r>
              <a:rPr lang="tr-TR" sz="2200" dirty="0" err="1" smtClean="0">
                <a:latin typeface="Times New Roman" pitchFamily="18" charset="0"/>
                <a:cs typeface="Times New Roman" pitchFamily="18" charset="0"/>
              </a:rPr>
              <a:t>Gerdâniye</a:t>
            </a:r>
            <a:r>
              <a:rPr lang="tr-TR" sz="2200" dirty="0" smtClean="0">
                <a:latin typeface="Times New Roman" pitchFamily="18" charset="0"/>
                <a:cs typeface="Times New Roman" pitchFamily="18" charset="0"/>
              </a:rPr>
              <a:t> (Sol), Muhayyer (La) perdeleridir.</a:t>
            </a:r>
          </a:p>
          <a:p>
            <a:pPr algn="just"/>
            <a:r>
              <a:rPr lang="tr-TR" sz="2200" b="1" dirty="0" smtClean="0">
                <a:latin typeface="Times New Roman" pitchFamily="18" charset="0"/>
                <a:cs typeface="Times New Roman" pitchFamily="18" charset="0"/>
              </a:rPr>
              <a:t>Seyri</a:t>
            </a:r>
            <a:r>
              <a:rPr lang="tr-TR" sz="2200" dirty="0" smtClean="0">
                <a:latin typeface="Times New Roman" pitchFamily="18" charset="0"/>
                <a:cs typeface="Times New Roman" pitchFamily="18" charset="0"/>
              </a:rPr>
              <a:t>	: Hüseynî inici-çıkıcı bir makamdır. Seyre Güçlü veya civarından başlanır. Diziyi meydana getiren seslerde karışık gezindikten sonra, </a:t>
            </a:r>
            <a:r>
              <a:rPr lang="tr-TR" sz="2200" dirty="0" err="1" smtClean="0">
                <a:latin typeface="Times New Roman" pitchFamily="18" charset="0"/>
                <a:cs typeface="Times New Roman" pitchFamily="18" charset="0"/>
              </a:rPr>
              <a:t>Güçlü’de</a:t>
            </a:r>
            <a:r>
              <a:rPr lang="tr-TR" sz="2200" dirty="0" smtClean="0">
                <a:latin typeface="Times New Roman" pitchFamily="18" charset="0"/>
                <a:cs typeface="Times New Roman" pitchFamily="18" charset="0"/>
              </a:rPr>
              <a:t> yarım karar yapılır. Daha sonra </a:t>
            </a:r>
            <a:r>
              <a:rPr lang="tr-TR" sz="2200" dirty="0" err="1" smtClean="0">
                <a:latin typeface="Times New Roman" pitchFamily="18" charset="0"/>
                <a:cs typeface="Times New Roman" pitchFamily="18" charset="0"/>
              </a:rPr>
              <a:t>tîz</a:t>
            </a:r>
            <a:r>
              <a:rPr lang="tr-TR" sz="2200" dirty="0" smtClean="0">
                <a:latin typeface="Times New Roman" pitchFamily="18" charset="0"/>
                <a:cs typeface="Times New Roman" pitchFamily="18" charset="0"/>
              </a:rPr>
              <a:t> tarafta </a:t>
            </a:r>
            <a:r>
              <a:rPr lang="tr-TR" sz="2200" dirty="0" err="1" smtClean="0">
                <a:latin typeface="Times New Roman" pitchFamily="18" charset="0"/>
                <a:cs typeface="Times New Roman" pitchFamily="18" charset="0"/>
              </a:rPr>
              <a:t>Uşşâk</a:t>
            </a:r>
            <a:r>
              <a:rPr lang="tr-TR" sz="2200" dirty="0" smtClean="0">
                <a:latin typeface="Times New Roman" pitchFamily="18" charset="0"/>
                <a:cs typeface="Times New Roman" pitchFamily="18" charset="0"/>
              </a:rPr>
              <a:t> Dörtlüsünde de gezinilerek durakta karar verilir.</a:t>
            </a:r>
          </a:p>
          <a:p>
            <a:pPr algn="ctr">
              <a:buNone/>
            </a:pPr>
            <a:endParaRPr lang="tr-TR" sz="2000" b="1" dirty="0" smtClean="0">
              <a:latin typeface="Times New Roman" pitchFamily="18" charset="0"/>
              <a:cs typeface="Times New Roman" pitchFamily="18" charset="0"/>
            </a:endParaRPr>
          </a:p>
          <a:p>
            <a:pPr algn="ctr">
              <a:buNone/>
            </a:pPr>
            <a:r>
              <a:rPr lang="tr-TR" sz="2000" b="1" dirty="0" smtClean="0">
                <a:latin typeface="Times New Roman" pitchFamily="18" charset="0"/>
                <a:cs typeface="Times New Roman" pitchFamily="18" charset="0"/>
              </a:rPr>
              <a:t>Hüseynî Makamı Örnek Seyri</a:t>
            </a:r>
          </a:p>
          <a:p>
            <a:pPr algn="ct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56</a:t>
            </a:fld>
            <a:endParaRPr lang="tr-TR"/>
          </a:p>
        </p:txBody>
      </p:sp>
      <p:pic>
        <p:nvPicPr>
          <p:cNvPr id="14338" name="Resim 24" descr="盽䀺哞閩相隌相障相"/>
          <p:cNvPicPr>
            <a:picLocks noChangeAspect="1" noChangeArrowheads="1"/>
          </p:cNvPicPr>
          <p:nvPr/>
        </p:nvPicPr>
        <p:blipFill>
          <a:blip r:embed="rId2"/>
          <a:srcRect/>
          <a:stretch>
            <a:fillRect/>
          </a:stretch>
        </p:blipFill>
        <p:spPr bwMode="auto">
          <a:xfrm>
            <a:off x="7429520" y="1714488"/>
            <a:ext cx="161925" cy="190500"/>
          </a:xfrm>
          <a:prstGeom prst="rect">
            <a:avLst/>
          </a:prstGeom>
          <a:noFill/>
          <a:ln w="9525">
            <a:noFill/>
            <a:miter lim="800000"/>
            <a:headEnd/>
            <a:tailEnd/>
          </a:ln>
        </p:spPr>
      </p:pic>
      <p:pic>
        <p:nvPicPr>
          <p:cNvPr id="14339" name="Resim 23" descr="盽䀺哞閩相隌相障相"/>
          <p:cNvPicPr>
            <a:picLocks noChangeAspect="1" noChangeArrowheads="1"/>
          </p:cNvPicPr>
          <p:nvPr/>
        </p:nvPicPr>
        <p:blipFill>
          <a:blip r:embed="rId3"/>
          <a:srcRect/>
          <a:stretch>
            <a:fillRect/>
          </a:stretch>
        </p:blipFill>
        <p:spPr bwMode="auto">
          <a:xfrm>
            <a:off x="6000760" y="2071678"/>
            <a:ext cx="123825" cy="171450"/>
          </a:xfrm>
          <a:prstGeom prst="rect">
            <a:avLst/>
          </a:prstGeom>
          <a:noFill/>
          <a:ln w="9525">
            <a:noFill/>
            <a:miter lim="800000"/>
            <a:headEnd/>
            <a:tailEnd/>
          </a:ln>
        </p:spPr>
      </p:pic>
      <p:pic>
        <p:nvPicPr>
          <p:cNvPr id="14340" name="Resim 26" descr="Hüseynî"/>
          <p:cNvPicPr>
            <a:picLocks noChangeAspect="1" noChangeArrowheads="1"/>
          </p:cNvPicPr>
          <p:nvPr/>
        </p:nvPicPr>
        <p:blipFill>
          <a:blip r:embed="rId4"/>
          <a:srcRect/>
          <a:stretch>
            <a:fillRect/>
          </a:stretch>
        </p:blipFill>
        <p:spPr bwMode="auto">
          <a:xfrm>
            <a:off x="1857356" y="3929066"/>
            <a:ext cx="5400675" cy="1057275"/>
          </a:xfrm>
          <a:prstGeom prst="rect">
            <a:avLst/>
          </a:prstGeom>
          <a:noFill/>
          <a:ln w="9525">
            <a:noFill/>
            <a:miter lim="800000"/>
            <a:headEnd/>
            <a:tailEnd/>
          </a:ln>
        </p:spPr>
      </p:pic>
      <p:pic>
        <p:nvPicPr>
          <p:cNvPr id="14341" name="Resim 22" descr="盽䀺哞閩相隌相障相"/>
          <p:cNvPicPr>
            <a:picLocks noChangeAspect="1" noChangeArrowheads="1"/>
          </p:cNvPicPr>
          <p:nvPr/>
        </p:nvPicPr>
        <p:blipFill>
          <a:blip r:embed="rId2"/>
          <a:srcRect/>
          <a:stretch>
            <a:fillRect/>
          </a:stretch>
        </p:blipFill>
        <p:spPr bwMode="auto">
          <a:xfrm>
            <a:off x="8001024" y="500042"/>
            <a:ext cx="161925" cy="190500"/>
          </a:xfrm>
          <a:prstGeom prst="rect">
            <a:avLst/>
          </a:prstGeom>
          <a:noFill/>
          <a:ln w="9525">
            <a:noFill/>
            <a:miter lim="800000"/>
            <a:headEnd/>
            <a:tailEnd/>
          </a:ln>
        </p:spPr>
      </p:pic>
      <p:pic>
        <p:nvPicPr>
          <p:cNvPr id="14342" name="Resim 23" descr="盽䀺哞閩相隌相障相"/>
          <p:cNvPicPr>
            <a:picLocks noChangeAspect="1" noChangeArrowheads="1"/>
          </p:cNvPicPr>
          <p:nvPr/>
        </p:nvPicPr>
        <p:blipFill>
          <a:blip r:embed="rId3"/>
          <a:srcRect/>
          <a:stretch>
            <a:fillRect/>
          </a:stretch>
        </p:blipFill>
        <p:spPr bwMode="auto">
          <a:xfrm>
            <a:off x="6286512" y="857232"/>
            <a:ext cx="123825"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fontScale="85000" lnSpcReduction="10000"/>
          </a:bodyPr>
          <a:lstStyle/>
          <a:p>
            <a:pPr algn="just"/>
            <a:r>
              <a:rPr lang="tr-TR" sz="2000" dirty="0" smtClean="0">
                <a:latin typeface="Times New Roman" pitchFamily="18" charset="0"/>
                <a:cs typeface="Times New Roman" pitchFamily="18" charset="0"/>
              </a:rPr>
              <a:t>j. MUHAYYER MAKAMI</a:t>
            </a:r>
          </a:p>
          <a:p>
            <a:pPr algn="just"/>
            <a:r>
              <a:rPr lang="tr-TR" sz="2000" dirty="0" smtClean="0">
                <a:latin typeface="Times New Roman" pitchFamily="18" charset="0"/>
                <a:cs typeface="Times New Roman" pitchFamily="18" charset="0"/>
              </a:rPr>
              <a:t>	Hüseynî makamının inici şekline Muhayyer makamı adı verilmiştir. Dizisi, Hüseyni makamının aynıdır. Seyre,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durak Muhayyer perdesinden başlanır. Hüseyni Beşlisi’nde dolaşarak </a:t>
            </a:r>
            <a:r>
              <a:rPr lang="tr-TR" sz="2000" dirty="0" err="1" smtClean="0">
                <a:latin typeface="Times New Roman" pitchFamily="18" charset="0"/>
                <a:cs typeface="Times New Roman" pitchFamily="18" charset="0"/>
              </a:rPr>
              <a:t>Güçlü’de</a:t>
            </a:r>
            <a:r>
              <a:rPr lang="tr-TR" sz="2000" dirty="0" smtClean="0">
                <a:latin typeface="Times New Roman" pitchFamily="18" charset="0"/>
                <a:cs typeface="Times New Roman" pitchFamily="18" charset="0"/>
              </a:rPr>
              <a:t> yarım karar yaptıktan sonra, Hüseyni makamı gibi, Dügâh perdesinde yarım karar verilir.</a:t>
            </a:r>
          </a:p>
          <a:p>
            <a:pPr algn="just"/>
            <a:r>
              <a:rPr lang="tr-TR" sz="2000" b="1" dirty="0" smtClean="0">
                <a:latin typeface="Times New Roman" pitchFamily="18" charset="0"/>
                <a:cs typeface="Times New Roman" pitchFamily="18" charset="0"/>
              </a:rPr>
              <a:t>Dizisi: </a:t>
            </a:r>
            <a:r>
              <a:rPr lang="tr-TR" sz="2000" dirty="0" smtClean="0">
                <a:latin typeface="Times New Roman" pitchFamily="18" charset="0"/>
                <a:cs typeface="Times New Roman" pitchFamily="18" charset="0"/>
              </a:rPr>
              <a:t>Yerinde Hüseyni Beşlisine, Hüseynî’de </a:t>
            </a:r>
            <a:r>
              <a:rPr lang="tr-TR" sz="2000" dirty="0" err="1" smtClean="0">
                <a:latin typeface="Times New Roman" pitchFamily="18" charset="0"/>
                <a:cs typeface="Times New Roman" pitchFamily="18" charset="0"/>
              </a:rPr>
              <a:t>Uşşâk</a:t>
            </a:r>
            <a:r>
              <a:rPr lang="tr-TR" sz="2000" dirty="0" smtClean="0">
                <a:latin typeface="Times New Roman" pitchFamily="18" charset="0"/>
                <a:cs typeface="Times New Roman" pitchFamily="18" charset="0"/>
              </a:rPr>
              <a:t> Dörtlüsü’nün eklenmesinden meydana gelmiştir. Şekilde de görüldüğü üzere bu dizi tamamen Hüseynî makamı dizsinin aynıdır.</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endParaRPr lang="tr-TR" sz="1900" b="1" dirty="0" smtClean="0">
              <a:latin typeface="Times New Roman" pitchFamily="18" charset="0"/>
              <a:cs typeface="Times New Roman" pitchFamily="18" charset="0"/>
            </a:endParaRPr>
          </a:p>
          <a:p>
            <a:endParaRPr lang="tr-TR" sz="1900" b="1" dirty="0" smtClean="0">
              <a:latin typeface="Times New Roman" pitchFamily="18" charset="0"/>
              <a:cs typeface="Times New Roman" pitchFamily="18" charset="0"/>
            </a:endParaRPr>
          </a:p>
          <a:p>
            <a:r>
              <a:rPr lang="tr-TR" sz="1900" b="1" dirty="0" smtClean="0">
                <a:latin typeface="Times New Roman" pitchFamily="18" charset="0"/>
                <a:cs typeface="Times New Roman" pitchFamily="18" charset="0"/>
              </a:rPr>
              <a:t>Donanım	: </a:t>
            </a:r>
            <a:r>
              <a:rPr lang="tr-TR" sz="1900" dirty="0" smtClean="0">
                <a:latin typeface="Times New Roman" pitchFamily="18" charset="0"/>
                <a:cs typeface="Times New Roman" pitchFamily="18" charset="0"/>
              </a:rPr>
              <a:t>Si      , Fa </a:t>
            </a:r>
          </a:p>
          <a:p>
            <a:pPr algn="just"/>
            <a:r>
              <a:rPr lang="tr-TR" sz="1900" b="1" dirty="0" smtClean="0">
                <a:latin typeface="Times New Roman" pitchFamily="18" charset="0"/>
                <a:cs typeface="Times New Roman" pitchFamily="18" charset="0"/>
              </a:rPr>
              <a:t>Güçlüsü	: </a:t>
            </a:r>
            <a:r>
              <a:rPr lang="tr-TR" sz="1900" dirty="0" smtClean="0">
                <a:latin typeface="Times New Roman" pitchFamily="18" charset="0"/>
                <a:cs typeface="Times New Roman" pitchFamily="18" charset="0"/>
              </a:rPr>
              <a:t>Hemen bütün inici makamların birinci mertebe güçlüsü –bazı istisnalar hariç- bu makamların </a:t>
            </a:r>
            <a:r>
              <a:rPr lang="tr-TR" sz="1900" dirty="0" err="1" smtClean="0">
                <a:latin typeface="Times New Roman" pitchFamily="18" charset="0"/>
                <a:cs typeface="Times New Roman" pitchFamily="18" charset="0"/>
              </a:rPr>
              <a:t>tîz</a:t>
            </a:r>
            <a:r>
              <a:rPr lang="tr-TR" sz="1900" dirty="0" smtClean="0">
                <a:latin typeface="Times New Roman" pitchFamily="18" charset="0"/>
                <a:cs typeface="Times New Roman" pitchFamily="18" charset="0"/>
              </a:rPr>
              <a:t> duraklarıdır. Muhayyer makamının birinci mertebede güçlüsü Muhayyer perdesidir. İkinci mertebede güçlü, ana dizinin ek yerindeki (Mi) Hüseyni perdesidir.</a:t>
            </a:r>
          </a:p>
          <a:p>
            <a:r>
              <a:rPr lang="tr-TR" sz="1900" b="1" dirty="0" smtClean="0">
                <a:latin typeface="Times New Roman" pitchFamily="18" charset="0"/>
                <a:cs typeface="Times New Roman" pitchFamily="18" charset="0"/>
              </a:rPr>
              <a:t>Durağı	: </a:t>
            </a:r>
            <a:r>
              <a:rPr lang="tr-TR" sz="1900" dirty="0" smtClean="0">
                <a:latin typeface="Times New Roman" pitchFamily="18" charset="0"/>
                <a:cs typeface="Times New Roman" pitchFamily="18" charset="0"/>
              </a:rPr>
              <a:t>Dügâh perdesidir.</a:t>
            </a:r>
          </a:p>
          <a:p>
            <a:r>
              <a:rPr lang="tr-TR" sz="1900" b="1" dirty="0" smtClean="0">
                <a:latin typeface="Times New Roman" pitchFamily="18" charset="0"/>
                <a:cs typeface="Times New Roman" pitchFamily="18" charset="0"/>
              </a:rPr>
              <a:t>Yedeni	: </a:t>
            </a:r>
            <a:r>
              <a:rPr lang="tr-TR" sz="1900" dirty="0" smtClean="0">
                <a:latin typeface="Times New Roman" pitchFamily="18" charset="0"/>
                <a:cs typeface="Times New Roman" pitchFamily="18" charset="0"/>
              </a:rPr>
              <a:t>2. Çizgideki Sol (Rast) perdesidir.</a:t>
            </a:r>
          </a:p>
          <a:p>
            <a:r>
              <a:rPr lang="tr-TR" sz="1900" b="1" dirty="0" smtClean="0">
                <a:latin typeface="Times New Roman" pitchFamily="18" charset="0"/>
                <a:cs typeface="Times New Roman" pitchFamily="18" charset="0"/>
              </a:rPr>
              <a:t>Dizinin </a:t>
            </a:r>
            <a:r>
              <a:rPr lang="tr-TR" sz="1900" b="1" dirty="0" err="1" smtClean="0">
                <a:latin typeface="Times New Roman" pitchFamily="18" charset="0"/>
                <a:cs typeface="Times New Roman" pitchFamily="18" charset="0"/>
              </a:rPr>
              <a:t>pesten</a:t>
            </a:r>
            <a:r>
              <a:rPr lang="tr-TR" sz="1900" b="1" dirty="0" smtClean="0">
                <a:latin typeface="Times New Roman" pitchFamily="18" charset="0"/>
                <a:cs typeface="Times New Roman" pitchFamily="18" charset="0"/>
              </a:rPr>
              <a:t> </a:t>
            </a:r>
            <a:r>
              <a:rPr lang="tr-TR" sz="1900" b="1" dirty="0" err="1" smtClean="0">
                <a:latin typeface="Times New Roman" pitchFamily="18" charset="0"/>
                <a:cs typeface="Times New Roman" pitchFamily="18" charset="0"/>
              </a:rPr>
              <a:t>tîze</a:t>
            </a:r>
            <a:r>
              <a:rPr lang="tr-TR" sz="1900" b="1" dirty="0" smtClean="0">
                <a:latin typeface="Times New Roman" pitchFamily="18" charset="0"/>
                <a:cs typeface="Times New Roman" pitchFamily="18" charset="0"/>
              </a:rPr>
              <a:t> doğru sesleri:</a:t>
            </a:r>
            <a:r>
              <a:rPr lang="tr-TR" sz="1900" dirty="0" smtClean="0">
                <a:latin typeface="Times New Roman" pitchFamily="18" charset="0"/>
                <a:cs typeface="Times New Roman" pitchFamily="18" charset="0"/>
              </a:rPr>
              <a:t> Dügâh, Segâh, Çargâh,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Hüseynî, Eviç, </a:t>
            </a:r>
            <a:r>
              <a:rPr lang="tr-TR" sz="1900" dirty="0" err="1" smtClean="0">
                <a:latin typeface="Times New Roman" pitchFamily="18" charset="0"/>
                <a:cs typeface="Times New Roman" pitchFamily="18" charset="0"/>
              </a:rPr>
              <a:t>Gerdâniye</a:t>
            </a:r>
            <a:r>
              <a:rPr lang="tr-TR" sz="1900" dirty="0" smtClean="0">
                <a:latin typeface="Times New Roman" pitchFamily="18" charset="0"/>
                <a:cs typeface="Times New Roman" pitchFamily="18" charset="0"/>
              </a:rPr>
              <a:t> ve Muhayyer’dir.</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57</a:t>
            </a:fld>
            <a:endParaRPr lang="tr-TR"/>
          </a:p>
        </p:txBody>
      </p:sp>
      <p:pic>
        <p:nvPicPr>
          <p:cNvPr id="15362" name="Resim 7" descr="Muhayyer Makamı"/>
          <p:cNvPicPr>
            <a:picLocks noChangeAspect="1" noChangeArrowheads="1"/>
          </p:cNvPicPr>
          <p:nvPr/>
        </p:nvPicPr>
        <p:blipFill>
          <a:blip r:embed="rId2"/>
          <a:srcRect/>
          <a:stretch>
            <a:fillRect/>
          </a:stretch>
        </p:blipFill>
        <p:spPr bwMode="auto">
          <a:xfrm>
            <a:off x="1928794" y="2428868"/>
            <a:ext cx="5400675" cy="1228725"/>
          </a:xfrm>
          <a:prstGeom prst="rect">
            <a:avLst/>
          </a:prstGeom>
          <a:noFill/>
          <a:ln w="9525">
            <a:noFill/>
            <a:miter lim="800000"/>
            <a:headEnd/>
            <a:tailEnd/>
          </a:ln>
        </p:spPr>
      </p:pic>
      <p:pic>
        <p:nvPicPr>
          <p:cNvPr id="15363" name="Resim 8" descr="盽䀺哞閩相隌相障相"/>
          <p:cNvPicPr>
            <a:picLocks noChangeAspect="1" noChangeArrowheads="1"/>
          </p:cNvPicPr>
          <p:nvPr/>
        </p:nvPicPr>
        <p:blipFill>
          <a:blip r:embed="rId3"/>
          <a:srcRect/>
          <a:stretch>
            <a:fillRect/>
          </a:stretch>
        </p:blipFill>
        <p:spPr bwMode="auto">
          <a:xfrm>
            <a:off x="2643174" y="3857628"/>
            <a:ext cx="161925" cy="190500"/>
          </a:xfrm>
          <a:prstGeom prst="rect">
            <a:avLst/>
          </a:prstGeom>
          <a:noFill/>
          <a:ln w="9525">
            <a:noFill/>
            <a:miter lim="800000"/>
            <a:headEnd/>
            <a:tailEnd/>
          </a:ln>
        </p:spPr>
      </p:pic>
      <p:pic>
        <p:nvPicPr>
          <p:cNvPr id="15364" name="Resim 9" descr="盽䀺哞閩相隌相障相"/>
          <p:cNvPicPr>
            <a:picLocks noChangeAspect="1" noChangeArrowheads="1"/>
          </p:cNvPicPr>
          <p:nvPr/>
        </p:nvPicPr>
        <p:blipFill>
          <a:blip r:embed="rId4"/>
          <a:srcRect/>
          <a:stretch>
            <a:fillRect/>
          </a:stretch>
        </p:blipFill>
        <p:spPr bwMode="auto">
          <a:xfrm>
            <a:off x="3286116" y="3857628"/>
            <a:ext cx="133350"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fontScale="85000" lnSpcReduction="10000"/>
          </a:bodyPr>
          <a:lstStyle/>
          <a:p>
            <a:pPr algn="just">
              <a:buNone/>
            </a:pPr>
            <a:r>
              <a:rPr lang="tr-TR" sz="2000" b="1" dirty="0" smtClean="0">
                <a:latin typeface="Times New Roman" pitchFamily="18" charset="0"/>
                <a:cs typeface="Times New Roman" pitchFamily="18" charset="0"/>
              </a:rPr>
              <a:t>	Seyri	: </a:t>
            </a:r>
            <a:r>
              <a:rPr lang="tr-TR" sz="2000" dirty="0" smtClean="0">
                <a:latin typeface="Times New Roman" pitchFamily="18" charset="0"/>
                <a:cs typeface="Times New Roman" pitchFamily="18" charset="0"/>
              </a:rPr>
              <a:t>İnicidir.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durak Muhayyer perdesi </a:t>
            </a:r>
            <a:r>
              <a:rPr lang="tr-TR" sz="2000" dirty="0" err="1" smtClean="0">
                <a:latin typeface="Times New Roman" pitchFamily="18" charset="0"/>
                <a:cs typeface="Times New Roman" pitchFamily="18" charset="0"/>
              </a:rPr>
              <a:t>civârından</a:t>
            </a:r>
            <a:r>
              <a:rPr lang="tr-TR" sz="2000" dirty="0" smtClean="0">
                <a:latin typeface="Times New Roman" pitchFamily="18" charset="0"/>
                <a:cs typeface="Times New Roman" pitchFamily="18" charset="0"/>
              </a:rPr>
              <a:t> seyre başlanır. Muhayyer perdesi üzerindeki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bölgede gezindikten sonra, Muhayyer perdesi üzerinde yarım karar yapılır. Daha sonra ikinci mertebede güçlü olan Hüseynî perdesinde asma karar gösterilir. Bu arada gereken yerlerde asma kararlar yapılır. Sonunda karışık gezinilerek Dügâh perdesinde Hüseynî dizisiyle tam karar yapılır.</a:t>
            </a:r>
          </a:p>
          <a:p>
            <a:pPr algn="ctr">
              <a:buNone/>
            </a:pPr>
            <a:r>
              <a:rPr lang="tr-TR" sz="2000" b="1" dirty="0" smtClean="0">
                <a:latin typeface="Times New Roman" pitchFamily="18" charset="0"/>
                <a:cs typeface="Times New Roman" pitchFamily="18" charset="0"/>
              </a:rPr>
              <a:t>Muhayyer Makamı Örnek Seyri</a:t>
            </a: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just"/>
            <a:endParaRPr lang="tr-TR" sz="2000" dirty="0" smtClean="0"/>
          </a:p>
          <a:p>
            <a:pPr algn="just"/>
            <a:endParaRPr lang="tr-TR" sz="2000" dirty="0" smtClean="0"/>
          </a:p>
          <a:p>
            <a:pPr algn="just"/>
            <a:r>
              <a:rPr lang="tr-TR" sz="2000" dirty="0" smtClean="0">
                <a:latin typeface="Times New Roman" pitchFamily="18" charset="0"/>
                <a:cs typeface="Times New Roman" pitchFamily="18" charset="0"/>
              </a:rPr>
              <a:t>k. GÜLİZÂR MAKAMI</a:t>
            </a:r>
          </a:p>
          <a:p>
            <a:pPr algn="just"/>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Gülizâr</a:t>
            </a:r>
            <a:r>
              <a:rPr lang="tr-TR" sz="2000" dirty="0" smtClean="0">
                <a:latin typeface="Times New Roman" pitchFamily="18" charset="0"/>
                <a:cs typeface="Times New Roman" pitchFamily="18" charset="0"/>
              </a:rPr>
              <a:t> makamına bazen </a:t>
            </a:r>
            <a:r>
              <a:rPr lang="tr-TR" sz="2000" dirty="0" err="1" smtClean="0">
                <a:latin typeface="Times New Roman" pitchFamily="18" charset="0"/>
                <a:cs typeface="Times New Roman" pitchFamily="18" charset="0"/>
              </a:rPr>
              <a:t>Gülizâr</a:t>
            </a:r>
            <a:r>
              <a:rPr lang="tr-TR" sz="2000" dirty="0" smtClean="0">
                <a:latin typeface="Times New Roman" pitchFamily="18" charset="0"/>
                <a:cs typeface="Times New Roman" pitchFamily="18" charset="0"/>
              </a:rPr>
              <a:t>, bazen de Hüseynî </a:t>
            </a:r>
            <a:r>
              <a:rPr lang="tr-TR" sz="2000" dirty="0" err="1" smtClean="0">
                <a:latin typeface="Times New Roman" pitchFamily="18" charset="0"/>
                <a:cs typeface="Times New Roman" pitchFamily="18" charset="0"/>
              </a:rPr>
              <a:t>Gülizâr</a:t>
            </a:r>
            <a:r>
              <a:rPr lang="tr-TR" sz="2000" dirty="0" smtClean="0">
                <a:latin typeface="Times New Roman" pitchFamily="18" charset="0"/>
                <a:cs typeface="Times New Roman" pitchFamily="18" charset="0"/>
              </a:rPr>
              <a:t> da denilmektedir. Bu makam da Basit ve </a:t>
            </a:r>
            <a:r>
              <a:rPr lang="tr-TR" sz="2000" dirty="0" err="1" smtClean="0">
                <a:latin typeface="Times New Roman" pitchFamily="18" charset="0"/>
                <a:cs typeface="Times New Roman" pitchFamily="18" charset="0"/>
              </a:rPr>
              <a:t>Mürekkeb</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Gülizâr</a:t>
            </a:r>
            <a:r>
              <a:rPr lang="tr-TR" sz="2000" dirty="0" smtClean="0">
                <a:latin typeface="Times New Roman" pitchFamily="18" charset="0"/>
                <a:cs typeface="Times New Roman" pitchFamily="18" charset="0"/>
              </a:rPr>
              <a:t> makamı olmak üzere ikiye ayrılır. Bu makam,</a:t>
            </a:r>
            <a:r>
              <a:rPr lang="tr-TR" sz="2000" b="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her bakımdan Hüseynî ve Muhayyer makamlarına benzer. </a:t>
            </a:r>
          </a:p>
          <a:p>
            <a:pPr algn="just"/>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Basit </a:t>
            </a:r>
            <a:r>
              <a:rPr lang="tr-TR" sz="2000" b="1" dirty="0" err="1" smtClean="0">
                <a:latin typeface="Times New Roman" pitchFamily="18" charset="0"/>
                <a:cs typeface="Times New Roman" pitchFamily="18" charset="0"/>
              </a:rPr>
              <a:t>Gülizâr</a:t>
            </a:r>
            <a:r>
              <a:rPr lang="tr-TR" sz="2000" b="1" dirty="0" smtClean="0">
                <a:latin typeface="Times New Roman" pitchFamily="18" charset="0"/>
                <a:cs typeface="Times New Roman" pitchFamily="18" charset="0"/>
              </a:rPr>
              <a:t> Makamı: </a:t>
            </a:r>
            <a:r>
              <a:rPr lang="tr-TR" sz="2000" dirty="0" smtClean="0">
                <a:latin typeface="Times New Roman" pitchFamily="18" charset="0"/>
                <a:cs typeface="Times New Roman" pitchFamily="18" charset="0"/>
              </a:rPr>
              <a:t>Bu makam Hüseynî makamının inici şeklidir, seyir bakımından farklıdır. İnicilik bakımından Muhayyer makamına benzerse de, Muhayyer makamından farkı, </a:t>
            </a:r>
            <a:r>
              <a:rPr lang="tr-TR" sz="2000" dirty="0" err="1" smtClean="0">
                <a:latin typeface="Times New Roman" pitchFamily="18" charset="0"/>
                <a:cs typeface="Times New Roman" pitchFamily="18" charset="0"/>
              </a:rPr>
              <a:t>Gülizâr</a:t>
            </a:r>
            <a:r>
              <a:rPr lang="tr-TR" sz="2000" dirty="0" smtClean="0">
                <a:latin typeface="Times New Roman" pitchFamily="18" charset="0"/>
                <a:cs typeface="Times New Roman" pitchFamily="18" charset="0"/>
              </a:rPr>
              <a:t> makamı birinci mertebede yarım kararını yine Hüseynî perdesi üzerinde yapması ve Muhayyer perdesi üzerinde pek belirgin kalışlar yapmamasıdır. </a:t>
            </a:r>
            <a:r>
              <a:rPr lang="tr-TR" sz="2000" dirty="0" err="1" smtClean="0">
                <a:latin typeface="Times New Roman" pitchFamily="18" charset="0"/>
                <a:cs typeface="Times New Roman" pitchFamily="18" charset="0"/>
              </a:rPr>
              <a:t>Gülizâr</a:t>
            </a:r>
            <a:r>
              <a:rPr lang="tr-TR" sz="2000" dirty="0" smtClean="0">
                <a:latin typeface="Times New Roman" pitchFamily="18" charset="0"/>
                <a:cs typeface="Times New Roman" pitchFamily="18" charset="0"/>
              </a:rPr>
              <a:t> makamının birinci mertebe güçlüsü, Hüseynî perdesidir. Basit </a:t>
            </a:r>
            <a:r>
              <a:rPr lang="tr-TR" sz="2000" dirty="0" err="1" smtClean="0">
                <a:latin typeface="Times New Roman" pitchFamily="18" charset="0"/>
                <a:cs typeface="Times New Roman" pitchFamily="18" charset="0"/>
              </a:rPr>
              <a:t>Gülizâr</a:t>
            </a:r>
            <a:r>
              <a:rPr lang="tr-TR" sz="2000" dirty="0" smtClean="0">
                <a:latin typeface="Times New Roman" pitchFamily="18" charset="0"/>
                <a:cs typeface="Times New Roman" pitchFamily="18" charset="0"/>
              </a:rPr>
              <a:t> makamı Muhayyer makamı kadar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seslere çıkmaz, en fazla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Çargâh’a çıkar.</a:t>
            </a:r>
          </a:p>
          <a:p>
            <a:pPr algn="just">
              <a:buNone/>
            </a:pPr>
            <a:endParaRPr lang="tr-TR" sz="2000" b="1" dirty="0"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58</a:t>
            </a:fld>
            <a:endParaRPr lang="tr-TR"/>
          </a:p>
        </p:txBody>
      </p:sp>
      <p:pic>
        <p:nvPicPr>
          <p:cNvPr id="16386" name="Resim 10" descr="Muhayyer"/>
          <p:cNvPicPr>
            <a:picLocks noChangeAspect="1" noChangeArrowheads="1"/>
          </p:cNvPicPr>
          <p:nvPr/>
        </p:nvPicPr>
        <p:blipFill>
          <a:blip r:embed="rId2"/>
          <a:srcRect/>
          <a:stretch>
            <a:fillRect/>
          </a:stretch>
        </p:blipFill>
        <p:spPr bwMode="auto">
          <a:xfrm>
            <a:off x="1857356" y="2214554"/>
            <a:ext cx="5400675" cy="1047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1357298"/>
            <a:ext cx="8229600" cy="4768865"/>
          </a:xfrm>
        </p:spPr>
        <p:txBody>
          <a:bodyPr/>
          <a:lstStyle/>
          <a:p>
            <a:pPr>
              <a:buNone/>
            </a:pPr>
            <a:endParaRPr lang="tr-TR" dirty="0" smtClean="0"/>
          </a:p>
          <a:p>
            <a:pPr algn="just"/>
            <a:r>
              <a:rPr lang="tr-TR" sz="2000" b="1" dirty="0" err="1" smtClean="0">
                <a:latin typeface="Times New Roman" pitchFamily="18" charset="0"/>
                <a:cs typeface="Times New Roman" pitchFamily="18" charset="0"/>
              </a:rPr>
              <a:t>Mürekkeb</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Gülizâr</a:t>
            </a:r>
            <a:r>
              <a:rPr lang="tr-TR" sz="2000" b="1" dirty="0" smtClean="0">
                <a:latin typeface="Times New Roman" pitchFamily="18" charset="0"/>
                <a:cs typeface="Times New Roman" pitchFamily="18" charset="0"/>
              </a:rPr>
              <a:t> makamı: </a:t>
            </a:r>
            <a:r>
              <a:rPr lang="tr-TR" sz="2000" dirty="0" smtClean="0">
                <a:latin typeface="Times New Roman" pitchFamily="18" charset="0"/>
                <a:cs typeface="Times New Roman" pitchFamily="18" charset="0"/>
              </a:rPr>
              <a:t>İnici Hüseynî makam dizisine zaman zaman inici </a:t>
            </a:r>
            <a:r>
              <a:rPr lang="tr-TR" sz="2000" dirty="0" err="1" smtClean="0">
                <a:latin typeface="Times New Roman" pitchFamily="18" charset="0"/>
                <a:cs typeface="Times New Roman" pitchFamily="18" charset="0"/>
              </a:rPr>
              <a:t>Karciğâr</a:t>
            </a:r>
            <a:r>
              <a:rPr lang="tr-TR" sz="2000" dirty="0" smtClean="0">
                <a:latin typeface="Times New Roman" pitchFamily="18" charset="0"/>
                <a:cs typeface="Times New Roman" pitchFamily="18" charset="0"/>
              </a:rPr>
              <a:t> dizisinin katılmasından meydana gelmiş bir makamdır.</a:t>
            </a:r>
            <a:endParaRPr lang="tr-TR" dirty="0" smtClean="0">
              <a:latin typeface="Times New Roman" pitchFamily="18" charset="0"/>
              <a:cs typeface="Times New Roman" pitchFamily="18" charset="0"/>
            </a:endParaRPr>
          </a:p>
          <a:p>
            <a:pPr algn="ctr">
              <a:buNone/>
            </a:pPr>
            <a:r>
              <a:rPr lang="tr-TR" sz="2000" b="1" dirty="0" err="1" smtClean="0">
                <a:latin typeface="Times New Roman" pitchFamily="18" charset="0"/>
                <a:cs typeface="Times New Roman" pitchFamily="18" charset="0"/>
              </a:rPr>
              <a:t>Gülizâr</a:t>
            </a:r>
            <a:r>
              <a:rPr lang="tr-TR" sz="2000" b="1" dirty="0" smtClean="0">
                <a:latin typeface="Times New Roman" pitchFamily="18" charset="0"/>
                <a:cs typeface="Times New Roman" pitchFamily="18" charset="0"/>
              </a:rPr>
              <a:t> Makamı Örnek Seyri</a:t>
            </a:r>
          </a:p>
          <a:p>
            <a:pPr algn="ctr">
              <a:buNone/>
            </a:pPr>
            <a:endParaRPr lang="tr-TR" sz="2000" b="1" dirty="0" smtClean="0"/>
          </a:p>
          <a:p>
            <a:pPr algn="ctr">
              <a:buNone/>
            </a:pPr>
            <a:endParaRPr lang="tr-TR" sz="2000" b="1" dirty="0" smtClean="0"/>
          </a:p>
          <a:p>
            <a:pPr algn="ctr">
              <a:buNone/>
            </a:pPr>
            <a:endParaRPr lang="tr-TR" sz="2000" b="1" dirty="0" smtClean="0"/>
          </a:p>
          <a:p>
            <a:pPr algn="ctr">
              <a:buNone/>
            </a:pPr>
            <a:endParaRPr lang="tr-TR" sz="2000" b="1" dirty="0" smtClean="0"/>
          </a:p>
          <a:p>
            <a:pPr algn="just"/>
            <a:r>
              <a:rPr lang="tr-TR" sz="2000" dirty="0" smtClean="0">
                <a:latin typeface="Times New Roman" pitchFamily="18" charset="0"/>
                <a:cs typeface="Times New Roman" pitchFamily="18" charset="0"/>
              </a:rPr>
              <a:t>DİLKEŞ-HÂVERÂN MAKAMI</a:t>
            </a:r>
          </a:p>
          <a:p>
            <a:pPr algn="just"/>
            <a:r>
              <a:rPr lang="tr-TR" sz="2000" b="1" dirty="0" smtClean="0">
                <a:latin typeface="Times New Roman" pitchFamily="18" charset="0"/>
                <a:cs typeface="Times New Roman" pitchFamily="18" charset="0"/>
              </a:rPr>
              <a:t>Dizisi: </a:t>
            </a:r>
            <a:r>
              <a:rPr lang="tr-TR" sz="2000" dirty="0" smtClean="0">
                <a:latin typeface="Times New Roman" pitchFamily="18" charset="0"/>
                <a:cs typeface="Times New Roman" pitchFamily="18" charset="0"/>
              </a:rPr>
              <a:t>Yerinde Hüseynî makamı dizisi ile Irak perdesindeki Segâh Dörtlüsü’nün veya Irak makamının bir kısmının birbirine eklenmesinden meydana gelmiştir.</a:t>
            </a:r>
          </a:p>
          <a:p>
            <a:pPr algn="just">
              <a:buNone/>
            </a:pPr>
            <a:endParaRPr lang="tr-TR" sz="2000" b="1" dirty="0" smtClean="0"/>
          </a:p>
          <a:p>
            <a:pPr algn="ctr">
              <a:buNone/>
            </a:pPr>
            <a:endParaRPr lang="tr-TR" sz="2000"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59</a:t>
            </a:fld>
            <a:endParaRPr lang="tr-TR"/>
          </a:p>
        </p:txBody>
      </p:sp>
      <p:pic>
        <p:nvPicPr>
          <p:cNvPr id="17410" name="Resim 15" descr="Muhayyer Makamı"/>
          <p:cNvPicPr>
            <a:picLocks noChangeAspect="1" noChangeArrowheads="1"/>
          </p:cNvPicPr>
          <p:nvPr/>
        </p:nvPicPr>
        <p:blipFill>
          <a:blip r:embed="rId2"/>
          <a:srcRect/>
          <a:stretch>
            <a:fillRect/>
          </a:stretch>
        </p:blipFill>
        <p:spPr bwMode="auto">
          <a:xfrm>
            <a:off x="1857356" y="428604"/>
            <a:ext cx="5400675" cy="1228725"/>
          </a:xfrm>
          <a:prstGeom prst="rect">
            <a:avLst/>
          </a:prstGeom>
          <a:noFill/>
          <a:ln w="9525">
            <a:noFill/>
            <a:miter lim="800000"/>
            <a:headEnd/>
            <a:tailEnd/>
          </a:ln>
        </p:spPr>
      </p:pic>
      <p:pic>
        <p:nvPicPr>
          <p:cNvPr id="17411" name="Resim 16" descr="Gülizâr"/>
          <p:cNvPicPr>
            <a:picLocks noChangeAspect="1" noChangeArrowheads="1"/>
          </p:cNvPicPr>
          <p:nvPr/>
        </p:nvPicPr>
        <p:blipFill>
          <a:blip r:embed="rId3"/>
          <a:srcRect/>
          <a:stretch>
            <a:fillRect/>
          </a:stretch>
        </p:blipFill>
        <p:spPr bwMode="auto">
          <a:xfrm>
            <a:off x="1857356" y="3071810"/>
            <a:ext cx="5400675" cy="99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000" b="1" dirty="0">
                <a:latin typeface="Times New Roman" pitchFamily="18" charset="0"/>
                <a:cs typeface="Times New Roman" pitchFamily="18" charset="0"/>
              </a:rPr>
              <a:t>D- MÛSİKÎ’NİN KONUSU</a:t>
            </a:r>
            <a:endParaRPr lang="tr-TR" sz="20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10000"/>
          </a:bodyPr>
          <a:lstStyle/>
          <a:p>
            <a:pPr algn="just"/>
            <a:r>
              <a:rPr lang="tr-TR" sz="2000" dirty="0" err="1">
                <a:latin typeface="Times New Roman" pitchFamily="18" charset="0"/>
                <a:cs typeface="Times New Roman" pitchFamily="18" charset="0"/>
              </a:rPr>
              <a:t>Mûsikînin</a:t>
            </a:r>
            <a:r>
              <a:rPr lang="tr-TR" sz="2000" dirty="0">
                <a:latin typeface="Times New Roman" pitchFamily="18" charset="0"/>
                <a:cs typeface="Times New Roman" pitchFamily="18" charset="0"/>
              </a:rPr>
              <a:t> konusu sesler (nağmeler)’</a:t>
            </a:r>
            <a:r>
              <a:rPr lang="tr-TR" sz="2000" dirty="0" err="1">
                <a:latin typeface="Times New Roman" pitchFamily="18" charset="0"/>
                <a:cs typeface="Times New Roman" pitchFamily="18" charset="0"/>
              </a:rPr>
              <a:t>dir</a:t>
            </a:r>
            <a:r>
              <a:rPr lang="tr-TR" sz="2000" dirty="0">
                <a:latin typeface="Times New Roman" pitchFamily="18" charset="0"/>
                <a:cs typeface="Times New Roman" pitchFamily="18" charset="0"/>
              </a:rPr>
              <a:t>. Ses, cisimlerin titreşiminden meydana gelen bir fizik olayıdır. Bir dalga hareketi olan bu olayın, işitme organlarımız üzerindeki etkisine ses denir. Kulağa hoş gelen ölçülü ahenkli seslere “müzikal”, insan kulağını rahatsız eden ölçüsüz ahenksiz seslere de ”gürültü” denir</a:t>
            </a:r>
            <a:r>
              <a:rPr lang="tr-TR" sz="2000" dirty="0" smtClean="0">
                <a:latin typeface="Times New Roman" pitchFamily="18" charset="0"/>
                <a:cs typeface="Times New Roman" pitchFamily="18" charset="0"/>
              </a:rPr>
              <a:t>.</a:t>
            </a:r>
          </a:p>
          <a:p>
            <a:r>
              <a:rPr lang="tr-TR" sz="2000" dirty="0">
                <a:latin typeface="Times New Roman" pitchFamily="18" charset="0"/>
                <a:cs typeface="Times New Roman" pitchFamily="18" charset="0"/>
              </a:rPr>
              <a:t>İnsan sesleri, erkek, kadın ve çocuk sesleri olmak üzere ikiye ayrılır. Erkek sesleri kalın, kadın ve çocuk sesleri de ince seslerdir.</a:t>
            </a:r>
          </a:p>
          <a:p>
            <a:r>
              <a:rPr lang="tr-TR" sz="2000" dirty="0">
                <a:latin typeface="Times New Roman" pitchFamily="18" charset="0"/>
                <a:cs typeface="Times New Roman" pitchFamily="18" charset="0"/>
              </a:rPr>
              <a:t>1-Erkek sesleri üçe ayrılır.</a:t>
            </a:r>
          </a:p>
          <a:p>
            <a:r>
              <a:rPr lang="tr-TR" sz="2000" dirty="0">
                <a:latin typeface="Times New Roman" pitchFamily="18" charset="0"/>
                <a:cs typeface="Times New Roman" pitchFamily="18" charset="0"/>
              </a:rPr>
              <a:t>	   a) Tenor: İnce erkek seslerine denir.</a:t>
            </a:r>
          </a:p>
          <a:p>
            <a:r>
              <a:rPr lang="tr-TR" sz="2000" dirty="0">
                <a:latin typeface="Times New Roman" pitchFamily="18" charset="0"/>
                <a:cs typeface="Times New Roman" pitchFamily="18" charset="0"/>
              </a:rPr>
              <a:t>	   b) Bariton: Orta kalınlıkta erkek seslerine denir.</a:t>
            </a:r>
          </a:p>
          <a:p>
            <a:r>
              <a:rPr lang="tr-TR" sz="2000" dirty="0">
                <a:latin typeface="Times New Roman" pitchFamily="18" charset="0"/>
                <a:cs typeface="Times New Roman" pitchFamily="18" charset="0"/>
              </a:rPr>
              <a:t>	   c) Bas: Kalın olan erkek seslerine denir.</a:t>
            </a:r>
          </a:p>
          <a:p>
            <a:r>
              <a:rPr lang="tr-TR" sz="2000" dirty="0">
                <a:latin typeface="Times New Roman" pitchFamily="18" charset="0"/>
                <a:cs typeface="Times New Roman" pitchFamily="18" charset="0"/>
              </a:rPr>
              <a:t>2-Kadın ve çocuk sesleri üçe ayrılır.</a:t>
            </a:r>
          </a:p>
          <a:p>
            <a:r>
              <a:rPr lang="tr-TR" sz="2000" dirty="0">
                <a:latin typeface="Times New Roman" pitchFamily="18" charset="0"/>
                <a:cs typeface="Times New Roman" pitchFamily="18" charset="0"/>
              </a:rPr>
              <a:t>	   a) Soprano: İnce kadın ve çocuk seslerine denir.</a:t>
            </a:r>
          </a:p>
          <a:p>
            <a:r>
              <a:rPr lang="tr-TR" sz="2000" dirty="0">
                <a:latin typeface="Times New Roman" pitchFamily="18" charset="0"/>
                <a:cs typeface="Times New Roman" pitchFamily="18" charset="0"/>
              </a:rPr>
              <a:t>	   b) </a:t>
            </a:r>
            <a:r>
              <a:rPr lang="tr-TR" sz="2000" dirty="0" err="1">
                <a:latin typeface="Times New Roman" pitchFamily="18" charset="0"/>
                <a:cs typeface="Times New Roman" pitchFamily="18" charset="0"/>
              </a:rPr>
              <a:t>Mezzo</a:t>
            </a:r>
            <a:r>
              <a:rPr lang="tr-TR" sz="2000" dirty="0">
                <a:latin typeface="Times New Roman" pitchFamily="18" charset="0"/>
                <a:cs typeface="Times New Roman" pitchFamily="18" charset="0"/>
              </a:rPr>
              <a:t> soprano: Orta kalınlıktaki kadın ve çocuk seslerine denir.</a:t>
            </a:r>
          </a:p>
          <a:p>
            <a:r>
              <a:rPr lang="tr-TR" sz="2000" dirty="0">
                <a:latin typeface="Times New Roman" pitchFamily="18" charset="0"/>
                <a:cs typeface="Times New Roman" pitchFamily="18" charset="0"/>
              </a:rPr>
              <a:t>	   c) Alto: Kalın olan kadın seslerine denir.</a:t>
            </a:r>
          </a:p>
          <a:p>
            <a:pPr algn="just"/>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6</a:t>
            </a:fld>
            <a:endParaRPr lang="tr-T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85000" lnSpcReduction="10000"/>
          </a:bodyPr>
          <a:lstStyle/>
          <a:p>
            <a:pPr algn="just"/>
            <a:endParaRPr lang="tr-TR" sz="1800" b="1"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r>
              <a:rPr lang="tr-TR" sz="1800" b="1" dirty="0" smtClean="0">
                <a:latin typeface="Times New Roman" pitchFamily="18" charset="0"/>
                <a:cs typeface="Times New Roman" pitchFamily="18" charset="0"/>
              </a:rPr>
              <a:t>Donanımı	: </a:t>
            </a:r>
            <a:r>
              <a:rPr lang="tr-TR" sz="1800" dirty="0" smtClean="0">
                <a:latin typeface="Times New Roman" pitchFamily="18" charset="0"/>
                <a:cs typeface="Times New Roman" pitchFamily="18" charset="0"/>
              </a:rPr>
              <a:t>Si   , Fa   donanıma yazılır, gerekli değişiklikler eser içinde belirtilir. </a:t>
            </a:r>
          </a:p>
          <a:p>
            <a:pPr algn="just"/>
            <a:r>
              <a:rPr lang="tr-TR" sz="1800" b="1" dirty="0" smtClean="0">
                <a:latin typeface="Times New Roman" pitchFamily="18" charset="0"/>
                <a:cs typeface="Times New Roman" pitchFamily="18" charset="0"/>
              </a:rPr>
              <a:t>Güçlüsü	: </a:t>
            </a:r>
            <a:r>
              <a:rPr lang="tr-TR" sz="1800" dirty="0" smtClean="0">
                <a:latin typeface="Times New Roman" pitchFamily="18" charset="0"/>
                <a:cs typeface="Times New Roman" pitchFamily="18" charset="0"/>
              </a:rPr>
              <a:t>Hüseynî makamının Güçlüsü olan Hüseynî perdesidir. </a:t>
            </a:r>
            <a:r>
              <a:rPr lang="tr-TR" sz="1800" dirty="0" err="1" smtClean="0">
                <a:latin typeface="Times New Roman" pitchFamily="18" charset="0"/>
                <a:cs typeface="Times New Roman" pitchFamily="18" charset="0"/>
              </a:rPr>
              <a:t>Uşşâk</a:t>
            </a:r>
            <a:r>
              <a:rPr lang="tr-TR" sz="1800" dirty="0" smtClean="0">
                <a:latin typeface="Times New Roman" pitchFamily="18" charset="0"/>
                <a:cs typeface="Times New Roman" pitchFamily="18" charset="0"/>
              </a:rPr>
              <a:t> çeşnisiyle bu perdede yarım karar yapılır. Yerindeki Hüseynî perdesinin karar perdesi olan Dügâh perdesi de ikinci mertebe Güçlü gibi kullanılır ve önemlidir.</a:t>
            </a:r>
          </a:p>
          <a:p>
            <a:pPr algn="just"/>
            <a:r>
              <a:rPr lang="tr-TR" sz="1800" b="1" dirty="0" smtClean="0">
                <a:latin typeface="Times New Roman" pitchFamily="18" charset="0"/>
                <a:cs typeface="Times New Roman" pitchFamily="18" charset="0"/>
              </a:rPr>
              <a:t>Durağı	: </a:t>
            </a:r>
            <a:r>
              <a:rPr lang="tr-TR" sz="1800" dirty="0" smtClean="0">
                <a:latin typeface="Times New Roman" pitchFamily="18" charset="0"/>
                <a:cs typeface="Times New Roman" pitchFamily="18" charset="0"/>
              </a:rPr>
              <a:t>Irak perdesidir.</a:t>
            </a:r>
          </a:p>
          <a:p>
            <a:pPr algn="just"/>
            <a:r>
              <a:rPr lang="tr-TR" sz="1800" b="1" dirty="0" smtClean="0">
                <a:latin typeface="Times New Roman" pitchFamily="18" charset="0"/>
                <a:cs typeface="Times New Roman" pitchFamily="18" charset="0"/>
              </a:rPr>
              <a:t>Yedeni	: </a:t>
            </a:r>
            <a:r>
              <a:rPr lang="tr-TR" sz="1800" dirty="0" smtClean="0">
                <a:latin typeface="Times New Roman" pitchFamily="18" charset="0"/>
                <a:cs typeface="Times New Roman" pitchFamily="18" charset="0"/>
              </a:rPr>
              <a:t>1. Çizgideki bakiye diyezli Mi (Mi ) </a:t>
            </a:r>
            <a:r>
              <a:rPr lang="tr-TR" sz="1800" dirty="0" err="1" smtClean="0">
                <a:latin typeface="Times New Roman" pitchFamily="18" charset="0"/>
                <a:cs typeface="Times New Roman" pitchFamily="18" charset="0"/>
              </a:rPr>
              <a:t>Acemaşirân</a:t>
            </a:r>
            <a:r>
              <a:rPr lang="tr-TR" sz="1800" dirty="0" smtClean="0">
                <a:latin typeface="Times New Roman" pitchFamily="18" charset="0"/>
                <a:cs typeface="Times New Roman" pitchFamily="18" charset="0"/>
              </a:rPr>
              <a:t> perdesidir. Yeden çok önemlidir.</a:t>
            </a:r>
          </a:p>
          <a:p>
            <a:pPr algn="just"/>
            <a:r>
              <a:rPr lang="tr-TR" sz="1800" b="1" dirty="0" smtClean="0">
                <a:latin typeface="Times New Roman" pitchFamily="18" charset="0"/>
                <a:cs typeface="Times New Roman" pitchFamily="18" charset="0"/>
              </a:rPr>
              <a:t>Dizinin </a:t>
            </a:r>
            <a:r>
              <a:rPr lang="tr-TR" sz="1800" b="1" dirty="0" err="1" smtClean="0">
                <a:latin typeface="Times New Roman" pitchFamily="18" charset="0"/>
                <a:cs typeface="Times New Roman" pitchFamily="18" charset="0"/>
              </a:rPr>
              <a:t>pesten</a:t>
            </a:r>
            <a:r>
              <a:rPr lang="tr-TR" sz="1800" b="1" dirty="0" smtClean="0">
                <a:latin typeface="Times New Roman" pitchFamily="18" charset="0"/>
                <a:cs typeface="Times New Roman" pitchFamily="18" charset="0"/>
              </a:rPr>
              <a:t> </a:t>
            </a:r>
            <a:r>
              <a:rPr lang="tr-TR" sz="1800" b="1" dirty="0" err="1" smtClean="0">
                <a:latin typeface="Times New Roman" pitchFamily="18" charset="0"/>
                <a:cs typeface="Times New Roman" pitchFamily="18" charset="0"/>
              </a:rPr>
              <a:t>tîze</a:t>
            </a:r>
            <a:r>
              <a:rPr lang="tr-TR" sz="1800" b="1" dirty="0" smtClean="0">
                <a:latin typeface="Times New Roman" pitchFamily="18" charset="0"/>
                <a:cs typeface="Times New Roman" pitchFamily="18" charset="0"/>
              </a:rPr>
              <a:t> doğru sesleri</a:t>
            </a:r>
            <a:r>
              <a:rPr lang="tr-TR" sz="1800" dirty="0" smtClean="0">
                <a:latin typeface="Times New Roman" pitchFamily="18" charset="0"/>
                <a:cs typeface="Times New Roman" pitchFamily="18" charset="0"/>
              </a:rPr>
              <a:t>: Irak, Rast, Dügâh, Segâh, Çargâh, </a:t>
            </a:r>
            <a:r>
              <a:rPr lang="tr-TR" sz="1800" dirty="0" err="1" smtClean="0">
                <a:latin typeface="Times New Roman" pitchFamily="18" charset="0"/>
                <a:cs typeface="Times New Roman" pitchFamily="18" charset="0"/>
              </a:rPr>
              <a:t>Nevâ</a:t>
            </a:r>
            <a:r>
              <a:rPr lang="tr-TR" sz="1800" dirty="0" smtClean="0">
                <a:latin typeface="Times New Roman" pitchFamily="18" charset="0"/>
                <a:cs typeface="Times New Roman" pitchFamily="18" charset="0"/>
              </a:rPr>
              <a:t>, Hüseynî, Eviç veya Acem, </a:t>
            </a:r>
            <a:r>
              <a:rPr lang="tr-TR" sz="1800" dirty="0" err="1" smtClean="0">
                <a:latin typeface="Times New Roman" pitchFamily="18" charset="0"/>
                <a:cs typeface="Times New Roman" pitchFamily="18" charset="0"/>
              </a:rPr>
              <a:t>Gerdâniye</a:t>
            </a:r>
            <a:r>
              <a:rPr lang="tr-TR" sz="1800" dirty="0" smtClean="0">
                <a:latin typeface="Times New Roman" pitchFamily="18" charset="0"/>
                <a:cs typeface="Times New Roman" pitchFamily="18" charset="0"/>
              </a:rPr>
              <a:t>, Muhayyer’dir.</a:t>
            </a:r>
          </a:p>
          <a:p>
            <a:pPr algn="just"/>
            <a:r>
              <a:rPr lang="tr-TR" sz="1800" b="1" dirty="0" smtClean="0">
                <a:latin typeface="Times New Roman" pitchFamily="18" charset="0"/>
                <a:cs typeface="Times New Roman" pitchFamily="18" charset="0"/>
              </a:rPr>
              <a:t>Seyri	: </a:t>
            </a:r>
            <a:r>
              <a:rPr lang="tr-TR" sz="1800" dirty="0" smtClean="0">
                <a:latin typeface="Times New Roman" pitchFamily="18" charset="0"/>
                <a:cs typeface="Times New Roman" pitchFamily="18" charset="0"/>
              </a:rPr>
              <a:t>İnicidir. Mutlaka yerindeki Hüseynî dizisi ile aynen Hüseynî makamında olduğu gibi Güçlü civarından seyre başlanır. Diziyi meydana getiren çeşnilerde karışık gezindikten sonra, Güçlü Hüseynî perdesinde </a:t>
            </a:r>
            <a:r>
              <a:rPr lang="tr-TR" sz="1800" dirty="0" err="1" smtClean="0">
                <a:latin typeface="Times New Roman" pitchFamily="18" charset="0"/>
                <a:cs typeface="Times New Roman" pitchFamily="18" charset="0"/>
              </a:rPr>
              <a:t>Uşşâk</a:t>
            </a:r>
            <a:r>
              <a:rPr lang="tr-TR" sz="1800" dirty="0" smtClean="0">
                <a:latin typeface="Times New Roman" pitchFamily="18" charset="0"/>
                <a:cs typeface="Times New Roman" pitchFamily="18" charset="0"/>
              </a:rPr>
              <a:t> çeşnisiyle yarım karar yapılır. Bu arada gereken yerlerde gerekli asma kararlar da gösterilir. Nihayet yine karışık gezindikten sonra Irak perdesindeki Segâh Dörtlüsü’ne geçilir ve Irak perdesinde Segâh çeşnisiyle yedenli olarak tam karar yapılır.</a:t>
            </a:r>
          </a:p>
          <a:p>
            <a:pPr algn="just">
              <a:buNone/>
            </a:pPr>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60</a:t>
            </a:fld>
            <a:endParaRPr lang="tr-TR"/>
          </a:p>
        </p:txBody>
      </p:sp>
      <p:pic>
        <p:nvPicPr>
          <p:cNvPr id="18434" name="Resim 203" descr="Dilkeş-Hâverân Makamı"/>
          <p:cNvPicPr>
            <a:picLocks noChangeAspect="1" noChangeArrowheads="1"/>
          </p:cNvPicPr>
          <p:nvPr/>
        </p:nvPicPr>
        <p:blipFill>
          <a:blip r:embed="rId2"/>
          <a:srcRect/>
          <a:stretch>
            <a:fillRect/>
          </a:stretch>
        </p:blipFill>
        <p:spPr bwMode="auto">
          <a:xfrm>
            <a:off x="2000232" y="357166"/>
            <a:ext cx="5400675" cy="2324100"/>
          </a:xfrm>
          <a:prstGeom prst="rect">
            <a:avLst/>
          </a:prstGeom>
          <a:noFill/>
          <a:ln w="9525">
            <a:noFill/>
            <a:miter lim="800000"/>
            <a:headEnd/>
            <a:tailEnd/>
          </a:ln>
        </p:spPr>
      </p:pic>
      <p:pic>
        <p:nvPicPr>
          <p:cNvPr id="18435" name="Resim 204" descr="盽䀺哞閩相隌相障相"/>
          <p:cNvPicPr>
            <a:picLocks noChangeAspect="1" noChangeArrowheads="1"/>
          </p:cNvPicPr>
          <p:nvPr/>
        </p:nvPicPr>
        <p:blipFill>
          <a:blip r:embed="rId3"/>
          <a:srcRect/>
          <a:stretch>
            <a:fillRect/>
          </a:stretch>
        </p:blipFill>
        <p:spPr bwMode="auto">
          <a:xfrm>
            <a:off x="2643174" y="2857496"/>
            <a:ext cx="176474" cy="214290"/>
          </a:xfrm>
          <a:prstGeom prst="rect">
            <a:avLst/>
          </a:prstGeom>
          <a:noFill/>
          <a:ln w="9525">
            <a:noFill/>
            <a:miter lim="800000"/>
            <a:headEnd/>
            <a:tailEnd/>
          </a:ln>
        </p:spPr>
      </p:pic>
      <p:pic>
        <p:nvPicPr>
          <p:cNvPr id="18436" name="Resim 205" descr="盽䀺哞閩相隌相障相"/>
          <p:cNvPicPr>
            <a:picLocks noChangeAspect="1" noChangeArrowheads="1"/>
          </p:cNvPicPr>
          <p:nvPr/>
        </p:nvPicPr>
        <p:blipFill>
          <a:blip r:embed="rId4"/>
          <a:srcRect/>
          <a:stretch>
            <a:fillRect/>
          </a:stretch>
        </p:blipFill>
        <p:spPr bwMode="auto">
          <a:xfrm>
            <a:off x="3071802" y="2928934"/>
            <a:ext cx="133350"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fontScale="92500"/>
          </a:bodyPr>
          <a:lstStyle/>
          <a:p>
            <a:pPr algn="ctr">
              <a:buNone/>
            </a:pPr>
            <a:r>
              <a:rPr lang="tr-TR" sz="2000" b="1" dirty="0" err="1" smtClean="0">
                <a:latin typeface="Times New Roman" pitchFamily="18" charset="0"/>
                <a:cs typeface="Times New Roman" pitchFamily="18" charset="0"/>
              </a:rPr>
              <a:t>Dilkeş</a:t>
            </a:r>
            <a:r>
              <a:rPr lang="tr-TR" sz="2000" b="1" dirty="0" smtClean="0">
                <a:latin typeface="Times New Roman" pitchFamily="18" charset="0"/>
                <a:cs typeface="Times New Roman" pitchFamily="18" charset="0"/>
              </a:rPr>
              <a:t>-</a:t>
            </a:r>
            <a:r>
              <a:rPr lang="tr-TR" sz="2000" b="1" dirty="0" err="1" smtClean="0">
                <a:latin typeface="Times New Roman" pitchFamily="18" charset="0"/>
                <a:cs typeface="Times New Roman" pitchFamily="18" charset="0"/>
              </a:rPr>
              <a:t>Hâverân</a:t>
            </a:r>
            <a:r>
              <a:rPr lang="tr-TR" sz="2000" b="1" dirty="0" smtClean="0">
                <a:latin typeface="Times New Roman" pitchFamily="18" charset="0"/>
                <a:cs typeface="Times New Roman" pitchFamily="18" charset="0"/>
              </a:rPr>
              <a:t> Makamı Örnek Seyri</a:t>
            </a: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l. HİCÂZ HÜMÂYÛN</a:t>
            </a:r>
          </a:p>
          <a:p>
            <a:pPr algn="just"/>
            <a:r>
              <a:rPr lang="tr-TR" sz="2000" b="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Bu makama </a:t>
            </a:r>
            <a:r>
              <a:rPr lang="tr-TR" sz="2000" dirty="0" err="1" smtClean="0">
                <a:latin typeface="Times New Roman" pitchFamily="18" charset="0"/>
                <a:cs typeface="Times New Roman" pitchFamily="18" charset="0"/>
              </a:rPr>
              <a:t>Hümâyûn</a:t>
            </a:r>
            <a:r>
              <a:rPr lang="tr-TR" sz="2000" dirty="0" smtClean="0">
                <a:latin typeface="Times New Roman" pitchFamily="18" charset="0"/>
                <a:cs typeface="Times New Roman" pitchFamily="18" charset="0"/>
              </a:rPr>
              <a:t> makamı da denir.</a:t>
            </a:r>
          </a:p>
          <a:p>
            <a:pPr algn="just"/>
            <a:r>
              <a:rPr lang="tr-TR" sz="2000" b="1" dirty="0" smtClean="0">
                <a:latin typeface="Times New Roman" pitchFamily="18" charset="0"/>
                <a:cs typeface="Times New Roman" pitchFamily="18" charset="0"/>
              </a:rPr>
              <a:t>Dizisi: </a:t>
            </a:r>
            <a:r>
              <a:rPr lang="tr-TR" sz="2000" dirty="0" smtClean="0">
                <a:latin typeface="Times New Roman" pitchFamily="18" charset="0"/>
                <a:cs typeface="Times New Roman" pitchFamily="18" charset="0"/>
              </a:rPr>
              <a:t>Yerinde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Dörtlüsü’ne </a:t>
            </a:r>
            <a:r>
              <a:rPr lang="tr-TR" sz="2000" dirty="0" err="1" smtClean="0">
                <a:latin typeface="Times New Roman" pitchFamily="18" charset="0"/>
                <a:cs typeface="Times New Roman" pitchFamily="18" charset="0"/>
              </a:rPr>
              <a:t>Nevâ’da</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Beşlisi’nin eklenmesiyle meydana gelmiştir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Dörtlüsü + 4. Derecede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Beşlisi).</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1800" b="1" dirty="0" smtClean="0">
              <a:latin typeface="Times New Roman" pitchFamily="18" charset="0"/>
              <a:cs typeface="Times New Roman" pitchFamily="18" charset="0"/>
            </a:endParaRPr>
          </a:p>
          <a:p>
            <a:pPr algn="just"/>
            <a:r>
              <a:rPr lang="tr-TR" sz="1800" b="1" dirty="0" smtClean="0">
                <a:latin typeface="Times New Roman" pitchFamily="18" charset="0"/>
                <a:cs typeface="Times New Roman" pitchFamily="18" charset="0"/>
              </a:rPr>
              <a:t>Donanımı	: </a:t>
            </a:r>
            <a:r>
              <a:rPr lang="tr-TR" sz="1800" dirty="0" smtClean="0">
                <a:latin typeface="Times New Roman" pitchFamily="18" charset="0"/>
                <a:cs typeface="Times New Roman" pitchFamily="18" charset="0"/>
              </a:rPr>
              <a:t>Si    , Do </a:t>
            </a:r>
          </a:p>
          <a:p>
            <a:pPr algn="just"/>
            <a:r>
              <a:rPr lang="tr-TR" sz="1800" b="1" dirty="0" smtClean="0">
                <a:latin typeface="Times New Roman" pitchFamily="18" charset="0"/>
                <a:cs typeface="Times New Roman" pitchFamily="18" charset="0"/>
              </a:rPr>
              <a:t>Güçlüsü	: </a:t>
            </a:r>
            <a:r>
              <a:rPr lang="tr-TR" sz="1800" dirty="0" err="1" smtClean="0">
                <a:latin typeface="Times New Roman" pitchFamily="18" charset="0"/>
                <a:cs typeface="Times New Roman" pitchFamily="18" charset="0"/>
              </a:rPr>
              <a:t>Hicâz</a:t>
            </a:r>
            <a:r>
              <a:rPr lang="tr-TR" sz="1800" dirty="0" smtClean="0">
                <a:latin typeface="Times New Roman" pitchFamily="18" charset="0"/>
                <a:cs typeface="Times New Roman" pitchFamily="18" charset="0"/>
              </a:rPr>
              <a:t> Dörtlüsü ile </a:t>
            </a:r>
            <a:r>
              <a:rPr lang="tr-TR" sz="1800" dirty="0" err="1" smtClean="0">
                <a:latin typeface="Times New Roman" pitchFamily="18" charset="0"/>
                <a:cs typeface="Times New Roman" pitchFamily="18" charset="0"/>
              </a:rPr>
              <a:t>Bûselik</a:t>
            </a:r>
            <a:r>
              <a:rPr lang="tr-TR" sz="1800" dirty="0" smtClean="0">
                <a:latin typeface="Times New Roman" pitchFamily="18" charset="0"/>
                <a:cs typeface="Times New Roman" pitchFamily="18" charset="0"/>
              </a:rPr>
              <a:t> Beşlisi’nin ek yerindeki </a:t>
            </a:r>
            <a:r>
              <a:rPr lang="tr-TR" sz="1800" dirty="0" err="1" smtClean="0">
                <a:latin typeface="Times New Roman" pitchFamily="18" charset="0"/>
                <a:cs typeface="Times New Roman" pitchFamily="18" charset="0"/>
              </a:rPr>
              <a:t>Nevâ</a:t>
            </a:r>
            <a:r>
              <a:rPr lang="tr-TR" sz="1800" dirty="0" smtClean="0">
                <a:latin typeface="Times New Roman" pitchFamily="18" charset="0"/>
                <a:cs typeface="Times New Roman" pitchFamily="18" charset="0"/>
              </a:rPr>
              <a:t> perdesidir. Üzerinde </a:t>
            </a:r>
            <a:r>
              <a:rPr lang="tr-TR" sz="1800" dirty="0" err="1" smtClean="0">
                <a:latin typeface="Times New Roman" pitchFamily="18" charset="0"/>
                <a:cs typeface="Times New Roman" pitchFamily="18" charset="0"/>
              </a:rPr>
              <a:t>Bûselik</a:t>
            </a:r>
            <a:r>
              <a:rPr lang="tr-TR" sz="1800" dirty="0" smtClean="0">
                <a:latin typeface="Times New Roman" pitchFamily="18" charset="0"/>
                <a:cs typeface="Times New Roman" pitchFamily="18" charset="0"/>
              </a:rPr>
              <a:t> çeşnili yarım karar yapılır.</a:t>
            </a:r>
          </a:p>
          <a:p>
            <a:pPr algn="just"/>
            <a:r>
              <a:rPr lang="tr-TR" sz="1800" b="1" dirty="0" smtClean="0">
                <a:latin typeface="Times New Roman" pitchFamily="18" charset="0"/>
                <a:cs typeface="Times New Roman" pitchFamily="18" charset="0"/>
              </a:rPr>
              <a:t>Durağı	: </a:t>
            </a:r>
            <a:r>
              <a:rPr lang="tr-TR" sz="1800" dirty="0" smtClean="0">
                <a:latin typeface="Times New Roman" pitchFamily="18" charset="0"/>
                <a:cs typeface="Times New Roman" pitchFamily="18" charset="0"/>
              </a:rPr>
              <a:t>Dügâh perdesidir.</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61</a:t>
            </a:fld>
            <a:endParaRPr lang="tr-TR"/>
          </a:p>
        </p:txBody>
      </p:sp>
      <p:pic>
        <p:nvPicPr>
          <p:cNvPr id="19458" name="Resim 247" descr="Dilkeş-Hâverân"/>
          <p:cNvPicPr>
            <a:picLocks noChangeAspect="1" noChangeArrowheads="1"/>
          </p:cNvPicPr>
          <p:nvPr/>
        </p:nvPicPr>
        <p:blipFill>
          <a:blip r:embed="rId2"/>
          <a:srcRect/>
          <a:stretch>
            <a:fillRect/>
          </a:stretch>
        </p:blipFill>
        <p:spPr bwMode="auto">
          <a:xfrm>
            <a:off x="1928794" y="785794"/>
            <a:ext cx="5400675" cy="1323975"/>
          </a:xfrm>
          <a:prstGeom prst="rect">
            <a:avLst/>
          </a:prstGeom>
          <a:noFill/>
          <a:ln w="9525">
            <a:noFill/>
            <a:miter lim="800000"/>
            <a:headEnd/>
            <a:tailEnd/>
          </a:ln>
        </p:spPr>
      </p:pic>
      <p:pic>
        <p:nvPicPr>
          <p:cNvPr id="19459" name="Resim 41" descr="Hicâz Hümâyûn Makamı"/>
          <p:cNvPicPr>
            <a:picLocks noChangeAspect="1" noChangeArrowheads="1"/>
          </p:cNvPicPr>
          <p:nvPr/>
        </p:nvPicPr>
        <p:blipFill>
          <a:blip r:embed="rId3" cstate="print"/>
          <a:srcRect/>
          <a:stretch>
            <a:fillRect/>
          </a:stretch>
        </p:blipFill>
        <p:spPr bwMode="auto">
          <a:xfrm>
            <a:off x="2143108" y="3786190"/>
            <a:ext cx="5286412" cy="1081523"/>
          </a:xfrm>
          <a:prstGeom prst="rect">
            <a:avLst/>
          </a:prstGeom>
          <a:noFill/>
          <a:ln w="9525">
            <a:noFill/>
            <a:miter lim="800000"/>
            <a:headEnd/>
            <a:tailEnd/>
          </a:ln>
        </p:spPr>
      </p:pic>
      <p:pic>
        <p:nvPicPr>
          <p:cNvPr id="19460" name="Resim 42" descr="盽䀺哞閩相隌相障相"/>
          <p:cNvPicPr>
            <a:picLocks noChangeAspect="1" noChangeArrowheads="1"/>
          </p:cNvPicPr>
          <p:nvPr/>
        </p:nvPicPr>
        <p:blipFill>
          <a:blip r:embed="rId4"/>
          <a:srcRect/>
          <a:stretch>
            <a:fillRect/>
          </a:stretch>
        </p:blipFill>
        <p:spPr bwMode="auto">
          <a:xfrm>
            <a:off x="2714612" y="4929198"/>
            <a:ext cx="114300" cy="190500"/>
          </a:xfrm>
          <a:prstGeom prst="rect">
            <a:avLst/>
          </a:prstGeom>
          <a:noFill/>
          <a:ln w="9525">
            <a:noFill/>
            <a:miter lim="800000"/>
            <a:headEnd/>
            <a:tailEnd/>
          </a:ln>
        </p:spPr>
      </p:pic>
      <p:pic>
        <p:nvPicPr>
          <p:cNvPr id="19461" name="Resim 43" descr="盽䀺哞閩相隌相障相"/>
          <p:cNvPicPr>
            <a:picLocks noChangeAspect="1" noChangeArrowheads="1"/>
          </p:cNvPicPr>
          <p:nvPr/>
        </p:nvPicPr>
        <p:blipFill>
          <a:blip r:embed="rId5"/>
          <a:srcRect/>
          <a:stretch>
            <a:fillRect/>
          </a:stretch>
        </p:blipFill>
        <p:spPr bwMode="auto">
          <a:xfrm>
            <a:off x="3286116" y="4929198"/>
            <a:ext cx="133350"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just"/>
            <a:r>
              <a:rPr lang="tr-TR" sz="1900" b="1" dirty="0" smtClean="0">
                <a:latin typeface="Times New Roman" pitchFamily="18" charset="0"/>
                <a:cs typeface="Times New Roman" pitchFamily="18" charset="0"/>
              </a:rPr>
              <a:t>Yedeni: </a:t>
            </a:r>
            <a:r>
              <a:rPr lang="tr-TR" sz="1900" dirty="0" smtClean="0">
                <a:latin typeface="Times New Roman" pitchFamily="18" charset="0"/>
                <a:cs typeface="Times New Roman" pitchFamily="18" charset="0"/>
              </a:rPr>
              <a:t>Rast perdesidir. Bazen Sol (</a:t>
            </a:r>
            <a:r>
              <a:rPr lang="tr-TR" sz="1900" dirty="0" err="1" smtClean="0">
                <a:latin typeface="Times New Roman" pitchFamily="18" charset="0"/>
                <a:cs typeface="Times New Roman" pitchFamily="18" charset="0"/>
              </a:rPr>
              <a:t>Nîm</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Zirgüle</a:t>
            </a:r>
            <a:r>
              <a:rPr lang="tr-TR" sz="1900" dirty="0" smtClean="0">
                <a:latin typeface="Times New Roman" pitchFamily="18" charset="0"/>
                <a:cs typeface="Times New Roman" pitchFamily="18" charset="0"/>
              </a:rPr>
              <a:t>) perdesi de kullanılmaktadır.</a:t>
            </a:r>
          </a:p>
          <a:p>
            <a:pPr algn="just"/>
            <a:r>
              <a:rPr lang="tr-TR" sz="1900" b="1" dirty="0" smtClean="0">
                <a:latin typeface="Times New Roman" pitchFamily="18" charset="0"/>
                <a:cs typeface="Times New Roman" pitchFamily="18" charset="0"/>
              </a:rPr>
              <a:t>Dizinin </a:t>
            </a:r>
            <a:r>
              <a:rPr lang="tr-TR" sz="1900" b="1" dirty="0" err="1" smtClean="0">
                <a:latin typeface="Times New Roman" pitchFamily="18" charset="0"/>
                <a:cs typeface="Times New Roman" pitchFamily="18" charset="0"/>
              </a:rPr>
              <a:t>pesten</a:t>
            </a:r>
            <a:r>
              <a:rPr lang="tr-TR" sz="1900" b="1" dirty="0" smtClean="0">
                <a:latin typeface="Times New Roman" pitchFamily="18" charset="0"/>
                <a:cs typeface="Times New Roman" pitchFamily="18" charset="0"/>
              </a:rPr>
              <a:t> </a:t>
            </a:r>
            <a:r>
              <a:rPr lang="tr-TR" sz="1900" b="1" dirty="0" err="1" smtClean="0">
                <a:latin typeface="Times New Roman" pitchFamily="18" charset="0"/>
                <a:cs typeface="Times New Roman" pitchFamily="18" charset="0"/>
              </a:rPr>
              <a:t>tîze</a:t>
            </a:r>
            <a:r>
              <a:rPr lang="tr-TR" sz="1900" b="1" dirty="0" smtClean="0">
                <a:latin typeface="Times New Roman" pitchFamily="18" charset="0"/>
                <a:cs typeface="Times New Roman" pitchFamily="18" charset="0"/>
              </a:rPr>
              <a:t> doğru sesleri</a:t>
            </a:r>
            <a:r>
              <a:rPr lang="tr-TR" sz="1900" dirty="0" smtClean="0">
                <a:latin typeface="Times New Roman" pitchFamily="18" charset="0"/>
                <a:cs typeface="Times New Roman" pitchFamily="18" charset="0"/>
              </a:rPr>
              <a:t>: Dügâh, Dik Kürdî, </a:t>
            </a:r>
            <a:r>
              <a:rPr lang="tr-TR" sz="1900" dirty="0" err="1" smtClean="0">
                <a:latin typeface="Times New Roman" pitchFamily="18" charset="0"/>
                <a:cs typeface="Times New Roman" pitchFamily="18" charset="0"/>
              </a:rPr>
              <a:t>Nîm</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Hicâz</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Hüseynî, Acem, </a:t>
            </a:r>
            <a:r>
              <a:rPr lang="tr-TR" sz="1900" dirty="0" err="1" smtClean="0">
                <a:latin typeface="Times New Roman" pitchFamily="18" charset="0"/>
                <a:cs typeface="Times New Roman" pitchFamily="18" charset="0"/>
              </a:rPr>
              <a:t>Gerdâniye</a:t>
            </a:r>
            <a:r>
              <a:rPr lang="tr-TR" sz="1900" dirty="0" smtClean="0">
                <a:latin typeface="Times New Roman" pitchFamily="18" charset="0"/>
                <a:cs typeface="Times New Roman" pitchFamily="18" charset="0"/>
              </a:rPr>
              <a:t> ve Muhayyer’dir.</a:t>
            </a:r>
          </a:p>
          <a:p>
            <a:pPr algn="just"/>
            <a:r>
              <a:rPr lang="tr-TR" sz="1900" b="1" dirty="0" smtClean="0">
                <a:latin typeface="Times New Roman" pitchFamily="18" charset="0"/>
                <a:cs typeface="Times New Roman" pitchFamily="18" charset="0"/>
              </a:rPr>
              <a:t>Seyri	: </a:t>
            </a:r>
            <a:r>
              <a:rPr lang="tr-TR" sz="1900" dirty="0" smtClean="0">
                <a:latin typeface="Times New Roman" pitchFamily="18" charset="0"/>
                <a:cs typeface="Times New Roman" pitchFamily="18" charset="0"/>
              </a:rPr>
              <a:t>Çıkıcı-inicidir. Bazen çıkıcı olarak kullanılmıştır. Seyre Durak veya Güçlü civarından başlanır. Dizinin iki tarafında karışık gezinip Güçlü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perdesinde yarım karar yapılır. Bu esnada gerekli yerlerde gereken asma kararlar da gösterilir. Nihayet bütün dizide ve istenirse genişlemiş kısımda dolaştıktan sonra Dügâh perdesinde </a:t>
            </a:r>
            <a:r>
              <a:rPr lang="tr-TR" sz="1900" dirty="0" err="1" smtClean="0">
                <a:latin typeface="Times New Roman" pitchFamily="18" charset="0"/>
                <a:cs typeface="Times New Roman" pitchFamily="18" charset="0"/>
              </a:rPr>
              <a:t>Hicâz</a:t>
            </a:r>
            <a:r>
              <a:rPr lang="tr-TR" sz="1900" dirty="0" smtClean="0">
                <a:latin typeface="Times New Roman" pitchFamily="18" charset="0"/>
                <a:cs typeface="Times New Roman" pitchFamily="18" charset="0"/>
              </a:rPr>
              <a:t> çeşnisiyle tam karar yapılır.</a:t>
            </a:r>
          </a:p>
          <a:p>
            <a:pPr algn="just"/>
            <a:endParaRPr lang="tr-TR" sz="1900" dirty="0" smtClean="0">
              <a:latin typeface="Times New Roman" pitchFamily="18" charset="0"/>
              <a:cs typeface="Times New Roman" pitchFamily="18" charset="0"/>
            </a:endParaRPr>
          </a:p>
          <a:p>
            <a:pPr algn="ctr">
              <a:buNone/>
            </a:pPr>
            <a:r>
              <a:rPr lang="tr-TR" sz="2000" b="1" dirty="0" err="1" smtClean="0">
                <a:latin typeface="Times New Roman" pitchFamily="18" charset="0"/>
                <a:cs typeface="Times New Roman" pitchFamily="18" charset="0"/>
              </a:rPr>
              <a:t>Hicâz</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Hümâyûn</a:t>
            </a:r>
            <a:r>
              <a:rPr lang="tr-TR" sz="2000" b="1" dirty="0" smtClean="0">
                <a:latin typeface="Times New Roman" pitchFamily="18" charset="0"/>
                <a:cs typeface="Times New Roman" pitchFamily="18" charset="0"/>
              </a:rPr>
              <a:t> Makamı Örnek Seyri</a:t>
            </a:r>
          </a:p>
          <a:p>
            <a:pPr algn="ct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62</a:t>
            </a:fld>
            <a:endParaRPr lang="tr-TR"/>
          </a:p>
        </p:txBody>
      </p:sp>
      <p:pic>
        <p:nvPicPr>
          <p:cNvPr id="20482" name="Resim 45" descr="Hicâz Hümâyûn"/>
          <p:cNvPicPr>
            <a:picLocks noChangeAspect="1" noChangeArrowheads="1"/>
          </p:cNvPicPr>
          <p:nvPr/>
        </p:nvPicPr>
        <p:blipFill>
          <a:blip r:embed="rId2"/>
          <a:srcRect/>
          <a:stretch>
            <a:fillRect/>
          </a:stretch>
        </p:blipFill>
        <p:spPr bwMode="auto">
          <a:xfrm>
            <a:off x="1857356" y="4071942"/>
            <a:ext cx="5400675" cy="1038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fontScale="90000"/>
          </a:bodyPr>
          <a:lstStyle/>
          <a:p>
            <a:pPr algn="l"/>
            <a:r>
              <a:rPr lang="tr-TR" sz="2200" dirty="0" smtClean="0">
                <a:latin typeface="Times New Roman" pitchFamily="18" charset="0"/>
                <a:cs typeface="Times New Roman" pitchFamily="18" charset="0"/>
              </a:rPr>
              <a:t/>
            </a:r>
            <a:br>
              <a:rPr lang="tr-TR" sz="2200" dirty="0" smtClean="0">
                <a:latin typeface="Times New Roman" pitchFamily="18" charset="0"/>
                <a:cs typeface="Times New Roman" pitchFamily="18" charset="0"/>
              </a:rPr>
            </a:br>
            <a:r>
              <a:rPr lang="tr-TR" sz="2200" dirty="0" smtClean="0">
                <a:latin typeface="Times New Roman" pitchFamily="18" charset="0"/>
                <a:cs typeface="Times New Roman" pitchFamily="18" charset="0"/>
              </a:rPr>
              <a:t>2. ŞED (GÖÇÜRÜLMÜŞ) MAKAMLAR</a:t>
            </a:r>
            <a:r>
              <a:rPr lang="tr-TR" dirty="0" smtClean="0"/>
              <a:t/>
            </a:r>
            <a:br>
              <a:rPr lang="tr-TR" dirty="0" smtClean="0"/>
            </a:br>
            <a:endParaRPr lang="tr-TR" dirty="0"/>
          </a:p>
        </p:txBody>
      </p:sp>
      <p:sp>
        <p:nvSpPr>
          <p:cNvPr id="3" name="2 İçerik Yer Tutucusu"/>
          <p:cNvSpPr>
            <a:spLocks noGrp="1"/>
          </p:cNvSpPr>
          <p:nvPr>
            <p:ph idx="1"/>
          </p:nvPr>
        </p:nvSpPr>
        <p:spPr>
          <a:xfrm>
            <a:off x="457200" y="571480"/>
            <a:ext cx="8229600" cy="5554683"/>
          </a:xfrm>
        </p:spPr>
        <p:txBody>
          <a:bodyPr/>
          <a:lstStyle/>
          <a:p>
            <a:pPr algn="just">
              <a:buNone/>
            </a:pPr>
            <a:r>
              <a:rPr lang="tr-TR" b="1" dirty="0" smtClean="0"/>
              <a:t>	</a:t>
            </a:r>
            <a:r>
              <a:rPr lang="tr-TR" sz="2000" dirty="0" err="1" smtClean="0">
                <a:latin typeface="Times New Roman" pitchFamily="18" charset="0"/>
                <a:cs typeface="Times New Roman" pitchFamily="18" charset="0"/>
              </a:rPr>
              <a:t>Şed</a:t>
            </a:r>
            <a:r>
              <a:rPr lang="tr-TR" sz="2000" dirty="0" smtClean="0">
                <a:latin typeface="Times New Roman" pitchFamily="18" charset="0"/>
                <a:cs typeface="Times New Roman" pitchFamily="18" charset="0"/>
              </a:rPr>
              <a:t>, herhangi bir </a:t>
            </a:r>
            <a:r>
              <a:rPr lang="tr-TR" sz="2000" dirty="0" err="1" smtClean="0">
                <a:latin typeface="Times New Roman" pitchFamily="18" charset="0"/>
                <a:cs typeface="Times New Roman" pitchFamily="18" charset="0"/>
              </a:rPr>
              <a:t>Dörtlü’yü</a:t>
            </a:r>
            <a:r>
              <a:rPr lang="tr-TR" sz="2000" dirty="0" smtClean="0">
                <a:latin typeface="Times New Roman" pitchFamily="18" charset="0"/>
                <a:cs typeface="Times New Roman" pitchFamily="18" charset="0"/>
              </a:rPr>
              <a:t> veya </a:t>
            </a:r>
            <a:r>
              <a:rPr lang="tr-TR" sz="2000" dirty="0" err="1" smtClean="0">
                <a:latin typeface="Times New Roman" pitchFamily="18" charset="0"/>
                <a:cs typeface="Times New Roman" pitchFamily="18" charset="0"/>
              </a:rPr>
              <a:t>Beşli’yi</a:t>
            </a:r>
            <a:r>
              <a:rPr lang="tr-TR" sz="2000" dirty="0" smtClean="0">
                <a:latin typeface="Times New Roman" pitchFamily="18" charset="0"/>
                <a:cs typeface="Times New Roman" pitchFamily="18" charset="0"/>
              </a:rPr>
              <a:t>, yahut bir makam dizisini kendi yerinden, yani durağından alıp başka bir perde üzerine; yani başka bir perdeyi durak kabul ederek, aralıklarını bozmadan ve gerekli işaret değişikliklerini yaparak göçürmektir. </a:t>
            </a:r>
          </a:p>
          <a:p>
            <a:r>
              <a:rPr lang="tr-TR" sz="2000" dirty="0" smtClean="0">
                <a:latin typeface="Times New Roman" pitchFamily="18" charset="0"/>
                <a:cs typeface="Times New Roman" pitchFamily="18" charset="0"/>
              </a:rPr>
              <a:t>Şimdi </a:t>
            </a:r>
            <a:r>
              <a:rPr lang="tr-TR" sz="2000" dirty="0" err="1" smtClean="0">
                <a:latin typeface="Times New Roman" pitchFamily="18" charset="0"/>
                <a:cs typeface="Times New Roman" pitchFamily="18" charset="0"/>
              </a:rPr>
              <a:t>Şed</a:t>
            </a:r>
            <a:r>
              <a:rPr lang="tr-TR" sz="2000" dirty="0" smtClean="0">
                <a:latin typeface="Times New Roman" pitchFamily="18" charset="0"/>
                <a:cs typeface="Times New Roman" pitchFamily="18" charset="0"/>
              </a:rPr>
              <a:t> makamlara örnek verelim.</a:t>
            </a:r>
          </a:p>
          <a:p>
            <a:r>
              <a:rPr lang="tr-TR" sz="2000" dirty="0" smtClean="0">
                <a:latin typeface="Times New Roman" pitchFamily="18" charset="0"/>
                <a:cs typeface="Times New Roman" pitchFamily="18" charset="0"/>
              </a:rPr>
              <a:t>	</a:t>
            </a:r>
          </a:p>
          <a:p>
            <a:r>
              <a:rPr lang="tr-TR" sz="2000" dirty="0" smtClean="0">
                <a:latin typeface="Times New Roman" pitchFamily="18" charset="0"/>
                <a:cs typeface="Times New Roman" pitchFamily="18" charset="0"/>
              </a:rPr>
              <a:t>	a. MÂHÛR MAKAMI</a:t>
            </a:r>
          </a:p>
          <a:p>
            <a:r>
              <a:rPr lang="tr-TR" sz="2000" dirty="0" smtClean="0">
                <a:latin typeface="Times New Roman" pitchFamily="18" charset="0"/>
                <a:cs typeface="Times New Roman" pitchFamily="18" charset="0"/>
              </a:rPr>
              <a:t>	Önceden geçmiş olan Çargâh makamı dizisini, Rast perdesi üzerine nakledersek </a:t>
            </a:r>
            <a:r>
              <a:rPr lang="tr-TR" sz="2000" dirty="0" err="1" smtClean="0">
                <a:latin typeface="Times New Roman" pitchFamily="18" charset="0"/>
                <a:cs typeface="Times New Roman" pitchFamily="18" charset="0"/>
              </a:rPr>
              <a:t>Mâhûr</a:t>
            </a:r>
            <a:r>
              <a:rPr lang="tr-TR" sz="2000" dirty="0" smtClean="0">
                <a:latin typeface="Times New Roman" pitchFamily="18" charset="0"/>
                <a:cs typeface="Times New Roman" pitchFamily="18" charset="0"/>
              </a:rPr>
              <a:t> makamı meydana gelir.</a:t>
            </a:r>
          </a:p>
          <a:p>
            <a:endParaRPr lang="tr-TR" sz="2000"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pPr algn="just">
              <a:buNone/>
            </a:pPr>
            <a:r>
              <a:rPr lang="tr-TR" sz="2000" dirty="0" smtClean="0"/>
              <a:t>	</a:t>
            </a:r>
            <a:r>
              <a:rPr lang="tr-TR" sz="2000" dirty="0" smtClean="0">
                <a:latin typeface="Times New Roman" pitchFamily="18" charset="0"/>
                <a:cs typeface="Times New Roman" pitchFamily="18" charset="0"/>
              </a:rPr>
              <a:t>Yukarıda geçen Çargâh makamı dizisini Sol (Rast) perdesi üzerine şöyle naklederiz. Bu nakil işleminde aralıkların bozulmaması için yeni değiştirici işaretler gerekebilir, şöyle ki:</a:t>
            </a:r>
          </a:p>
          <a:p>
            <a:pPr>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63</a:t>
            </a:fld>
            <a:endParaRPr lang="tr-TR"/>
          </a:p>
        </p:txBody>
      </p:sp>
      <p:pic>
        <p:nvPicPr>
          <p:cNvPr id="21506" name="Resim 58" descr="Çargah2"/>
          <p:cNvPicPr>
            <a:picLocks noChangeAspect="1" noChangeArrowheads="1"/>
          </p:cNvPicPr>
          <p:nvPr/>
        </p:nvPicPr>
        <p:blipFill>
          <a:blip r:embed="rId2"/>
          <a:srcRect/>
          <a:stretch>
            <a:fillRect/>
          </a:stretch>
        </p:blipFill>
        <p:spPr bwMode="auto">
          <a:xfrm>
            <a:off x="2000232" y="3929066"/>
            <a:ext cx="5400675" cy="1104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92500" lnSpcReduction="10000"/>
          </a:bodyPr>
          <a:lstStyle/>
          <a:p>
            <a:pPr>
              <a:buNone/>
            </a:pPr>
            <a:endParaRPr lang="tr-TR" dirty="0" smtClean="0"/>
          </a:p>
          <a:p>
            <a:pPr>
              <a:buNone/>
            </a:pPr>
            <a:endParaRPr lang="tr-TR" dirty="0" smtClean="0"/>
          </a:p>
          <a:p>
            <a:pPr algn="just">
              <a:buNone/>
            </a:pPr>
            <a:r>
              <a:rPr lang="tr-TR" sz="2000" dirty="0" smtClean="0">
                <a:latin typeface="Times New Roman" pitchFamily="18" charset="0"/>
                <a:cs typeface="Times New Roman" pitchFamily="18" charset="0"/>
              </a:rPr>
              <a:t>	</a:t>
            </a:r>
          </a:p>
          <a:p>
            <a:pPr algn="just">
              <a:buNone/>
            </a:pPr>
            <a:r>
              <a:rPr lang="tr-TR" sz="2000" dirty="0" smtClean="0">
                <a:latin typeface="Times New Roman" pitchFamily="18" charset="0"/>
                <a:cs typeface="Times New Roman" pitchFamily="18" charset="0"/>
              </a:rPr>
              <a:t>	Burada yeni bir makam meydana gelmiştir ki bunun adı </a:t>
            </a:r>
            <a:r>
              <a:rPr lang="tr-TR" sz="2000" dirty="0" err="1" smtClean="0">
                <a:latin typeface="Times New Roman" pitchFamily="18" charset="0"/>
                <a:cs typeface="Times New Roman" pitchFamily="18" charset="0"/>
              </a:rPr>
              <a:t>Mâhûr</a:t>
            </a:r>
            <a:r>
              <a:rPr lang="tr-TR" sz="2000" dirty="0" smtClean="0">
                <a:latin typeface="Times New Roman" pitchFamily="18" charset="0"/>
                <a:cs typeface="Times New Roman" pitchFamily="18" charset="0"/>
              </a:rPr>
              <a:t> makamıdır. Bu makam inici bir makam olduğu için bu diziyi simetrik olarak çevirip yazmak gerekir ve şöyle olur:</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endParaRPr lang="tr-TR" sz="1900" b="1" dirty="0" smtClean="0">
              <a:latin typeface="Times New Roman" pitchFamily="18" charset="0"/>
              <a:cs typeface="Times New Roman" pitchFamily="18" charset="0"/>
            </a:endParaRPr>
          </a:p>
          <a:p>
            <a:pPr algn="just"/>
            <a:r>
              <a:rPr lang="tr-TR" sz="1900" b="1" dirty="0" smtClean="0">
                <a:latin typeface="Times New Roman" pitchFamily="18" charset="0"/>
                <a:cs typeface="Times New Roman" pitchFamily="18" charset="0"/>
              </a:rPr>
              <a:t>Donanımı	</a:t>
            </a:r>
            <a:r>
              <a:rPr lang="tr-TR" sz="1900" dirty="0" smtClean="0">
                <a:latin typeface="Times New Roman" pitchFamily="18" charset="0"/>
                <a:cs typeface="Times New Roman" pitchFamily="18" charset="0"/>
              </a:rPr>
              <a:t>: Fa </a:t>
            </a:r>
          </a:p>
          <a:p>
            <a:pPr algn="just"/>
            <a:r>
              <a:rPr lang="tr-TR" sz="1900" b="1" dirty="0" smtClean="0">
                <a:latin typeface="Times New Roman" pitchFamily="18" charset="0"/>
                <a:cs typeface="Times New Roman" pitchFamily="18" charset="0"/>
              </a:rPr>
              <a:t>Güçlüsü	</a:t>
            </a:r>
            <a:r>
              <a:rPr lang="tr-TR" sz="1900" dirty="0" smtClean="0">
                <a:latin typeface="Times New Roman" pitchFamily="18" charset="0"/>
                <a:cs typeface="Times New Roman" pitchFamily="18" charset="0"/>
              </a:rPr>
              <a:t>: Birinci mertebede güçlü </a:t>
            </a:r>
            <a:r>
              <a:rPr lang="tr-TR" sz="1900" dirty="0" err="1" smtClean="0">
                <a:latin typeface="Times New Roman" pitchFamily="18" charset="0"/>
                <a:cs typeface="Times New Roman" pitchFamily="18" charset="0"/>
              </a:rPr>
              <a:t>Gerdâniye</a:t>
            </a:r>
            <a:r>
              <a:rPr lang="tr-TR" sz="1900" dirty="0" smtClean="0">
                <a:latin typeface="Times New Roman" pitchFamily="18" charset="0"/>
                <a:cs typeface="Times New Roman" pitchFamily="18" charset="0"/>
              </a:rPr>
              <a:t> (Sol), ikinci mertebede güçlü ise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(Re) perdesidir.</a:t>
            </a:r>
          </a:p>
          <a:p>
            <a:pPr algn="just"/>
            <a:r>
              <a:rPr lang="tr-TR" sz="1900" b="1" dirty="0" smtClean="0">
                <a:latin typeface="Times New Roman" pitchFamily="18" charset="0"/>
                <a:cs typeface="Times New Roman" pitchFamily="18" charset="0"/>
              </a:rPr>
              <a:t>Durağı	</a:t>
            </a:r>
            <a:r>
              <a:rPr lang="tr-TR" sz="1900" dirty="0" smtClean="0">
                <a:latin typeface="Times New Roman" pitchFamily="18" charset="0"/>
                <a:cs typeface="Times New Roman" pitchFamily="18" charset="0"/>
              </a:rPr>
              <a:t>: Rast (Sol)</a:t>
            </a:r>
          </a:p>
          <a:p>
            <a:pPr algn="just"/>
            <a:r>
              <a:rPr lang="tr-TR" sz="1900" b="1" dirty="0" smtClean="0">
                <a:latin typeface="Times New Roman" pitchFamily="18" charset="0"/>
                <a:cs typeface="Times New Roman" pitchFamily="18" charset="0"/>
              </a:rPr>
              <a:t>Yedeni</a:t>
            </a:r>
            <a:r>
              <a:rPr lang="tr-TR" sz="1900" dirty="0" smtClean="0">
                <a:latin typeface="Times New Roman" pitchFamily="18" charset="0"/>
                <a:cs typeface="Times New Roman" pitchFamily="18" charset="0"/>
              </a:rPr>
              <a:t>	: </a:t>
            </a:r>
            <a:r>
              <a:rPr lang="tr-TR" sz="1900" dirty="0" err="1" smtClean="0">
                <a:latin typeface="Times New Roman" pitchFamily="18" charset="0"/>
                <a:cs typeface="Times New Roman" pitchFamily="18" charset="0"/>
              </a:rPr>
              <a:t>Geveşt</a:t>
            </a:r>
            <a:r>
              <a:rPr lang="tr-TR" sz="1900" dirty="0" smtClean="0">
                <a:latin typeface="Times New Roman" pitchFamily="18" charset="0"/>
                <a:cs typeface="Times New Roman" pitchFamily="18" charset="0"/>
              </a:rPr>
              <a:t> (Fa  )</a:t>
            </a:r>
          </a:p>
          <a:p>
            <a:pPr algn="just"/>
            <a:r>
              <a:rPr lang="tr-TR" sz="1900" b="1" dirty="0" smtClean="0">
                <a:latin typeface="Times New Roman" pitchFamily="18" charset="0"/>
                <a:cs typeface="Times New Roman" pitchFamily="18" charset="0"/>
              </a:rPr>
              <a:t>Dizinin </a:t>
            </a:r>
            <a:r>
              <a:rPr lang="tr-TR" sz="1900" b="1" dirty="0" err="1" smtClean="0">
                <a:latin typeface="Times New Roman" pitchFamily="18" charset="0"/>
                <a:cs typeface="Times New Roman" pitchFamily="18" charset="0"/>
              </a:rPr>
              <a:t>pesten</a:t>
            </a:r>
            <a:r>
              <a:rPr lang="tr-TR" sz="1900" b="1" dirty="0" smtClean="0">
                <a:latin typeface="Times New Roman" pitchFamily="18" charset="0"/>
                <a:cs typeface="Times New Roman" pitchFamily="18" charset="0"/>
              </a:rPr>
              <a:t> </a:t>
            </a:r>
            <a:r>
              <a:rPr lang="tr-TR" sz="1900" b="1" dirty="0" err="1" smtClean="0">
                <a:latin typeface="Times New Roman" pitchFamily="18" charset="0"/>
                <a:cs typeface="Times New Roman" pitchFamily="18" charset="0"/>
              </a:rPr>
              <a:t>tîze</a:t>
            </a:r>
            <a:r>
              <a:rPr lang="tr-TR" sz="1900" b="1" dirty="0" smtClean="0">
                <a:latin typeface="Times New Roman" pitchFamily="18" charset="0"/>
                <a:cs typeface="Times New Roman" pitchFamily="18" charset="0"/>
              </a:rPr>
              <a:t> doğru sesleri</a:t>
            </a:r>
            <a:r>
              <a:rPr lang="tr-TR" sz="1900" dirty="0" smtClean="0">
                <a:latin typeface="Times New Roman" pitchFamily="18" charset="0"/>
                <a:cs typeface="Times New Roman" pitchFamily="18" charset="0"/>
              </a:rPr>
              <a:t>: Rast (Sol), Dügâh (La), </a:t>
            </a:r>
            <a:r>
              <a:rPr lang="tr-TR" sz="1900" dirty="0" err="1" smtClean="0">
                <a:latin typeface="Times New Roman" pitchFamily="18" charset="0"/>
                <a:cs typeface="Times New Roman" pitchFamily="18" charset="0"/>
              </a:rPr>
              <a:t>Bûselik</a:t>
            </a:r>
            <a:r>
              <a:rPr lang="tr-TR" sz="1900" dirty="0" smtClean="0">
                <a:latin typeface="Times New Roman" pitchFamily="18" charset="0"/>
                <a:cs typeface="Times New Roman" pitchFamily="18" charset="0"/>
              </a:rPr>
              <a:t> (Si), Çargâh (Do),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(Re), Hüseyni (Mi), </a:t>
            </a:r>
            <a:r>
              <a:rPr lang="tr-TR" sz="1900" dirty="0" err="1" smtClean="0">
                <a:latin typeface="Times New Roman" pitchFamily="18" charset="0"/>
                <a:cs typeface="Times New Roman" pitchFamily="18" charset="0"/>
              </a:rPr>
              <a:t>Mâhûr</a:t>
            </a:r>
            <a:r>
              <a:rPr lang="tr-TR" sz="1900" dirty="0" smtClean="0">
                <a:latin typeface="Times New Roman" pitchFamily="18" charset="0"/>
                <a:cs typeface="Times New Roman" pitchFamily="18" charset="0"/>
              </a:rPr>
              <a:t> (Fa ), </a:t>
            </a:r>
            <a:r>
              <a:rPr lang="tr-TR" sz="1900" dirty="0" err="1" smtClean="0">
                <a:latin typeface="Times New Roman" pitchFamily="18" charset="0"/>
                <a:cs typeface="Times New Roman" pitchFamily="18" charset="0"/>
              </a:rPr>
              <a:t>Gerdâniye</a:t>
            </a:r>
            <a:r>
              <a:rPr lang="tr-TR" sz="1900" dirty="0" smtClean="0">
                <a:latin typeface="Times New Roman" pitchFamily="18" charset="0"/>
                <a:cs typeface="Times New Roman" pitchFamily="18" charset="0"/>
              </a:rPr>
              <a:t> (Sol) perdeleridir.</a:t>
            </a:r>
          </a:p>
          <a:p>
            <a:pPr algn="just">
              <a:buNone/>
            </a:pPr>
            <a:endParaRPr lang="tr-TR" sz="2000" dirty="0" smtClean="0">
              <a:latin typeface="Times New Roman" pitchFamily="18" charset="0"/>
              <a:cs typeface="Times New Roman" pitchFamily="18" charset="0"/>
            </a:endParaRPr>
          </a:p>
          <a:p>
            <a:pPr>
              <a:buNone/>
            </a:pPr>
            <a:endParaRPr lang="tr-TR" dirty="0" smtClean="0"/>
          </a:p>
        </p:txBody>
      </p:sp>
      <p:sp>
        <p:nvSpPr>
          <p:cNvPr id="4" name="3 Slayt Numarası Yer Tutucusu"/>
          <p:cNvSpPr>
            <a:spLocks noGrp="1"/>
          </p:cNvSpPr>
          <p:nvPr>
            <p:ph type="sldNum" sz="quarter" idx="12"/>
          </p:nvPr>
        </p:nvSpPr>
        <p:spPr/>
        <p:txBody>
          <a:bodyPr/>
          <a:lstStyle/>
          <a:p>
            <a:fld id="{0285D1BE-D40C-4747-BC02-730FFEDEC370}" type="slidenum">
              <a:rPr lang="tr-TR" smtClean="0"/>
              <a:pPr/>
              <a:t>64</a:t>
            </a:fld>
            <a:endParaRPr lang="tr-TR"/>
          </a:p>
        </p:txBody>
      </p:sp>
      <p:pic>
        <p:nvPicPr>
          <p:cNvPr id="22530" name="Resim 59" descr="¼"/>
          <p:cNvPicPr>
            <a:picLocks noChangeAspect="1" noChangeArrowheads="1"/>
          </p:cNvPicPr>
          <p:nvPr/>
        </p:nvPicPr>
        <p:blipFill>
          <a:blip r:embed="rId2"/>
          <a:srcRect/>
          <a:stretch>
            <a:fillRect/>
          </a:stretch>
        </p:blipFill>
        <p:spPr bwMode="auto">
          <a:xfrm>
            <a:off x="1785918" y="500042"/>
            <a:ext cx="5391150" cy="1200150"/>
          </a:xfrm>
          <a:prstGeom prst="rect">
            <a:avLst/>
          </a:prstGeom>
          <a:noFill/>
          <a:ln w="9525">
            <a:noFill/>
            <a:miter lim="800000"/>
            <a:headEnd/>
            <a:tailEnd/>
          </a:ln>
        </p:spPr>
      </p:pic>
      <p:pic>
        <p:nvPicPr>
          <p:cNvPr id="22531" name="Resim 60" descr="Mâhûr"/>
          <p:cNvPicPr>
            <a:picLocks noChangeAspect="1" noChangeArrowheads="1"/>
          </p:cNvPicPr>
          <p:nvPr/>
        </p:nvPicPr>
        <p:blipFill>
          <a:blip r:embed="rId3"/>
          <a:srcRect/>
          <a:stretch>
            <a:fillRect/>
          </a:stretch>
        </p:blipFill>
        <p:spPr bwMode="auto">
          <a:xfrm>
            <a:off x="1785918" y="2571744"/>
            <a:ext cx="5402634" cy="1143008"/>
          </a:xfrm>
          <a:prstGeom prst="rect">
            <a:avLst/>
          </a:prstGeom>
          <a:noFill/>
          <a:ln w="9525">
            <a:noFill/>
            <a:miter lim="800000"/>
            <a:headEnd/>
            <a:tailEnd/>
          </a:ln>
        </p:spPr>
      </p:pic>
      <p:pic>
        <p:nvPicPr>
          <p:cNvPr id="22532" name="Resim 61" descr="盽䀺哞閩相隌相障相"/>
          <p:cNvPicPr>
            <a:picLocks noChangeAspect="1" noChangeArrowheads="1"/>
          </p:cNvPicPr>
          <p:nvPr/>
        </p:nvPicPr>
        <p:blipFill>
          <a:blip r:embed="rId4"/>
          <a:srcRect/>
          <a:stretch>
            <a:fillRect/>
          </a:stretch>
        </p:blipFill>
        <p:spPr bwMode="auto">
          <a:xfrm>
            <a:off x="2786050" y="4143380"/>
            <a:ext cx="104775" cy="161925"/>
          </a:xfrm>
          <a:prstGeom prst="rect">
            <a:avLst/>
          </a:prstGeom>
          <a:noFill/>
          <a:ln w="9525">
            <a:noFill/>
            <a:miter lim="800000"/>
            <a:headEnd/>
            <a:tailEnd/>
          </a:ln>
        </p:spPr>
      </p:pic>
      <p:pic>
        <p:nvPicPr>
          <p:cNvPr id="8" name="Resim 8" descr="盽䀺哞閩相隌相障相"/>
          <p:cNvPicPr>
            <a:picLocks noChangeAspect="1" noChangeArrowheads="1"/>
          </p:cNvPicPr>
          <p:nvPr/>
        </p:nvPicPr>
        <p:blipFill>
          <a:blip r:embed="rId5"/>
          <a:srcRect/>
          <a:stretch>
            <a:fillRect/>
          </a:stretch>
        </p:blipFill>
        <p:spPr bwMode="auto">
          <a:xfrm>
            <a:off x="3500430" y="5286388"/>
            <a:ext cx="133350"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92500" lnSpcReduction="10000"/>
          </a:bodyPr>
          <a:lstStyle/>
          <a:p>
            <a:pPr algn="just">
              <a:buNone/>
            </a:pPr>
            <a:r>
              <a:rPr lang="tr-TR" sz="2000" b="1" dirty="0" smtClean="0">
                <a:latin typeface="Times New Roman" pitchFamily="18" charset="0"/>
                <a:cs typeface="Times New Roman" pitchFamily="18" charset="0"/>
              </a:rPr>
              <a:t>	Seyri</a:t>
            </a:r>
            <a:r>
              <a:rPr lang="tr-TR" sz="2000" dirty="0" smtClean="0">
                <a:latin typeface="Times New Roman" pitchFamily="18" charset="0"/>
                <a:cs typeface="Times New Roman" pitchFamily="18" charset="0"/>
              </a:rPr>
              <a:t>	: </a:t>
            </a:r>
            <a:r>
              <a:rPr lang="tr-TR" sz="2000" dirty="0" err="1" smtClean="0">
                <a:latin typeface="Times New Roman" pitchFamily="18" charset="0"/>
                <a:cs typeface="Times New Roman" pitchFamily="18" charset="0"/>
              </a:rPr>
              <a:t>Mâhûr</a:t>
            </a:r>
            <a:r>
              <a:rPr lang="tr-TR" sz="2000" dirty="0" smtClean="0">
                <a:latin typeface="Times New Roman" pitchFamily="18" charset="0"/>
                <a:cs typeface="Times New Roman" pitchFamily="18" charset="0"/>
              </a:rPr>
              <a:t> inici bir makamdır. Seyre, dizinin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tarafında bulunan Çargâh Dörtlüsü ile başlanır. Önce 1. mertebe Güçlü </a:t>
            </a:r>
            <a:r>
              <a:rPr lang="tr-TR" sz="2000" dirty="0" err="1" smtClean="0">
                <a:latin typeface="Times New Roman" pitchFamily="18" charset="0"/>
                <a:cs typeface="Times New Roman" pitchFamily="18" charset="0"/>
              </a:rPr>
              <a:t>Gerdâniye</a:t>
            </a:r>
            <a:r>
              <a:rPr lang="tr-TR" sz="2000" dirty="0" smtClean="0">
                <a:latin typeface="Times New Roman" pitchFamily="18" charset="0"/>
                <a:cs typeface="Times New Roman" pitchFamily="18" charset="0"/>
              </a:rPr>
              <a:t> perdesinde yarım karar yapılır. Sonra 2. mertebe güçlü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(Re) perdesinde de asma karar gösterilir. Daha sonra Çargâh Beşlisi’nde gezinilerek Rast’ta karar verilir.</a:t>
            </a:r>
          </a:p>
          <a:p>
            <a:pPr algn="ctr">
              <a:buNone/>
            </a:pPr>
            <a:r>
              <a:rPr lang="tr-TR" sz="2000" b="1" dirty="0" err="1" smtClean="0">
                <a:latin typeface="Times New Roman" pitchFamily="18" charset="0"/>
                <a:cs typeface="Times New Roman" pitchFamily="18" charset="0"/>
              </a:rPr>
              <a:t>Mâhûr</a:t>
            </a:r>
            <a:r>
              <a:rPr lang="tr-TR" sz="2000" b="1" dirty="0" smtClean="0">
                <a:latin typeface="Times New Roman" pitchFamily="18" charset="0"/>
                <a:cs typeface="Times New Roman" pitchFamily="18" charset="0"/>
              </a:rPr>
              <a:t> Makamı Örnek Seyri</a:t>
            </a: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endParaRPr lang="tr-TR" sz="2000" dirty="0" smtClean="0">
              <a:latin typeface="Times New Roman" pitchFamily="18" charset="0"/>
              <a:cs typeface="Times New Roman" pitchFamily="18" charset="0"/>
            </a:endParaRPr>
          </a:p>
          <a:p>
            <a:r>
              <a:rPr lang="tr-TR" sz="2000" dirty="0" smtClean="0">
                <a:latin typeface="Times New Roman" pitchFamily="18" charset="0"/>
                <a:cs typeface="Times New Roman" pitchFamily="18" charset="0"/>
              </a:rPr>
              <a:t>b. ACEMAŞİRAN MAKAMI</a:t>
            </a:r>
          </a:p>
          <a:p>
            <a:r>
              <a:rPr lang="tr-TR" sz="2000" dirty="0" smtClean="0">
                <a:latin typeface="Times New Roman" pitchFamily="18" charset="0"/>
                <a:cs typeface="Times New Roman" pitchFamily="18" charset="0"/>
              </a:rPr>
              <a:t>	Bu makamın XV. Yüzyıldan beri kullanıldığı bilinmektedir.</a:t>
            </a:r>
          </a:p>
          <a:p>
            <a:pPr algn="just"/>
            <a:r>
              <a:rPr lang="tr-TR" sz="2000" b="1" dirty="0" smtClean="0">
                <a:latin typeface="Times New Roman" pitchFamily="18" charset="0"/>
                <a:cs typeface="Times New Roman" pitchFamily="18" charset="0"/>
              </a:rPr>
              <a:t>Dizisi</a:t>
            </a:r>
            <a:r>
              <a:rPr lang="tr-TR" sz="2000" dirty="0" smtClean="0">
                <a:latin typeface="Times New Roman" pitchFamily="18" charset="0"/>
                <a:cs typeface="Times New Roman" pitchFamily="18" charset="0"/>
              </a:rPr>
              <a:t>: Yukarıda belirttiğimiz Çargâh makam dizisinin, Acemaşiran perdesi üzerine nakledilmesiyle elde edilen bir makamdır. Acemaşiran makamı da inici bir makam olduğu için onu da simetrik olarak inici şekilde porte üzerinde gösterirsek şöyle olur:</a:t>
            </a:r>
          </a:p>
          <a:p>
            <a:pPr algn="just">
              <a:buNone/>
            </a:pPr>
            <a:endParaRPr lang="tr-TR" sz="2000" dirty="0" smtClean="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65</a:t>
            </a:fld>
            <a:endParaRPr lang="tr-TR"/>
          </a:p>
        </p:txBody>
      </p:sp>
      <p:pic>
        <p:nvPicPr>
          <p:cNvPr id="23554" name="Resim 64" descr="Mâhûr1"/>
          <p:cNvPicPr>
            <a:picLocks noChangeAspect="1" noChangeArrowheads="1"/>
          </p:cNvPicPr>
          <p:nvPr/>
        </p:nvPicPr>
        <p:blipFill>
          <a:blip r:embed="rId2"/>
          <a:srcRect/>
          <a:stretch>
            <a:fillRect/>
          </a:stretch>
        </p:blipFill>
        <p:spPr bwMode="auto">
          <a:xfrm>
            <a:off x="1785918" y="1928802"/>
            <a:ext cx="5400675" cy="495300"/>
          </a:xfrm>
          <a:prstGeom prst="rect">
            <a:avLst/>
          </a:prstGeom>
          <a:noFill/>
          <a:ln w="9525">
            <a:noFill/>
            <a:miter lim="800000"/>
            <a:headEnd/>
            <a:tailEnd/>
          </a:ln>
        </p:spPr>
      </p:pic>
      <p:pic>
        <p:nvPicPr>
          <p:cNvPr id="23555" name="Resim 65" descr="Mâhûr2"/>
          <p:cNvPicPr>
            <a:picLocks noChangeAspect="1" noChangeArrowheads="1"/>
          </p:cNvPicPr>
          <p:nvPr/>
        </p:nvPicPr>
        <p:blipFill>
          <a:blip r:embed="rId3"/>
          <a:srcRect/>
          <a:stretch>
            <a:fillRect/>
          </a:stretch>
        </p:blipFill>
        <p:spPr bwMode="auto">
          <a:xfrm>
            <a:off x="1785918" y="2571744"/>
            <a:ext cx="5400675" cy="495300"/>
          </a:xfrm>
          <a:prstGeom prst="rect">
            <a:avLst/>
          </a:prstGeom>
          <a:noFill/>
          <a:ln w="9525">
            <a:noFill/>
            <a:miter lim="800000"/>
            <a:headEnd/>
            <a:tailEnd/>
          </a:ln>
        </p:spPr>
      </p:pic>
      <p:pic>
        <p:nvPicPr>
          <p:cNvPr id="23556" name="Resim 66" descr="Mâhûr3"/>
          <p:cNvPicPr>
            <a:picLocks noChangeAspect="1" noChangeArrowheads="1"/>
          </p:cNvPicPr>
          <p:nvPr/>
        </p:nvPicPr>
        <p:blipFill>
          <a:blip r:embed="rId4"/>
          <a:srcRect/>
          <a:stretch>
            <a:fillRect/>
          </a:stretch>
        </p:blipFill>
        <p:spPr bwMode="auto">
          <a:xfrm>
            <a:off x="1785918" y="3143248"/>
            <a:ext cx="5400675" cy="523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77500" lnSpcReduction="20000"/>
          </a:bodyPr>
          <a:lstStyle/>
          <a:p>
            <a:pPr>
              <a:buNone/>
            </a:pPr>
            <a:endParaRPr lang="tr-TR" dirty="0" smtClean="0"/>
          </a:p>
          <a:p>
            <a:pPr>
              <a:buNone/>
            </a:pPr>
            <a:endParaRPr lang="tr-TR" dirty="0" smtClean="0"/>
          </a:p>
          <a:p>
            <a:endParaRPr lang="tr-TR" b="1" dirty="0" smtClean="0"/>
          </a:p>
          <a:p>
            <a:pPr algn="just"/>
            <a:endParaRPr lang="tr-TR" sz="2900" b="1" dirty="0" smtClean="0">
              <a:latin typeface="Times New Roman" pitchFamily="18" charset="0"/>
              <a:cs typeface="Times New Roman" pitchFamily="18" charset="0"/>
            </a:endParaRPr>
          </a:p>
          <a:p>
            <a:pPr algn="just"/>
            <a:r>
              <a:rPr lang="tr-TR" sz="2900" b="1" dirty="0" smtClean="0">
                <a:latin typeface="Times New Roman" pitchFamily="18" charset="0"/>
                <a:cs typeface="Times New Roman" pitchFamily="18" charset="0"/>
              </a:rPr>
              <a:t>Donanımı</a:t>
            </a:r>
            <a:r>
              <a:rPr lang="tr-TR" sz="2900" dirty="0" smtClean="0">
                <a:latin typeface="Times New Roman" pitchFamily="18" charset="0"/>
                <a:cs typeface="Times New Roman" pitchFamily="18" charset="0"/>
              </a:rPr>
              <a:t>	: Si </a:t>
            </a:r>
          </a:p>
          <a:p>
            <a:pPr algn="just"/>
            <a:r>
              <a:rPr lang="tr-TR" sz="2900" b="1" dirty="0" smtClean="0">
                <a:latin typeface="Times New Roman" pitchFamily="18" charset="0"/>
                <a:cs typeface="Times New Roman" pitchFamily="18" charset="0"/>
              </a:rPr>
              <a:t>Güçlüsü</a:t>
            </a:r>
            <a:r>
              <a:rPr lang="tr-TR" sz="2900" dirty="0" smtClean="0">
                <a:latin typeface="Times New Roman" pitchFamily="18" charset="0"/>
                <a:cs typeface="Times New Roman" pitchFamily="18" charset="0"/>
              </a:rPr>
              <a:t>	: 1. mertebe Güçlü Acem (Fa), 2. mertebe Güçlü ise Çargâh         </a:t>
            </a:r>
          </a:p>
          <a:p>
            <a:pPr algn="just"/>
            <a:r>
              <a:rPr lang="tr-TR" sz="2900" dirty="0" smtClean="0">
                <a:latin typeface="Times New Roman" pitchFamily="18" charset="0"/>
                <a:cs typeface="Times New Roman" pitchFamily="18" charset="0"/>
              </a:rPr>
              <a:t>                      (Do), </a:t>
            </a:r>
          </a:p>
          <a:p>
            <a:pPr algn="just"/>
            <a:r>
              <a:rPr lang="tr-TR" sz="2900" b="1" dirty="0" smtClean="0">
                <a:latin typeface="Times New Roman" pitchFamily="18" charset="0"/>
                <a:cs typeface="Times New Roman" pitchFamily="18" charset="0"/>
              </a:rPr>
              <a:t>Durağı</a:t>
            </a:r>
            <a:r>
              <a:rPr lang="tr-TR" sz="2900" dirty="0" smtClean="0">
                <a:latin typeface="Times New Roman" pitchFamily="18" charset="0"/>
                <a:cs typeface="Times New Roman" pitchFamily="18" charset="0"/>
              </a:rPr>
              <a:t>	: Acemaşiran (Fa)</a:t>
            </a:r>
          </a:p>
          <a:p>
            <a:pPr algn="just"/>
            <a:r>
              <a:rPr lang="tr-TR" sz="2900" b="1" dirty="0" smtClean="0">
                <a:latin typeface="Times New Roman" pitchFamily="18" charset="0"/>
                <a:cs typeface="Times New Roman" pitchFamily="18" charset="0"/>
              </a:rPr>
              <a:t>Yedeni</a:t>
            </a:r>
            <a:r>
              <a:rPr lang="tr-TR" sz="2900" dirty="0" smtClean="0">
                <a:latin typeface="Times New Roman" pitchFamily="18" charset="0"/>
                <a:cs typeface="Times New Roman" pitchFamily="18" charset="0"/>
              </a:rPr>
              <a:t>	: Hüseyniaşiran (Mi)</a:t>
            </a:r>
          </a:p>
          <a:p>
            <a:pPr algn="just"/>
            <a:r>
              <a:rPr lang="tr-TR" sz="2900" b="1" dirty="0" smtClean="0">
                <a:latin typeface="Times New Roman" pitchFamily="18" charset="0"/>
                <a:cs typeface="Times New Roman" pitchFamily="18" charset="0"/>
              </a:rPr>
              <a:t>Dizinin </a:t>
            </a:r>
            <a:r>
              <a:rPr lang="tr-TR" sz="2900" b="1" dirty="0" err="1" smtClean="0">
                <a:latin typeface="Times New Roman" pitchFamily="18" charset="0"/>
                <a:cs typeface="Times New Roman" pitchFamily="18" charset="0"/>
              </a:rPr>
              <a:t>pesten</a:t>
            </a:r>
            <a:r>
              <a:rPr lang="tr-TR" sz="2900" b="1" dirty="0" smtClean="0">
                <a:latin typeface="Times New Roman" pitchFamily="18" charset="0"/>
                <a:cs typeface="Times New Roman" pitchFamily="18" charset="0"/>
              </a:rPr>
              <a:t> </a:t>
            </a:r>
            <a:r>
              <a:rPr lang="tr-TR" sz="2900" b="1" dirty="0" err="1" smtClean="0">
                <a:latin typeface="Times New Roman" pitchFamily="18" charset="0"/>
                <a:cs typeface="Times New Roman" pitchFamily="18" charset="0"/>
              </a:rPr>
              <a:t>tîze</a:t>
            </a:r>
            <a:r>
              <a:rPr lang="tr-TR" sz="2900" b="1" dirty="0" smtClean="0">
                <a:latin typeface="Times New Roman" pitchFamily="18" charset="0"/>
                <a:cs typeface="Times New Roman" pitchFamily="18" charset="0"/>
              </a:rPr>
              <a:t> doğru sesleri</a:t>
            </a:r>
            <a:r>
              <a:rPr lang="tr-TR" sz="2900" dirty="0" smtClean="0">
                <a:latin typeface="Times New Roman" pitchFamily="18" charset="0"/>
                <a:cs typeface="Times New Roman" pitchFamily="18" charset="0"/>
              </a:rPr>
              <a:t>: Acemaşiran (Fa), Rast (Sol), Dügâh (La), Kürdî (Si ), Çargâh (Do), </a:t>
            </a:r>
            <a:r>
              <a:rPr lang="tr-TR" sz="2900" dirty="0" err="1" smtClean="0">
                <a:latin typeface="Times New Roman" pitchFamily="18" charset="0"/>
                <a:cs typeface="Times New Roman" pitchFamily="18" charset="0"/>
              </a:rPr>
              <a:t>Nevâ</a:t>
            </a:r>
            <a:r>
              <a:rPr lang="tr-TR" sz="2900" dirty="0" smtClean="0">
                <a:latin typeface="Times New Roman" pitchFamily="18" charset="0"/>
                <a:cs typeface="Times New Roman" pitchFamily="18" charset="0"/>
              </a:rPr>
              <a:t> (Re), Hüseyni (Mi), Acem (Fa) perdeleridir.</a:t>
            </a:r>
          </a:p>
          <a:p>
            <a:pPr algn="just"/>
            <a:r>
              <a:rPr lang="tr-TR" sz="2900" b="1" dirty="0" smtClean="0">
                <a:latin typeface="Times New Roman" pitchFamily="18" charset="0"/>
                <a:cs typeface="Times New Roman" pitchFamily="18" charset="0"/>
              </a:rPr>
              <a:t>Seyri</a:t>
            </a:r>
            <a:r>
              <a:rPr lang="tr-TR" sz="2900" dirty="0" smtClean="0">
                <a:latin typeface="Times New Roman" pitchFamily="18" charset="0"/>
                <a:cs typeface="Times New Roman" pitchFamily="18" charset="0"/>
              </a:rPr>
              <a:t>	: Acemaşiran inici bir makamdır. Seyre, </a:t>
            </a:r>
            <a:r>
              <a:rPr lang="tr-TR" sz="2900" dirty="0" err="1" smtClean="0">
                <a:latin typeface="Times New Roman" pitchFamily="18" charset="0"/>
                <a:cs typeface="Times New Roman" pitchFamily="18" charset="0"/>
              </a:rPr>
              <a:t>tîz</a:t>
            </a:r>
            <a:r>
              <a:rPr lang="tr-TR" sz="2900" dirty="0" smtClean="0">
                <a:latin typeface="Times New Roman" pitchFamily="18" charset="0"/>
                <a:cs typeface="Times New Roman" pitchFamily="18" charset="0"/>
              </a:rPr>
              <a:t> durak civarından başlanır. Dörtlü ve </a:t>
            </a:r>
            <a:r>
              <a:rPr lang="tr-TR" sz="2900" dirty="0" err="1" smtClean="0">
                <a:latin typeface="Times New Roman" pitchFamily="18" charset="0"/>
                <a:cs typeface="Times New Roman" pitchFamily="18" charset="0"/>
              </a:rPr>
              <a:t>Beşli’de</a:t>
            </a:r>
            <a:r>
              <a:rPr lang="tr-TR" sz="2900" dirty="0" smtClean="0">
                <a:latin typeface="Times New Roman" pitchFamily="18" charset="0"/>
                <a:cs typeface="Times New Roman" pitchFamily="18" charset="0"/>
              </a:rPr>
              <a:t> gezinilerek, önce </a:t>
            </a:r>
            <a:r>
              <a:rPr lang="tr-TR" sz="2900" dirty="0" err="1" smtClean="0">
                <a:latin typeface="Times New Roman" pitchFamily="18" charset="0"/>
                <a:cs typeface="Times New Roman" pitchFamily="18" charset="0"/>
              </a:rPr>
              <a:t>Tîz</a:t>
            </a:r>
            <a:r>
              <a:rPr lang="tr-TR" sz="2900" dirty="0" smtClean="0">
                <a:latin typeface="Times New Roman" pitchFamily="18" charset="0"/>
                <a:cs typeface="Times New Roman" pitchFamily="18" charset="0"/>
              </a:rPr>
              <a:t> Durakta yarım karar yapılır. Sonra 2. mertebe Güçlü olan Çargâh’ta asma karar yapılır. Daha sonra Çargâh Beşlisi’yle Acemaşiran’da karar verilir.</a:t>
            </a: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66</a:t>
            </a:fld>
            <a:endParaRPr lang="tr-TR"/>
          </a:p>
        </p:txBody>
      </p:sp>
      <p:pic>
        <p:nvPicPr>
          <p:cNvPr id="24578" name="Resim 67" descr="Acemaşiran"/>
          <p:cNvPicPr>
            <a:picLocks noChangeAspect="1" noChangeArrowheads="1"/>
          </p:cNvPicPr>
          <p:nvPr/>
        </p:nvPicPr>
        <p:blipFill>
          <a:blip r:embed="rId2"/>
          <a:srcRect/>
          <a:stretch>
            <a:fillRect/>
          </a:stretch>
        </p:blipFill>
        <p:spPr bwMode="auto">
          <a:xfrm>
            <a:off x="1785918" y="428604"/>
            <a:ext cx="5400675" cy="1190625"/>
          </a:xfrm>
          <a:prstGeom prst="rect">
            <a:avLst/>
          </a:prstGeom>
          <a:noFill/>
          <a:ln w="9525">
            <a:noFill/>
            <a:miter lim="800000"/>
            <a:headEnd/>
            <a:tailEnd/>
          </a:ln>
        </p:spPr>
      </p:pic>
      <p:pic>
        <p:nvPicPr>
          <p:cNvPr id="24579" name="Resim 68" descr="盽䀺哞閩相隌相障相"/>
          <p:cNvPicPr>
            <a:picLocks noChangeAspect="1" noChangeArrowheads="1"/>
          </p:cNvPicPr>
          <p:nvPr/>
        </p:nvPicPr>
        <p:blipFill>
          <a:blip r:embed="rId3"/>
          <a:srcRect/>
          <a:stretch>
            <a:fillRect/>
          </a:stretch>
        </p:blipFill>
        <p:spPr bwMode="auto">
          <a:xfrm>
            <a:off x="2786050" y="1857364"/>
            <a:ext cx="114300" cy="161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ctr">
              <a:buNone/>
            </a:pPr>
            <a:r>
              <a:rPr lang="tr-TR" sz="2000" b="1" dirty="0" err="1" smtClean="0">
                <a:latin typeface="Times New Roman" pitchFamily="18" charset="0"/>
                <a:cs typeface="Times New Roman" pitchFamily="18" charset="0"/>
              </a:rPr>
              <a:t>Acemaşirân</a:t>
            </a:r>
            <a:r>
              <a:rPr lang="tr-TR" sz="2000" b="1" dirty="0" smtClean="0">
                <a:latin typeface="Times New Roman" pitchFamily="18" charset="0"/>
                <a:cs typeface="Times New Roman" pitchFamily="18" charset="0"/>
              </a:rPr>
              <a:t> Makamı Örnek Seyri</a:t>
            </a: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c. NİHÂVEND MAKAMI</a:t>
            </a:r>
          </a:p>
          <a:p>
            <a:pPr algn="just"/>
            <a:r>
              <a:rPr lang="tr-TR" sz="2000" b="1" dirty="0" smtClean="0">
                <a:latin typeface="Times New Roman" pitchFamily="18" charset="0"/>
                <a:cs typeface="Times New Roman" pitchFamily="18" charset="0"/>
              </a:rPr>
              <a:t>Dizisi: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makamı dizisinin Rast perdesindeki şeddidir. Rast perdesindeki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Beşlisi’ne, Güçlü </a:t>
            </a:r>
            <a:r>
              <a:rPr lang="tr-TR" sz="2000" dirty="0" err="1" smtClean="0">
                <a:latin typeface="Times New Roman" pitchFamily="18" charset="0"/>
                <a:cs typeface="Times New Roman" pitchFamily="18" charset="0"/>
              </a:rPr>
              <a:t>Nevâ</a:t>
            </a:r>
            <a:r>
              <a:rPr lang="tr-TR" sz="2000" dirty="0" smtClean="0">
                <a:latin typeface="Times New Roman" pitchFamily="18" charset="0"/>
                <a:cs typeface="Times New Roman" pitchFamily="18" charset="0"/>
              </a:rPr>
              <a:t> perdesi üzerinde bazen Kürdî Dörtlüsü’nün bazen de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Dörtlüsü’nün eklenmesiyle meydana gelmektedir (</a:t>
            </a:r>
            <a:r>
              <a:rPr lang="tr-TR" sz="2000" dirty="0" err="1" smtClean="0">
                <a:latin typeface="Times New Roman" pitchFamily="18" charset="0"/>
                <a:cs typeface="Times New Roman" pitchFamily="18" charset="0"/>
              </a:rPr>
              <a:t>Bûselik</a:t>
            </a:r>
            <a:r>
              <a:rPr lang="tr-TR" sz="2000" dirty="0" smtClean="0">
                <a:latin typeface="Times New Roman" pitchFamily="18" charset="0"/>
                <a:cs typeface="Times New Roman" pitchFamily="18" charset="0"/>
              </a:rPr>
              <a:t> Beşlisi + 5. derecede Kürdî veya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Dörtlüsü).</a:t>
            </a:r>
          </a:p>
          <a:p>
            <a:pPr algn="just">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67</a:t>
            </a:fld>
            <a:endParaRPr lang="tr-TR"/>
          </a:p>
        </p:txBody>
      </p:sp>
      <p:pic>
        <p:nvPicPr>
          <p:cNvPr id="25602" name="Resim 70" descr="Acemaşirân1"/>
          <p:cNvPicPr>
            <a:picLocks noChangeAspect="1" noChangeArrowheads="1"/>
          </p:cNvPicPr>
          <p:nvPr/>
        </p:nvPicPr>
        <p:blipFill>
          <a:blip r:embed="rId2"/>
          <a:srcRect/>
          <a:stretch>
            <a:fillRect/>
          </a:stretch>
        </p:blipFill>
        <p:spPr bwMode="auto">
          <a:xfrm>
            <a:off x="1785918" y="928670"/>
            <a:ext cx="5400675" cy="485775"/>
          </a:xfrm>
          <a:prstGeom prst="rect">
            <a:avLst/>
          </a:prstGeom>
          <a:noFill/>
          <a:ln w="9525">
            <a:noFill/>
            <a:miter lim="800000"/>
            <a:headEnd/>
            <a:tailEnd/>
          </a:ln>
        </p:spPr>
      </p:pic>
      <p:pic>
        <p:nvPicPr>
          <p:cNvPr id="25603" name="Resim 71" descr="Acemaşirân2"/>
          <p:cNvPicPr>
            <a:picLocks noChangeAspect="1" noChangeArrowheads="1"/>
          </p:cNvPicPr>
          <p:nvPr/>
        </p:nvPicPr>
        <p:blipFill>
          <a:blip r:embed="rId3"/>
          <a:srcRect/>
          <a:stretch>
            <a:fillRect/>
          </a:stretch>
        </p:blipFill>
        <p:spPr bwMode="auto">
          <a:xfrm>
            <a:off x="1785918" y="1500174"/>
            <a:ext cx="5400675" cy="476250"/>
          </a:xfrm>
          <a:prstGeom prst="rect">
            <a:avLst/>
          </a:prstGeom>
          <a:noFill/>
          <a:ln w="9525">
            <a:noFill/>
            <a:miter lim="800000"/>
            <a:headEnd/>
            <a:tailEnd/>
          </a:ln>
        </p:spPr>
      </p:pic>
      <p:pic>
        <p:nvPicPr>
          <p:cNvPr id="25604" name="Resim 1" descr="Nihâvend Makamı"/>
          <p:cNvPicPr>
            <a:picLocks noChangeAspect="1" noChangeArrowheads="1"/>
          </p:cNvPicPr>
          <p:nvPr/>
        </p:nvPicPr>
        <p:blipFill>
          <a:blip r:embed="rId4"/>
          <a:srcRect/>
          <a:stretch>
            <a:fillRect/>
          </a:stretch>
        </p:blipFill>
        <p:spPr bwMode="auto">
          <a:xfrm>
            <a:off x="1928794" y="4000504"/>
            <a:ext cx="5400675" cy="2676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fontScale="92500" lnSpcReduction="20000"/>
          </a:bodyPr>
          <a:lstStyle/>
          <a:p>
            <a:pPr algn="just"/>
            <a:endParaRPr lang="tr-TR" b="1" dirty="0" smtClean="0">
              <a:latin typeface="Times New Roman" pitchFamily="18" charset="0"/>
              <a:cs typeface="Times New Roman" pitchFamily="18" charset="0"/>
            </a:endParaRPr>
          </a:p>
          <a:p>
            <a:pPr algn="just"/>
            <a:r>
              <a:rPr lang="tr-TR" sz="2200" b="1" dirty="0" smtClean="0">
                <a:latin typeface="Times New Roman" pitchFamily="18" charset="0"/>
                <a:cs typeface="Times New Roman" pitchFamily="18" charset="0"/>
              </a:rPr>
              <a:t>Donanımı	: </a:t>
            </a:r>
            <a:r>
              <a:rPr lang="tr-TR" sz="2200" dirty="0" smtClean="0">
                <a:latin typeface="Times New Roman" pitchFamily="18" charset="0"/>
                <a:cs typeface="Times New Roman" pitchFamily="18" charset="0"/>
              </a:rPr>
              <a:t>Si  , Mi  , gerekli diğer değişiklikler eser içerisinde gösterilir.</a:t>
            </a:r>
          </a:p>
          <a:p>
            <a:pPr algn="just"/>
            <a:r>
              <a:rPr lang="tr-TR" sz="2200" b="1" dirty="0" smtClean="0">
                <a:latin typeface="Times New Roman" pitchFamily="18" charset="0"/>
                <a:cs typeface="Times New Roman" pitchFamily="18" charset="0"/>
              </a:rPr>
              <a:t>Güçlüsü	: </a:t>
            </a:r>
            <a:r>
              <a:rPr lang="tr-TR" sz="2200" dirty="0" err="1" smtClean="0">
                <a:latin typeface="Times New Roman" pitchFamily="18" charset="0"/>
                <a:cs typeface="Times New Roman" pitchFamily="18" charset="0"/>
              </a:rPr>
              <a:t>Bûselik</a:t>
            </a:r>
            <a:r>
              <a:rPr lang="tr-TR" sz="2200" dirty="0" smtClean="0">
                <a:latin typeface="Times New Roman" pitchFamily="18" charset="0"/>
                <a:cs typeface="Times New Roman" pitchFamily="18" charset="0"/>
              </a:rPr>
              <a:t> Beşlisi’yle Kürdî veya </a:t>
            </a:r>
            <a:r>
              <a:rPr lang="tr-TR" sz="2200" dirty="0" err="1" smtClean="0">
                <a:latin typeface="Times New Roman" pitchFamily="18" charset="0"/>
                <a:cs typeface="Times New Roman" pitchFamily="18" charset="0"/>
              </a:rPr>
              <a:t>Hicâz</a:t>
            </a:r>
            <a:r>
              <a:rPr lang="tr-TR" sz="2200" dirty="0" smtClean="0">
                <a:latin typeface="Times New Roman" pitchFamily="18" charset="0"/>
                <a:cs typeface="Times New Roman" pitchFamily="18" charset="0"/>
              </a:rPr>
              <a:t> Dörtlüsü’nün birleştiği yerdeki </a:t>
            </a:r>
            <a:r>
              <a:rPr lang="tr-TR" sz="2200" dirty="0" err="1" smtClean="0">
                <a:latin typeface="Times New Roman" pitchFamily="18" charset="0"/>
                <a:cs typeface="Times New Roman" pitchFamily="18" charset="0"/>
              </a:rPr>
              <a:t>Nevâ</a:t>
            </a:r>
            <a:r>
              <a:rPr lang="tr-TR" sz="2200" dirty="0" smtClean="0">
                <a:latin typeface="Times New Roman" pitchFamily="18" charset="0"/>
                <a:cs typeface="Times New Roman" pitchFamily="18" charset="0"/>
              </a:rPr>
              <a:t> (5. derecedeki Re) makamın </a:t>
            </a:r>
            <a:r>
              <a:rPr lang="tr-TR" sz="2200" dirty="0" err="1" smtClean="0">
                <a:latin typeface="Times New Roman" pitchFamily="18" charset="0"/>
                <a:cs typeface="Times New Roman" pitchFamily="18" charset="0"/>
              </a:rPr>
              <a:t>Güçlü’südür</a:t>
            </a:r>
            <a:r>
              <a:rPr lang="tr-TR" sz="2200" dirty="0" smtClean="0">
                <a:latin typeface="Times New Roman" pitchFamily="18" charset="0"/>
                <a:cs typeface="Times New Roman" pitchFamily="18" charset="0"/>
              </a:rPr>
              <a:t>. Bu perde üzerinde Kürdî veya </a:t>
            </a:r>
            <a:r>
              <a:rPr lang="tr-TR" sz="2200" dirty="0" err="1" smtClean="0">
                <a:latin typeface="Times New Roman" pitchFamily="18" charset="0"/>
                <a:cs typeface="Times New Roman" pitchFamily="18" charset="0"/>
              </a:rPr>
              <a:t>Hicâz</a:t>
            </a:r>
            <a:r>
              <a:rPr lang="tr-TR" sz="2200" dirty="0" smtClean="0">
                <a:latin typeface="Times New Roman" pitchFamily="18" charset="0"/>
                <a:cs typeface="Times New Roman" pitchFamily="18" charset="0"/>
              </a:rPr>
              <a:t> çeşnisiyle yarım karar yapılır. Fakat özellikle başlangıç seyrinde </a:t>
            </a:r>
            <a:r>
              <a:rPr lang="tr-TR" sz="2200" dirty="0" err="1" smtClean="0">
                <a:latin typeface="Times New Roman" pitchFamily="18" charset="0"/>
                <a:cs typeface="Times New Roman" pitchFamily="18" charset="0"/>
              </a:rPr>
              <a:t>Nevâ</a:t>
            </a:r>
            <a:r>
              <a:rPr lang="tr-TR" sz="2200" dirty="0" smtClean="0">
                <a:latin typeface="Times New Roman" pitchFamily="18" charset="0"/>
                <a:cs typeface="Times New Roman" pitchFamily="18" charset="0"/>
              </a:rPr>
              <a:t> üzerinde Kürdî çeşnisi bulunan dizi daha çok tercih edilir.</a:t>
            </a:r>
          </a:p>
          <a:p>
            <a:pPr algn="just"/>
            <a:r>
              <a:rPr lang="tr-TR" sz="2200" b="1" dirty="0" smtClean="0">
                <a:latin typeface="Times New Roman" pitchFamily="18" charset="0"/>
                <a:cs typeface="Times New Roman" pitchFamily="18" charset="0"/>
              </a:rPr>
              <a:t>Durağı	: </a:t>
            </a:r>
            <a:r>
              <a:rPr lang="tr-TR" sz="2200" dirty="0" smtClean="0">
                <a:latin typeface="Times New Roman" pitchFamily="18" charset="0"/>
                <a:cs typeface="Times New Roman" pitchFamily="18" charset="0"/>
              </a:rPr>
              <a:t>Rast perdesidir.</a:t>
            </a:r>
          </a:p>
          <a:p>
            <a:pPr algn="just"/>
            <a:r>
              <a:rPr lang="tr-TR" sz="2200" b="1" dirty="0" smtClean="0">
                <a:latin typeface="Times New Roman" pitchFamily="18" charset="0"/>
                <a:cs typeface="Times New Roman" pitchFamily="18" charset="0"/>
              </a:rPr>
              <a:t>Yedeni	: </a:t>
            </a:r>
            <a:r>
              <a:rPr lang="tr-TR" sz="2200" dirty="0" smtClean="0">
                <a:latin typeface="Times New Roman" pitchFamily="18" charset="0"/>
                <a:cs typeface="Times New Roman" pitchFamily="18" charset="0"/>
              </a:rPr>
              <a:t>1. Aralıktaki bakiye diyezli Fa (Fa ) Irak perdesidir.</a:t>
            </a:r>
          </a:p>
          <a:p>
            <a:pPr algn="just"/>
            <a:r>
              <a:rPr lang="tr-TR" sz="2200" b="1" dirty="0" smtClean="0">
                <a:latin typeface="Times New Roman" pitchFamily="18" charset="0"/>
                <a:cs typeface="Times New Roman" pitchFamily="18" charset="0"/>
              </a:rPr>
              <a:t>Dizinin </a:t>
            </a:r>
            <a:r>
              <a:rPr lang="tr-TR" sz="2200" b="1" dirty="0" err="1" smtClean="0">
                <a:latin typeface="Times New Roman" pitchFamily="18" charset="0"/>
                <a:cs typeface="Times New Roman" pitchFamily="18" charset="0"/>
              </a:rPr>
              <a:t>pesten</a:t>
            </a:r>
            <a:r>
              <a:rPr lang="tr-TR" sz="2200" b="1" dirty="0" smtClean="0">
                <a:latin typeface="Times New Roman" pitchFamily="18" charset="0"/>
                <a:cs typeface="Times New Roman" pitchFamily="18" charset="0"/>
              </a:rPr>
              <a:t> </a:t>
            </a:r>
            <a:r>
              <a:rPr lang="tr-TR" sz="2200" b="1" dirty="0" err="1" smtClean="0">
                <a:latin typeface="Times New Roman" pitchFamily="18" charset="0"/>
                <a:cs typeface="Times New Roman" pitchFamily="18" charset="0"/>
              </a:rPr>
              <a:t>tîze</a:t>
            </a:r>
            <a:r>
              <a:rPr lang="tr-TR" sz="2200" b="1" dirty="0" smtClean="0">
                <a:latin typeface="Times New Roman" pitchFamily="18" charset="0"/>
                <a:cs typeface="Times New Roman" pitchFamily="18" charset="0"/>
              </a:rPr>
              <a:t> doğru sesleri</a:t>
            </a:r>
            <a:r>
              <a:rPr lang="tr-TR" sz="2200" dirty="0" smtClean="0">
                <a:latin typeface="Times New Roman" pitchFamily="18" charset="0"/>
                <a:cs typeface="Times New Roman" pitchFamily="18" charset="0"/>
              </a:rPr>
              <a:t>: Rast, Dügâh, Kürdî, Çargâh, </a:t>
            </a:r>
            <a:r>
              <a:rPr lang="tr-TR" sz="2200" dirty="0" err="1" smtClean="0">
                <a:latin typeface="Times New Roman" pitchFamily="18" charset="0"/>
                <a:cs typeface="Times New Roman" pitchFamily="18" charset="0"/>
              </a:rPr>
              <a:t>Nevâ</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Nîm</a:t>
            </a:r>
            <a:r>
              <a:rPr lang="tr-TR" sz="2200" dirty="0" smtClean="0">
                <a:latin typeface="Times New Roman" pitchFamily="18" charset="0"/>
                <a:cs typeface="Times New Roman" pitchFamily="18" charset="0"/>
              </a:rPr>
              <a:t> Hisar, Acem ve </a:t>
            </a:r>
            <a:r>
              <a:rPr lang="tr-TR" sz="2200" dirty="0" err="1" smtClean="0">
                <a:latin typeface="Times New Roman" pitchFamily="18" charset="0"/>
                <a:cs typeface="Times New Roman" pitchFamily="18" charset="0"/>
              </a:rPr>
              <a:t>Gerdâniye’dir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Nevâ’da</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Hicâz</a:t>
            </a:r>
            <a:r>
              <a:rPr lang="tr-TR" sz="2200" dirty="0" smtClean="0">
                <a:latin typeface="Times New Roman" pitchFamily="18" charset="0"/>
                <a:cs typeface="Times New Roman" pitchFamily="18" charset="0"/>
              </a:rPr>
              <a:t> olduğu zaman ise </a:t>
            </a:r>
            <a:r>
              <a:rPr lang="tr-TR" sz="2200" dirty="0" err="1" smtClean="0">
                <a:latin typeface="Times New Roman" pitchFamily="18" charset="0"/>
                <a:cs typeface="Times New Roman" pitchFamily="18" charset="0"/>
              </a:rPr>
              <a:t>Nevâ</a:t>
            </a:r>
            <a:r>
              <a:rPr lang="tr-TR" sz="2200" dirty="0" smtClean="0">
                <a:latin typeface="Times New Roman" pitchFamily="18" charset="0"/>
                <a:cs typeface="Times New Roman" pitchFamily="18" charset="0"/>
              </a:rPr>
              <a:t>, Hisar, Eviç, </a:t>
            </a:r>
            <a:r>
              <a:rPr lang="tr-TR" sz="2200" dirty="0" err="1" smtClean="0">
                <a:latin typeface="Times New Roman" pitchFamily="18" charset="0"/>
                <a:cs typeface="Times New Roman" pitchFamily="18" charset="0"/>
              </a:rPr>
              <a:t>Gerdâniye</a:t>
            </a:r>
            <a:r>
              <a:rPr lang="tr-TR" sz="2200" dirty="0" smtClean="0">
                <a:latin typeface="Times New Roman" pitchFamily="18" charset="0"/>
                <a:cs typeface="Times New Roman" pitchFamily="18" charset="0"/>
              </a:rPr>
              <a:t> perdeleri kullanılır.</a:t>
            </a:r>
          </a:p>
          <a:p>
            <a:pPr algn="just"/>
            <a:r>
              <a:rPr lang="tr-TR" sz="2400" b="1" dirty="0" smtClean="0">
                <a:latin typeface="Times New Roman" pitchFamily="18" charset="0"/>
                <a:cs typeface="Times New Roman" pitchFamily="18" charset="0"/>
              </a:rPr>
              <a:t>Seyri	: </a:t>
            </a:r>
            <a:r>
              <a:rPr lang="tr-TR" sz="2400" dirty="0" smtClean="0">
                <a:latin typeface="Times New Roman" pitchFamily="18" charset="0"/>
                <a:cs typeface="Times New Roman" pitchFamily="18" charset="0"/>
              </a:rPr>
              <a:t>İnici-çıkıcıdır. Seyre Güçlü civarından başlanır. Eğer çıkıcı ve inici olarak başlanmışsa hemen </a:t>
            </a:r>
            <a:r>
              <a:rPr lang="tr-TR" sz="2400" dirty="0" err="1" smtClean="0">
                <a:latin typeface="Times New Roman" pitchFamily="18" charset="0"/>
                <a:cs typeface="Times New Roman" pitchFamily="18" charset="0"/>
              </a:rPr>
              <a:t>Güçlü’ye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yönelinir</a:t>
            </a:r>
            <a:r>
              <a:rPr lang="tr-TR" sz="2400" dirty="0" smtClean="0">
                <a:latin typeface="Times New Roman" pitchFamily="18" charset="0"/>
                <a:cs typeface="Times New Roman" pitchFamily="18" charset="0"/>
              </a:rPr>
              <a:t>. Diziyi meydana getiren çeşnilerde karışık gezindikten sonra, Güçlü </a:t>
            </a:r>
            <a:r>
              <a:rPr lang="tr-TR" sz="2400" dirty="0" err="1" smtClean="0">
                <a:latin typeface="Times New Roman" pitchFamily="18" charset="0"/>
                <a:cs typeface="Times New Roman" pitchFamily="18" charset="0"/>
              </a:rPr>
              <a:t>Nevâ</a:t>
            </a:r>
            <a:r>
              <a:rPr lang="tr-TR" sz="2400" dirty="0" smtClean="0">
                <a:latin typeface="Times New Roman" pitchFamily="18" charset="0"/>
                <a:cs typeface="Times New Roman" pitchFamily="18" charset="0"/>
              </a:rPr>
              <a:t> perdesinde yarım karar yapılır. Bu arada gereken yerlerde gereken asma kararlar da yapılır. Sonunda yine karışık gezindikten sonra istenirse genişlemiş bölgelerde de dolaştıktan sonra Rast perdesinde </a:t>
            </a:r>
            <a:r>
              <a:rPr lang="tr-TR" sz="2400" dirty="0" err="1" smtClean="0">
                <a:latin typeface="Times New Roman" pitchFamily="18" charset="0"/>
                <a:cs typeface="Times New Roman" pitchFamily="18" charset="0"/>
              </a:rPr>
              <a:t>Bûselik</a:t>
            </a:r>
            <a:r>
              <a:rPr lang="tr-TR" sz="2400" dirty="0" smtClean="0">
                <a:latin typeface="Times New Roman" pitchFamily="18" charset="0"/>
                <a:cs typeface="Times New Roman" pitchFamily="18" charset="0"/>
              </a:rPr>
              <a:t> çeşnisiyle ve genellikle yedenli olarak tam karar yapılır.</a:t>
            </a:r>
          </a:p>
          <a:p>
            <a:pPr algn="just"/>
            <a:endParaRPr lang="tr-TR" sz="22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68</a:t>
            </a:fld>
            <a:endParaRPr lang="tr-TR"/>
          </a:p>
        </p:txBody>
      </p:sp>
      <p:pic>
        <p:nvPicPr>
          <p:cNvPr id="26626" name="Resim 2" descr="盽䀺哞閩相隌相障相"/>
          <p:cNvPicPr>
            <a:picLocks noChangeAspect="1" noChangeArrowheads="1"/>
          </p:cNvPicPr>
          <p:nvPr/>
        </p:nvPicPr>
        <p:blipFill>
          <a:blip r:embed="rId2"/>
          <a:srcRect/>
          <a:stretch>
            <a:fillRect/>
          </a:stretch>
        </p:blipFill>
        <p:spPr bwMode="auto">
          <a:xfrm>
            <a:off x="3000364" y="857232"/>
            <a:ext cx="114300" cy="161925"/>
          </a:xfrm>
          <a:prstGeom prst="rect">
            <a:avLst/>
          </a:prstGeom>
          <a:noFill/>
          <a:ln w="9525">
            <a:noFill/>
            <a:miter lim="800000"/>
            <a:headEnd/>
            <a:tailEnd/>
          </a:ln>
        </p:spPr>
      </p:pic>
      <p:pic>
        <p:nvPicPr>
          <p:cNvPr id="26627" name="Resim 3" descr="盽䀺哞閩相隌相障相"/>
          <p:cNvPicPr>
            <a:picLocks noChangeAspect="1" noChangeArrowheads="1"/>
          </p:cNvPicPr>
          <p:nvPr/>
        </p:nvPicPr>
        <p:blipFill>
          <a:blip r:embed="rId2"/>
          <a:srcRect/>
          <a:stretch>
            <a:fillRect/>
          </a:stretch>
        </p:blipFill>
        <p:spPr bwMode="auto">
          <a:xfrm>
            <a:off x="4000496" y="857232"/>
            <a:ext cx="114300" cy="161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ctr">
              <a:buNone/>
            </a:pPr>
            <a:r>
              <a:rPr lang="tr-TR" sz="2000" b="1" dirty="0" err="1" smtClean="0">
                <a:latin typeface="Times New Roman" pitchFamily="18" charset="0"/>
                <a:cs typeface="Times New Roman" pitchFamily="18" charset="0"/>
              </a:rPr>
              <a:t>Nihâvend</a:t>
            </a:r>
            <a:r>
              <a:rPr lang="tr-TR" sz="2000" b="1" dirty="0" smtClean="0">
                <a:latin typeface="Times New Roman" pitchFamily="18" charset="0"/>
                <a:cs typeface="Times New Roman" pitchFamily="18" charset="0"/>
              </a:rPr>
              <a:t> Makamı Örnek Seyri</a:t>
            </a: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just"/>
            <a:r>
              <a:rPr lang="tr-TR" sz="1800" dirty="0" smtClean="0">
                <a:latin typeface="Times New Roman" pitchFamily="18" charset="0"/>
                <a:cs typeface="Times New Roman" pitchFamily="18" charset="0"/>
              </a:rPr>
              <a:t>3. BİRLEŞİK MAKAMLAR</a:t>
            </a:r>
          </a:p>
          <a:p>
            <a:pPr algn="just"/>
            <a:r>
              <a:rPr lang="tr-TR" sz="1800" b="1" dirty="0" smtClean="0">
                <a:latin typeface="Times New Roman" pitchFamily="18" charset="0"/>
                <a:cs typeface="Times New Roman" pitchFamily="18" charset="0"/>
              </a:rPr>
              <a:t>	</a:t>
            </a:r>
            <a:r>
              <a:rPr lang="tr-TR" sz="1800" dirty="0" smtClean="0">
                <a:latin typeface="Times New Roman" pitchFamily="18" charset="0"/>
                <a:cs typeface="Times New Roman" pitchFamily="18" charset="0"/>
              </a:rPr>
              <a:t>Birleşik makamlar kısaca, içine birkaç çeşniyi veya diziyi alan makamlar olarak tanımlanabilir. </a:t>
            </a:r>
            <a:r>
              <a:rPr lang="tr-TR" sz="1800" dirty="0" err="1" smtClean="0">
                <a:latin typeface="Times New Roman" pitchFamily="18" charset="0"/>
                <a:cs typeface="Times New Roman" pitchFamily="18" charset="0"/>
              </a:rPr>
              <a:t>Mürekkeb</a:t>
            </a:r>
            <a:r>
              <a:rPr lang="tr-TR" sz="1800" dirty="0" smtClean="0">
                <a:latin typeface="Times New Roman" pitchFamily="18" charset="0"/>
                <a:cs typeface="Times New Roman" pitchFamily="18" charset="0"/>
              </a:rPr>
              <a:t> makamlar çok çeşni ve dizilerden meydana geldikleri için, bir kısmı hariç, çoğu 8 sesli bir dizi ile gösterilemez. Daha doğrusu 8 sesli bir dizi, bu çeşit makamların bütün özelliklerini göstermeye yetmez. Yapılış ve dizileri basit makamların kurallarına uymayan makamlardır. </a:t>
            </a:r>
          </a:p>
          <a:p>
            <a:pPr algn="just"/>
            <a:r>
              <a:rPr lang="tr-TR" sz="1800" dirty="0" smtClean="0">
                <a:latin typeface="Times New Roman" pitchFamily="18" charset="0"/>
                <a:cs typeface="Times New Roman" pitchFamily="18" charset="0"/>
              </a:rPr>
              <a:t>	Türk Din </a:t>
            </a:r>
            <a:r>
              <a:rPr lang="tr-TR" sz="1800" dirty="0" err="1" smtClean="0">
                <a:latin typeface="Times New Roman" pitchFamily="18" charset="0"/>
                <a:cs typeface="Times New Roman" pitchFamily="18" charset="0"/>
              </a:rPr>
              <a:t>Mûsikîsinde</a:t>
            </a:r>
            <a:r>
              <a:rPr lang="tr-TR" sz="1800" dirty="0" smtClean="0">
                <a:latin typeface="Times New Roman" pitchFamily="18" charset="0"/>
                <a:cs typeface="Times New Roman" pitchFamily="18" charset="0"/>
              </a:rPr>
              <a:t> en çok kullanılan birleşik makamlardan örnekler.</a:t>
            </a:r>
          </a:p>
          <a:p>
            <a:pPr algn="just"/>
            <a:r>
              <a:rPr lang="tr-TR" sz="1800" dirty="0" smtClean="0">
                <a:latin typeface="Times New Roman" pitchFamily="18" charset="0"/>
                <a:cs typeface="Times New Roman" pitchFamily="18" charset="0"/>
              </a:rPr>
              <a:t>a. HÜZZÂM MAKAMI</a:t>
            </a:r>
          </a:p>
          <a:p>
            <a:pPr algn="just"/>
            <a:r>
              <a:rPr lang="tr-TR" sz="1800" b="1" dirty="0" smtClean="0">
                <a:latin typeface="Times New Roman" pitchFamily="18" charset="0"/>
                <a:cs typeface="Times New Roman" pitchFamily="18" charset="0"/>
              </a:rPr>
              <a:t>Dizisi	</a:t>
            </a:r>
            <a:r>
              <a:rPr lang="tr-TR" sz="1800" dirty="0" smtClean="0">
                <a:latin typeface="Times New Roman" pitchFamily="18" charset="0"/>
                <a:cs typeface="Times New Roman" pitchFamily="18" charset="0"/>
              </a:rPr>
              <a:t>: Yerinde </a:t>
            </a:r>
            <a:r>
              <a:rPr lang="tr-TR" sz="1800" dirty="0" err="1" smtClean="0">
                <a:latin typeface="Times New Roman" pitchFamily="18" charset="0"/>
                <a:cs typeface="Times New Roman" pitchFamily="18" charset="0"/>
              </a:rPr>
              <a:t>Hüzzâm</a:t>
            </a:r>
            <a:r>
              <a:rPr lang="tr-TR" sz="1800" dirty="0" smtClean="0">
                <a:latin typeface="Times New Roman" pitchFamily="18" charset="0"/>
                <a:cs typeface="Times New Roman" pitchFamily="18" charset="0"/>
              </a:rPr>
              <a:t> Beşlisine, </a:t>
            </a:r>
            <a:r>
              <a:rPr lang="tr-TR" sz="1800" dirty="0" err="1" smtClean="0">
                <a:latin typeface="Times New Roman" pitchFamily="18" charset="0"/>
                <a:cs typeface="Times New Roman" pitchFamily="18" charset="0"/>
              </a:rPr>
              <a:t>tîz</a:t>
            </a:r>
            <a:r>
              <a:rPr lang="tr-TR" sz="1800" dirty="0" smtClean="0">
                <a:latin typeface="Times New Roman" pitchFamily="18" charset="0"/>
                <a:cs typeface="Times New Roman" pitchFamily="18" charset="0"/>
              </a:rPr>
              <a:t> tarafta </a:t>
            </a:r>
            <a:r>
              <a:rPr lang="tr-TR" sz="1800" dirty="0" err="1" smtClean="0">
                <a:latin typeface="Times New Roman" pitchFamily="18" charset="0"/>
                <a:cs typeface="Times New Roman" pitchFamily="18" charset="0"/>
              </a:rPr>
              <a:t>Hicâz</a:t>
            </a:r>
            <a:r>
              <a:rPr lang="tr-TR" sz="1800" dirty="0" smtClean="0">
                <a:latin typeface="Times New Roman" pitchFamily="18" charset="0"/>
                <a:cs typeface="Times New Roman" pitchFamily="18" charset="0"/>
              </a:rPr>
              <a:t> Dörtlüsü’nün eklenmesiyle meydana gelmiştir. </a:t>
            </a:r>
          </a:p>
          <a:p>
            <a:pPr algn="just">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69</a:t>
            </a:fld>
            <a:endParaRPr lang="tr-TR"/>
          </a:p>
        </p:txBody>
      </p:sp>
      <p:pic>
        <p:nvPicPr>
          <p:cNvPr id="27650" name="Resim 5" descr="Nihâvend"/>
          <p:cNvPicPr>
            <a:picLocks noChangeAspect="1" noChangeArrowheads="1"/>
          </p:cNvPicPr>
          <p:nvPr/>
        </p:nvPicPr>
        <p:blipFill>
          <a:blip r:embed="rId2"/>
          <a:srcRect/>
          <a:stretch>
            <a:fillRect/>
          </a:stretch>
        </p:blipFill>
        <p:spPr bwMode="auto">
          <a:xfrm>
            <a:off x="1785918" y="928670"/>
            <a:ext cx="5400675" cy="914400"/>
          </a:xfrm>
          <a:prstGeom prst="rect">
            <a:avLst/>
          </a:prstGeom>
          <a:noFill/>
          <a:ln w="9525">
            <a:noFill/>
            <a:miter lim="800000"/>
            <a:headEnd/>
            <a:tailEnd/>
          </a:ln>
        </p:spPr>
      </p:pic>
      <p:pic>
        <p:nvPicPr>
          <p:cNvPr id="27651" name="Resim 72" descr="¼"/>
          <p:cNvPicPr>
            <a:picLocks noChangeAspect="1" noChangeArrowheads="1"/>
          </p:cNvPicPr>
          <p:nvPr/>
        </p:nvPicPr>
        <p:blipFill>
          <a:blip r:embed="rId3"/>
          <a:srcRect/>
          <a:stretch>
            <a:fillRect/>
          </a:stretch>
        </p:blipFill>
        <p:spPr bwMode="auto">
          <a:xfrm>
            <a:off x="2000232" y="5286388"/>
            <a:ext cx="5400675" cy="10001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2000" dirty="0" smtClean="0">
                <a:latin typeface="Times New Roman" pitchFamily="18" charset="0"/>
                <a:cs typeface="Times New Roman" pitchFamily="18" charset="0"/>
              </a:rPr>
              <a:t>Sesin Özellikleri:</a:t>
            </a:r>
            <a:endParaRPr lang="tr-TR" sz="20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55000" lnSpcReduction="20000"/>
          </a:bodyPr>
          <a:lstStyle/>
          <a:p>
            <a:pPr algn="just"/>
            <a:r>
              <a:rPr lang="tr-TR" b="1" dirty="0">
                <a:latin typeface="Times New Roman" pitchFamily="18" charset="0"/>
                <a:cs typeface="Times New Roman" pitchFamily="18" charset="0"/>
              </a:rPr>
              <a:t>Süre : </a:t>
            </a:r>
            <a:r>
              <a:rPr lang="tr-TR" dirty="0">
                <a:latin typeface="Times New Roman" pitchFamily="18" charset="0"/>
                <a:cs typeface="Times New Roman" pitchFamily="18" charset="0"/>
              </a:rPr>
              <a:t>Sesin uzun veya kısa oluşu demektir. Sesin sürekliliği titreşimlerle ilgilidir. Vurularak çalınan </a:t>
            </a:r>
            <a:r>
              <a:rPr lang="tr-TR" dirty="0" err="1">
                <a:latin typeface="Times New Roman" pitchFamily="18" charset="0"/>
                <a:cs typeface="Times New Roman" pitchFamily="18" charset="0"/>
              </a:rPr>
              <a:t>Sâzlarda</a:t>
            </a:r>
            <a:r>
              <a:rPr lang="tr-TR" dirty="0">
                <a:latin typeface="Times New Roman" pitchFamily="18" charset="0"/>
                <a:cs typeface="Times New Roman" pitchFamily="18" charset="0"/>
              </a:rPr>
              <a:t> süre, vurulan telin titreşimi ile orantılıdır. Telin titreşimi bitince, sesin devamlılığı da biter. Yay ile çalınan </a:t>
            </a:r>
            <a:r>
              <a:rPr lang="tr-TR" dirty="0" err="1">
                <a:latin typeface="Times New Roman" pitchFamily="18" charset="0"/>
                <a:cs typeface="Times New Roman" pitchFamily="18" charset="0"/>
              </a:rPr>
              <a:t>Sâzlarda</a:t>
            </a:r>
            <a:r>
              <a:rPr lang="tr-TR" dirty="0">
                <a:latin typeface="Times New Roman" pitchFamily="18" charset="0"/>
                <a:cs typeface="Times New Roman" pitchFamily="18" charset="0"/>
              </a:rPr>
              <a:t> ise, çalanın isteğine göre, yay çekildiği sürece devam eder. Nefesli çalgılarda süre, üfleyen kişinin, nefesini kesinceye kadar devam eder.</a:t>
            </a:r>
          </a:p>
          <a:p>
            <a:pPr algn="just"/>
            <a:r>
              <a:rPr lang="tr-TR" b="1" dirty="0">
                <a:latin typeface="Times New Roman" pitchFamily="18" charset="0"/>
                <a:cs typeface="Times New Roman" pitchFamily="18" charset="0"/>
              </a:rPr>
              <a:t>Yükseklik :</a:t>
            </a:r>
            <a:r>
              <a:rPr lang="tr-TR" dirty="0">
                <a:latin typeface="Times New Roman" pitchFamily="18" charset="0"/>
                <a:cs typeface="Times New Roman" pitchFamily="18" charset="0"/>
              </a:rPr>
              <a:t> Sesin pes veya </a:t>
            </a:r>
            <a:r>
              <a:rPr lang="tr-TR" dirty="0" err="1">
                <a:latin typeface="Times New Roman" pitchFamily="18" charset="0"/>
                <a:cs typeface="Times New Roman" pitchFamily="18" charset="0"/>
              </a:rPr>
              <a:t>tîz</a:t>
            </a:r>
            <a:r>
              <a:rPr lang="tr-TR" dirty="0">
                <a:latin typeface="Times New Roman" pitchFamily="18" charset="0"/>
                <a:cs typeface="Times New Roman" pitchFamily="18" charset="0"/>
              </a:rPr>
              <a:t> oluşuna denir. Bir sesin yüksekliği titreşimlerle, yani frekansla ilgilidir. Titreşim ne kadar çok ve seri olursa, o ses o kadar </a:t>
            </a:r>
            <a:r>
              <a:rPr lang="tr-TR" dirty="0" err="1">
                <a:latin typeface="Times New Roman" pitchFamily="18" charset="0"/>
                <a:cs typeface="Times New Roman" pitchFamily="18" charset="0"/>
              </a:rPr>
              <a:t>tîz</a:t>
            </a:r>
            <a:r>
              <a:rPr lang="tr-TR" dirty="0">
                <a:latin typeface="Times New Roman" pitchFamily="18" charset="0"/>
                <a:cs typeface="Times New Roman" pitchFamily="18" charset="0"/>
              </a:rPr>
              <a:t>, titreşimler ne kadar ağır ve sayıca az olursa, o ses o kadar pes yani kalın olur.</a:t>
            </a:r>
          </a:p>
          <a:p>
            <a:pPr algn="just"/>
            <a:r>
              <a:rPr lang="tr-TR" b="1" dirty="0">
                <a:latin typeface="Times New Roman" pitchFamily="18" charset="0"/>
                <a:cs typeface="Times New Roman" pitchFamily="18" charset="0"/>
              </a:rPr>
              <a:t>Şiddet :</a:t>
            </a:r>
            <a:r>
              <a:rPr lang="tr-TR" dirty="0">
                <a:latin typeface="Times New Roman" pitchFamily="18" charset="0"/>
                <a:cs typeface="Times New Roman" pitchFamily="18" charset="0"/>
              </a:rPr>
              <a:t> (Yeğinlik) Sesin kuvvetli ve zayıf olması demektir. Şiddet, titreşimlerin geniş ve kuvvetli olmasından meydana gelir. Bir cismin titreşimleri ne kadar geniş olursa, meydana gelen ses de, o nispette şiddetli olur.</a:t>
            </a:r>
          </a:p>
          <a:p>
            <a:pPr algn="just"/>
            <a:r>
              <a:rPr lang="tr-TR" b="1" dirty="0">
                <a:latin typeface="Times New Roman" pitchFamily="18" charset="0"/>
                <a:cs typeface="Times New Roman" pitchFamily="18" charset="0"/>
              </a:rPr>
              <a:t>Tını : </a:t>
            </a:r>
            <a:r>
              <a:rPr lang="tr-TR" dirty="0">
                <a:latin typeface="Times New Roman" pitchFamily="18" charset="0"/>
                <a:cs typeface="Times New Roman" pitchFamily="18" charset="0"/>
              </a:rPr>
              <a:t>Aynı titreşimde (frekansta) iki ses arasındaki tınlama farkına yani bu iki sesi birbirinden ayırabilme özelliğine denir. Bu, sesler arasındaki renk farkıdır. Tını veya renk farkı ile aynı sesi veren iki ayrı insan sesinin veya aynı sesi basan iki ayrı </a:t>
            </a:r>
            <a:r>
              <a:rPr lang="tr-TR" dirty="0" err="1">
                <a:latin typeface="Times New Roman" pitchFamily="18" charset="0"/>
                <a:cs typeface="Times New Roman" pitchFamily="18" charset="0"/>
              </a:rPr>
              <a:t>Sâzın</a:t>
            </a:r>
            <a:r>
              <a:rPr lang="tr-TR" dirty="0">
                <a:latin typeface="Times New Roman" pitchFamily="18" charset="0"/>
                <a:cs typeface="Times New Roman" pitchFamily="18" charset="0"/>
              </a:rPr>
              <a:t>, hangi </a:t>
            </a:r>
            <a:r>
              <a:rPr lang="tr-TR" dirty="0" err="1">
                <a:latin typeface="Times New Roman" pitchFamily="18" charset="0"/>
                <a:cs typeface="Times New Roman" pitchFamily="18" charset="0"/>
              </a:rPr>
              <a:t>Sâzlar</a:t>
            </a:r>
            <a:r>
              <a:rPr lang="tr-TR" dirty="0">
                <a:latin typeface="Times New Roman" pitchFamily="18" charset="0"/>
                <a:cs typeface="Times New Roman" pitchFamily="18" charset="0"/>
              </a:rPr>
              <a:t> olduğu kolayca anlaşılır ve ayırt edilir.</a:t>
            </a:r>
          </a:p>
          <a:p>
            <a:pPr algn="just"/>
            <a:r>
              <a:rPr lang="tr-TR" b="1" dirty="0">
                <a:latin typeface="Times New Roman" pitchFamily="18" charset="0"/>
                <a:cs typeface="Times New Roman" pitchFamily="18" charset="0"/>
              </a:rPr>
              <a:t> </a:t>
            </a:r>
            <a:endParaRPr lang="tr-TR" dirty="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7</a:t>
            </a:fld>
            <a:endParaRPr lang="tr-T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just"/>
            <a:r>
              <a:rPr lang="tr-TR" sz="1900" b="1" dirty="0" smtClean="0">
                <a:latin typeface="Times New Roman" pitchFamily="18" charset="0"/>
                <a:cs typeface="Times New Roman" pitchFamily="18" charset="0"/>
              </a:rPr>
              <a:t>Donanımı</a:t>
            </a:r>
            <a:r>
              <a:rPr lang="tr-TR" sz="1900" dirty="0" smtClean="0">
                <a:latin typeface="Times New Roman" pitchFamily="18" charset="0"/>
                <a:cs typeface="Times New Roman" pitchFamily="18" charset="0"/>
              </a:rPr>
              <a:t>	: Si   , Mi   , Fa </a:t>
            </a:r>
          </a:p>
          <a:p>
            <a:pPr algn="just"/>
            <a:r>
              <a:rPr lang="tr-TR" sz="1900" b="1" dirty="0" smtClean="0">
                <a:latin typeface="Times New Roman" pitchFamily="18" charset="0"/>
                <a:cs typeface="Times New Roman" pitchFamily="18" charset="0"/>
              </a:rPr>
              <a:t>Güçlüsü</a:t>
            </a:r>
            <a:r>
              <a:rPr lang="tr-TR" sz="1900" dirty="0" smtClean="0">
                <a:latin typeface="Times New Roman" pitchFamily="18" charset="0"/>
                <a:cs typeface="Times New Roman" pitchFamily="18" charset="0"/>
              </a:rPr>
              <a:t>	: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(Re)</a:t>
            </a:r>
          </a:p>
          <a:p>
            <a:pPr algn="just"/>
            <a:r>
              <a:rPr lang="tr-TR" sz="1900" b="1" dirty="0" smtClean="0">
                <a:latin typeface="Times New Roman" pitchFamily="18" charset="0"/>
                <a:cs typeface="Times New Roman" pitchFamily="18" charset="0"/>
              </a:rPr>
              <a:t>Durağı	</a:t>
            </a:r>
            <a:r>
              <a:rPr lang="tr-TR" sz="1900" dirty="0" smtClean="0">
                <a:latin typeface="Times New Roman" pitchFamily="18" charset="0"/>
                <a:cs typeface="Times New Roman" pitchFamily="18" charset="0"/>
              </a:rPr>
              <a:t>: Segâh (Si  )</a:t>
            </a:r>
          </a:p>
          <a:p>
            <a:pPr algn="just"/>
            <a:r>
              <a:rPr lang="tr-TR" sz="1900" b="1" dirty="0" smtClean="0">
                <a:latin typeface="Times New Roman" pitchFamily="18" charset="0"/>
                <a:cs typeface="Times New Roman" pitchFamily="18" charset="0"/>
              </a:rPr>
              <a:t>Yedeni</a:t>
            </a:r>
            <a:r>
              <a:rPr lang="tr-TR" sz="1900" dirty="0" smtClean="0">
                <a:latin typeface="Times New Roman" pitchFamily="18" charset="0"/>
                <a:cs typeface="Times New Roman" pitchFamily="18" charset="0"/>
              </a:rPr>
              <a:t>	: Kürdî (La   )</a:t>
            </a:r>
          </a:p>
          <a:p>
            <a:pPr algn="just"/>
            <a:r>
              <a:rPr lang="tr-TR" sz="1900" b="1" dirty="0" smtClean="0">
                <a:latin typeface="Times New Roman" pitchFamily="18" charset="0"/>
                <a:cs typeface="Times New Roman" pitchFamily="18" charset="0"/>
              </a:rPr>
              <a:t>Dizinin </a:t>
            </a:r>
            <a:r>
              <a:rPr lang="tr-TR" sz="1900" b="1" dirty="0" err="1" smtClean="0">
                <a:latin typeface="Times New Roman" pitchFamily="18" charset="0"/>
                <a:cs typeface="Times New Roman" pitchFamily="18" charset="0"/>
              </a:rPr>
              <a:t>pesten</a:t>
            </a:r>
            <a:r>
              <a:rPr lang="tr-TR" sz="1900" b="1" dirty="0" smtClean="0">
                <a:latin typeface="Times New Roman" pitchFamily="18" charset="0"/>
                <a:cs typeface="Times New Roman" pitchFamily="18" charset="0"/>
              </a:rPr>
              <a:t> </a:t>
            </a:r>
            <a:r>
              <a:rPr lang="tr-TR" sz="1900" b="1" dirty="0" err="1" smtClean="0">
                <a:latin typeface="Times New Roman" pitchFamily="18" charset="0"/>
                <a:cs typeface="Times New Roman" pitchFamily="18" charset="0"/>
              </a:rPr>
              <a:t>tîze</a:t>
            </a:r>
            <a:r>
              <a:rPr lang="tr-TR" sz="1900" b="1" dirty="0" smtClean="0">
                <a:latin typeface="Times New Roman" pitchFamily="18" charset="0"/>
                <a:cs typeface="Times New Roman" pitchFamily="18" charset="0"/>
              </a:rPr>
              <a:t> doğru sesleri</a:t>
            </a:r>
            <a:r>
              <a:rPr lang="tr-TR" sz="1900" dirty="0" smtClean="0">
                <a:latin typeface="Times New Roman" pitchFamily="18" charset="0"/>
                <a:cs typeface="Times New Roman" pitchFamily="18" charset="0"/>
              </a:rPr>
              <a:t>: Segâh (Si  ), Çargâh (Do), </a:t>
            </a:r>
            <a:r>
              <a:rPr lang="tr-TR" sz="1900" dirty="0" err="1" smtClean="0">
                <a:latin typeface="Times New Roman" pitchFamily="18" charset="0"/>
                <a:cs typeface="Times New Roman" pitchFamily="18" charset="0"/>
              </a:rPr>
              <a:t>Nevâ</a:t>
            </a:r>
            <a:r>
              <a:rPr lang="tr-TR" sz="1900" dirty="0" smtClean="0">
                <a:latin typeface="Times New Roman" pitchFamily="18" charset="0"/>
                <a:cs typeface="Times New Roman" pitchFamily="18" charset="0"/>
              </a:rPr>
              <a:t> (Re), Hisar (Mi  ), </a:t>
            </a:r>
            <a:r>
              <a:rPr lang="tr-TR" sz="1900" dirty="0" err="1" smtClean="0">
                <a:latin typeface="Times New Roman" pitchFamily="18" charset="0"/>
                <a:cs typeface="Times New Roman" pitchFamily="18" charset="0"/>
              </a:rPr>
              <a:t>Evc</a:t>
            </a:r>
            <a:r>
              <a:rPr lang="tr-TR" sz="1900" dirty="0" smtClean="0">
                <a:latin typeface="Times New Roman" pitchFamily="18" charset="0"/>
                <a:cs typeface="Times New Roman" pitchFamily="18" charset="0"/>
              </a:rPr>
              <a:t> (Fa  ), </a:t>
            </a:r>
            <a:r>
              <a:rPr lang="tr-TR" sz="1900" dirty="0" err="1" smtClean="0">
                <a:latin typeface="Times New Roman" pitchFamily="18" charset="0"/>
                <a:cs typeface="Times New Roman" pitchFamily="18" charset="0"/>
              </a:rPr>
              <a:t>Gerdâniye</a:t>
            </a:r>
            <a:r>
              <a:rPr lang="tr-TR" sz="1900" dirty="0" smtClean="0">
                <a:latin typeface="Times New Roman" pitchFamily="18" charset="0"/>
                <a:cs typeface="Times New Roman" pitchFamily="18" charset="0"/>
              </a:rPr>
              <a:t> (Sol), Muhayyer (La) veya Sümbüle (La ), </a:t>
            </a:r>
            <a:r>
              <a:rPr lang="tr-TR" sz="1900" dirty="0" err="1" smtClean="0">
                <a:latin typeface="Times New Roman" pitchFamily="18" charset="0"/>
                <a:cs typeface="Times New Roman" pitchFamily="18" charset="0"/>
              </a:rPr>
              <a:t>Tîz</a:t>
            </a:r>
            <a:r>
              <a:rPr lang="tr-TR" sz="1900" dirty="0" smtClean="0">
                <a:latin typeface="Times New Roman" pitchFamily="18" charset="0"/>
                <a:cs typeface="Times New Roman" pitchFamily="18" charset="0"/>
              </a:rPr>
              <a:t> Segâh (Si  ) perdeleridir.</a:t>
            </a:r>
          </a:p>
          <a:p>
            <a:pPr algn="just"/>
            <a:r>
              <a:rPr lang="tr-TR" sz="1900" b="1" dirty="0" smtClean="0">
                <a:latin typeface="Times New Roman" pitchFamily="18" charset="0"/>
                <a:cs typeface="Times New Roman" pitchFamily="18" charset="0"/>
              </a:rPr>
              <a:t>Seyri		</a:t>
            </a:r>
            <a:r>
              <a:rPr lang="tr-TR" sz="1900" dirty="0" smtClean="0">
                <a:latin typeface="Times New Roman" pitchFamily="18" charset="0"/>
                <a:cs typeface="Times New Roman" pitchFamily="18" charset="0"/>
              </a:rPr>
              <a:t>: Çıkıcıdır, durak veya güçlüden başlanır. Hüzzam Beşlisi’nde de dolaştıktan sonra </a:t>
            </a:r>
            <a:r>
              <a:rPr lang="tr-TR" sz="1900" dirty="0" err="1" smtClean="0">
                <a:latin typeface="Times New Roman" pitchFamily="18" charset="0"/>
                <a:cs typeface="Times New Roman" pitchFamily="18" charset="0"/>
              </a:rPr>
              <a:t>Evc</a:t>
            </a:r>
            <a:r>
              <a:rPr lang="tr-TR" sz="1900" dirty="0" smtClean="0">
                <a:latin typeface="Times New Roman" pitchFamily="18" charset="0"/>
                <a:cs typeface="Times New Roman" pitchFamily="18" charset="0"/>
              </a:rPr>
              <a:t> perdesinde </a:t>
            </a:r>
            <a:r>
              <a:rPr lang="tr-TR" sz="1900" dirty="0" err="1" smtClean="0">
                <a:latin typeface="Times New Roman" pitchFamily="18" charset="0"/>
                <a:cs typeface="Times New Roman" pitchFamily="18" charset="0"/>
              </a:rPr>
              <a:t>Hicâz</a:t>
            </a:r>
            <a:r>
              <a:rPr lang="tr-TR" sz="1900" dirty="0" smtClean="0">
                <a:latin typeface="Times New Roman" pitchFamily="18" charset="0"/>
                <a:cs typeface="Times New Roman" pitchFamily="18" charset="0"/>
              </a:rPr>
              <a:t> Dörtlüsü veya </a:t>
            </a:r>
            <a:r>
              <a:rPr lang="tr-TR" sz="1900" dirty="0" err="1" smtClean="0">
                <a:latin typeface="Times New Roman" pitchFamily="18" charset="0"/>
                <a:cs typeface="Times New Roman" pitchFamily="18" charset="0"/>
              </a:rPr>
              <a:t>Gerdâniye</a:t>
            </a:r>
            <a:r>
              <a:rPr lang="tr-TR" sz="1900" dirty="0" smtClean="0">
                <a:latin typeface="Times New Roman" pitchFamily="18" charset="0"/>
                <a:cs typeface="Times New Roman" pitchFamily="18" charset="0"/>
              </a:rPr>
              <a:t> perdesinde </a:t>
            </a:r>
            <a:r>
              <a:rPr lang="tr-TR" sz="1900" dirty="0" err="1" smtClean="0">
                <a:latin typeface="Times New Roman" pitchFamily="18" charset="0"/>
                <a:cs typeface="Times New Roman" pitchFamily="18" charset="0"/>
              </a:rPr>
              <a:t>Bûselik</a:t>
            </a:r>
            <a:r>
              <a:rPr lang="tr-TR" sz="1900" dirty="0" smtClean="0">
                <a:latin typeface="Times New Roman" pitchFamily="18" charset="0"/>
                <a:cs typeface="Times New Roman" pitchFamily="18" charset="0"/>
              </a:rPr>
              <a:t> Dörtlüsü ile Beşlisinde gezindikten sonra Segâh perdesinde karar verilir.</a:t>
            </a:r>
          </a:p>
          <a:p>
            <a:pPr algn="ctr">
              <a:buNone/>
            </a:pPr>
            <a:r>
              <a:rPr lang="tr-TR" sz="2000" b="1" dirty="0" err="1" smtClean="0">
                <a:latin typeface="Times New Roman" pitchFamily="18" charset="0"/>
                <a:cs typeface="Times New Roman" pitchFamily="18" charset="0"/>
              </a:rPr>
              <a:t>Hüzzâm</a:t>
            </a:r>
            <a:r>
              <a:rPr lang="tr-TR" sz="2000" b="1" dirty="0" smtClean="0">
                <a:latin typeface="Times New Roman" pitchFamily="18" charset="0"/>
                <a:cs typeface="Times New Roman" pitchFamily="18" charset="0"/>
              </a:rPr>
              <a:t> Makamı Örnek Seyri</a:t>
            </a:r>
            <a:endParaRPr lang="tr-TR" sz="2000" dirty="0" smtClean="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70</a:t>
            </a:fld>
            <a:endParaRPr lang="tr-TR"/>
          </a:p>
        </p:txBody>
      </p:sp>
      <p:pic>
        <p:nvPicPr>
          <p:cNvPr id="28674" name="Resim 73" descr="盽䀺哞閩相隌相障相"/>
          <p:cNvPicPr>
            <a:picLocks noChangeAspect="1" noChangeArrowheads="1"/>
          </p:cNvPicPr>
          <p:nvPr/>
        </p:nvPicPr>
        <p:blipFill>
          <a:blip r:embed="rId2"/>
          <a:srcRect/>
          <a:stretch>
            <a:fillRect/>
          </a:stretch>
        </p:blipFill>
        <p:spPr bwMode="auto">
          <a:xfrm>
            <a:off x="2714612" y="428604"/>
            <a:ext cx="161925" cy="190500"/>
          </a:xfrm>
          <a:prstGeom prst="rect">
            <a:avLst/>
          </a:prstGeom>
          <a:noFill/>
          <a:ln w="9525">
            <a:noFill/>
            <a:miter lim="800000"/>
            <a:headEnd/>
            <a:tailEnd/>
          </a:ln>
        </p:spPr>
      </p:pic>
      <p:pic>
        <p:nvPicPr>
          <p:cNvPr id="28675" name="Resim 74" descr="盽䀺哞閩相隌相障相"/>
          <p:cNvPicPr>
            <a:picLocks noChangeAspect="1" noChangeArrowheads="1"/>
          </p:cNvPicPr>
          <p:nvPr/>
        </p:nvPicPr>
        <p:blipFill>
          <a:blip r:embed="rId3"/>
          <a:srcRect/>
          <a:stretch>
            <a:fillRect/>
          </a:stretch>
        </p:blipFill>
        <p:spPr bwMode="auto">
          <a:xfrm>
            <a:off x="3286116" y="428604"/>
            <a:ext cx="123825" cy="190500"/>
          </a:xfrm>
          <a:prstGeom prst="rect">
            <a:avLst/>
          </a:prstGeom>
          <a:noFill/>
          <a:ln w="9525">
            <a:noFill/>
            <a:miter lim="800000"/>
            <a:headEnd/>
            <a:tailEnd/>
          </a:ln>
        </p:spPr>
      </p:pic>
      <p:pic>
        <p:nvPicPr>
          <p:cNvPr id="28676" name="Resim 75" descr="盽䀺哞閩相隌相障相"/>
          <p:cNvPicPr>
            <a:picLocks noChangeAspect="1" noChangeArrowheads="1"/>
          </p:cNvPicPr>
          <p:nvPr/>
        </p:nvPicPr>
        <p:blipFill>
          <a:blip r:embed="rId4"/>
          <a:srcRect/>
          <a:stretch>
            <a:fillRect/>
          </a:stretch>
        </p:blipFill>
        <p:spPr bwMode="auto">
          <a:xfrm>
            <a:off x="3857620" y="428604"/>
            <a:ext cx="142875" cy="171450"/>
          </a:xfrm>
          <a:prstGeom prst="rect">
            <a:avLst/>
          </a:prstGeom>
          <a:noFill/>
          <a:ln w="9525">
            <a:noFill/>
            <a:miter lim="800000"/>
            <a:headEnd/>
            <a:tailEnd/>
          </a:ln>
        </p:spPr>
      </p:pic>
      <p:pic>
        <p:nvPicPr>
          <p:cNvPr id="28677" name="Resim 82" descr="Hüzzâm"/>
          <p:cNvPicPr>
            <a:picLocks noChangeAspect="1" noChangeArrowheads="1"/>
          </p:cNvPicPr>
          <p:nvPr/>
        </p:nvPicPr>
        <p:blipFill>
          <a:blip r:embed="rId5"/>
          <a:srcRect/>
          <a:stretch>
            <a:fillRect/>
          </a:stretch>
        </p:blipFill>
        <p:spPr bwMode="auto">
          <a:xfrm>
            <a:off x="1785918" y="4429132"/>
            <a:ext cx="5400675" cy="952500"/>
          </a:xfrm>
          <a:prstGeom prst="rect">
            <a:avLst/>
          </a:prstGeom>
          <a:noFill/>
          <a:ln w="9525">
            <a:noFill/>
            <a:miter lim="800000"/>
            <a:headEnd/>
            <a:tailEnd/>
          </a:ln>
        </p:spPr>
      </p:pic>
      <p:pic>
        <p:nvPicPr>
          <p:cNvPr id="10" name="Resim 73" descr="盽䀺哞閩相隌相障相"/>
          <p:cNvPicPr>
            <a:picLocks noChangeAspect="1" noChangeArrowheads="1"/>
          </p:cNvPicPr>
          <p:nvPr/>
        </p:nvPicPr>
        <p:blipFill>
          <a:blip r:embed="rId2"/>
          <a:srcRect/>
          <a:stretch>
            <a:fillRect/>
          </a:stretch>
        </p:blipFill>
        <p:spPr bwMode="auto">
          <a:xfrm>
            <a:off x="1785918" y="2428868"/>
            <a:ext cx="161925" cy="190500"/>
          </a:xfrm>
          <a:prstGeom prst="rect">
            <a:avLst/>
          </a:prstGeom>
          <a:noFill/>
          <a:ln w="9525">
            <a:noFill/>
            <a:miter lim="800000"/>
            <a:headEnd/>
            <a:tailEnd/>
          </a:ln>
        </p:spPr>
      </p:pic>
      <p:pic>
        <p:nvPicPr>
          <p:cNvPr id="11" name="Resim 74" descr="盽䀺哞閩相隌相障相"/>
          <p:cNvPicPr>
            <a:picLocks noChangeAspect="1" noChangeArrowheads="1"/>
          </p:cNvPicPr>
          <p:nvPr/>
        </p:nvPicPr>
        <p:blipFill>
          <a:blip r:embed="rId3"/>
          <a:srcRect/>
          <a:stretch>
            <a:fillRect/>
          </a:stretch>
        </p:blipFill>
        <p:spPr bwMode="auto">
          <a:xfrm>
            <a:off x="1285852" y="2071678"/>
            <a:ext cx="123825" cy="190500"/>
          </a:xfrm>
          <a:prstGeom prst="rect">
            <a:avLst/>
          </a:prstGeom>
          <a:noFill/>
          <a:ln w="9525">
            <a:noFill/>
            <a:miter lim="800000"/>
            <a:headEnd/>
            <a:tailEnd/>
          </a:ln>
        </p:spPr>
      </p:pic>
      <p:pic>
        <p:nvPicPr>
          <p:cNvPr id="12" name="Resim 75" descr="盽䀺哞閩相隌相障相"/>
          <p:cNvPicPr>
            <a:picLocks noChangeAspect="1" noChangeArrowheads="1"/>
          </p:cNvPicPr>
          <p:nvPr/>
        </p:nvPicPr>
        <p:blipFill>
          <a:blip r:embed="rId4"/>
          <a:srcRect/>
          <a:stretch>
            <a:fillRect/>
          </a:stretch>
        </p:blipFill>
        <p:spPr bwMode="auto">
          <a:xfrm>
            <a:off x="2500298" y="2143116"/>
            <a:ext cx="142875" cy="171450"/>
          </a:xfrm>
          <a:prstGeom prst="rect">
            <a:avLst/>
          </a:prstGeom>
          <a:noFill/>
          <a:ln w="9525">
            <a:noFill/>
            <a:miter lim="800000"/>
            <a:headEnd/>
            <a:tailEnd/>
          </a:ln>
        </p:spPr>
      </p:pic>
      <p:pic>
        <p:nvPicPr>
          <p:cNvPr id="13" name="Resim 73" descr="盽䀺哞閩相隌相障相"/>
          <p:cNvPicPr>
            <a:picLocks noChangeAspect="1" noChangeArrowheads="1"/>
          </p:cNvPicPr>
          <p:nvPr/>
        </p:nvPicPr>
        <p:blipFill>
          <a:blip r:embed="rId2"/>
          <a:srcRect/>
          <a:stretch>
            <a:fillRect/>
          </a:stretch>
        </p:blipFill>
        <p:spPr bwMode="auto">
          <a:xfrm>
            <a:off x="3428992" y="1142984"/>
            <a:ext cx="161925" cy="190500"/>
          </a:xfrm>
          <a:prstGeom prst="rect">
            <a:avLst/>
          </a:prstGeom>
          <a:noFill/>
          <a:ln w="9525">
            <a:noFill/>
            <a:miter lim="800000"/>
            <a:headEnd/>
            <a:tailEnd/>
          </a:ln>
        </p:spPr>
      </p:pic>
      <p:pic>
        <p:nvPicPr>
          <p:cNvPr id="14" name="Resim 75" descr="盽䀺哞閩相隌相障相"/>
          <p:cNvPicPr>
            <a:picLocks noChangeAspect="1" noChangeArrowheads="1"/>
          </p:cNvPicPr>
          <p:nvPr/>
        </p:nvPicPr>
        <p:blipFill>
          <a:blip r:embed="rId4"/>
          <a:srcRect/>
          <a:stretch>
            <a:fillRect/>
          </a:stretch>
        </p:blipFill>
        <p:spPr bwMode="auto">
          <a:xfrm>
            <a:off x="3500430" y="1500174"/>
            <a:ext cx="142875" cy="171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just"/>
            <a:r>
              <a:rPr lang="tr-TR" sz="2000" dirty="0" smtClean="0">
                <a:latin typeface="Times New Roman" pitchFamily="18" charset="0"/>
                <a:cs typeface="Times New Roman" pitchFamily="18" charset="0"/>
              </a:rPr>
              <a:t>b. SEGÂH MAKAMI</a:t>
            </a:r>
          </a:p>
          <a:p>
            <a:pPr algn="just"/>
            <a:r>
              <a:rPr lang="tr-TR" sz="2000" b="1" dirty="0" smtClean="0">
                <a:latin typeface="Times New Roman" pitchFamily="18" charset="0"/>
                <a:cs typeface="Times New Roman" pitchFamily="18" charset="0"/>
              </a:rPr>
              <a:t>Dizisi</a:t>
            </a:r>
            <a:r>
              <a:rPr lang="tr-TR" sz="2000" dirty="0" smtClean="0">
                <a:latin typeface="Times New Roman" pitchFamily="18" charset="0"/>
                <a:cs typeface="Times New Roman" pitchFamily="18" charset="0"/>
              </a:rPr>
              <a:t>: Yerinde Segâh Beşlisi’ne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Dörtlüsü’nün eklenmesiyle yapılır.</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endParaRPr lang="tr-TR" sz="2000" b="1" dirty="0" smtClean="0"/>
          </a:p>
          <a:p>
            <a:pPr algn="just"/>
            <a:r>
              <a:rPr lang="tr-TR" sz="1800" b="1" dirty="0" smtClean="0">
                <a:latin typeface="Times New Roman" pitchFamily="18" charset="0"/>
                <a:cs typeface="Times New Roman" pitchFamily="18" charset="0"/>
              </a:rPr>
              <a:t>Donanımı</a:t>
            </a:r>
            <a:r>
              <a:rPr lang="tr-TR" sz="1800" dirty="0" smtClean="0">
                <a:latin typeface="Times New Roman" pitchFamily="18" charset="0"/>
                <a:cs typeface="Times New Roman" pitchFamily="18" charset="0"/>
              </a:rPr>
              <a:t>	: Si   , Mi   , Fa </a:t>
            </a:r>
          </a:p>
          <a:p>
            <a:pPr algn="just"/>
            <a:r>
              <a:rPr lang="tr-TR" sz="1800" b="1" dirty="0" smtClean="0">
                <a:latin typeface="Times New Roman" pitchFamily="18" charset="0"/>
                <a:cs typeface="Times New Roman" pitchFamily="18" charset="0"/>
              </a:rPr>
              <a:t>Güçlüsü	</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Nevâ</a:t>
            </a:r>
            <a:r>
              <a:rPr lang="tr-TR" sz="1800" dirty="0" smtClean="0">
                <a:latin typeface="Times New Roman" pitchFamily="18" charset="0"/>
                <a:cs typeface="Times New Roman" pitchFamily="18" charset="0"/>
              </a:rPr>
              <a:t> (Re)</a:t>
            </a:r>
          </a:p>
          <a:p>
            <a:pPr algn="just"/>
            <a:r>
              <a:rPr lang="tr-TR" sz="1800" b="1" dirty="0" smtClean="0">
                <a:latin typeface="Times New Roman" pitchFamily="18" charset="0"/>
                <a:cs typeface="Times New Roman" pitchFamily="18" charset="0"/>
              </a:rPr>
              <a:t>Durağı	</a:t>
            </a:r>
            <a:r>
              <a:rPr lang="tr-TR" sz="1800" dirty="0" smtClean="0">
                <a:latin typeface="Times New Roman" pitchFamily="18" charset="0"/>
                <a:cs typeface="Times New Roman" pitchFamily="18" charset="0"/>
              </a:rPr>
              <a:t>: Segâh (Si  )</a:t>
            </a:r>
          </a:p>
          <a:p>
            <a:pPr algn="just"/>
            <a:r>
              <a:rPr lang="tr-TR" sz="1800" b="1" dirty="0" smtClean="0">
                <a:latin typeface="Times New Roman" pitchFamily="18" charset="0"/>
                <a:cs typeface="Times New Roman" pitchFamily="18" charset="0"/>
              </a:rPr>
              <a:t>Yeden</a:t>
            </a:r>
            <a:r>
              <a:rPr lang="tr-TR" sz="1800" dirty="0" smtClean="0">
                <a:latin typeface="Times New Roman" pitchFamily="18" charset="0"/>
                <a:cs typeface="Times New Roman" pitchFamily="18" charset="0"/>
              </a:rPr>
              <a:t>	: Kürdî (La  )</a:t>
            </a:r>
          </a:p>
          <a:p>
            <a:pPr algn="just"/>
            <a:r>
              <a:rPr lang="tr-TR" sz="1800" b="1" dirty="0" smtClean="0">
                <a:latin typeface="Times New Roman" pitchFamily="18" charset="0"/>
                <a:cs typeface="Times New Roman" pitchFamily="18" charset="0"/>
              </a:rPr>
              <a:t>Dizinin </a:t>
            </a:r>
            <a:r>
              <a:rPr lang="tr-TR" sz="1800" b="1" dirty="0" err="1" smtClean="0">
                <a:latin typeface="Times New Roman" pitchFamily="18" charset="0"/>
                <a:cs typeface="Times New Roman" pitchFamily="18" charset="0"/>
              </a:rPr>
              <a:t>pesten</a:t>
            </a:r>
            <a:r>
              <a:rPr lang="tr-TR" sz="1800" b="1" dirty="0" smtClean="0">
                <a:latin typeface="Times New Roman" pitchFamily="18" charset="0"/>
                <a:cs typeface="Times New Roman" pitchFamily="18" charset="0"/>
              </a:rPr>
              <a:t> </a:t>
            </a:r>
            <a:r>
              <a:rPr lang="tr-TR" sz="1800" b="1" dirty="0" err="1" smtClean="0">
                <a:latin typeface="Times New Roman" pitchFamily="18" charset="0"/>
                <a:cs typeface="Times New Roman" pitchFamily="18" charset="0"/>
              </a:rPr>
              <a:t>tîze</a:t>
            </a:r>
            <a:r>
              <a:rPr lang="tr-TR" sz="1800" b="1" dirty="0" smtClean="0">
                <a:latin typeface="Times New Roman" pitchFamily="18" charset="0"/>
                <a:cs typeface="Times New Roman" pitchFamily="18" charset="0"/>
              </a:rPr>
              <a:t> doğru sesleri</a:t>
            </a:r>
            <a:r>
              <a:rPr lang="tr-TR" sz="1800" dirty="0" smtClean="0">
                <a:latin typeface="Times New Roman" pitchFamily="18" charset="0"/>
                <a:cs typeface="Times New Roman" pitchFamily="18" charset="0"/>
              </a:rPr>
              <a:t>: Segâh (Si  ), Çargâh (Do), </a:t>
            </a:r>
            <a:r>
              <a:rPr lang="tr-TR" sz="1800" dirty="0" err="1" smtClean="0">
                <a:latin typeface="Times New Roman" pitchFamily="18" charset="0"/>
                <a:cs typeface="Times New Roman" pitchFamily="18" charset="0"/>
              </a:rPr>
              <a:t>Nevâ</a:t>
            </a:r>
            <a:r>
              <a:rPr lang="tr-TR" sz="1800" dirty="0" smtClean="0">
                <a:latin typeface="Times New Roman" pitchFamily="18" charset="0"/>
                <a:cs typeface="Times New Roman" pitchFamily="18" charset="0"/>
              </a:rPr>
              <a:t> (Re), Dik Hisar (Mi  ), </a:t>
            </a:r>
            <a:r>
              <a:rPr lang="tr-TR" sz="1800" dirty="0" err="1" smtClean="0">
                <a:latin typeface="Times New Roman" pitchFamily="18" charset="0"/>
                <a:cs typeface="Times New Roman" pitchFamily="18" charset="0"/>
              </a:rPr>
              <a:t>Evc</a:t>
            </a:r>
            <a:r>
              <a:rPr lang="tr-TR" sz="1800" dirty="0" smtClean="0">
                <a:latin typeface="Times New Roman" pitchFamily="18" charset="0"/>
                <a:cs typeface="Times New Roman" pitchFamily="18" charset="0"/>
              </a:rPr>
              <a:t> (Fa  ), </a:t>
            </a:r>
            <a:r>
              <a:rPr lang="tr-TR" sz="1800" dirty="0" err="1" smtClean="0">
                <a:latin typeface="Times New Roman" pitchFamily="18" charset="0"/>
                <a:cs typeface="Times New Roman" pitchFamily="18" charset="0"/>
              </a:rPr>
              <a:t>Gerdâniye</a:t>
            </a:r>
            <a:r>
              <a:rPr lang="tr-TR" sz="1800" dirty="0" smtClean="0">
                <a:latin typeface="Times New Roman" pitchFamily="18" charset="0"/>
                <a:cs typeface="Times New Roman" pitchFamily="18" charset="0"/>
              </a:rPr>
              <a:t> (Sol), Muhayyer (La) veya </a:t>
            </a:r>
            <a:r>
              <a:rPr lang="tr-TR" sz="1800" dirty="0" err="1" smtClean="0">
                <a:latin typeface="Times New Roman" pitchFamily="18" charset="0"/>
                <a:cs typeface="Times New Roman" pitchFamily="18" charset="0"/>
              </a:rPr>
              <a:t>Sünbüle</a:t>
            </a:r>
            <a:r>
              <a:rPr lang="tr-TR" sz="1800" dirty="0" smtClean="0">
                <a:latin typeface="Times New Roman" pitchFamily="18" charset="0"/>
                <a:cs typeface="Times New Roman" pitchFamily="18" charset="0"/>
              </a:rPr>
              <a:t> (La  ) ve </a:t>
            </a:r>
            <a:r>
              <a:rPr lang="tr-TR" sz="1800" dirty="0" err="1" smtClean="0">
                <a:latin typeface="Times New Roman" pitchFamily="18" charset="0"/>
                <a:cs typeface="Times New Roman" pitchFamily="18" charset="0"/>
              </a:rPr>
              <a:t>Tîz</a:t>
            </a:r>
            <a:r>
              <a:rPr lang="tr-TR" sz="1800" dirty="0" smtClean="0">
                <a:latin typeface="Times New Roman" pitchFamily="18" charset="0"/>
                <a:cs typeface="Times New Roman" pitchFamily="18" charset="0"/>
              </a:rPr>
              <a:t> Segâh perdeleridir.</a:t>
            </a:r>
          </a:p>
          <a:p>
            <a:pPr algn="just"/>
            <a:r>
              <a:rPr lang="tr-TR" sz="1800" dirty="0" smtClean="0">
                <a:latin typeface="Times New Roman" pitchFamily="18" charset="0"/>
                <a:cs typeface="Times New Roman" pitchFamily="18" charset="0"/>
              </a:rPr>
              <a:t> </a:t>
            </a:r>
            <a:r>
              <a:rPr lang="tr-TR" sz="1800" b="1" dirty="0" smtClean="0">
                <a:latin typeface="Times New Roman" pitchFamily="18" charset="0"/>
                <a:cs typeface="Times New Roman" pitchFamily="18" charset="0"/>
              </a:rPr>
              <a:t>Seyri</a:t>
            </a:r>
            <a:r>
              <a:rPr lang="tr-TR" sz="1800" dirty="0" smtClean="0">
                <a:latin typeface="Times New Roman" pitchFamily="18" charset="0"/>
                <a:cs typeface="Times New Roman" pitchFamily="18" charset="0"/>
              </a:rPr>
              <a:t>	: Çıkıcıdır. Durak veya civarından seyre başlanır. Değişik çeşni ve dizilerde karışık gezinildikten sonra </a:t>
            </a:r>
            <a:r>
              <a:rPr lang="tr-TR" sz="1800" dirty="0" err="1" smtClean="0">
                <a:latin typeface="Times New Roman" pitchFamily="18" charset="0"/>
                <a:cs typeface="Times New Roman" pitchFamily="18" charset="0"/>
              </a:rPr>
              <a:t>Nevâ</a:t>
            </a:r>
            <a:r>
              <a:rPr lang="tr-TR" sz="1800" dirty="0" smtClean="0">
                <a:latin typeface="Times New Roman" pitchFamily="18" charset="0"/>
                <a:cs typeface="Times New Roman" pitchFamily="18" charset="0"/>
              </a:rPr>
              <a:t> perdesinde yarım karar yapılır. Bu arada gereken yerlerde asma kararlar da gösterilir. Nihayet yine karışık gezinilip Segâh perdesinde çoğunlukla yedenli tam karar yapılır.</a:t>
            </a:r>
          </a:p>
          <a:p>
            <a:pPr algn="just">
              <a:buNone/>
            </a:pPr>
            <a:endParaRPr lang="tr-TR" sz="2000" dirty="0" smtClean="0">
              <a:latin typeface="Times New Roman" pitchFamily="18" charset="0"/>
              <a:cs typeface="Times New Roman" pitchFamily="18" charset="0"/>
            </a:endParaRPr>
          </a:p>
          <a:p>
            <a:pP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71</a:t>
            </a:fld>
            <a:endParaRPr lang="tr-TR"/>
          </a:p>
        </p:txBody>
      </p:sp>
      <p:pic>
        <p:nvPicPr>
          <p:cNvPr id="29698" name="Resim 83" descr="Segah"/>
          <p:cNvPicPr>
            <a:picLocks noChangeAspect="1" noChangeArrowheads="1"/>
          </p:cNvPicPr>
          <p:nvPr/>
        </p:nvPicPr>
        <p:blipFill>
          <a:blip r:embed="rId2"/>
          <a:srcRect/>
          <a:stretch>
            <a:fillRect/>
          </a:stretch>
        </p:blipFill>
        <p:spPr bwMode="auto">
          <a:xfrm>
            <a:off x="2071670" y="1214423"/>
            <a:ext cx="5400675" cy="1071570"/>
          </a:xfrm>
          <a:prstGeom prst="rect">
            <a:avLst/>
          </a:prstGeom>
          <a:noFill/>
          <a:ln w="9525">
            <a:noFill/>
            <a:miter lim="800000"/>
            <a:headEnd/>
            <a:tailEnd/>
          </a:ln>
        </p:spPr>
      </p:pic>
      <p:pic>
        <p:nvPicPr>
          <p:cNvPr id="29699" name="Resim 84" descr="盽䀺哞閩相隌相障相"/>
          <p:cNvPicPr>
            <a:picLocks noChangeAspect="1" noChangeArrowheads="1"/>
          </p:cNvPicPr>
          <p:nvPr/>
        </p:nvPicPr>
        <p:blipFill>
          <a:blip r:embed="rId3"/>
          <a:srcRect/>
          <a:stretch>
            <a:fillRect/>
          </a:stretch>
        </p:blipFill>
        <p:spPr bwMode="auto">
          <a:xfrm>
            <a:off x="2714612" y="2643182"/>
            <a:ext cx="161925" cy="190500"/>
          </a:xfrm>
          <a:prstGeom prst="rect">
            <a:avLst/>
          </a:prstGeom>
          <a:noFill/>
          <a:ln w="9525">
            <a:noFill/>
            <a:miter lim="800000"/>
            <a:headEnd/>
            <a:tailEnd/>
          </a:ln>
        </p:spPr>
      </p:pic>
      <p:pic>
        <p:nvPicPr>
          <p:cNvPr id="7" name="Resim 84" descr="盽䀺哞閩相隌相障相"/>
          <p:cNvPicPr>
            <a:picLocks noChangeAspect="1" noChangeArrowheads="1"/>
          </p:cNvPicPr>
          <p:nvPr/>
        </p:nvPicPr>
        <p:blipFill>
          <a:blip r:embed="rId3"/>
          <a:srcRect/>
          <a:stretch>
            <a:fillRect/>
          </a:stretch>
        </p:blipFill>
        <p:spPr bwMode="auto">
          <a:xfrm>
            <a:off x="1285852" y="4214818"/>
            <a:ext cx="161925" cy="190500"/>
          </a:xfrm>
          <a:prstGeom prst="rect">
            <a:avLst/>
          </a:prstGeom>
          <a:noFill/>
          <a:ln w="9525">
            <a:noFill/>
            <a:miter lim="800000"/>
            <a:headEnd/>
            <a:tailEnd/>
          </a:ln>
        </p:spPr>
      </p:pic>
      <p:pic>
        <p:nvPicPr>
          <p:cNvPr id="29700" name="Resim 86" descr="盽䀺哞閩相隌相障相"/>
          <p:cNvPicPr>
            <a:picLocks noChangeAspect="1" noChangeArrowheads="1"/>
          </p:cNvPicPr>
          <p:nvPr/>
        </p:nvPicPr>
        <p:blipFill>
          <a:blip r:embed="rId4"/>
          <a:srcRect/>
          <a:stretch>
            <a:fillRect/>
          </a:stretch>
        </p:blipFill>
        <p:spPr bwMode="auto">
          <a:xfrm>
            <a:off x="3786182" y="2643182"/>
            <a:ext cx="133350" cy="171450"/>
          </a:xfrm>
          <a:prstGeom prst="rect">
            <a:avLst/>
          </a:prstGeom>
          <a:noFill/>
          <a:ln w="9525">
            <a:noFill/>
            <a:miter lim="800000"/>
            <a:headEnd/>
            <a:tailEnd/>
          </a:ln>
        </p:spPr>
      </p:pic>
      <p:pic>
        <p:nvPicPr>
          <p:cNvPr id="9" name="Resim 84" descr="盽䀺哞閩相隌相障相"/>
          <p:cNvPicPr>
            <a:picLocks noChangeAspect="1" noChangeArrowheads="1"/>
          </p:cNvPicPr>
          <p:nvPr/>
        </p:nvPicPr>
        <p:blipFill>
          <a:blip r:embed="rId3"/>
          <a:srcRect/>
          <a:stretch>
            <a:fillRect/>
          </a:stretch>
        </p:blipFill>
        <p:spPr bwMode="auto">
          <a:xfrm>
            <a:off x="3286116" y="2643182"/>
            <a:ext cx="161925" cy="190500"/>
          </a:xfrm>
          <a:prstGeom prst="rect">
            <a:avLst/>
          </a:prstGeom>
          <a:noFill/>
          <a:ln w="9525">
            <a:noFill/>
            <a:miter lim="800000"/>
            <a:headEnd/>
            <a:tailEnd/>
          </a:ln>
        </p:spPr>
      </p:pic>
      <p:pic>
        <p:nvPicPr>
          <p:cNvPr id="10" name="Resim 84" descr="盽䀺哞閩相隌相障相"/>
          <p:cNvPicPr>
            <a:picLocks noChangeAspect="1" noChangeArrowheads="1"/>
          </p:cNvPicPr>
          <p:nvPr/>
        </p:nvPicPr>
        <p:blipFill>
          <a:blip r:embed="rId3"/>
          <a:srcRect/>
          <a:stretch>
            <a:fillRect/>
          </a:stretch>
        </p:blipFill>
        <p:spPr bwMode="auto">
          <a:xfrm>
            <a:off x="5000628" y="3929066"/>
            <a:ext cx="161925" cy="190500"/>
          </a:xfrm>
          <a:prstGeom prst="rect">
            <a:avLst/>
          </a:prstGeom>
          <a:noFill/>
          <a:ln w="9525">
            <a:noFill/>
            <a:miter lim="800000"/>
            <a:headEnd/>
            <a:tailEnd/>
          </a:ln>
        </p:spPr>
      </p:pic>
      <p:pic>
        <p:nvPicPr>
          <p:cNvPr id="11" name="Resim 86" descr="盽䀺哞閩相隌相障相"/>
          <p:cNvPicPr>
            <a:picLocks noChangeAspect="1" noChangeArrowheads="1"/>
          </p:cNvPicPr>
          <p:nvPr/>
        </p:nvPicPr>
        <p:blipFill>
          <a:blip r:embed="rId4"/>
          <a:srcRect/>
          <a:stretch>
            <a:fillRect/>
          </a:stretch>
        </p:blipFill>
        <p:spPr bwMode="auto">
          <a:xfrm>
            <a:off x="2428860" y="4214818"/>
            <a:ext cx="133350" cy="171450"/>
          </a:xfrm>
          <a:prstGeom prst="rect">
            <a:avLst/>
          </a:prstGeom>
          <a:noFill/>
          <a:ln w="9525">
            <a:noFill/>
            <a:miter lim="800000"/>
            <a:headEnd/>
            <a:tailEnd/>
          </a:ln>
        </p:spPr>
      </p:pic>
      <p:pic>
        <p:nvPicPr>
          <p:cNvPr id="29701" name="Resim 87" descr="盽䀺哞閩相隌相障相"/>
          <p:cNvPicPr>
            <a:picLocks noChangeAspect="1" noChangeArrowheads="1"/>
          </p:cNvPicPr>
          <p:nvPr/>
        </p:nvPicPr>
        <p:blipFill>
          <a:blip r:embed="rId3"/>
          <a:srcRect/>
          <a:stretch>
            <a:fillRect/>
          </a:stretch>
        </p:blipFill>
        <p:spPr bwMode="auto">
          <a:xfrm>
            <a:off x="3357554" y="3286124"/>
            <a:ext cx="142875" cy="161925"/>
          </a:xfrm>
          <a:prstGeom prst="rect">
            <a:avLst/>
          </a:prstGeom>
          <a:noFill/>
          <a:ln w="9525">
            <a:noFill/>
            <a:miter lim="800000"/>
            <a:headEnd/>
            <a:tailEnd/>
          </a:ln>
        </p:spPr>
      </p:pic>
      <p:pic>
        <p:nvPicPr>
          <p:cNvPr id="29702" name="Resim 88" descr="盽䀺哞閩相隌相障相"/>
          <p:cNvPicPr>
            <a:picLocks noChangeAspect="1" noChangeArrowheads="1"/>
          </p:cNvPicPr>
          <p:nvPr/>
        </p:nvPicPr>
        <p:blipFill>
          <a:blip r:embed="rId4"/>
          <a:srcRect/>
          <a:stretch>
            <a:fillRect/>
          </a:stretch>
        </p:blipFill>
        <p:spPr bwMode="auto">
          <a:xfrm>
            <a:off x="3428992" y="3643314"/>
            <a:ext cx="133350" cy="161925"/>
          </a:xfrm>
          <a:prstGeom prst="rect">
            <a:avLst/>
          </a:prstGeom>
          <a:noFill/>
          <a:ln w="9525">
            <a:noFill/>
            <a:miter lim="800000"/>
            <a:headEnd/>
            <a:tailEnd/>
          </a:ln>
        </p:spPr>
      </p:pic>
      <p:pic>
        <p:nvPicPr>
          <p:cNvPr id="14" name="Resim 88" descr="盽䀺哞閩相隌相障相"/>
          <p:cNvPicPr>
            <a:picLocks noChangeAspect="1" noChangeArrowheads="1"/>
          </p:cNvPicPr>
          <p:nvPr/>
        </p:nvPicPr>
        <p:blipFill>
          <a:blip r:embed="rId4"/>
          <a:srcRect/>
          <a:stretch>
            <a:fillRect/>
          </a:stretch>
        </p:blipFill>
        <p:spPr bwMode="auto">
          <a:xfrm>
            <a:off x="7715272" y="4214818"/>
            <a:ext cx="133350" cy="161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lstStyle/>
          <a:p>
            <a:pPr algn="just">
              <a:buNone/>
            </a:pPr>
            <a:r>
              <a:rPr lang="tr-TR" sz="1800" dirty="0" smtClean="0">
                <a:latin typeface="Times New Roman" pitchFamily="18" charset="0"/>
                <a:cs typeface="Times New Roman" pitchFamily="18" charset="0"/>
              </a:rPr>
              <a:t>	Bu makamda </a:t>
            </a:r>
            <a:r>
              <a:rPr lang="tr-TR" sz="1800" dirty="0" err="1" smtClean="0">
                <a:latin typeface="Times New Roman" pitchFamily="18" charset="0"/>
                <a:cs typeface="Times New Roman" pitchFamily="18" charset="0"/>
              </a:rPr>
              <a:t>Hüzzâm</a:t>
            </a:r>
            <a:r>
              <a:rPr lang="tr-TR" sz="1800" dirty="0" smtClean="0">
                <a:latin typeface="Times New Roman" pitchFamily="18" charset="0"/>
                <a:cs typeface="Times New Roman" pitchFamily="18" charset="0"/>
              </a:rPr>
              <a:t> Beşlisi yerine, altta şekildeki “Yerinde Müstear Beşlisi” konulursa değişen şey sadece Do (Çargâh) perdesi bakiye diyezi alır (Do ). Bu takdirde makam </a:t>
            </a:r>
            <a:r>
              <a:rPr lang="tr-TR" sz="1800" b="1" dirty="0" smtClean="0">
                <a:latin typeface="Times New Roman" pitchFamily="18" charset="0"/>
                <a:cs typeface="Times New Roman" pitchFamily="18" charset="0"/>
              </a:rPr>
              <a:t>Müstear Makamı</a:t>
            </a:r>
            <a:r>
              <a:rPr lang="tr-TR" sz="1800" dirty="0" smtClean="0">
                <a:latin typeface="Times New Roman" pitchFamily="18" charset="0"/>
                <a:cs typeface="Times New Roman" pitchFamily="18" charset="0"/>
              </a:rPr>
              <a:t> olur.</a:t>
            </a:r>
          </a:p>
          <a:p>
            <a:pPr algn="just">
              <a:buNone/>
            </a:pPr>
            <a:endParaRPr lang="tr-TR" sz="1800" dirty="0" smtClean="0">
              <a:latin typeface="Times New Roman" pitchFamily="18" charset="0"/>
              <a:cs typeface="Times New Roman" pitchFamily="18" charset="0"/>
            </a:endParaRPr>
          </a:p>
          <a:p>
            <a:pPr algn="just">
              <a:buNone/>
            </a:pPr>
            <a:endParaRPr lang="tr-TR" sz="1800" dirty="0" smtClean="0">
              <a:latin typeface="Times New Roman" pitchFamily="18" charset="0"/>
              <a:cs typeface="Times New Roman" pitchFamily="18" charset="0"/>
            </a:endParaRPr>
          </a:p>
          <a:p>
            <a:pPr algn="just">
              <a:buNone/>
            </a:pPr>
            <a:endParaRPr lang="tr-TR" sz="1800" dirty="0" smtClean="0">
              <a:latin typeface="Times New Roman" pitchFamily="18" charset="0"/>
              <a:cs typeface="Times New Roman" pitchFamily="18" charset="0"/>
            </a:endParaRPr>
          </a:p>
          <a:p>
            <a:pPr algn="ctr">
              <a:buNone/>
            </a:pPr>
            <a:r>
              <a:rPr lang="tr-TR" sz="18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Segâh Makamı Örnek Seyri</a:t>
            </a: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ctr">
              <a:buNone/>
            </a:pPr>
            <a:endParaRPr lang="tr-TR" sz="2000" b="1"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c. SABÂ MAKAMI</a:t>
            </a:r>
          </a:p>
          <a:p>
            <a:pPr algn="just"/>
            <a:r>
              <a:rPr lang="tr-TR" sz="2000" b="1" dirty="0" smtClean="0">
                <a:latin typeface="Times New Roman" pitchFamily="18" charset="0"/>
                <a:cs typeface="Times New Roman" pitchFamily="18" charset="0"/>
              </a:rPr>
              <a:t>Dizisi</a:t>
            </a:r>
            <a:r>
              <a:rPr lang="tr-TR" sz="2000" dirty="0" smtClean="0">
                <a:latin typeface="Times New Roman" pitchFamily="18" charset="0"/>
                <a:cs typeface="Times New Roman" pitchFamily="18" charset="0"/>
              </a:rPr>
              <a:t>: Çargâh perdesinde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Zirgüle</a:t>
            </a:r>
            <a:r>
              <a:rPr lang="tr-TR" sz="2000" dirty="0" smtClean="0">
                <a:latin typeface="Times New Roman" pitchFamily="18" charset="0"/>
                <a:cs typeface="Times New Roman" pitchFamily="18" charset="0"/>
              </a:rPr>
              <a:t> dizisiyle, Dügâh perdesinde </a:t>
            </a:r>
            <a:r>
              <a:rPr lang="tr-TR" sz="2000" dirty="0" err="1" smtClean="0">
                <a:latin typeface="Times New Roman" pitchFamily="18" charset="0"/>
                <a:cs typeface="Times New Roman" pitchFamily="18" charset="0"/>
              </a:rPr>
              <a:t>Sabâ</a:t>
            </a:r>
            <a:r>
              <a:rPr lang="tr-TR" sz="2000" dirty="0" smtClean="0">
                <a:latin typeface="Times New Roman" pitchFamily="18" charset="0"/>
                <a:cs typeface="Times New Roman" pitchFamily="18" charset="0"/>
              </a:rPr>
              <a:t> Dörtlüsü’nün birleşmesinden meydana gelmiştir.</a:t>
            </a:r>
          </a:p>
          <a:p>
            <a:pPr algn="just">
              <a:buNone/>
            </a:pPr>
            <a:endParaRPr lang="tr-TR" sz="2000" b="1" dirty="0" smtClean="0">
              <a:latin typeface="Times New Roman" pitchFamily="18" charset="0"/>
              <a:cs typeface="Times New Roman" pitchFamily="18" charset="0"/>
            </a:endParaRPr>
          </a:p>
          <a:p>
            <a:pPr algn="ct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72</a:t>
            </a:fld>
            <a:endParaRPr lang="tr-TR"/>
          </a:p>
        </p:txBody>
      </p:sp>
      <p:pic>
        <p:nvPicPr>
          <p:cNvPr id="30722" name="Resim 94" descr="Müstear Beşlisi"/>
          <p:cNvPicPr>
            <a:picLocks noChangeAspect="1" noChangeArrowheads="1"/>
          </p:cNvPicPr>
          <p:nvPr/>
        </p:nvPicPr>
        <p:blipFill>
          <a:blip r:embed="rId2"/>
          <a:srcRect/>
          <a:stretch>
            <a:fillRect/>
          </a:stretch>
        </p:blipFill>
        <p:spPr bwMode="auto">
          <a:xfrm>
            <a:off x="2500298" y="1285860"/>
            <a:ext cx="4324350" cy="847725"/>
          </a:xfrm>
          <a:prstGeom prst="rect">
            <a:avLst/>
          </a:prstGeom>
          <a:noFill/>
          <a:ln w="9525">
            <a:noFill/>
            <a:miter lim="800000"/>
            <a:headEnd/>
            <a:tailEnd/>
          </a:ln>
        </p:spPr>
      </p:pic>
      <p:pic>
        <p:nvPicPr>
          <p:cNvPr id="30723" name="Resim 95" descr="Segâh"/>
          <p:cNvPicPr>
            <a:picLocks noChangeAspect="1" noChangeArrowheads="1"/>
          </p:cNvPicPr>
          <p:nvPr/>
        </p:nvPicPr>
        <p:blipFill>
          <a:blip r:embed="rId3"/>
          <a:srcRect/>
          <a:stretch>
            <a:fillRect/>
          </a:stretch>
        </p:blipFill>
        <p:spPr bwMode="auto">
          <a:xfrm>
            <a:off x="1857356" y="2643182"/>
            <a:ext cx="5400675" cy="981075"/>
          </a:xfrm>
          <a:prstGeom prst="rect">
            <a:avLst/>
          </a:prstGeom>
          <a:noFill/>
          <a:ln w="9525">
            <a:noFill/>
            <a:miter lim="800000"/>
            <a:headEnd/>
            <a:tailEnd/>
          </a:ln>
        </p:spPr>
      </p:pic>
      <p:pic>
        <p:nvPicPr>
          <p:cNvPr id="30724" name="Resim 96" descr="Saba"/>
          <p:cNvPicPr>
            <a:picLocks noChangeAspect="1" noChangeArrowheads="1"/>
          </p:cNvPicPr>
          <p:nvPr/>
        </p:nvPicPr>
        <p:blipFill>
          <a:blip r:embed="rId4"/>
          <a:srcRect/>
          <a:stretch>
            <a:fillRect/>
          </a:stretch>
        </p:blipFill>
        <p:spPr bwMode="auto">
          <a:xfrm>
            <a:off x="1857356" y="5286388"/>
            <a:ext cx="5400675" cy="10001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428604"/>
            <a:ext cx="8229600" cy="5697559"/>
          </a:xfrm>
        </p:spPr>
        <p:txBody>
          <a:bodyPr>
            <a:normAutofit/>
          </a:bodyPr>
          <a:lstStyle/>
          <a:p>
            <a:pPr algn="just"/>
            <a:r>
              <a:rPr lang="tr-TR" sz="2000" b="1" dirty="0" smtClean="0">
                <a:latin typeface="Times New Roman" pitchFamily="18" charset="0"/>
                <a:cs typeface="Times New Roman" pitchFamily="18" charset="0"/>
              </a:rPr>
              <a:t>Donanımı</a:t>
            </a:r>
            <a:r>
              <a:rPr lang="tr-TR" sz="2000" dirty="0" smtClean="0">
                <a:latin typeface="Times New Roman" pitchFamily="18" charset="0"/>
                <a:cs typeface="Times New Roman" pitchFamily="18" charset="0"/>
              </a:rPr>
              <a:t>	: Si   , Re </a:t>
            </a:r>
          </a:p>
          <a:p>
            <a:pPr algn="just"/>
            <a:r>
              <a:rPr lang="tr-TR" sz="2000" b="1" dirty="0" smtClean="0">
                <a:latin typeface="Times New Roman" pitchFamily="18" charset="0"/>
                <a:cs typeface="Times New Roman" pitchFamily="18" charset="0"/>
              </a:rPr>
              <a:t>Güçlüsü</a:t>
            </a:r>
            <a:r>
              <a:rPr lang="tr-TR" sz="2000" dirty="0" smtClean="0">
                <a:latin typeface="Times New Roman" pitchFamily="18" charset="0"/>
                <a:cs typeface="Times New Roman" pitchFamily="18" charset="0"/>
              </a:rPr>
              <a:t>	: Çargâh (Do)</a:t>
            </a:r>
          </a:p>
          <a:p>
            <a:pPr algn="just"/>
            <a:r>
              <a:rPr lang="tr-TR" sz="2000" b="1" dirty="0" smtClean="0">
                <a:latin typeface="Times New Roman" pitchFamily="18" charset="0"/>
                <a:cs typeface="Times New Roman" pitchFamily="18" charset="0"/>
              </a:rPr>
              <a:t>Durağı</a:t>
            </a:r>
            <a:r>
              <a:rPr lang="tr-TR" sz="2000" dirty="0" smtClean="0">
                <a:latin typeface="Times New Roman" pitchFamily="18" charset="0"/>
                <a:cs typeface="Times New Roman" pitchFamily="18" charset="0"/>
              </a:rPr>
              <a:t>	: Dügâh (La)</a:t>
            </a:r>
          </a:p>
          <a:p>
            <a:pPr algn="just"/>
            <a:r>
              <a:rPr lang="tr-TR" sz="2000" b="1" dirty="0" smtClean="0">
                <a:latin typeface="Times New Roman" pitchFamily="18" charset="0"/>
                <a:cs typeface="Times New Roman" pitchFamily="18" charset="0"/>
              </a:rPr>
              <a:t>Yedeni	</a:t>
            </a:r>
            <a:r>
              <a:rPr lang="tr-TR" sz="2000" dirty="0" smtClean="0">
                <a:latin typeface="Times New Roman" pitchFamily="18" charset="0"/>
                <a:cs typeface="Times New Roman" pitchFamily="18" charset="0"/>
              </a:rPr>
              <a:t>: Rast (Sol)</a:t>
            </a:r>
          </a:p>
          <a:p>
            <a:pPr algn="just"/>
            <a:r>
              <a:rPr lang="tr-TR" sz="2000" b="1" dirty="0" smtClean="0">
                <a:latin typeface="Times New Roman" pitchFamily="18" charset="0"/>
                <a:cs typeface="Times New Roman" pitchFamily="18" charset="0"/>
              </a:rPr>
              <a:t>Dizinin </a:t>
            </a:r>
            <a:r>
              <a:rPr lang="tr-TR" sz="2000" b="1" dirty="0" err="1" smtClean="0">
                <a:latin typeface="Times New Roman" pitchFamily="18" charset="0"/>
                <a:cs typeface="Times New Roman" pitchFamily="18" charset="0"/>
              </a:rPr>
              <a:t>pesten</a:t>
            </a:r>
            <a:r>
              <a:rPr lang="tr-TR" sz="2000" b="1" dirty="0" smtClean="0">
                <a:latin typeface="Times New Roman" pitchFamily="18" charset="0"/>
                <a:cs typeface="Times New Roman" pitchFamily="18" charset="0"/>
              </a:rPr>
              <a:t> </a:t>
            </a:r>
            <a:r>
              <a:rPr lang="tr-TR" sz="2000" b="1" dirty="0" err="1" smtClean="0">
                <a:latin typeface="Times New Roman" pitchFamily="18" charset="0"/>
                <a:cs typeface="Times New Roman" pitchFamily="18" charset="0"/>
              </a:rPr>
              <a:t>tîze</a:t>
            </a:r>
            <a:r>
              <a:rPr lang="tr-TR" sz="2000" b="1" dirty="0" smtClean="0">
                <a:latin typeface="Times New Roman" pitchFamily="18" charset="0"/>
                <a:cs typeface="Times New Roman" pitchFamily="18" charset="0"/>
              </a:rPr>
              <a:t> doğru sesleri</a:t>
            </a:r>
            <a:r>
              <a:rPr lang="tr-TR" sz="2000" dirty="0" smtClean="0">
                <a:latin typeface="Times New Roman" pitchFamily="18" charset="0"/>
                <a:cs typeface="Times New Roman" pitchFamily="18" charset="0"/>
              </a:rPr>
              <a:t>: Dügâh, Segâh, Çargâh, </a:t>
            </a:r>
            <a:r>
              <a:rPr lang="tr-TR" sz="2000" dirty="0" err="1" smtClean="0">
                <a:latin typeface="Times New Roman" pitchFamily="18" charset="0"/>
                <a:cs typeface="Times New Roman" pitchFamily="18" charset="0"/>
              </a:rPr>
              <a:t>Hicâz</a:t>
            </a:r>
            <a:r>
              <a:rPr lang="tr-TR" sz="2000" dirty="0" smtClean="0">
                <a:latin typeface="Times New Roman" pitchFamily="18" charset="0"/>
                <a:cs typeface="Times New Roman" pitchFamily="18" charset="0"/>
              </a:rPr>
              <a:t>, Dik Hisar, Acem, </a:t>
            </a:r>
            <a:r>
              <a:rPr lang="tr-TR" sz="2000" dirty="0" err="1" smtClean="0">
                <a:latin typeface="Times New Roman" pitchFamily="18" charset="0"/>
                <a:cs typeface="Times New Roman" pitchFamily="18" charset="0"/>
              </a:rPr>
              <a:t>Gerdâniye</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Şehnâz</a:t>
            </a:r>
            <a:r>
              <a:rPr lang="tr-TR" sz="2000" dirty="0" smtClean="0">
                <a:latin typeface="Times New Roman" pitchFamily="18" charset="0"/>
                <a:cs typeface="Times New Roman" pitchFamily="18" charset="0"/>
              </a:rPr>
              <a:t> veya Dik </a:t>
            </a:r>
            <a:r>
              <a:rPr lang="tr-TR" sz="2000" dirty="0" err="1" smtClean="0">
                <a:latin typeface="Times New Roman" pitchFamily="18" charset="0"/>
                <a:cs typeface="Times New Roman" pitchFamily="18" charset="0"/>
              </a:rPr>
              <a:t>Şehnâz</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Segâh ve </a:t>
            </a:r>
            <a:r>
              <a:rPr lang="tr-TR" sz="2000" dirty="0" err="1" smtClean="0">
                <a:latin typeface="Times New Roman" pitchFamily="18" charset="0"/>
                <a:cs typeface="Times New Roman" pitchFamily="18" charset="0"/>
              </a:rPr>
              <a:t>Tîz</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Çargâh’dır</a:t>
            </a:r>
            <a:r>
              <a:rPr lang="tr-TR" sz="2000" dirty="0" smtClean="0">
                <a:latin typeface="Times New Roman" pitchFamily="18" charset="0"/>
                <a:cs typeface="Times New Roman" pitchFamily="18" charset="0"/>
              </a:rPr>
              <a:t>.</a:t>
            </a:r>
          </a:p>
          <a:p>
            <a:pPr algn="just"/>
            <a:r>
              <a:rPr lang="tr-TR" sz="2000" b="1" dirty="0" smtClean="0">
                <a:latin typeface="Times New Roman" pitchFamily="18" charset="0"/>
                <a:cs typeface="Times New Roman" pitchFamily="18" charset="0"/>
              </a:rPr>
              <a:t>Seyri</a:t>
            </a:r>
            <a:r>
              <a:rPr lang="tr-TR" sz="2000" dirty="0" smtClean="0">
                <a:latin typeface="Times New Roman" pitchFamily="18" charset="0"/>
                <a:cs typeface="Times New Roman" pitchFamily="18" charset="0"/>
              </a:rPr>
              <a:t>	: Çıkıcıdır. Güçlü Çargâh (Do) perdesine önem verilerek, dizinin her tarafında dolaşılır. Arada başka makamlara da </a:t>
            </a:r>
            <a:r>
              <a:rPr lang="tr-TR" sz="2000" dirty="0" err="1" smtClean="0">
                <a:latin typeface="Times New Roman" pitchFamily="18" charset="0"/>
                <a:cs typeface="Times New Roman" pitchFamily="18" charset="0"/>
              </a:rPr>
              <a:t>geçki</a:t>
            </a:r>
            <a:r>
              <a:rPr lang="tr-TR" sz="2000" dirty="0" smtClean="0">
                <a:latin typeface="Times New Roman" pitchFamily="18" charset="0"/>
                <a:cs typeface="Times New Roman" pitchFamily="18" charset="0"/>
              </a:rPr>
              <a:t> yapılarak Dügâh’ta karar verilir.</a:t>
            </a:r>
          </a:p>
          <a:p>
            <a:pPr algn="ctr">
              <a:buNone/>
            </a:pPr>
            <a:r>
              <a:rPr lang="tr-TR" sz="2000" b="1" dirty="0" err="1" smtClean="0">
                <a:latin typeface="Times New Roman" pitchFamily="18" charset="0"/>
                <a:cs typeface="Times New Roman" pitchFamily="18" charset="0"/>
              </a:rPr>
              <a:t>Sabâ</a:t>
            </a:r>
            <a:r>
              <a:rPr lang="tr-TR" sz="2000" b="1" dirty="0" smtClean="0">
                <a:latin typeface="Times New Roman" pitchFamily="18" charset="0"/>
                <a:cs typeface="Times New Roman" pitchFamily="18" charset="0"/>
              </a:rPr>
              <a:t> Makamı Örnek Seyri</a:t>
            </a:r>
          </a:p>
          <a:p>
            <a:pPr algn="ctr">
              <a:buNone/>
            </a:pP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73</a:t>
            </a:fld>
            <a:endParaRPr lang="tr-TR"/>
          </a:p>
        </p:txBody>
      </p:sp>
      <p:pic>
        <p:nvPicPr>
          <p:cNvPr id="31746" name="Resim 97" descr="盽䀺哞閩相隌相障相"/>
          <p:cNvPicPr>
            <a:picLocks noChangeAspect="1" noChangeArrowheads="1"/>
          </p:cNvPicPr>
          <p:nvPr/>
        </p:nvPicPr>
        <p:blipFill>
          <a:blip r:embed="rId2"/>
          <a:srcRect/>
          <a:stretch>
            <a:fillRect/>
          </a:stretch>
        </p:blipFill>
        <p:spPr bwMode="auto">
          <a:xfrm>
            <a:off x="2714612" y="500042"/>
            <a:ext cx="161925" cy="190500"/>
          </a:xfrm>
          <a:prstGeom prst="rect">
            <a:avLst/>
          </a:prstGeom>
          <a:noFill/>
          <a:ln w="9525">
            <a:noFill/>
            <a:miter lim="800000"/>
            <a:headEnd/>
            <a:tailEnd/>
          </a:ln>
        </p:spPr>
      </p:pic>
      <p:pic>
        <p:nvPicPr>
          <p:cNvPr id="31747" name="Resim 98" descr="盽䀺哞閩相隌相障相"/>
          <p:cNvPicPr>
            <a:picLocks noChangeAspect="1" noChangeArrowheads="1"/>
          </p:cNvPicPr>
          <p:nvPr/>
        </p:nvPicPr>
        <p:blipFill>
          <a:blip r:embed="rId3"/>
          <a:srcRect/>
          <a:stretch>
            <a:fillRect/>
          </a:stretch>
        </p:blipFill>
        <p:spPr bwMode="auto">
          <a:xfrm>
            <a:off x="3357554" y="500042"/>
            <a:ext cx="123825" cy="190500"/>
          </a:xfrm>
          <a:prstGeom prst="rect">
            <a:avLst/>
          </a:prstGeom>
          <a:noFill/>
          <a:ln w="9525">
            <a:noFill/>
            <a:miter lim="800000"/>
            <a:headEnd/>
            <a:tailEnd/>
          </a:ln>
        </p:spPr>
      </p:pic>
      <p:pic>
        <p:nvPicPr>
          <p:cNvPr id="31748" name="Resim 99" descr="Sabâ"/>
          <p:cNvPicPr>
            <a:picLocks noChangeAspect="1" noChangeArrowheads="1"/>
          </p:cNvPicPr>
          <p:nvPr/>
        </p:nvPicPr>
        <p:blipFill>
          <a:blip r:embed="rId4"/>
          <a:srcRect/>
          <a:stretch>
            <a:fillRect/>
          </a:stretch>
        </p:blipFill>
        <p:spPr bwMode="auto">
          <a:xfrm>
            <a:off x="1857356" y="4286256"/>
            <a:ext cx="5400675"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62074"/>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lstStyle/>
          <a:p>
            <a:pPr>
              <a:buNone/>
            </a:pPr>
            <a:endParaRPr lang="tr-TR" dirty="0" smtClean="0"/>
          </a:p>
          <a:p>
            <a:pPr algn="ctr">
              <a:buNone/>
            </a:pPr>
            <a:endParaRPr lang="tr-TR" dirty="0" smtClean="0">
              <a:latin typeface="Times New Roman" panose="02020603050405020304" pitchFamily="18" charset="0"/>
              <a:cs typeface="Times New Roman" panose="02020603050405020304" pitchFamily="18" charset="0"/>
            </a:endParaRPr>
          </a:p>
          <a:p>
            <a:pPr algn="ctr">
              <a:buNone/>
            </a:pPr>
            <a:endParaRPr lang="tr-TR" dirty="0">
              <a:latin typeface="Times New Roman" panose="02020603050405020304" pitchFamily="18" charset="0"/>
              <a:cs typeface="Times New Roman" panose="02020603050405020304" pitchFamily="18" charset="0"/>
            </a:endParaRPr>
          </a:p>
          <a:p>
            <a:pPr algn="ctr">
              <a:buNone/>
            </a:pPr>
            <a:endParaRPr lang="tr-TR" dirty="0" smtClean="0">
              <a:latin typeface="Times New Roman" panose="02020603050405020304" pitchFamily="18" charset="0"/>
              <a:cs typeface="Times New Roman" panose="02020603050405020304" pitchFamily="18" charset="0"/>
            </a:endParaRPr>
          </a:p>
          <a:p>
            <a:pPr algn="ctr">
              <a:buNone/>
            </a:pPr>
            <a:r>
              <a:rPr lang="tr-TR" dirty="0" smtClean="0">
                <a:latin typeface="Times New Roman" panose="02020603050405020304" pitchFamily="18" charset="0"/>
                <a:cs typeface="Times New Roman" panose="02020603050405020304" pitchFamily="18" charset="0"/>
              </a:rPr>
              <a:t>Prof. Dr. Bayram AKDOĞAN</a:t>
            </a:r>
            <a:endParaRPr lang="tr-TR" dirty="0" smtClean="0">
              <a:latin typeface="Times New Roman" panose="02020603050405020304" pitchFamily="18" charset="0"/>
              <a:cs typeface="Times New Roman" panose="02020603050405020304" pitchFamily="18" charset="0"/>
            </a:endParaRPr>
          </a:p>
          <a:p>
            <a:pPr>
              <a:buNone/>
            </a:pPr>
            <a:endParaRPr lang="tr-TR" dirty="0" smtClean="0"/>
          </a:p>
          <a:p>
            <a:pPr algn="ctr">
              <a:buNone/>
            </a:pPr>
            <a:endParaRPr lang="tr-TR" dirty="0" smtClean="0">
              <a:latin typeface="Times New Roman" pitchFamily="18" charset="0"/>
              <a:cs typeface="Times New Roman" pitchFamily="18" charset="0"/>
            </a:endParaRPr>
          </a:p>
          <a:p>
            <a:pPr algn="ctr">
              <a:buNone/>
            </a:pPr>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74</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b="1" dirty="0">
                <a:latin typeface="Times New Roman" pitchFamily="18" charset="0"/>
                <a:cs typeface="Times New Roman" pitchFamily="18" charset="0"/>
              </a:rPr>
              <a:t>II-TÜRK MÛSİKÎSİ NAZARİYATI</a:t>
            </a:r>
            <a:endParaRPr lang="tr-TR" sz="20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r>
              <a:rPr lang="tr-TR" sz="2000" dirty="0">
                <a:latin typeface="Times New Roman" pitchFamily="18" charset="0"/>
                <a:cs typeface="Times New Roman" pitchFamily="18" charset="0"/>
              </a:rPr>
              <a:t>A- </a:t>
            </a:r>
            <a:r>
              <a:rPr lang="tr-TR" sz="2000" dirty="0" smtClean="0">
                <a:latin typeface="Times New Roman" pitchFamily="18" charset="0"/>
                <a:cs typeface="Times New Roman" pitchFamily="18" charset="0"/>
              </a:rPr>
              <a:t>NOTA</a:t>
            </a:r>
          </a:p>
          <a:p>
            <a:pPr lvl="1">
              <a:buNone/>
            </a:pPr>
            <a:r>
              <a:rPr lang="tr-TR" sz="1600" dirty="0">
                <a:latin typeface="Times New Roman" pitchFamily="18" charset="0"/>
                <a:cs typeface="Times New Roman" pitchFamily="18" charset="0"/>
              </a:rPr>
              <a:t>	</a:t>
            </a:r>
            <a:r>
              <a:rPr lang="tr-TR" sz="1600" b="1" dirty="0"/>
              <a:t>a- Nota Ve Çeşitli Devirlerdeki Durumu</a:t>
            </a:r>
          </a:p>
          <a:p>
            <a:pPr lvl="1" algn="just">
              <a:buNone/>
            </a:pPr>
            <a:r>
              <a:rPr lang="tr-TR" sz="1600" dirty="0" smtClean="0">
                <a:latin typeface="Times New Roman" pitchFamily="18" charset="0"/>
                <a:cs typeface="Times New Roman" pitchFamily="18" charset="0"/>
              </a:rPr>
              <a:t>	</a:t>
            </a:r>
            <a:r>
              <a:rPr lang="tr-TR" sz="1600" dirty="0">
                <a:latin typeface="Times New Roman" pitchFamily="18" charset="0"/>
                <a:cs typeface="Times New Roman" pitchFamily="18" charset="0"/>
              </a:rPr>
              <a:t>Nota, </a:t>
            </a:r>
            <a:r>
              <a:rPr lang="tr-TR" sz="1600" dirty="0" err="1">
                <a:latin typeface="Times New Roman" pitchFamily="18" charset="0"/>
                <a:cs typeface="Times New Roman" pitchFamily="18" charset="0"/>
              </a:rPr>
              <a:t>mûsikî</a:t>
            </a:r>
            <a:r>
              <a:rPr lang="tr-TR" sz="1600" dirty="0">
                <a:latin typeface="Times New Roman" pitchFamily="18" charset="0"/>
                <a:cs typeface="Times New Roman" pitchFamily="18" charset="0"/>
              </a:rPr>
              <a:t> seslerini söylemek, çalmak ve tespit etmek için kullanılan özel işaretlerin adıdır. Bir şeyi sonradan hatırlayabilecek şekilde bir yere not almak demektir.</a:t>
            </a:r>
          </a:p>
          <a:p>
            <a:pPr lvl="1" algn="just">
              <a:buNone/>
            </a:pPr>
            <a:r>
              <a:rPr lang="tr-TR" sz="1600" dirty="0" smtClean="0">
                <a:latin typeface="Times New Roman" pitchFamily="18" charset="0"/>
                <a:cs typeface="Times New Roman" pitchFamily="18" charset="0"/>
              </a:rPr>
              <a:t>	Tarihte </a:t>
            </a:r>
            <a:r>
              <a:rPr lang="tr-TR" sz="1600" dirty="0">
                <a:latin typeface="Times New Roman" pitchFamily="18" charset="0"/>
                <a:cs typeface="Times New Roman" pitchFamily="18" charset="0"/>
              </a:rPr>
              <a:t>milletler, kendi oluşturup geliştirdikleri nota şekillerini kullanmıştır. M.Ö. 400 yıllarına doğru, yazıyı icat eden Sümerler, ilk defa notayı çivi yazısı ile tabletlere yazarak kullanmıştır. Sümerler ve </a:t>
            </a:r>
            <a:r>
              <a:rPr lang="tr-TR" sz="1600" dirty="0" err="1">
                <a:latin typeface="Times New Roman" pitchFamily="18" charset="0"/>
                <a:cs typeface="Times New Roman" pitchFamily="18" charset="0"/>
              </a:rPr>
              <a:t>Bâbillerden</a:t>
            </a:r>
            <a:r>
              <a:rPr lang="tr-TR" sz="1600" dirty="0">
                <a:latin typeface="Times New Roman" pitchFamily="18" charset="0"/>
                <a:cs typeface="Times New Roman" pitchFamily="18" charset="0"/>
              </a:rPr>
              <a:t> sonra, eski Mısırlılar da </a:t>
            </a:r>
            <a:r>
              <a:rPr lang="tr-TR" sz="1600" dirty="0" err="1">
                <a:latin typeface="Times New Roman" pitchFamily="18" charset="0"/>
                <a:cs typeface="Times New Roman" pitchFamily="18" charset="0"/>
              </a:rPr>
              <a:t>mûsikî</a:t>
            </a:r>
            <a:r>
              <a:rPr lang="tr-TR" sz="1600" dirty="0">
                <a:latin typeface="Times New Roman" pitchFamily="18" charset="0"/>
                <a:cs typeface="Times New Roman" pitchFamily="18" charset="0"/>
              </a:rPr>
              <a:t> yazısını kullanmıştır</a:t>
            </a:r>
            <a:r>
              <a:rPr lang="tr-TR" sz="1600" dirty="0" smtClean="0"/>
              <a:t>.</a:t>
            </a:r>
          </a:p>
          <a:p>
            <a:pPr lvl="1" algn="just">
              <a:spcBef>
                <a:spcPts val="0"/>
              </a:spcBef>
            </a:pPr>
            <a:r>
              <a:rPr lang="tr-TR" sz="1600" dirty="0" smtClean="0">
                <a:latin typeface="Times New Roman" pitchFamily="18" charset="0"/>
                <a:cs typeface="Times New Roman" pitchFamily="18" charset="0"/>
              </a:rPr>
              <a:t>Eski </a:t>
            </a:r>
            <a:r>
              <a:rPr lang="tr-TR" sz="1600" dirty="0">
                <a:latin typeface="Times New Roman" pitchFamily="18" charset="0"/>
                <a:cs typeface="Times New Roman" pitchFamily="18" charset="0"/>
              </a:rPr>
              <a:t>Yunanlılar, alfabe harflerini nota yerine kullanmıştır.</a:t>
            </a:r>
          </a:p>
          <a:p>
            <a:pPr lvl="1" algn="just">
              <a:spcBef>
                <a:spcPts val="0"/>
              </a:spcBef>
            </a:pPr>
            <a:r>
              <a:rPr lang="tr-TR" sz="1600" dirty="0">
                <a:latin typeface="Times New Roman" pitchFamily="18" charset="0"/>
                <a:cs typeface="Times New Roman" pitchFamily="18" charset="0"/>
              </a:rPr>
              <a:t>Romalılar notayı M.Ö. II. yüzyılda Yunanlılardan almıştır.</a:t>
            </a:r>
          </a:p>
          <a:p>
            <a:pPr lvl="1" algn="just">
              <a:spcBef>
                <a:spcPts val="0"/>
              </a:spcBef>
            </a:pPr>
            <a:r>
              <a:rPr lang="tr-TR" sz="1600" dirty="0">
                <a:latin typeface="Times New Roman" pitchFamily="18" charset="0"/>
                <a:cs typeface="Times New Roman" pitchFamily="18" charset="0"/>
              </a:rPr>
              <a:t>Bizanslılar ise, Yunan notasını benimseyerek, kendilerine özgü bir sistem kullanmıştır</a:t>
            </a:r>
            <a:r>
              <a:rPr lang="tr-TR" sz="1600" dirty="0" smtClean="0">
                <a:latin typeface="Times New Roman" pitchFamily="18" charset="0"/>
                <a:cs typeface="Times New Roman" pitchFamily="18" charset="0"/>
              </a:rPr>
              <a:t>.</a:t>
            </a:r>
          </a:p>
          <a:p>
            <a:pPr lvl="1" algn="just">
              <a:spcBef>
                <a:spcPts val="0"/>
              </a:spcBef>
            </a:pPr>
            <a:r>
              <a:rPr lang="tr-TR" sz="1600" dirty="0">
                <a:latin typeface="Times New Roman" pitchFamily="18" charset="0"/>
                <a:cs typeface="Times New Roman" pitchFamily="18" charset="0"/>
              </a:rPr>
              <a:t>Türklerin, Türkistan’da </a:t>
            </a:r>
            <a:r>
              <a:rPr lang="tr-TR" sz="1600" b="1" dirty="0">
                <a:latin typeface="Times New Roman" pitchFamily="18" charset="0"/>
                <a:cs typeface="Times New Roman" pitchFamily="18" charset="0"/>
              </a:rPr>
              <a:t>Mani Notası</a:t>
            </a:r>
            <a:r>
              <a:rPr lang="tr-TR" sz="1600" dirty="0">
                <a:latin typeface="Times New Roman" pitchFamily="18" charset="0"/>
                <a:cs typeface="Times New Roman" pitchFamily="18" charset="0"/>
              </a:rPr>
              <a:t> ve </a:t>
            </a:r>
            <a:r>
              <a:rPr lang="tr-TR" sz="1600" dirty="0" err="1">
                <a:latin typeface="Times New Roman" pitchFamily="18" charset="0"/>
                <a:cs typeface="Times New Roman" pitchFamily="18" charset="0"/>
              </a:rPr>
              <a:t>Uygurlar’ın</a:t>
            </a:r>
            <a:r>
              <a:rPr lang="tr-TR" sz="1600" dirty="0">
                <a:latin typeface="Times New Roman" pitchFamily="18" charset="0"/>
                <a:cs typeface="Times New Roman" pitchFamily="18" charset="0"/>
              </a:rPr>
              <a:t> devrinde, Türk </a:t>
            </a:r>
            <a:r>
              <a:rPr lang="tr-TR" sz="1600" dirty="0" err="1">
                <a:latin typeface="Times New Roman" pitchFamily="18" charset="0"/>
                <a:cs typeface="Times New Roman" pitchFamily="18" charset="0"/>
              </a:rPr>
              <a:t>Mûsikîsinin</a:t>
            </a:r>
            <a:r>
              <a:rPr lang="tr-TR" sz="1600" dirty="0">
                <a:latin typeface="Times New Roman" pitchFamily="18" charset="0"/>
                <a:cs typeface="Times New Roman" pitchFamily="18" charset="0"/>
              </a:rPr>
              <a:t> bir gelişme gösterdiği tarihi kaynaklarda kaydedilmiştir. Daha sonra Türkler, İslâmiyet’i kabul edip, İslâmî kültür sahasına girince, İslâm medeniyetinin ortak malı olan </a:t>
            </a:r>
            <a:r>
              <a:rPr lang="tr-TR" sz="1600" b="1" dirty="0" err="1">
                <a:latin typeface="Times New Roman" pitchFamily="18" charset="0"/>
                <a:cs typeface="Times New Roman" pitchFamily="18" charset="0"/>
              </a:rPr>
              <a:t>Ebced</a:t>
            </a:r>
            <a:r>
              <a:rPr lang="tr-TR" sz="1600" b="1" dirty="0">
                <a:latin typeface="Times New Roman" pitchFamily="18" charset="0"/>
                <a:cs typeface="Times New Roman" pitchFamily="18" charset="0"/>
              </a:rPr>
              <a:t> Notası</a:t>
            </a:r>
            <a:r>
              <a:rPr lang="tr-TR" sz="1600" dirty="0">
                <a:latin typeface="Times New Roman" pitchFamily="18" charset="0"/>
                <a:cs typeface="Times New Roman" pitchFamily="18" charset="0"/>
              </a:rPr>
              <a:t>’nı kullanmıştır.</a:t>
            </a:r>
          </a:p>
          <a:p>
            <a:pPr lvl="1" algn="just">
              <a:spcBef>
                <a:spcPts val="0"/>
              </a:spcBef>
            </a:pPr>
            <a:endParaRPr lang="tr-TR" sz="1600" dirty="0">
              <a:latin typeface="Times New Roman" pitchFamily="18" charset="0"/>
              <a:cs typeface="Times New Roman" pitchFamily="18" charset="0"/>
            </a:endParaRPr>
          </a:p>
          <a:p>
            <a:pPr lvl="1" algn="just">
              <a:buNone/>
            </a:pPr>
            <a:endParaRPr lang="tr-TR" sz="1600" dirty="0"/>
          </a:p>
          <a:p>
            <a:pPr lvl="1" algn="just">
              <a:buNone/>
            </a:pPr>
            <a:endParaRPr lang="tr-TR" sz="16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0285D1BE-D40C-4747-BC02-730FFEDEC370}" type="slidenum">
              <a:rPr lang="tr-TR" smtClean="0"/>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5719"/>
          </a:xfrm>
        </p:spPr>
        <p:txBody>
          <a:bodyPr>
            <a:normAutofit fontScale="90000"/>
          </a:bodyPr>
          <a:lstStyle/>
          <a:p>
            <a:endParaRPr lang="tr-TR" dirty="0"/>
          </a:p>
        </p:txBody>
      </p:sp>
      <p:sp>
        <p:nvSpPr>
          <p:cNvPr id="3" name="2 İçerik Yer Tutucusu"/>
          <p:cNvSpPr>
            <a:spLocks noGrp="1"/>
          </p:cNvSpPr>
          <p:nvPr>
            <p:ph idx="1"/>
          </p:nvPr>
        </p:nvSpPr>
        <p:spPr>
          <a:xfrm>
            <a:off x="457200" y="357166"/>
            <a:ext cx="8229600" cy="5768997"/>
          </a:xfrm>
        </p:spPr>
        <p:txBody>
          <a:bodyPr>
            <a:normAutofit/>
          </a:bodyPr>
          <a:lstStyle/>
          <a:p>
            <a:pPr algn="just"/>
            <a:endParaRPr lang="tr-TR" sz="2400" dirty="0" smtClean="0">
              <a:latin typeface="Times New Roman" pitchFamily="18" charset="0"/>
              <a:cs typeface="Times New Roman" pitchFamily="18" charset="0"/>
            </a:endParaRPr>
          </a:p>
          <a:p>
            <a:pPr algn="just"/>
            <a:r>
              <a:rPr lang="tr-TR" sz="2400" dirty="0" smtClean="0">
                <a:latin typeface="Times New Roman" pitchFamily="18" charset="0"/>
                <a:cs typeface="Times New Roman" pitchFamily="18" charset="0"/>
              </a:rPr>
              <a:t>Ali </a:t>
            </a:r>
            <a:r>
              <a:rPr lang="tr-TR" sz="2400" dirty="0">
                <a:latin typeface="Times New Roman" pitchFamily="18" charset="0"/>
                <a:cs typeface="Times New Roman" pitchFamily="18" charset="0"/>
              </a:rPr>
              <a:t>Ufkî Bey (1610-1675) </a:t>
            </a:r>
            <a:r>
              <a:rPr lang="tr-TR" sz="2400" b="1" dirty="0">
                <a:latin typeface="Times New Roman" pitchFamily="18" charset="0"/>
                <a:cs typeface="Times New Roman" pitchFamily="18" charset="0"/>
              </a:rPr>
              <a:t>Batı Notası</a:t>
            </a:r>
            <a:r>
              <a:rPr lang="tr-TR" sz="2400" dirty="0">
                <a:latin typeface="Times New Roman" pitchFamily="18" charset="0"/>
                <a:cs typeface="Times New Roman" pitchFamily="18" charset="0"/>
              </a:rPr>
              <a:t> ile ilk defa, Türk </a:t>
            </a:r>
            <a:r>
              <a:rPr lang="tr-TR" sz="2400" dirty="0" err="1">
                <a:latin typeface="Times New Roman" pitchFamily="18" charset="0"/>
                <a:cs typeface="Times New Roman" pitchFamily="18" charset="0"/>
              </a:rPr>
              <a:t>Mûsikîsi</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Sâz</a:t>
            </a:r>
            <a:r>
              <a:rPr lang="tr-TR" sz="2400" dirty="0">
                <a:latin typeface="Times New Roman" pitchFamily="18" charset="0"/>
                <a:cs typeface="Times New Roman" pitchFamily="18" charset="0"/>
              </a:rPr>
              <a:t> ve sözlü eserlerini yazmıştır.</a:t>
            </a:r>
          </a:p>
          <a:p>
            <a:pPr algn="just"/>
            <a:r>
              <a:rPr lang="tr-TR" sz="2400" dirty="0" err="1">
                <a:latin typeface="Times New Roman" pitchFamily="18" charset="0"/>
                <a:cs typeface="Times New Roman" pitchFamily="18" charset="0"/>
              </a:rPr>
              <a:t>Kutbi</a:t>
            </a:r>
            <a:r>
              <a:rPr lang="tr-TR" sz="2400" dirty="0">
                <a:latin typeface="Times New Roman" pitchFamily="18" charset="0"/>
                <a:cs typeface="Times New Roman" pitchFamily="18" charset="0"/>
              </a:rPr>
              <a:t> </a:t>
            </a:r>
            <a:r>
              <a:rPr lang="tr-TR" sz="2400" dirty="0" err="1">
                <a:latin typeface="Times New Roman" pitchFamily="18" charset="0"/>
                <a:cs typeface="Times New Roman" pitchFamily="18" charset="0"/>
              </a:rPr>
              <a:t>Nâyî</a:t>
            </a:r>
            <a:r>
              <a:rPr lang="tr-TR" sz="2400" dirty="0">
                <a:latin typeface="Times New Roman" pitchFamily="18" charset="0"/>
                <a:cs typeface="Times New Roman" pitchFamily="18" charset="0"/>
              </a:rPr>
              <a:t> Osman Dede (1652-1730) yeni bir </a:t>
            </a:r>
            <a:r>
              <a:rPr lang="tr-TR" sz="2400" dirty="0" err="1">
                <a:latin typeface="Times New Roman" pitchFamily="18" charset="0"/>
                <a:cs typeface="Times New Roman" pitchFamily="18" charset="0"/>
              </a:rPr>
              <a:t>Ebced</a:t>
            </a:r>
            <a:r>
              <a:rPr lang="tr-TR" sz="2400" dirty="0">
                <a:latin typeface="Times New Roman" pitchFamily="18" charset="0"/>
                <a:cs typeface="Times New Roman" pitchFamily="18" charset="0"/>
              </a:rPr>
              <a:t> Notası </a:t>
            </a:r>
            <a:r>
              <a:rPr lang="tr-TR" sz="2400" dirty="0" err="1">
                <a:latin typeface="Times New Roman" pitchFamily="18" charset="0"/>
                <a:cs typeface="Times New Roman" pitchFamily="18" charset="0"/>
              </a:rPr>
              <a:t>îcat</a:t>
            </a:r>
            <a:r>
              <a:rPr lang="tr-TR" sz="2400" dirty="0">
                <a:latin typeface="Times New Roman" pitchFamily="18" charset="0"/>
                <a:cs typeface="Times New Roman" pitchFamily="18" charset="0"/>
              </a:rPr>
              <a:t> etmiştir. Ancak bu notanın özellikleri hakkında bilgimiz yoktur.</a:t>
            </a:r>
          </a:p>
          <a:p>
            <a:pPr algn="just"/>
            <a:r>
              <a:rPr lang="tr-TR" sz="2400" dirty="0">
                <a:latin typeface="Times New Roman" pitchFamily="18" charset="0"/>
                <a:cs typeface="Times New Roman" pitchFamily="18" charset="0"/>
              </a:rPr>
              <a:t>Romen asıllı Prens </a:t>
            </a:r>
            <a:r>
              <a:rPr lang="tr-TR" sz="2400" dirty="0" err="1">
                <a:latin typeface="Times New Roman" pitchFamily="18" charset="0"/>
                <a:cs typeface="Times New Roman" pitchFamily="18" charset="0"/>
              </a:rPr>
              <a:t>Kantemiroğlu</a:t>
            </a:r>
            <a:r>
              <a:rPr lang="tr-TR" sz="2400" dirty="0">
                <a:latin typeface="Times New Roman" pitchFamily="18" charset="0"/>
                <a:cs typeface="Times New Roman" pitchFamily="18" charset="0"/>
              </a:rPr>
              <a:t> (1673-1727) da </a:t>
            </a:r>
            <a:r>
              <a:rPr lang="tr-TR" sz="2400" dirty="0" err="1">
                <a:latin typeface="Times New Roman" pitchFamily="18" charset="0"/>
                <a:cs typeface="Times New Roman" pitchFamily="18" charset="0"/>
              </a:rPr>
              <a:t>Ebced</a:t>
            </a:r>
            <a:r>
              <a:rPr lang="tr-TR" sz="2400" dirty="0">
                <a:latin typeface="Times New Roman" pitchFamily="18" charset="0"/>
                <a:cs typeface="Times New Roman" pitchFamily="18" charset="0"/>
              </a:rPr>
              <a:t> Notasını geliştirmiş, zamanımıza kadar gelen birçok Türk </a:t>
            </a:r>
            <a:r>
              <a:rPr lang="tr-TR" sz="2400" dirty="0" err="1">
                <a:latin typeface="Times New Roman" pitchFamily="18" charset="0"/>
                <a:cs typeface="Times New Roman" pitchFamily="18" charset="0"/>
              </a:rPr>
              <a:t>Mûsikîsi</a:t>
            </a:r>
            <a:r>
              <a:rPr lang="tr-TR" sz="2400" dirty="0">
                <a:latin typeface="Times New Roman" pitchFamily="18" charset="0"/>
                <a:cs typeface="Times New Roman" pitchFamily="18" charset="0"/>
              </a:rPr>
              <a:t> eserini bu nota ile kaydetmiştir</a:t>
            </a:r>
            <a:r>
              <a:rPr lang="tr-TR" sz="2400" dirty="0" smtClean="0">
                <a:latin typeface="Times New Roman" pitchFamily="18" charset="0"/>
                <a:cs typeface="Times New Roman" pitchFamily="18" charset="0"/>
              </a:rPr>
              <a:t>.</a:t>
            </a:r>
          </a:p>
          <a:p>
            <a:pPr algn="just"/>
            <a:r>
              <a:rPr lang="tr-TR" sz="2400" dirty="0">
                <a:latin typeface="Times New Roman" pitchFamily="18" charset="0"/>
                <a:cs typeface="Times New Roman" pitchFamily="18" charset="0"/>
              </a:rPr>
              <a:t>Ermeni asıllı </a:t>
            </a:r>
            <a:r>
              <a:rPr lang="tr-TR" sz="2400" dirty="0" err="1">
                <a:latin typeface="Times New Roman" pitchFamily="18" charset="0"/>
                <a:cs typeface="Times New Roman" pitchFamily="18" charset="0"/>
              </a:rPr>
              <a:t>Hamparsum</a:t>
            </a:r>
            <a:r>
              <a:rPr lang="tr-TR" sz="2400" dirty="0">
                <a:latin typeface="Times New Roman" pitchFamily="18" charset="0"/>
                <a:cs typeface="Times New Roman" pitchFamily="18" charset="0"/>
              </a:rPr>
              <a:t> (1768-1839) kendi adıyla anılan bir nota </a:t>
            </a:r>
            <a:r>
              <a:rPr lang="tr-TR" sz="2400" dirty="0" err="1">
                <a:latin typeface="Times New Roman" pitchFamily="18" charset="0"/>
                <a:cs typeface="Times New Roman" pitchFamily="18" charset="0"/>
              </a:rPr>
              <a:t>îcat</a:t>
            </a:r>
            <a:r>
              <a:rPr lang="tr-TR" sz="2400" dirty="0">
                <a:latin typeface="Times New Roman" pitchFamily="18" charset="0"/>
                <a:cs typeface="Times New Roman" pitchFamily="18" charset="0"/>
              </a:rPr>
              <a:t> etmiştir. </a:t>
            </a:r>
            <a:r>
              <a:rPr lang="tr-TR" sz="2400" dirty="0" smtClean="0">
                <a:latin typeface="Times New Roman" pitchFamily="18" charset="0"/>
                <a:cs typeface="Times New Roman" pitchFamily="18" charset="0"/>
              </a:rPr>
              <a:t>Bugün </a:t>
            </a:r>
            <a:r>
              <a:rPr lang="tr-TR" sz="2400" b="1" dirty="0" err="1" smtClean="0">
                <a:latin typeface="Times New Roman" pitchFamily="18" charset="0"/>
                <a:cs typeface="Times New Roman" pitchFamily="18" charset="0"/>
              </a:rPr>
              <a:t>Hamparsum</a:t>
            </a:r>
            <a:r>
              <a:rPr lang="tr-TR" sz="2400" b="1" dirty="0" smtClean="0">
                <a:latin typeface="Times New Roman" pitchFamily="18" charset="0"/>
                <a:cs typeface="Times New Roman" pitchFamily="18" charset="0"/>
              </a:rPr>
              <a:t> </a:t>
            </a:r>
            <a:r>
              <a:rPr lang="tr-TR" sz="2400" b="1" dirty="0">
                <a:latin typeface="Times New Roman" pitchFamily="18" charset="0"/>
                <a:cs typeface="Times New Roman" pitchFamily="18" charset="0"/>
              </a:rPr>
              <a:t>Notası</a:t>
            </a:r>
            <a:r>
              <a:rPr lang="tr-TR" sz="2400" dirty="0">
                <a:latin typeface="Times New Roman" pitchFamily="18" charset="0"/>
                <a:cs typeface="Times New Roman" pitchFamily="18" charset="0"/>
              </a:rPr>
              <a:t> ile yazılmış birçok </a:t>
            </a:r>
            <a:r>
              <a:rPr lang="tr-TR" sz="2400" dirty="0" err="1">
                <a:latin typeface="Times New Roman" pitchFamily="18" charset="0"/>
                <a:cs typeface="Times New Roman" pitchFamily="18" charset="0"/>
              </a:rPr>
              <a:t>dînî</a:t>
            </a:r>
            <a:r>
              <a:rPr lang="tr-TR" sz="2400" dirty="0">
                <a:latin typeface="Times New Roman" pitchFamily="18" charset="0"/>
                <a:cs typeface="Times New Roman" pitchFamily="18" charset="0"/>
              </a:rPr>
              <a:t> ve din dışı Türk </a:t>
            </a:r>
            <a:r>
              <a:rPr lang="tr-TR" sz="2400" dirty="0" err="1">
                <a:latin typeface="Times New Roman" pitchFamily="18" charset="0"/>
                <a:cs typeface="Times New Roman" pitchFamily="18" charset="0"/>
              </a:rPr>
              <a:t>Mûsikîsi</a:t>
            </a:r>
            <a:r>
              <a:rPr lang="tr-TR" sz="2400" dirty="0">
                <a:latin typeface="Times New Roman" pitchFamily="18" charset="0"/>
                <a:cs typeface="Times New Roman" pitchFamily="18" charset="0"/>
              </a:rPr>
              <a:t> eseri bulunmaktadır.</a:t>
            </a:r>
          </a:p>
          <a:p>
            <a:pPr algn="just"/>
            <a:endParaRPr lang="tr-TR" sz="2200" dirty="0">
              <a:latin typeface="Times New Roman" pitchFamily="18" charset="0"/>
              <a:cs typeface="Times New Roman" pitchFamily="18" charset="0"/>
            </a:endParaRPr>
          </a:p>
          <a:p>
            <a:endParaRPr lang="tr-TR" dirty="0"/>
          </a:p>
        </p:txBody>
      </p:sp>
      <p:sp>
        <p:nvSpPr>
          <p:cNvPr id="4" name="3 Slayt Numarası Yer Tutucusu"/>
          <p:cNvSpPr>
            <a:spLocks noGrp="1"/>
          </p:cNvSpPr>
          <p:nvPr>
            <p:ph type="sldNum" sz="quarter" idx="12"/>
          </p:nvPr>
        </p:nvSpPr>
        <p:spPr/>
        <p:txBody>
          <a:bodyPr/>
          <a:lstStyle/>
          <a:p>
            <a:fld id="{0285D1BE-D40C-4747-BC02-730FFEDEC370}" type="slidenum">
              <a:rPr lang="tr-TR" smtClean="0"/>
              <a:pPr/>
              <a:t>9</a:t>
            </a:fld>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TotalTime>
  <Words>2556</Words>
  <Application>Microsoft Office PowerPoint</Application>
  <PresentationFormat>Ekran Gösterisi (4:3)</PresentationFormat>
  <Paragraphs>684</Paragraphs>
  <Slides>74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74</vt:i4>
      </vt:variant>
    </vt:vector>
  </HeadingPairs>
  <TitlesOfParts>
    <vt:vector size="80" baseType="lpstr">
      <vt:lpstr>Arial</vt:lpstr>
      <vt:lpstr>Calibri</vt:lpstr>
      <vt:lpstr>Gtmf2000</vt:lpstr>
      <vt:lpstr>Times New Roman</vt:lpstr>
      <vt:lpstr>Traditional Arabic</vt:lpstr>
      <vt:lpstr>Ofis Teması</vt:lpstr>
      <vt:lpstr>ÜNİTE: 4                                    I-TEMEL MÛSİKÎ BİLGİLERİ </vt:lpstr>
      <vt:lpstr>PowerPoint Sunusu</vt:lpstr>
      <vt:lpstr>PowerPoint Sunusu</vt:lpstr>
      <vt:lpstr>B- MÛSİKÎ’NİN KÖKENİ (MENŞEİ) </vt:lpstr>
      <vt:lpstr>C- MÛSİKÎ’NİN AMACI</vt:lpstr>
      <vt:lpstr>D- MÛSİKÎ’NİN KONUSU</vt:lpstr>
      <vt:lpstr>Sesin Özellikleri:</vt:lpstr>
      <vt:lpstr>II-TÜRK MÛSİKÎSİ NAZARİYATI</vt:lpstr>
      <vt:lpstr>PowerPoint Sunusu</vt:lpstr>
      <vt:lpstr> b- Nota ve Değerleri ve Sus İşaretleri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 KOMA</vt:lpstr>
      <vt:lpstr>PowerPoint Sunusu</vt:lpstr>
      <vt:lpstr>D. ARALIKLAR </vt:lpstr>
      <vt:lpstr>E. DEĞİŞTİRME İŞARETLERİ </vt:lpstr>
      <vt:lpstr>PowerPoint Sunusu</vt:lpstr>
      <vt:lpstr>PowerPoint Sunusu</vt:lpstr>
      <vt:lpstr>  F. TÜRK MÛSİKÎSİNDE MAKAMLAR </vt:lpstr>
      <vt:lpstr>PowerPoint Sunusu</vt:lpstr>
      <vt:lpstr>PowerPoint Sunusu</vt:lpstr>
      <vt:lpstr> 1. BASİT MAKAMLAR </vt:lpstr>
      <vt:lpstr>PowerPoint Sunusu</vt:lpstr>
      <vt:lpstr>PowerPoint Sunusu</vt:lpstr>
      <vt:lpstr>PowerPoint Sunusu</vt:lpstr>
      <vt:lpstr>Basit Makamlardan, Dînî Mûsikîde Kullanılan Bir Kaçı: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2. ŞED (GÖÇÜRÜLMÜŞ) MAKAMLAR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4                                    I-MÛSİKÎ TEMEL BİLGİLERİ </dc:title>
  <dc:creator>OEM</dc:creator>
  <cp:lastModifiedBy>Windows Kullanıcısı</cp:lastModifiedBy>
  <cp:revision>149</cp:revision>
  <dcterms:created xsi:type="dcterms:W3CDTF">2015-02-18T14:11:38Z</dcterms:created>
  <dcterms:modified xsi:type="dcterms:W3CDTF">2018-01-29T09:21:18Z</dcterms:modified>
</cp:coreProperties>
</file>