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6" r:id="rId9"/>
    <p:sldId id="260" r:id="rId10"/>
    <p:sldId id="267" r:id="rId11"/>
    <p:sldId id="261" r:id="rId12"/>
    <p:sldId id="268" r:id="rId13"/>
  </p:sldIdLst>
  <p:sldSz cx="12192000" cy="6858000"/>
  <p:notesSz cx="9926638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127" autoAdjust="0"/>
    <p:restoredTop sz="85569" autoAdjust="0"/>
  </p:normalViewPr>
  <p:slideViewPr>
    <p:cSldViewPr snapToGrid="0">
      <p:cViewPr>
        <p:scale>
          <a:sx n="90" d="100"/>
          <a:sy n="90" d="100"/>
        </p:scale>
        <p:origin x="-25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80F9F-57AB-4B5B-8DDF-8780D61B999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0920-76CB-44FA-84A6-E42A3937B1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534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07CF1-5BAE-41C1-B9C7-D5D33FFC28DD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81859-B941-411E-9E78-6C51AAB78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02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81859-B941-411E-9E78-6C51AAB7879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67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81859-B941-411E-9E78-6C51AAB7879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57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81859-B941-411E-9E78-6C51AAB7879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83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1859-B941-411E-9E78-6C51AAB7879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24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1859-B941-411E-9E78-6C51AAB7879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387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1859-B941-411E-9E78-6C51AAB7879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88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1859-B941-411E-9E78-6C51AAB7879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368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1859-B941-411E-9E78-6C51AAB7879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87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1859-B941-411E-9E78-6C51AAB7879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02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7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68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88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139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942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26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5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06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55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2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9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99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6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8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51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75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7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A7AA72-2029-4475-B7C4-1A060781875E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993BAF-07BD-4D01-8570-1CDBC505D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28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D963917-4F01-4D2C-918F-C04EFB0A6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000" b="1" dirty="0"/>
              <a:t>Lipitlerle ilgili Kalitatif ve Kantitatif Testler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1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0391" y="648812"/>
            <a:ext cx="10515600" cy="1852756"/>
          </a:xfrm>
        </p:spPr>
        <p:txBody>
          <a:bodyPr>
            <a:noAutofit/>
          </a:bodyPr>
          <a:lstStyle/>
          <a:p>
            <a:r>
              <a:rPr lang="tr-TR" dirty="0" err="1"/>
              <a:t>Kosantre</a:t>
            </a:r>
            <a:r>
              <a:rPr lang="tr-TR" dirty="0"/>
              <a:t> </a:t>
            </a:r>
            <a:r>
              <a:rPr lang="tr-TR" dirty="0" err="1"/>
              <a:t>sülfrik</a:t>
            </a:r>
            <a:r>
              <a:rPr lang="tr-TR" dirty="0"/>
              <a:t> asit, oldukça </a:t>
            </a:r>
            <a:r>
              <a:rPr lang="tr-TR" dirty="0" err="1"/>
              <a:t>higroskobikdir</a:t>
            </a:r>
            <a:r>
              <a:rPr lang="tr-TR" dirty="0"/>
              <a:t>. 2 molekül kolesterolden, 2 molekül suyu uzaklaştırır.</a:t>
            </a:r>
          </a:p>
          <a:p>
            <a:r>
              <a:rPr lang="tr-TR" dirty="0"/>
              <a:t>3. pozisyondan 2 kolesterol molekülü birbirine bağlanır. </a:t>
            </a:r>
            <a:r>
              <a:rPr lang="tr-TR" dirty="0" err="1"/>
              <a:t>Bikolestodien</a:t>
            </a:r>
            <a:r>
              <a:rPr lang="tr-TR" dirty="0"/>
              <a:t> molekülü oluşur. </a:t>
            </a:r>
          </a:p>
          <a:p>
            <a:r>
              <a:rPr lang="tr-TR" dirty="0" err="1"/>
              <a:t>Sulfirik</a:t>
            </a:r>
            <a:r>
              <a:rPr lang="tr-TR" dirty="0"/>
              <a:t> asit, </a:t>
            </a:r>
            <a:r>
              <a:rPr lang="tr-TR" dirty="0" err="1"/>
              <a:t>bikolestedieni</a:t>
            </a:r>
            <a:r>
              <a:rPr lang="tr-TR" dirty="0"/>
              <a:t> </a:t>
            </a:r>
            <a:r>
              <a:rPr lang="tr-TR" dirty="0" err="1"/>
              <a:t>sülfonlar</a:t>
            </a:r>
            <a:r>
              <a:rPr lang="tr-TR" dirty="0"/>
              <a:t>. (7.pozisyon)</a:t>
            </a:r>
          </a:p>
          <a:p>
            <a:r>
              <a:rPr lang="tr-TR" dirty="0"/>
              <a:t> Kırmızı renkli bir bileşik oluşur.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8B36352-F1F9-8C4F-BEA7-BE0523C2B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80951"/>
            <a:ext cx="6400800" cy="27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4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D1F375-6D13-4B8C-82FC-BE4A19A9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Deneyin Yapılışı: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67407B-222E-4458-AC92-ECA13B3D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buNone/>
            </a:pPr>
            <a:r>
              <a:rPr lang="en-US" b="1" dirty="0"/>
              <a:t>1.</a:t>
            </a:r>
            <a:r>
              <a:rPr lang="en-US" dirty="0"/>
              <a:t> Bir </a:t>
            </a:r>
            <a:r>
              <a:rPr lang="en-US" dirty="0" err="1"/>
              <a:t>spatül</a:t>
            </a:r>
            <a:r>
              <a:rPr lang="en-US" dirty="0"/>
              <a:t> </a:t>
            </a:r>
            <a:r>
              <a:rPr lang="en-US" dirty="0" err="1"/>
              <a:t>ucu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, 3 ml </a:t>
            </a:r>
            <a:r>
              <a:rPr lang="en-US" dirty="0" err="1"/>
              <a:t>kloroform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çözülür</a:t>
            </a:r>
            <a:r>
              <a:rPr lang="en-US" dirty="0"/>
              <a:t>.</a:t>
            </a:r>
            <a:endParaRPr lang="tr-TR" dirty="0"/>
          </a:p>
          <a:p>
            <a:pPr marL="0" indent="0" hangingPunct="0">
              <a:buNone/>
            </a:pPr>
            <a:r>
              <a:rPr lang="en-US" b="1" dirty="0"/>
              <a:t>2. </a:t>
            </a:r>
            <a:r>
              <a:rPr lang="en-US" dirty="0"/>
              <a:t>Bir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damla</a:t>
            </a:r>
            <a:r>
              <a:rPr lang="en-US" dirty="0"/>
              <a:t> </a:t>
            </a:r>
            <a:r>
              <a:rPr lang="en-US" dirty="0" err="1"/>
              <a:t>konsantre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err="1"/>
              <a:t>damlatılır</a:t>
            </a:r>
            <a:r>
              <a:rPr lang="en-US" dirty="0"/>
              <a:t>, </a:t>
            </a:r>
            <a:r>
              <a:rPr lang="en-US" dirty="0" err="1"/>
              <a:t>çalkalanır</a:t>
            </a:r>
            <a:r>
              <a:rPr lang="en-US" dirty="0"/>
              <a:t>. </a:t>
            </a:r>
            <a:r>
              <a:rPr lang="en-US" dirty="0" err="1"/>
              <a:t>Kırmızı-menekşe</a:t>
            </a:r>
            <a:r>
              <a:rPr lang="en-US" dirty="0"/>
              <a:t> </a:t>
            </a:r>
            <a:r>
              <a:rPr lang="en-US" dirty="0" err="1"/>
              <a:t>renk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278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17597A-08F8-BD4F-B323-001EDCE6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8017F1-A1DD-254F-A084-97F8C2169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/>
              <a:t>ANKARA ÜNİVERSİTESİ ECZACILIK FAKÜLTESİ BİYOKİMYA PRATİK FÖYÜ-2004</a:t>
            </a:r>
          </a:p>
          <a:p>
            <a:pPr hangingPunct="0"/>
            <a:r>
              <a:rPr lang="tr-TR" dirty="0"/>
              <a:t>PRACTICAL CLINICAL BIOCHEMISTRY: METHODS AND INTERPRETATIONS 4TH EDITION-2014</a:t>
            </a:r>
          </a:p>
          <a:p>
            <a:pPr hangingPunct="0"/>
            <a:r>
              <a:rPr lang="en-US" dirty="0"/>
              <a:t>BIOCHEMISTRY LABORATORY MANUAL - 2016 BASU, P</a:t>
            </a:r>
            <a:endParaRPr lang="tr-TR" dirty="0"/>
          </a:p>
          <a:p>
            <a:pPr marL="0" indent="0" hangingPunct="0">
              <a:buNone/>
            </a:pP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081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Dolaşımda bulunan </a:t>
            </a:r>
            <a:r>
              <a:rPr lang="tr-TR" dirty="0" err="1"/>
              <a:t>lipidler</a:t>
            </a:r>
            <a:r>
              <a:rPr lang="tr-TR" dirty="0"/>
              <a:t> dört ana gruba ayrılır. </a:t>
            </a:r>
          </a:p>
          <a:p>
            <a:r>
              <a:rPr lang="tr-TR" dirty="0"/>
              <a:t>Kolesterol ve esterleri</a:t>
            </a:r>
          </a:p>
          <a:p>
            <a:r>
              <a:rPr lang="tr-TR" dirty="0" err="1"/>
              <a:t>Triaçilgliseroller</a:t>
            </a:r>
            <a:endParaRPr lang="tr-TR" dirty="0"/>
          </a:p>
          <a:p>
            <a:r>
              <a:rPr lang="tr-TR" dirty="0" err="1"/>
              <a:t>Fosfolipidler</a:t>
            </a:r>
            <a:r>
              <a:rPr lang="tr-TR" dirty="0"/>
              <a:t> ve yağ asitleri.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89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167245" y="2669554"/>
            <a:ext cx="8953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 -  </a:t>
            </a:r>
            <a:r>
              <a:rPr lang="tr-TR" sz="2400" dirty="0" err="1"/>
              <a:t>Lipidlerin</a:t>
            </a:r>
            <a:r>
              <a:rPr lang="tr-TR" sz="2400" dirty="0"/>
              <a:t> sudaki çözünürlüğü az olduğu için ancak proteinlere bağlı bir şekilde </a:t>
            </a:r>
            <a:r>
              <a:rPr lang="tr-TR" sz="2400" dirty="0" err="1"/>
              <a:t>lipoprotein</a:t>
            </a:r>
            <a:r>
              <a:rPr lang="tr-TR" sz="2400" dirty="0"/>
              <a:t> adını verdiğimiz miseller şeklinde dolaşımda </a:t>
            </a:r>
            <a:r>
              <a:rPr lang="tr-TR" sz="2400" dirty="0" err="1"/>
              <a:t>sirküle</a:t>
            </a:r>
            <a:r>
              <a:rPr lang="tr-TR" sz="2400" dirty="0"/>
              <a:t> ederler.</a:t>
            </a:r>
          </a:p>
          <a:p>
            <a:pPr marL="285750" indent="-285750">
              <a:buFontTx/>
              <a:buChar char="-"/>
            </a:pPr>
            <a:r>
              <a:rPr lang="tr-TR" sz="2400" dirty="0" err="1"/>
              <a:t>Lipoproteinlerin</a:t>
            </a:r>
            <a:r>
              <a:rPr lang="tr-TR" sz="2400" dirty="0"/>
              <a:t> metabolizması ve </a:t>
            </a:r>
            <a:r>
              <a:rPr lang="tr-TR" sz="2400" dirty="0" err="1"/>
              <a:t>taşınımı</a:t>
            </a:r>
            <a:r>
              <a:rPr lang="tr-TR" sz="2400" dirty="0"/>
              <a:t> ile ilgili bozukluklar </a:t>
            </a:r>
            <a:r>
              <a:rPr lang="tr-TR" sz="2400" dirty="0" err="1"/>
              <a:t>ateroskleroz</a:t>
            </a:r>
            <a:r>
              <a:rPr lang="tr-TR" sz="2400" dirty="0"/>
              <a:t> ile yakından ilgilidir.</a:t>
            </a:r>
          </a:p>
          <a:p>
            <a:pPr marL="285750" indent="-285750">
              <a:buFontTx/>
              <a:buChar char="-"/>
            </a:pPr>
            <a:r>
              <a:rPr lang="tr-TR" sz="2400" dirty="0"/>
              <a:t>Serum normal </a:t>
            </a:r>
            <a:r>
              <a:rPr lang="tr-TR" sz="2400" dirty="0" err="1"/>
              <a:t>lipid</a:t>
            </a:r>
            <a:r>
              <a:rPr lang="tr-TR" sz="2400" dirty="0"/>
              <a:t> değerleri </a:t>
            </a:r>
            <a:r>
              <a:rPr lang="tr-TR" sz="2400" dirty="0">
                <a:solidFill>
                  <a:srgbClr val="FF0000"/>
                </a:solidFill>
              </a:rPr>
              <a:t>%300-800 mg'dır. </a:t>
            </a:r>
          </a:p>
        </p:txBody>
      </p:sp>
    </p:spTree>
    <p:extLst>
      <p:ext uri="{BB962C8B-B14F-4D97-AF65-F5344CB8AC3E}">
        <p14:creationId xmlns:p14="http://schemas.microsoft.com/office/powerpoint/2010/main" val="189085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Kolesterol;</a:t>
            </a:r>
          </a:p>
          <a:p>
            <a:pPr marL="0" indent="0">
              <a:buNone/>
            </a:pPr>
            <a:r>
              <a:rPr lang="tr-TR" dirty="0"/>
              <a:t>-%75'i yağ asitleri ile </a:t>
            </a:r>
            <a:r>
              <a:rPr lang="tr-TR" dirty="0" err="1"/>
              <a:t>esterleşmiş</a:t>
            </a:r>
            <a:endParaRPr lang="tr-TR" dirty="0"/>
          </a:p>
          <a:p>
            <a:pPr>
              <a:buFontTx/>
              <a:buChar char="-"/>
            </a:pPr>
            <a:r>
              <a:rPr lang="tr-TR" dirty="0"/>
              <a:t>Kalanı ise serbest kolesterol şeklinde</a:t>
            </a:r>
          </a:p>
          <a:p>
            <a:pPr>
              <a:buFontTx/>
              <a:buChar char="-"/>
            </a:pPr>
            <a:r>
              <a:rPr lang="tr-TR" dirty="0"/>
              <a:t>Sentezi  karaciğer (%80 kadarı) ve </a:t>
            </a:r>
            <a:r>
              <a:rPr lang="tr-TR" dirty="0" err="1"/>
              <a:t>intestinal</a:t>
            </a:r>
            <a:r>
              <a:rPr lang="tr-TR" dirty="0"/>
              <a:t> mukozadır. </a:t>
            </a:r>
          </a:p>
          <a:p>
            <a:pPr>
              <a:buFontTx/>
              <a:buChar char="-"/>
            </a:pPr>
            <a:r>
              <a:rPr lang="tr-TR" dirty="0"/>
              <a:t>Kolesterol ancak safra asitlerine dönüşerek </a:t>
            </a:r>
            <a:r>
              <a:rPr lang="tr-TR" dirty="0" err="1"/>
              <a:t>metabolize</a:t>
            </a:r>
            <a:r>
              <a:rPr lang="tr-TR" dirty="0"/>
              <a:t> olur. </a:t>
            </a:r>
          </a:p>
        </p:txBody>
      </p:sp>
    </p:spTree>
    <p:extLst>
      <p:ext uri="{BB962C8B-B14F-4D97-AF65-F5344CB8AC3E}">
        <p14:creationId xmlns:p14="http://schemas.microsoft.com/office/powerpoint/2010/main" val="191505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D1F375-6D13-4B8C-82FC-BE4A19A9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MODİFİYE FOSFOVANİLİN DENEYİ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67407B-222E-4458-AC92-ECA13B3D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Prensip:</a:t>
            </a:r>
            <a:r>
              <a:rPr lang="tr-TR" dirty="0"/>
              <a:t> Lipitlerin konsantre asitlerle muamelesinden sonra </a:t>
            </a:r>
            <a:r>
              <a:rPr lang="tr-TR" dirty="0" err="1"/>
              <a:t>fosfovanilin</a:t>
            </a:r>
            <a:r>
              <a:rPr lang="tr-TR" dirty="0"/>
              <a:t> reaktifi ile vermiş olduğu renk reaksiyonu esasına dayanır.</a:t>
            </a:r>
          </a:p>
        </p:txBody>
      </p:sp>
    </p:spTree>
    <p:extLst>
      <p:ext uri="{BB962C8B-B14F-4D97-AF65-F5344CB8AC3E}">
        <p14:creationId xmlns:p14="http://schemas.microsoft.com/office/powerpoint/2010/main" val="358607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D1F375-6D13-4B8C-82FC-BE4A19A9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5667"/>
            <a:ext cx="9601196" cy="1303867"/>
          </a:xfrm>
        </p:spPr>
        <p:txBody>
          <a:bodyPr/>
          <a:lstStyle/>
          <a:p>
            <a:pPr algn="ctr"/>
            <a:r>
              <a:rPr lang="tr-TR" b="1" dirty="0"/>
              <a:t>Deneyin Yapılışı: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67407B-222E-4458-AC92-ECA13B3D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29534"/>
            <a:ext cx="10896600" cy="4351338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b="1" dirty="0"/>
              <a:t>1.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deney</a:t>
            </a:r>
            <a:r>
              <a:rPr lang="en-US" dirty="0"/>
              <a:t> </a:t>
            </a:r>
            <a:r>
              <a:rPr lang="en-US" dirty="0" err="1"/>
              <a:t>tüpü</a:t>
            </a:r>
            <a:r>
              <a:rPr lang="en-US" dirty="0"/>
              <a:t> </a:t>
            </a:r>
            <a:r>
              <a:rPr lang="en-US" dirty="0" err="1"/>
              <a:t>alınır</a:t>
            </a:r>
            <a:r>
              <a:rPr lang="en-US" dirty="0"/>
              <a:t>. </a:t>
            </a:r>
            <a:r>
              <a:rPr lang="en-US" dirty="0" err="1"/>
              <a:t>Birinci</a:t>
            </a:r>
            <a:r>
              <a:rPr lang="en-US" dirty="0"/>
              <a:t> </a:t>
            </a:r>
            <a:r>
              <a:rPr lang="en-US" dirty="0" err="1"/>
              <a:t>tüpe</a:t>
            </a:r>
            <a:r>
              <a:rPr lang="en-US" dirty="0"/>
              <a:t> </a:t>
            </a:r>
            <a:r>
              <a:rPr lang="tr-TR" dirty="0"/>
              <a:t>10</a:t>
            </a:r>
            <a:r>
              <a:rPr lang="en-US" dirty="0"/>
              <a:t>0 </a:t>
            </a:r>
            <a:r>
              <a:rPr lang="en-US" dirty="0" err="1"/>
              <a:t>μl</a:t>
            </a:r>
            <a:r>
              <a:rPr lang="en-US" dirty="0"/>
              <a:t> serum </a:t>
            </a:r>
            <a:r>
              <a:rPr lang="en-US" dirty="0" err="1"/>
              <a:t>koyulur</a:t>
            </a:r>
            <a:r>
              <a:rPr lang="en-US" dirty="0"/>
              <a:t>. </a:t>
            </a:r>
            <a:r>
              <a:rPr lang="en-US" dirty="0" err="1"/>
              <a:t>Üzerine</a:t>
            </a:r>
            <a:r>
              <a:rPr lang="en-US" dirty="0"/>
              <a:t> 250 </a:t>
            </a:r>
            <a:r>
              <a:rPr lang="en-US" dirty="0" err="1"/>
              <a:t>μl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err="1"/>
              <a:t>ilave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  <a:endParaRPr lang="tr-TR" dirty="0"/>
          </a:p>
          <a:p>
            <a:pPr marL="0" indent="0" hangingPunct="0">
              <a:buNone/>
            </a:pPr>
            <a:r>
              <a:rPr lang="en-US" b="1" dirty="0"/>
              <a:t>2. </a:t>
            </a:r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tüpe</a:t>
            </a:r>
            <a:r>
              <a:rPr lang="en-US" dirty="0"/>
              <a:t> </a:t>
            </a:r>
            <a:r>
              <a:rPr lang="tr-TR" dirty="0"/>
              <a:t>10</a:t>
            </a:r>
            <a:r>
              <a:rPr lang="en-US" dirty="0"/>
              <a:t>0 </a:t>
            </a:r>
            <a:r>
              <a:rPr lang="en-US" dirty="0" err="1"/>
              <a:t>μl</a:t>
            </a:r>
            <a:r>
              <a:rPr lang="en-US" dirty="0"/>
              <a:t> 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çözeltisi</a:t>
            </a:r>
            <a:r>
              <a:rPr lang="en-US" dirty="0"/>
              <a:t> </a:t>
            </a:r>
            <a:r>
              <a:rPr lang="en-US" dirty="0" err="1"/>
              <a:t>koyulur</a:t>
            </a:r>
            <a:r>
              <a:rPr lang="en-US" dirty="0"/>
              <a:t>. </a:t>
            </a:r>
            <a:r>
              <a:rPr lang="en-US" dirty="0" err="1"/>
              <a:t>Üzerine</a:t>
            </a:r>
            <a:r>
              <a:rPr lang="en-US" dirty="0"/>
              <a:t> 250 </a:t>
            </a:r>
            <a:r>
              <a:rPr lang="en-US" dirty="0" err="1"/>
              <a:t>μl</a:t>
            </a:r>
            <a:r>
              <a:rPr lang="en-US" dirty="0"/>
              <a:t> </a:t>
            </a:r>
            <a:r>
              <a:rPr lang="en-US" dirty="0" err="1"/>
              <a:t>konsantre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err="1"/>
              <a:t>ilave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  <a:endParaRPr lang="tr-TR" dirty="0"/>
          </a:p>
          <a:p>
            <a:pPr marL="0" indent="0" hangingPunct="0">
              <a:buNone/>
            </a:pPr>
            <a:r>
              <a:rPr lang="en-US" b="1" dirty="0"/>
              <a:t>3.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tüpe</a:t>
            </a:r>
            <a:r>
              <a:rPr lang="en-US" dirty="0"/>
              <a:t> </a:t>
            </a:r>
            <a:r>
              <a:rPr lang="tr-TR" dirty="0"/>
              <a:t>10</a:t>
            </a:r>
            <a:r>
              <a:rPr lang="en-US" dirty="0"/>
              <a:t>0 </a:t>
            </a:r>
            <a:r>
              <a:rPr lang="en-US" dirty="0" err="1"/>
              <a:t>μl</a:t>
            </a:r>
            <a:r>
              <a:rPr lang="en-US" dirty="0"/>
              <a:t> </a:t>
            </a:r>
            <a:r>
              <a:rPr lang="en-US" dirty="0" err="1"/>
              <a:t>distile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250 </a:t>
            </a:r>
            <a:r>
              <a:rPr lang="en-US" dirty="0" err="1"/>
              <a:t>μl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koyulur. Bu </a:t>
            </a:r>
            <a:r>
              <a:rPr lang="en-US" dirty="0" err="1"/>
              <a:t>karışım</a:t>
            </a:r>
            <a:r>
              <a:rPr lang="en-US" dirty="0"/>
              <a:t> </a:t>
            </a:r>
            <a:r>
              <a:rPr lang="en-US" dirty="0" err="1"/>
              <a:t>kör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</a:t>
            </a:r>
            <a:endParaRPr lang="tr-TR" dirty="0"/>
          </a:p>
          <a:p>
            <a:pPr marL="0" indent="0" hangingPunct="0">
              <a:buNone/>
            </a:pPr>
            <a:r>
              <a:rPr lang="en-US" b="1" dirty="0"/>
              <a:t>4. </a:t>
            </a:r>
            <a:r>
              <a:rPr lang="en-US" dirty="0"/>
              <a:t>1,2,3 </a:t>
            </a:r>
            <a:r>
              <a:rPr lang="en-US" dirty="0" err="1"/>
              <a:t>nolu</a:t>
            </a:r>
            <a:r>
              <a:rPr lang="en-US" dirty="0"/>
              <a:t> </a:t>
            </a:r>
            <a:r>
              <a:rPr lang="en-US" dirty="0" err="1"/>
              <a:t>tüpler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iyice</a:t>
            </a:r>
            <a:r>
              <a:rPr lang="en-US" dirty="0"/>
              <a:t> </a:t>
            </a:r>
            <a:r>
              <a:rPr lang="en-US" dirty="0" err="1"/>
              <a:t>karıştırılır</a:t>
            </a:r>
            <a:r>
              <a:rPr lang="en-US" dirty="0"/>
              <a:t>. </a:t>
            </a:r>
            <a:r>
              <a:rPr lang="tr-TR" dirty="0"/>
              <a:t>5</a:t>
            </a:r>
            <a:r>
              <a:rPr lang="en-US" dirty="0"/>
              <a:t>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kaynar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banyosunda</a:t>
            </a:r>
            <a:r>
              <a:rPr lang="en-US" dirty="0"/>
              <a:t> </a:t>
            </a:r>
            <a:r>
              <a:rPr lang="en-US" dirty="0" err="1"/>
              <a:t>bekletilir</a:t>
            </a:r>
            <a:r>
              <a:rPr lang="en-US" dirty="0"/>
              <a:t>. Sonra </a:t>
            </a:r>
            <a:r>
              <a:rPr lang="en-US" dirty="0" err="1"/>
              <a:t>tüpler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suyun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soğutulur</a:t>
            </a:r>
            <a:r>
              <a:rPr lang="en-US" dirty="0"/>
              <a:t>.</a:t>
            </a:r>
            <a:endParaRPr lang="tr-TR" dirty="0"/>
          </a:p>
          <a:p>
            <a:pPr marL="0" indent="0" hangingPunct="0">
              <a:buNone/>
            </a:pPr>
            <a:r>
              <a:rPr lang="en-US" b="1" dirty="0"/>
              <a:t>5. </a:t>
            </a:r>
            <a:r>
              <a:rPr lang="en-US" dirty="0" err="1"/>
              <a:t>Tüplere</a:t>
            </a:r>
            <a:r>
              <a:rPr lang="en-US" dirty="0"/>
              <a:t> </a:t>
            </a:r>
            <a:r>
              <a:rPr lang="tr-TR" dirty="0"/>
              <a:t>5’e</a:t>
            </a:r>
            <a:r>
              <a:rPr lang="en-US" dirty="0"/>
              <a:t>r ml  </a:t>
            </a:r>
            <a:r>
              <a:rPr lang="en-US" dirty="0" err="1"/>
              <a:t>fosfovanilin</a:t>
            </a:r>
            <a:r>
              <a:rPr lang="en-US" dirty="0"/>
              <a:t> </a:t>
            </a:r>
            <a:r>
              <a:rPr lang="en-US" dirty="0" err="1"/>
              <a:t>renk</a:t>
            </a:r>
            <a:r>
              <a:rPr lang="en-US" dirty="0"/>
              <a:t> </a:t>
            </a:r>
            <a:r>
              <a:rPr lang="en-US" dirty="0" err="1"/>
              <a:t>çözeltisi</a:t>
            </a:r>
            <a:r>
              <a:rPr lang="en-US" dirty="0"/>
              <a:t> </a:t>
            </a:r>
            <a:r>
              <a:rPr lang="en-US" dirty="0" err="1"/>
              <a:t>ilave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, </a:t>
            </a:r>
            <a:r>
              <a:rPr lang="en-US" dirty="0" err="1"/>
              <a:t>tüpler</a:t>
            </a:r>
            <a:r>
              <a:rPr lang="en-US" dirty="0"/>
              <a:t> </a:t>
            </a:r>
            <a:r>
              <a:rPr lang="en-US" dirty="0" err="1"/>
              <a:t>iyice</a:t>
            </a:r>
            <a:r>
              <a:rPr lang="en-US" dirty="0"/>
              <a:t> </a:t>
            </a:r>
            <a:r>
              <a:rPr lang="en-US" dirty="0" err="1"/>
              <a:t>karıştırılır</a:t>
            </a:r>
            <a:r>
              <a:rPr lang="en-US" dirty="0"/>
              <a:t>. 10 </a:t>
            </a:r>
            <a:r>
              <a:rPr lang="en-US" dirty="0" err="1"/>
              <a:t>dakika</a:t>
            </a:r>
            <a:r>
              <a:rPr lang="en-US" dirty="0"/>
              <a:t> 37°C'lik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banyosunda</a:t>
            </a:r>
            <a:r>
              <a:rPr lang="en-US" dirty="0"/>
              <a:t> </a:t>
            </a:r>
            <a:r>
              <a:rPr lang="en-US" dirty="0" err="1"/>
              <a:t>bekletilir</a:t>
            </a:r>
            <a:r>
              <a:rPr lang="en-US" dirty="0"/>
              <a:t>. </a:t>
            </a:r>
            <a:r>
              <a:rPr lang="en-US" dirty="0" err="1"/>
              <a:t>Pembe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renk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185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D1F375-6D13-4B8C-82FC-BE4A19A9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Hesaplama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4967407B-222E-4458-AC92-ECA13B3D86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err="1"/>
                  <a:t>Örnek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standart</a:t>
                </a:r>
                <a:r>
                  <a:rPr lang="en-US" dirty="0"/>
                  <a:t> </a:t>
                </a:r>
                <a:r>
                  <a:rPr lang="en-US" dirty="0" err="1"/>
                  <a:t>tüplerin</a:t>
                </a:r>
                <a:r>
                  <a:rPr lang="en-US" dirty="0"/>
                  <a:t> </a:t>
                </a:r>
                <a:r>
                  <a:rPr lang="en-US" dirty="0" err="1"/>
                  <a:t>optik</a:t>
                </a:r>
                <a:r>
                  <a:rPr lang="en-US" dirty="0"/>
                  <a:t> </a:t>
                </a:r>
                <a:r>
                  <a:rPr lang="en-US" dirty="0" err="1"/>
                  <a:t>dansiteleri</a:t>
                </a:r>
                <a:r>
                  <a:rPr lang="en-US" dirty="0"/>
                  <a:t>, </a:t>
                </a:r>
                <a:r>
                  <a:rPr lang="en-US" dirty="0" err="1"/>
                  <a:t>kör</a:t>
                </a:r>
                <a:r>
                  <a:rPr lang="en-US" dirty="0"/>
                  <a:t> </a:t>
                </a:r>
                <a:r>
                  <a:rPr lang="en-US" dirty="0" err="1"/>
                  <a:t>tüpe</a:t>
                </a:r>
                <a:r>
                  <a:rPr lang="en-US" dirty="0"/>
                  <a:t> </a:t>
                </a:r>
                <a:r>
                  <a:rPr lang="en-US" dirty="0" err="1"/>
                  <a:t>karşı</a:t>
                </a:r>
                <a:r>
                  <a:rPr lang="en-US" dirty="0"/>
                  <a:t> 540 nm </a:t>
                </a:r>
                <a:r>
                  <a:rPr lang="en-US" dirty="0" err="1"/>
                  <a:t>dalga</a:t>
                </a:r>
                <a:r>
                  <a:rPr lang="en-US" dirty="0"/>
                  <a:t> </a:t>
                </a:r>
                <a:r>
                  <a:rPr lang="en-US" dirty="0" err="1"/>
                  <a:t>boyunda</a:t>
                </a:r>
                <a:r>
                  <a:rPr lang="en-US" dirty="0"/>
                  <a:t> </a:t>
                </a:r>
                <a:r>
                  <a:rPr lang="en-US" dirty="0" err="1"/>
                  <a:t>spektrofotometrede</a:t>
                </a:r>
                <a:r>
                  <a:rPr lang="en-US" dirty="0"/>
                  <a:t> </a:t>
                </a:r>
                <a:r>
                  <a:rPr lang="en-US" dirty="0" err="1"/>
                  <a:t>okunur</a:t>
                </a:r>
                <a:r>
                  <a:rPr lang="en-US" dirty="0"/>
                  <a:t>. </a:t>
                </a:r>
                <a:endParaRPr lang="tr-TR" dirty="0"/>
              </a:p>
              <a:p>
                <a:r>
                  <a:rPr lang="tr-TR" dirty="0"/>
                  <a:t>Aşağıdaki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sz="33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3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sz="3300" i="1" dirty="0">
                            <a:latin typeface="Cambria Math" panose="02040503050406030204" pitchFamily="18" charset="0"/>
                          </a:rPr>
                          <m:t>ö</m:t>
                        </m:r>
                      </m:num>
                      <m:den>
                        <m:r>
                          <a:rPr lang="tr-TR" sz="3300" i="1" dirty="0">
                            <a:latin typeface="Cambria Math" panose="02040503050406030204" pitchFamily="18" charset="0"/>
                          </a:rPr>
                          <m:t>𝐴𝑠</m:t>
                        </m:r>
                      </m:den>
                    </m:f>
                    <m:r>
                      <a:rPr lang="tr-TR" sz="33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3800" dirty="0"/>
                  <a:t>X 800= %mg total lipit</a:t>
                </a:r>
              </a:p>
              <a:p>
                <a:pPr marL="0" indent="0" algn="ctr">
                  <a:buNone/>
                </a:pPr>
                <a:endParaRPr lang="tr-TR" dirty="0"/>
              </a:p>
              <a:p>
                <a:pPr marL="0" indent="0" algn="ctr">
                  <a:buNone/>
                </a:pPr>
                <a:endParaRPr lang="tr-TR" dirty="0"/>
              </a:p>
              <a:p>
                <a:pPr marL="0" indent="0" algn="ctr">
                  <a:buNone/>
                </a:pPr>
                <a:endParaRPr lang="tr-TR" dirty="0"/>
              </a:p>
              <a:p>
                <a:pPr marL="0" indent="0" algn="ctr"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Modifiye</a:t>
                </a:r>
                <a:r>
                  <a:rPr lang="en-US" dirty="0"/>
                  <a:t> </a:t>
                </a:r>
                <a:r>
                  <a:rPr lang="en-US" dirty="0" err="1"/>
                  <a:t>fosfovanilin</a:t>
                </a:r>
                <a:r>
                  <a:rPr lang="en-US" dirty="0"/>
                  <a:t> </a:t>
                </a:r>
                <a:r>
                  <a:rPr lang="en-US" dirty="0" err="1"/>
                  <a:t>yöntemine</a:t>
                </a:r>
                <a:r>
                  <a:rPr lang="en-US" dirty="0"/>
                  <a:t> </a:t>
                </a:r>
                <a:r>
                  <a:rPr lang="en-US" dirty="0" err="1"/>
                  <a:t>göre</a:t>
                </a:r>
                <a:r>
                  <a:rPr lang="en-US" dirty="0"/>
                  <a:t> normal </a:t>
                </a:r>
                <a:r>
                  <a:rPr lang="en-US" dirty="0" err="1"/>
                  <a:t>değerler</a:t>
                </a:r>
                <a:r>
                  <a:rPr lang="en-US" dirty="0"/>
                  <a:t>: %300-800 mg)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4967407B-222E-4458-AC92-ECA13B3D86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1" t="-34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12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2170" y="1060705"/>
            <a:ext cx="10610086" cy="530352"/>
          </a:xfrm>
        </p:spPr>
        <p:txBody>
          <a:bodyPr>
            <a:normAutofit fontScale="90000"/>
          </a:bodyPr>
          <a:lstStyle/>
          <a:p>
            <a:r>
              <a:rPr lang="tr-TR" dirty="0"/>
              <a:t>       </a:t>
            </a: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r>
              <a:rPr lang="tr-TR" dirty="0"/>
              <a:t>Total </a:t>
            </a:r>
            <a:r>
              <a:rPr lang="tr-TR" dirty="0" err="1"/>
              <a:t>lipid</a:t>
            </a:r>
            <a:r>
              <a:rPr lang="tr-TR" dirty="0"/>
              <a:t> miktarı,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diyabet, kronik pankreas hastalığı, </a:t>
            </a:r>
            <a:r>
              <a:rPr lang="tr-TR" dirty="0" err="1"/>
              <a:t>hipotiroidizm</a:t>
            </a:r>
            <a:r>
              <a:rPr lang="tr-TR" dirty="0"/>
              <a:t>, gut, hipofiz yetmezliğinde artarken</a:t>
            </a:r>
            <a:r>
              <a:rPr lang="tr-TR" dirty="0">
                <a:solidFill>
                  <a:srgbClr val="FF0000"/>
                </a:solidFill>
              </a:rPr>
              <a:t> (</a:t>
            </a:r>
            <a:r>
              <a:rPr lang="tr-TR" dirty="0" err="1">
                <a:solidFill>
                  <a:srgbClr val="FF0000"/>
                </a:solidFill>
              </a:rPr>
              <a:t>hiperlipidemi</a:t>
            </a:r>
            <a:r>
              <a:rPr lang="tr-TR" dirty="0">
                <a:solidFill>
                  <a:srgbClr val="FF0000"/>
                </a:solidFill>
              </a:rPr>
              <a:t>)</a:t>
            </a:r>
            <a:br>
              <a:rPr lang="tr-TR" dirty="0"/>
            </a:br>
            <a:br>
              <a:rPr lang="tr-TR" dirty="0"/>
            </a:br>
            <a:r>
              <a:rPr lang="tr-TR" dirty="0"/>
              <a:t> akut enfeksiyonlar, </a:t>
            </a:r>
            <a:r>
              <a:rPr lang="tr-TR" dirty="0" err="1"/>
              <a:t>hipertiroidizm</a:t>
            </a:r>
            <a:r>
              <a:rPr lang="tr-TR" dirty="0"/>
              <a:t>, hepatit ve bazı anemilerde azalır</a:t>
            </a:r>
            <a:r>
              <a:rPr lang="tr-TR" dirty="0">
                <a:solidFill>
                  <a:srgbClr val="FF0000"/>
                </a:solidFill>
              </a:rPr>
              <a:t>.(</a:t>
            </a:r>
            <a:r>
              <a:rPr lang="tr-TR" dirty="0" err="1">
                <a:solidFill>
                  <a:srgbClr val="FF0000"/>
                </a:solidFill>
              </a:rPr>
              <a:t>Hipolipidemi</a:t>
            </a:r>
            <a:r>
              <a:rPr lang="tr-TR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062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D1F375-6D13-4B8C-82FC-BE4A19A9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Salkowsky</a:t>
            </a:r>
            <a:r>
              <a:rPr lang="tr-TR" b="1" dirty="0"/>
              <a:t> Deneyi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67407B-222E-4458-AC92-ECA13B3D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Prensip</a:t>
            </a:r>
            <a:r>
              <a:rPr lang="tr-TR" dirty="0"/>
              <a:t>:</a:t>
            </a:r>
            <a:r>
              <a:rPr lang="en-US" dirty="0"/>
              <a:t> </a:t>
            </a:r>
            <a:r>
              <a:rPr lang="en-US" dirty="0" err="1"/>
              <a:t>Sterollerin</a:t>
            </a:r>
            <a:r>
              <a:rPr lang="en-US" dirty="0"/>
              <a:t> (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deneyde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) </a:t>
            </a:r>
            <a:r>
              <a:rPr lang="en-US" dirty="0" err="1"/>
              <a:t>doymamışlık</a:t>
            </a:r>
            <a:r>
              <a:rPr lang="en-US" dirty="0"/>
              <a:t> </a:t>
            </a:r>
            <a:r>
              <a:rPr lang="en-US" dirty="0" err="1"/>
              <a:t>nedeni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susuz</a:t>
            </a:r>
            <a:r>
              <a:rPr lang="en-US" dirty="0"/>
              <a:t> </a:t>
            </a:r>
            <a:r>
              <a:rPr lang="en-US" dirty="0" err="1"/>
              <a:t>ortamda</a:t>
            </a:r>
            <a:r>
              <a:rPr lang="en-US" dirty="0"/>
              <a:t> </a:t>
            </a:r>
            <a:r>
              <a:rPr lang="en-US" dirty="0" err="1"/>
              <a:t>konsantre</a:t>
            </a:r>
            <a:r>
              <a:rPr lang="en-US" dirty="0"/>
              <a:t> </a:t>
            </a:r>
            <a:r>
              <a:rPr lang="en-US" dirty="0" err="1"/>
              <a:t>sülfürik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renk</a:t>
            </a:r>
            <a:r>
              <a:rPr lang="en-US" dirty="0"/>
              <a:t> </a:t>
            </a:r>
            <a:r>
              <a:rPr lang="en-US" dirty="0" err="1"/>
              <a:t>vermesidir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125DD9F-41BB-D042-99B8-EBBA0A66E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80951"/>
            <a:ext cx="6400800" cy="27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64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1659</TotalTime>
  <Words>464</Words>
  <Application>Microsoft Macintosh PowerPoint</Application>
  <PresentationFormat>Geniş ekran</PresentationFormat>
  <Paragraphs>53</Paragraphs>
  <Slides>12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Garamond</vt:lpstr>
      <vt:lpstr>Organik</vt:lpstr>
      <vt:lpstr>Lipitlerle ilgili Kalitatif ve Kantitatif Testler</vt:lpstr>
      <vt:lpstr>PowerPoint Sunusu</vt:lpstr>
      <vt:lpstr>PowerPoint Sunusu</vt:lpstr>
      <vt:lpstr>PowerPoint Sunusu</vt:lpstr>
      <vt:lpstr>MODİFİYE FOSFOVANİLİN DENEYİ</vt:lpstr>
      <vt:lpstr>Deneyin Yapılışı:</vt:lpstr>
      <vt:lpstr>Hesaplama </vt:lpstr>
      <vt:lpstr>                 Total lipid miktarı, diyabet, kronik pankreas hastalığı, hipotiroidizm, gut, hipofiz yetmezliğinde artarken (hiperlipidemi)   akut enfeksiyonlar, hipertiroidizm, hepatit ve bazı anemilerde azalır.(Hipolipidemi)</vt:lpstr>
      <vt:lpstr>Salkowsky Deneyi</vt:lpstr>
      <vt:lpstr>PowerPoint Sunusu</vt:lpstr>
      <vt:lpstr>Deneyin Yapılışı: </vt:lpstr>
      <vt:lpstr>Kaynakça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Lipitlerle İlgili Kalitatif Deneyler</dc:title>
  <dc:creator>Nuri Özmen</dc:creator>
  <cp:lastModifiedBy>Microsoft Office User</cp:lastModifiedBy>
  <cp:revision>45</cp:revision>
  <cp:lastPrinted>2020-02-28T10:46:29Z</cp:lastPrinted>
  <dcterms:created xsi:type="dcterms:W3CDTF">2017-12-26T17:37:38Z</dcterms:created>
  <dcterms:modified xsi:type="dcterms:W3CDTF">2020-04-28T12:27:59Z</dcterms:modified>
</cp:coreProperties>
</file>