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5"/>
    <p:restoredTop sz="94615"/>
  </p:normalViewPr>
  <p:slideViewPr>
    <p:cSldViewPr snapToGrid="0" snapToObjects="1">
      <p:cViewPr varScale="1">
        <p:scale>
          <a:sx n="89" d="100"/>
          <a:sy n="89" d="100"/>
        </p:scale>
        <p:origin x="19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787400" y="1244600"/>
            <a:ext cx="11430000" cy="3810000"/>
          </a:xfrm>
          <a:prstGeom prst="rect">
            <a:avLst/>
          </a:prstGeom>
        </p:spPr>
        <p:txBody>
          <a:bodyPr/>
          <a:lstStyle/>
          <a:p>
            <a:r>
              <a:rPr dirty="0"/>
              <a:t>SOSYOLOJİ TARİHİ </a:t>
            </a:r>
          </a:p>
          <a:p>
            <a:pPr>
              <a:defRPr sz="6700"/>
            </a:pPr>
            <a:r>
              <a:rPr lang="tr-TR" dirty="0"/>
              <a:t>4</a:t>
            </a:r>
            <a:endParaRPr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787400" y="5791200"/>
            <a:ext cx="11430000" cy="1447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32308">
              <a:defRPr sz="2960"/>
            </a:pPr>
            <a:r>
              <a:t>DTCF, Sosyoloji Bölümü</a:t>
            </a:r>
          </a:p>
          <a:p>
            <a:pPr defTabSz="432308">
              <a:defRPr sz="2960"/>
            </a:pPr>
            <a:r>
              <a:t>2020 Bahar Dönemi</a:t>
            </a:r>
          </a:p>
          <a:p>
            <a:pPr defTabSz="432308">
              <a:defRPr sz="2960"/>
            </a:pPr>
            <a:r>
              <a:t>Doç.Dr. Nuran Savaşkan Akdoğan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A46190-9639-1B42-AAF9-AFEF2ED605C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71551" y="1414463"/>
            <a:ext cx="11344274" cy="7515225"/>
          </a:xfrm>
        </p:spPr>
        <p:txBody>
          <a:bodyPr>
            <a:normAutofit/>
          </a:bodyPr>
          <a:lstStyle/>
          <a:p>
            <a:endParaRPr lang="tr-TR" sz="11100" dirty="0"/>
          </a:p>
          <a:p>
            <a:r>
              <a:rPr lang="tr-TR" sz="6000" dirty="0"/>
              <a:t>MODERN ÇAĞLAR</a:t>
            </a:r>
          </a:p>
          <a:p>
            <a:endParaRPr lang="tr-TR" sz="6000" dirty="0"/>
          </a:p>
          <a:p>
            <a:r>
              <a:rPr lang="tr-TR" dirty="0"/>
              <a:t>Rönesans</a:t>
            </a:r>
          </a:p>
          <a:p>
            <a:r>
              <a:rPr lang="tr-TR" dirty="0"/>
              <a:t>Kentlerin Doğuşu</a:t>
            </a:r>
          </a:p>
          <a:p>
            <a:r>
              <a:rPr lang="tr-TR" dirty="0"/>
              <a:t>İnsan Doğası</a:t>
            </a:r>
          </a:p>
          <a:p>
            <a:r>
              <a:rPr lang="tr-TR" dirty="0"/>
              <a:t>Sözleşme Kuramları</a:t>
            </a:r>
          </a:p>
          <a:p>
            <a:r>
              <a:rPr lang="tr-TR" dirty="0" err="1"/>
              <a:t>Machiavelli</a:t>
            </a:r>
            <a:endParaRPr lang="tr-TR" dirty="0"/>
          </a:p>
          <a:p>
            <a:r>
              <a:rPr lang="tr-TR" dirty="0" err="1"/>
              <a:t>Vico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41882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5E5593-94A9-854E-8AD9-A08D073B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                                                                  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1F52708-2BC3-EA4E-A429-44C1AE96D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2988" y="957263"/>
            <a:ext cx="10829925" cy="73707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Kentlerin doğuşu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Feodalite ve yeni toplum türleri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Ortaçağ toplumu ve reform tartışmaları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Rönesans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Aydınlanma</a:t>
            </a:r>
          </a:p>
        </p:txBody>
      </p:sp>
    </p:spTree>
    <p:extLst>
      <p:ext uri="{BB962C8B-B14F-4D97-AF65-F5344CB8AC3E}">
        <p14:creationId xmlns:p14="http://schemas.microsoft.com/office/powerpoint/2010/main" val="400268515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B7E708-5F19-0C43-B6F6-10D7C6310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00176" y="1071562"/>
            <a:ext cx="10815637" cy="80867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Rönesans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İnsan doğası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Machiavelli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Sözleşme kuramcıları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 err="1"/>
              <a:t>Hobbes</a:t>
            </a:r>
            <a:r>
              <a:rPr lang="tr-TR" dirty="0"/>
              <a:t>, Locke ve Rousseau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/>
              <a:t>Toplumsal farklılaşma, eşitsizlik, iş bölümü, özel mülkiyet</a:t>
            </a:r>
          </a:p>
        </p:txBody>
      </p:sp>
    </p:spTree>
    <p:extLst>
      <p:ext uri="{BB962C8B-B14F-4D97-AF65-F5344CB8AC3E}">
        <p14:creationId xmlns:p14="http://schemas.microsoft.com/office/powerpoint/2010/main" val="35267265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372898-2470-B04A-9EF0-E8BEC0F1A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1152525"/>
            <a:ext cx="7729537" cy="817721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/>
              <a:t>Toplum Sözleşmesi Teorisi</a:t>
            </a:r>
            <a:r>
              <a:rPr lang="tr-TR" dirty="0"/>
              <a:t>: İlahi Yasa nosyonları ile dinsel egemenlik anlayışlarını reddeden, alternatif bir dünya gör</a:t>
            </a:r>
            <a:r>
              <a:rPr lang="tr-TR" i="1" dirty="0"/>
              <a:t>üşü</a:t>
            </a:r>
          </a:p>
          <a:p>
            <a:pPr marL="0" indent="0">
              <a:buNone/>
            </a:pPr>
            <a:r>
              <a:rPr lang="tr-TR" sz="3500" b="1" dirty="0"/>
              <a:t>Thomas </a:t>
            </a:r>
            <a:r>
              <a:rPr lang="tr-TR" sz="3500" b="1" dirty="0" err="1"/>
              <a:t>Hobbes</a:t>
            </a:r>
            <a:r>
              <a:rPr lang="tr-TR" sz="3500" b="1" dirty="0"/>
              <a:t> (1588–1679)</a:t>
            </a:r>
          </a:p>
          <a:p>
            <a:pPr lvl="2"/>
            <a:r>
              <a:rPr lang="tr-TR" sz="3500" dirty="0"/>
              <a:t>İnsan doğası; asosyal, egoist ve bireyci</a:t>
            </a:r>
          </a:p>
          <a:p>
            <a:pPr lvl="2"/>
            <a:r>
              <a:rPr lang="tr-TR" sz="3500" dirty="0"/>
              <a:t>Doğa durumu </a:t>
            </a:r>
            <a:r>
              <a:rPr lang="tr-TR" sz="3500" dirty="0">
                <a:solidFill>
                  <a:srgbClr val="FF0000"/>
                </a:solidFill>
              </a:rPr>
              <a:t>X </a:t>
            </a:r>
            <a:r>
              <a:rPr lang="tr-TR" sz="3500" dirty="0"/>
              <a:t>Toplumsal durum</a:t>
            </a:r>
          </a:p>
          <a:p>
            <a:pPr lvl="2"/>
            <a:r>
              <a:rPr lang="tr-TR" sz="3500" dirty="0"/>
              <a:t>Devlet - bireysel güvenlik</a:t>
            </a:r>
          </a:p>
          <a:p>
            <a:pPr lvl="2"/>
            <a:r>
              <a:rPr lang="tr-TR" sz="3500" i="1" dirty="0"/>
              <a:t>Bütün kudret ve gücün tek bir kişiye veya tek bir iradeye indirgenebilecek bir heyete devredilmesi</a:t>
            </a:r>
            <a:r>
              <a:rPr lang="tr-TR" sz="35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B748FFC-C62E-1E4C-A059-B39A792B6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925" y="1685925"/>
            <a:ext cx="4055651" cy="62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18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2B77C5-005C-8F44-9066-65C60A021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557212"/>
            <a:ext cx="9001125" cy="9039225"/>
          </a:xfrm>
        </p:spPr>
        <p:txBody>
          <a:bodyPr>
            <a:normAutofit/>
          </a:bodyPr>
          <a:lstStyle/>
          <a:p>
            <a:pPr marL="393700" lvl="1" indent="0">
              <a:buNone/>
            </a:pPr>
            <a:r>
              <a:rPr lang="tr-TR" b="1" dirty="0"/>
              <a:t>John Locke (1632-1704)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Doğa durumu; barış, iyi niyet ve karşılıklı güven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Rasyonel insanlar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Toplumsal çatışma ve uzlaşmaz çıkarlar; 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özel mülkiyet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toplumsal eşitsizliğin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Toplumsal sözleşme 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iktidarın teminatı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Otorite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Meşruiyet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Sözleşme koşulları</a:t>
            </a:r>
          </a:p>
          <a:p>
            <a:pPr>
              <a:buFont typeface="Arial" panose="020B0604020202020204" pitchFamily="34" charset="0"/>
              <a:buChar char="•"/>
            </a:pPr>
            <a:endParaRPr lang="tr-TR" i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F8A5A7A-2F51-2F4C-A7C0-CB35FC1B0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563" y="228600"/>
            <a:ext cx="3627438" cy="424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7076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139F27C-4B6D-7B4D-84D3-48910E551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4" y="557214"/>
            <a:ext cx="8558212" cy="8815386"/>
          </a:xfrm>
        </p:spPr>
        <p:txBody>
          <a:bodyPr>
            <a:noAutofit/>
          </a:bodyPr>
          <a:lstStyle/>
          <a:p>
            <a:pPr marL="393700" lvl="1" indent="0">
              <a:buNone/>
            </a:pPr>
            <a:r>
              <a:rPr lang="tr-TR" sz="4000" b="1" dirty="0"/>
              <a:t>Jean-</a:t>
            </a:r>
            <a:r>
              <a:rPr lang="tr-TR" sz="4000" b="1" dirty="0" err="1"/>
              <a:t>Jacques</a:t>
            </a:r>
            <a:r>
              <a:rPr lang="tr-TR" sz="4000" b="1" dirty="0"/>
              <a:t> Rousseau (1712-1778)</a:t>
            </a:r>
          </a:p>
          <a:p>
            <a:pPr lvl="2"/>
            <a:r>
              <a:rPr lang="tr-TR" sz="4000" dirty="0"/>
              <a:t>Topluluk yaşamı </a:t>
            </a:r>
            <a:r>
              <a:rPr lang="tr-TR" sz="4000" dirty="0">
                <a:solidFill>
                  <a:srgbClr val="FF0000"/>
                </a:solidFill>
              </a:rPr>
              <a:t>X</a:t>
            </a:r>
            <a:r>
              <a:rPr lang="tr-TR" sz="4000" dirty="0"/>
              <a:t> doğal haklar</a:t>
            </a:r>
          </a:p>
          <a:p>
            <a:pPr lvl="3"/>
            <a:r>
              <a:rPr lang="tr-TR" sz="4000" dirty="0"/>
              <a:t>Birey, doğal hak ve özgürlüklerini daha kapsamlı bir varlık olan genel iradeye ile temin eder </a:t>
            </a:r>
          </a:p>
          <a:p>
            <a:pPr lvl="2"/>
            <a:r>
              <a:rPr lang="tr-TR" sz="4000" dirty="0"/>
              <a:t>Halkın iradesi</a:t>
            </a:r>
          </a:p>
          <a:p>
            <a:pPr lvl="2"/>
            <a:r>
              <a:rPr lang="tr-TR" sz="4000" dirty="0"/>
              <a:t>Egemenlik</a:t>
            </a:r>
          </a:p>
          <a:p>
            <a:pPr lvl="2"/>
            <a:r>
              <a:rPr lang="tr-TR" sz="4000" dirty="0"/>
              <a:t>Doğrudan demokrasi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1960B6A-2A72-A742-9D6A-D5FB8BC48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775" y="2144713"/>
            <a:ext cx="31369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7126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t>   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5DC11E41-9CCA-7249-BA50-4BE4B04F0D46}"/>
              </a:ext>
            </a:extLst>
          </p:cNvPr>
          <p:cNvSpPr/>
          <p:nvPr/>
        </p:nvSpPr>
        <p:spPr>
          <a:xfrm>
            <a:off x="371475" y="371475"/>
            <a:ext cx="724376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2" indent="-571500" algn="l">
              <a:buFont typeface="Arial" panose="020B0604020202020204" pitchFamily="34" charset="0"/>
              <a:buChar char="•"/>
            </a:pPr>
            <a:endParaRPr lang="tr-TR" sz="1800" dirty="0"/>
          </a:p>
          <a:p>
            <a:pPr lvl="1" algn="l"/>
            <a:endParaRPr lang="tr-TR" sz="2000" dirty="0"/>
          </a:p>
          <a:p>
            <a:pPr lvl="1"/>
            <a:endParaRPr lang="tr-TR" sz="20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168D8EA-8D0D-A04A-B211-418093C85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738" y="1928813"/>
            <a:ext cx="4549693" cy="5614986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7AC0B97E-4A55-CF4C-9ACE-199C8ADF16C3}"/>
              </a:ext>
            </a:extLst>
          </p:cNvPr>
          <p:cNvSpPr/>
          <p:nvPr/>
        </p:nvSpPr>
        <p:spPr>
          <a:xfrm>
            <a:off x="928689" y="471488"/>
            <a:ext cx="7815262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Aydınlanma Çağı</a:t>
            </a:r>
          </a:p>
          <a:p>
            <a:r>
              <a:rPr lang="tr-TR" b="1" dirty="0"/>
              <a:t> </a:t>
            </a:r>
            <a:r>
              <a:rPr lang="tr-TR" sz="2400" b="1" dirty="0"/>
              <a:t>Tarih Felsefesi</a:t>
            </a:r>
          </a:p>
          <a:p>
            <a:pPr lvl="1"/>
            <a:r>
              <a:rPr lang="tr-TR" b="1" i="1" dirty="0" err="1"/>
              <a:t>Giambattista</a:t>
            </a:r>
            <a:r>
              <a:rPr lang="tr-TR" b="1" i="1" dirty="0"/>
              <a:t> </a:t>
            </a:r>
            <a:r>
              <a:rPr lang="tr-TR" b="1" i="1" dirty="0" err="1"/>
              <a:t>Vico</a:t>
            </a:r>
            <a:r>
              <a:rPr lang="tr-TR" b="1" i="1" dirty="0"/>
              <a:t> (1668 – 1774)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Yeni Bilim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Toplumu organik bir bütün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İnsan doğasına ilişkin değişmez anlayışın reddi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İnsan aklının geçirdiği evreler, dinamik doğa, değişen toplum nosyonu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Doğa bilimlerinin konusu insan bilimlerinden farklıdır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İnsan eylemi, bütün temel alındığında anlamlıdır</a:t>
            </a:r>
          </a:p>
          <a:p>
            <a:pPr marL="571500" lvl="2" indent="-571500" algn="l">
              <a:buFont typeface="Arial" panose="020B0604020202020204" pitchFamily="34" charset="0"/>
              <a:buChar char="•"/>
            </a:pPr>
            <a:r>
              <a:rPr lang="tr-TR" dirty="0"/>
              <a:t>Toplum teorisi; aktif  özne, insan deneyimleri, zihinsel durum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245</Words>
  <Application>Microsoft Macintosh PowerPoint</Application>
  <PresentationFormat>Özel</PresentationFormat>
  <Paragraphs>61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Baskerville</vt:lpstr>
      <vt:lpstr>Helvetica Neue</vt:lpstr>
      <vt:lpstr>Hoefler Text</vt:lpstr>
      <vt:lpstr>Harmony</vt:lpstr>
      <vt:lpstr>SOSYOLOJİ TARİHİ  4</vt:lpstr>
      <vt:lpstr>PowerPoint Sunusu</vt:lpstr>
      <vt:lpstr>                                                                  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 1</dc:title>
  <cp:lastModifiedBy>Microsoft Office Kullanıcısı</cp:lastModifiedBy>
  <cp:revision>18</cp:revision>
  <dcterms:modified xsi:type="dcterms:W3CDTF">2020-05-09T16:34:10Z</dcterms:modified>
</cp:coreProperties>
</file>