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381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5C2C3">
              <a:alpha val="63000"/>
            </a:srgbClr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727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79E9E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6E4D7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E7E4D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4E1D9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A99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9AAA9"/>
              </a:solidFill>
              <a:prstDash val="solid"/>
              <a:miter lim="400000"/>
            </a:ln>
          </a:top>
          <a:bottom>
            <a:ln w="12700" cap="flat">
              <a:solidFill>
                <a:srgbClr val="A9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AA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/>
    <p:restoredTop sz="94615"/>
  </p:normalViewPr>
  <p:slideViewPr>
    <p:cSldViewPr snapToGrid="0" snapToObjects="1">
      <p:cViewPr varScale="1">
        <p:scale>
          <a:sx n="89" d="100"/>
          <a:sy n="89" d="100"/>
        </p:scale>
        <p:origin x="192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 ve Alt Ana Başlı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şlık Metni"/>
          <p:cNvSpPr txBox="1">
            <a:spLocks noGrp="1"/>
          </p:cNvSpPr>
          <p:nvPr>
            <p:ph type="title"/>
          </p:nvPr>
        </p:nvSpPr>
        <p:spPr>
          <a:xfrm>
            <a:off x="787400" y="1511300"/>
            <a:ext cx="11430000" cy="381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r>
              <a:t>Başlık Metni</a:t>
            </a:r>
          </a:p>
        </p:txBody>
      </p:sp>
      <p:sp>
        <p:nvSpPr>
          <p:cNvPr id="12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787400" y="5308600"/>
            <a:ext cx="11430000" cy="1447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3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Ali Utku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 i="1"/>
            </a:lvl1pPr>
          </a:lstStyle>
          <a:p>
            <a:r>
              <a:t>-Ali Utku</a:t>
            </a:r>
          </a:p>
        </p:txBody>
      </p:sp>
      <p:sp>
        <p:nvSpPr>
          <p:cNvPr id="94" name="“Buraya bir alıntı yazın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8625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</a:lvl1pPr>
          </a:lstStyle>
          <a:p>
            <a:r>
              <a:t>“Buraya bir alıntı yazın.” </a:t>
            </a:r>
          </a:p>
        </p:txBody>
      </p:sp>
      <p:sp>
        <p:nvSpPr>
          <p:cNvPr id="9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örüntü"/>
          <p:cNvSpPr>
            <a:spLocks noGrp="1"/>
          </p:cNvSpPr>
          <p:nvPr>
            <p:ph type="pic" idx="13"/>
          </p:nvPr>
        </p:nvSpPr>
        <p:spPr>
          <a:xfrm>
            <a:off x="-851457" y="-14228"/>
            <a:ext cx="15004983" cy="998769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ğraf - Yata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örüntü"/>
          <p:cNvSpPr>
            <a:spLocks noGrp="1"/>
          </p:cNvSpPr>
          <p:nvPr>
            <p:ph type="pic" idx="13"/>
          </p:nvPr>
        </p:nvSpPr>
        <p:spPr>
          <a:xfrm>
            <a:off x="1960603" y="884196"/>
            <a:ext cx="9166170" cy="6101232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Başlık Metni"/>
          <p:cNvSpPr txBox="1">
            <a:spLocks noGrp="1"/>
          </p:cNvSpPr>
          <p:nvPr>
            <p:ph type="title"/>
          </p:nvPr>
        </p:nvSpPr>
        <p:spPr>
          <a:xfrm>
            <a:off x="787400" y="7188200"/>
            <a:ext cx="11430000" cy="127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r>
              <a:t>Başlık Metni</a:t>
            </a:r>
          </a:p>
        </p:txBody>
      </p:sp>
      <p:sp>
        <p:nvSpPr>
          <p:cNvPr id="22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787400" y="8407400"/>
            <a:ext cx="11430000" cy="1041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3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6302692" y="9131300"/>
            <a:ext cx="386716" cy="43180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- O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Metni"/>
          <p:cNvSpPr txBox="1">
            <a:spLocks noGrp="1"/>
          </p:cNvSpPr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31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ğraf - Düş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örüntü"/>
          <p:cNvSpPr>
            <a:spLocks noGrp="1"/>
          </p:cNvSpPr>
          <p:nvPr>
            <p:ph type="pic" sz="half" idx="13"/>
          </p:nvPr>
        </p:nvSpPr>
        <p:spPr>
          <a:xfrm>
            <a:off x="6273800" y="1206500"/>
            <a:ext cx="5888774" cy="72771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Başlık Metni"/>
          <p:cNvSpPr txBox="1">
            <a:spLocks noGrp="1"/>
          </p:cNvSpPr>
          <p:nvPr>
            <p:ph type="title"/>
          </p:nvPr>
        </p:nvSpPr>
        <p:spPr>
          <a:xfrm>
            <a:off x="457200" y="1244600"/>
            <a:ext cx="5600700" cy="3467100"/>
          </a:xfrm>
          <a:prstGeom prst="rect">
            <a:avLst/>
          </a:prstGeom>
        </p:spPr>
        <p:txBody>
          <a:bodyPr anchor="b"/>
          <a:lstStyle/>
          <a:p>
            <a:r>
              <a:t>Başlık Metni</a:t>
            </a:r>
          </a:p>
        </p:txBody>
      </p:sp>
      <p:sp>
        <p:nvSpPr>
          <p:cNvPr id="40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457200" y="4851400"/>
            <a:ext cx="5600700" cy="3632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41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- Ü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49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Madde İşaretl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57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58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, Madde İşaretleri ve 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örüntü"/>
          <p:cNvSpPr>
            <a:spLocks noGrp="1"/>
          </p:cNvSpPr>
          <p:nvPr>
            <p:ph type="pic" sz="quarter" idx="13"/>
          </p:nvPr>
        </p:nvSpPr>
        <p:spPr>
          <a:xfrm>
            <a:off x="7412382" y="2933700"/>
            <a:ext cx="4324471" cy="5343996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67" name="Gövde Düzeyi Bir…"/>
          <p:cNvSpPr txBox="1">
            <a:spLocks noGrp="1"/>
          </p:cNvSpPr>
          <p:nvPr>
            <p:ph type="body" sz="half" idx="1"/>
          </p:nvPr>
        </p:nvSpPr>
        <p:spPr>
          <a:xfrm>
            <a:off x="787400" y="2768600"/>
            <a:ext cx="5486400" cy="5715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2800"/>
              </a:spcBef>
              <a:buBlip>
                <a:blip r:embed="rId2"/>
              </a:buBlip>
              <a:defRPr sz="3000"/>
            </a:lvl1pPr>
            <a:lvl2pPr marL="685800" indent="-342900">
              <a:spcBef>
                <a:spcPts val="2800"/>
              </a:spcBef>
              <a:buBlip>
                <a:blip r:embed="rId2"/>
              </a:buBlip>
              <a:defRPr sz="3000"/>
            </a:lvl2pPr>
            <a:lvl3pPr marL="1028700" indent="-342900">
              <a:spcBef>
                <a:spcPts val="2800"/>
              </a:spcBef>
              <a:buBlip>
                <a:blip r:embed="rId2"/>
              </a:buBlip>
              <a:defRPr sz="3000"/>
            </a:lvl3pPr>
            <a:lvl4pPr marL="1371600" indent="-342900">
              <a:spcBef>
                <a:spcPts val="2800"/>
              </a:spcBef>
              <a:buBlip>
                <a:blip r:embed="rId2"/>
              </a:buBlip>
              <a:defRPr sz="3000"/>
            </a:lvl4pPr>
            <a:lvl5pPr marL="1714500" indent="-3429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68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dde İşaretl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övde Düzeyi Bi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76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ğraf 3 - Yukar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örüntü"/>
          <p:cNvSpPr>
            <a:spLocks noGrp="1"/>
          </p:cNvSpPr>
          <p:nvPr>
            <p:ph type="pic" idx="13"/>
          </p:nvPr>
        </p:nvSpPr>
        <p:spPr>
          <a:xfrm>
            <a:off x="711200" y="673100"/>
            <a:ext cx="6680111" cy="82550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Görüntü"/>
          <p:cNvSpPr>
            <a:spLocks noGrp="1"/>
          </p:cNvSpPr>
          <p:nvPr>
            <p:ph type="pic" sz="quarter" idx="14"/>
          </p:nvPr>
        </p:nvSpPr>
        <p:spPr>
          <a:xfrm>
            <a:off x="7645400" y="652434"/>
            <a:ext cx="4572000" cy="3046422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Görüntü"/>
          <p:cNvSpPr>
            <a:spLocks noGrp="1"/>
          </p:cNvSpPr>
          <p:nvPr>
            <p:ph type="pic" sz="half" idx="15"/>
          </p:nvPr>
        </p:nvSpPr>
        <p:spPr>
          <a:xfrm>
            <a:off x="7645400" y="3225800"/>
            <a:ext cx="4572000" cy="68580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787400" y="1257300"/>
            <a:ext cx="11430000" cy="723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3" name="Başlık Metni"/>
          <p:cNvSpPr txBox="1"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Başlık Metni</a:t>
            </a:r>
          </a:p>
        </p:txBody>
      </p:sp>
      <p:sp>
        <p:nvSpPr>
          <p:cNvPr id="4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6302692" y="9131299"/>
            <a:ext cx="386716" cy="431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titleStyle>
    <p:bodyStyle>
      <a:lvl1pPr marL="3937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1pPr>
      <a:lvl2pPr marL="7874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2pPr>
      <a:lvl3pPr marL="11811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3pPr>
      <a:lvl4pPr marL="15748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4pPr>
      <a:lvl5pPr marL="19685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5pPr>
      <a:lvl6pPr marL="23622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6pPr>
      <a:lvl7pPr marL="27559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7pPr>
      <a:lvl8pPr marL="31496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8pPr>
      <a:lvl9pPr marL="35433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OSYOLOJİ TARİHİ…"/>
          <p:cNvSpPr txBox="1">
            <a:spLocks noGrp="1"/>
          </p:cNvSpPr>
          <p:nvPr>
            <p:ph type="ctrTitle"/>
          </p:nvPr>
        </p:nvSpPr>
        <p:spPr>
          <a:xfrm>
            <a:off x="787400" y="1244600"/>
            <a:ext cx="11430000" cy="3810000"/>
          </a:xfrm>
          <a:prstGeom prst="rect">
            <a:avLst/>
          </a:prstGeom>
        </p:spPr>
        <p:txBody>
          <a:bodyPr/>
          <a:lstStyle/>
          <a:p>
            <a:r>
              <a:rPr dirty="0"/>
              <a:t>SOSYOLOJİ TARİHİ </a:t>
            </a:r>
          </a:p>
          <a:p>
            <a:pPr>
              <a:defRPr sz="6700"/>
            </a:pPr>
            <a:r>
              <a:rPr lang="tr-TR" dirty="0"/>
              <a:t>4</a:t>
            </a:r>
            <a:endParaRPr dirty="0"/>
          </a:p>
        </p:txBody>
      </p:sp>
      <p:sp>
        <p:nvSpPr>
          <p:cNvPr id="120" name="DTCF, Sosyoloji Bölümü…"/>
          <p:cNvSpPr txBox="1">
            <a:spLocks noGrp="1"/>
          </p:cNvSpPr>
          <p:nvPr>
            <p:ph type="subTitle" sz="quarter" idx="1"/>
          </p:nvPr>
        </p:nvSpPr>
        <p:spPr>
          <a:xfrm>
            <a:off x="787400" y="5791200"/>
            <a:ext cx="11430000" cy="1447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432308">
              <a:defRPr sz="2960"/>
            </a:pPr>
            <a:r>
              <a:t>DTCF, Sosyoloji Bölümü</a:t>
            </a:r>
          </a:p>
          <a:p>
            <a:pPr defTabSz="432308">
              <a:defRPr sz="2960"/>
            </a:pPr>
            <a:r>
              <a:t>2020 Bahar Dönemi</a:t>
            </a:r>
          </a:p>
          <a:p>
            <a:pPr defTabSz="432308">
              <a:defRPr sz="2960"/>
            </a:pPr>
            <a:r>
              <a:t>Doç.Dr. Nuran Savaşkan Akdoğan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FA46190-9639-1B42-AAF9-AFEF2ED605C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971551" y="1414463"/>
            <a:ext cx="11344274" cy="7515225"/>
          </a:xfrm>
        </p:spPr>
        <p:txBody>
          <a:bodyPr>
            <a:normAutofit/>
          </a:bodyPr>
          <a:lstStyle/>
          <a:p>
            <a:endParaRPr lang="tr-TR" sz="11100" dirty="0"/>
          </a:p>
          <a:p>
            <a:r>
              <a:rPr lang="tr-TR" sz="6000" dirty="0"/>
              <a:t>MODERN ÇAĞLAR</a:t>
            </a:r>
          </a:p>
          <a:p>
            <a:endParaRPr lang="tr-TR" sz="6000" dirty="0"/>
          </a:p>
          <a:p>
            <a:r>
              <a:rPr lang="tr-TR" dirty="0"/>
              <a:t>Rönesans</a:t>
            </a:r>
          </a:p>
          <a:p>
            <a:r>
              <a:rPr lang="tr-TR" dirty="0"/>
              <a:t>Kentlerin Doğuşu</a:t>
            </a:r>
          </a:p>
          <a:p>
            <a:r>
              <a:rPr lang="tr-TR" dirty="0"/>
              <a:t>İnsan Doğası</a:t>
            </a:r>
          </a:p>
          <a:p>
            <a:r>
              <a:rPr lang="tr-TR" dirty="0"/>
              <a:t>Sözleşme Kuramları</a:t>
            </a:r>
          </a:p>
          <a:p>
            <a:r>
              <a:rPr lang="tr-TR" dirty="0" err="1"/>
              <a:t>Machiavelli</a:t>
            </a:r>
            <a:endParaRPr lang="tr-TR" dirty="0"/>
          </a:p>
          <a:p>
            <a:r>
              <a:rPr lang="tr-TR" dirty="0" err="1"/>
              <a:t>Vico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8841882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85E5593-94A9-854E-8AD9-A08D073BA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                                                                  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1F52708-2BC3-EA4E-A429-44C1AE96D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2988" y="957263"/>
            <a:ext cx="10829925" cy="73707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Kentlerin doğuşu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Feodalite ve yeni toplum türleri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Ortaçağ toplumu ve reform tartışmaları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Rönesans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Aydınlanma</a:t>
            </a:r>
          </a:p>
        </p:txBody>
      </p:sp>
    </p:spTree>
    <p:extLst>
      <p:ext uri="{BB962C8B-B14F-4D97-AF65-F5344CB8AC3E}">
        <p14:creationId xmlns:p14="http://schemas.microsoft.com/office/powerpoint/2010/main" val="400268515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DB7E708-5F19-0C43-B6F6-10D7C6310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0176" y="1071562"/>
            <a:ext cx="10815637" cy="808672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Rönesans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İnsan doğası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Machiavelli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Sözleşme kuramcıları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 err="1"/>
              <a:t>Hobbes</a:t>
            </a:r>
            <a:r>
              <a:rPr lang="tr-TR" dirty="0"/>
              <a:t>, Locke ve Rousseau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/>
              <a:t>Toplumsal farklılaşma, eşitsizlik, iş bölümü, özel mülkiyet</a:t>
            </a:r>
          </a:p>
        </p:txBody>
      </p:sp>
    </p:spTree>
    <p:extLst>
      <p:ext uri="{BB962C8B-B14F-4D97-AF65-F5344CB8AC3E}">
        <p14:creationId xmlns:p14="http://schemas.microsoft.com/office/powerpoint/2010/main" val="352672651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E372898-2470-B04A-9EF0-E8BEC0F1A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152525"/>
            <a:ext cx="7729537" cy="81772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b="1" i="1" dirty="0"/>
              <a:t>Toplum Sözleşmesi Teorisi</a:t>
            </a:r>
            <a:r>
              <a:rPr lang="tr-TR" dirty="0"/>
              <a:t>: İlahi Yasa nosyonları ile dinsel egemenlik anlayışlarını reddeden, alternatif bir dünya gör</a:t>
            </a:r>
            <a:r>
              <a:rPr lang="tr-TR" i="1" dirty="0"/>
              <a:t>üşü</a:t>
            </a:r>
          </a:p>
          <a:p>
            <a:pPr marL="0" indent="0">
              <a:buNone/>
            </a:pPr>
            <a:r>
              <a:rPr lang="tr-TR" sz="3500" b="1" dirty="0"/>
              <a:t>Thomas </a:t>
            </a:r>
            <a:r>
              <a:rPr lang="tr-TR" sz="3500" b="1" dirty="0" err="1"/>
              <a:t>Hobbes</a:t>
            </a:r>
            <a:r>
              <a:rPr lang="tr-TR" sz="3500" b="1" dirty="0"/>
              <a:t> (1588–1679)</a:t>
            </a:r>
          </a:p>
          <a:p>
            <a:pPr lvl="2"/>
            <a:r>
              <a:rPr lang="tr-TR" sz="3500" dirty="0"/>
              <a:t>İnsan doğası; asosyal, egoist ve bireyci</a:t>
            </a:r>
          </a:p>
          <a:p>
            <a:pPr lvl="2"/>
            <a:r>
              <a:rPr lang="tr-TR" sz="3500" dirty="0"/>
              <a:t>Doğa durumu </a:t>
            </a:r>
            <a:r>
              <a:rPr lang="tr-TR" sz="3500" dirty="0">
                <a:solidFill>
                  <a:srgbClr val="FF0000"/>
                </a:solidFill>
              </a:rPr>
              <a:t>X </a:t>
            </a:r>
            <a:r>
              <a:rPr lang="tr-TR" sz="3500" dirty="0"/>
              <a:t>Toplumsal durum</a:t>
            </a:r>
          </a:p>
          <a:p>
            <a:pPr lvl="2"/>
            <a:r>
              <a:rPr lang="tr-TR" sz="3500" dirty="0"/>
              <a:t>Devlet - bireysel güvenlik</a:t>
            </a:r>
          </a:p>
          <a:p>
            <a:pPr lvl="2"/>
            <a:r>
              <a:rPr lang="tr-TR" sz="3500" i="1" dirty="0"/>
              <a:t>Bütün kudret ve gücün tek bir kişiye veya tek bir iradeye indirgenebilecek bir heyete devredilmesi</a:t>
            </a:r>
            <a:r>
              <a:rPr lang="tr-TR" sz="35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B748FFC-C62E-1E4C-A059-B39A792B6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925" y="1685925"/>
            <a:ext cx="4055651" cy="621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18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22B77C5-005C-8F44-9066-65C60A021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557212"/>
            <a:ext cx="9001125" cy="9039225"/>
          </a:xfrm>
        </p:spPr>
        <p:txBody>
          <a:bodyPr>
            <a:normAutofit/>
          </a:bodyPr>
          <a:lstStyle/>
          <a:p>
            <a:pPr marL="393700" lvl="1" indent="0">
              <a:buNone/>
            </a:pPr>
            <a:r>
              <a:rPr lang="tr-TR" b="1" dirty="0"/>
              <a:t>John Locke (1632-1704)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tr-TR" dirty="0"/>
              <a:t>Doğa durumu; barış, iyi niyet ve karşılıklı güven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tr-TR" dirty="0"/>
              <a:t>Rasyonel insanlar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tr-TR" dirty="0"/>
              <a:t>Toplumsal çatışma ve uzlaşmaz çıkarlar; 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tr-TR" dirty="0"/>
              <a:t>özel mülkiyet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tr-TR" dirty="0"/>
              <a:t>toplumsal eşitsizliğin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tr-TR" dirty="0"/>
              <a:t>Toplumsal sözleşme 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tr-TR" dirty="0"/>
              <a:t>iktidarın teminatı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tr-TR" dirty="0"/>
              <a:t>Otorite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tr-TR" dirty="0"/>
              <a:t>Meşruiyet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tr-TR" dirty="0"/>
              <a:t>Sözleşme koşulları</a:t>
            </a:r>
          </a:p>
          <a:p>
            <a:pPr>
              <a:buFont typeface="Arial" panose="020B0604020202020204" pitchFamily="34" charset="0"/>
              <a:buChar char="•"/>
            </a:pPr>
            <a:endParaRPr lang="tr-TR" i="1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F8A5A7A-2F51-2F4C-A7C0-CB35FC1B0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563" y="228600"/>
            <a:ext cx="3627438" cy="424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7076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139F27C-4B6D-7B4D-84D3-48910E551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4" y="557214"/>
            <a:ext cx="8558212" cy="8815386"/>
          </a:xfrm>
        </p:spPr>
        <p:txBody>
          <a:bodyPr>
            <a:noAutofit/>
          </a:bodyPr>
          <a:lstStyle/>
          <a:p>
            <a:pPr marL="393700" lvl="1" indent="0">
              <a:buNone/>
            </a:pPr>
            <a:r>
              <a:rPr lang="tr-TR" sz="4000" b="1" dirty="0"/>
              <a:t>Jean-</a:t>
            </a:r>
            <a:r>
              <a:rPr lang="tr-TR" sz="4000" b="1" dirty="0" err="1"/>
              <a:t>Jacques</a:t>
            </a:r>
            <a:r>
              <a:rPr lang="tr-TR" sz="4000" b="1" dirty="0"/>
              <a:t> Rousseau (1712-1778)</a:t>
            </a:r>
          </a:p>
          <a:p>
            <a:pPr lvl="2"/>
            <a:r>
              <a:rPr lang="tr-TR" sz="4000" dirty="0"/>
              <a:t>Topluluk yaşamı </a:t>
            </a:r>
            <a:r>
              <a:rPr lang="tr-TR" sz="4000" dirty="0">
                <a:solidFill>
                  <a:srgbClr val="FF0000"/>
                </a:solidFill>
              </a:rPr>
              <a:t>X</a:t>
            </a:r>
            <a:r>
              <a:rPr lang="tr-TR" sz="4000" dirty="0"/>
              <a:t> doğal haklar</a:t>
            </a:r>
          </a:p>
          <a:p>
            <a:pPr lvl="3"/>
            <a:r>
              <a:rPr lang="tr-TR" sz="4000" dirty="0"/>
              <a:t>Birey, doğal hak ve özgürlüklerini daha kapsamlı bir varlık olan genel iradeye ile temin eder </a:t>
            </a:r>
          </a:p>
          <a:p>
            <a:pPr lvl="2"/>
            <a:r>
              <a:rPr lang="tr-TR" sz="4000" dirty="0"/>
              <a:t>Halkın iradesi</a:t>
            </a:r>
          </a:p>
          <a:p>
            <a:pPr lvl="2"/>
            <a:r>
              <a:rPr lang="tr-TR" sz="4000" dirty="0"/>
              <a:t>Egemenlik</a:t>
            </a:r>
          </a:p>
          <a:p>
            <a:pPr lvl="2"/>
            <a:r>
              <a:rPr lang="tr-TR" sz="4000" dirty="0"/>
              <a:t>Doğrudan demokrasi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1960B6A-2A72-A742-9D6A-D5FB8BC48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775" y="2144713"/>
            <a:ext cx="3136900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126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Metin"/>
          <p:cNvSpPr txBox="1"/>
          <p:nvPr/>
        </p:nvSpPr>
        <p:spPr>
          <a:xfrm>
            <a:off x="6200774" y="5137149"/>
            <a:ext cx="857251" cy="123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r>
              <a:t>   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5DC11E41-9CCA-7249-BA50-4BE4B04F0D46}"/>
              </a:ext>
            </a:extLst>
          </p:cNvPr>
          <p:cNvSpPr/>
          <p:nvPr/>
        </p:nvSpPr>
        <p:spPr>
          <a:xfrm>
            <a:off x="371475" y="371475"/>
            <a:ext cx="724376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2" indent="-571500" algn="l">
              <a:buFont typeface="Arial" panose="020B0604020202020204" pitchFamily="34" charset="0"/>
              <a:buChar char="•"/>
            </a:pPr>
            <a:endParaRPr lang="tr-TR" sz="1800" dirty="0"/>
          </a:p>
          <a:p>
            <a:pPr lvl="1" algn="l"/>
            <a:endParaRPr lang="tr-TR" sz="2000" dirty="0"/>
          </a:p>
          <a:p>
            <a:pPr lvl="1"/>
            <a:endParaRPr lang="tr-TR" sz="20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168D8EA-8D0D-A04A-B211-418093C85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38" y="1928813"/>
            <a:ext cx="4549693" cy="5614986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7AC0B97E-4A55-CF4C-9ACE-199C8ADF16C3}"/>
              </a:ext>
            </a:extLst>
          </p:cNvPr>
          <p:cNvSpPr/>
          <p:nvPr/>
        </p:nvSpPr>
        <p:spPr>
          <a:xfrm>
            <a:off x="928689" y="471488"/>
            <a:ext cx="7815262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Aydınlanma Çağı</a:t>
            </a:r>
          </a:p>
          <a:p>
            <a:r>
              <a:rPr lang="tr-TR" b="1" dirty="0"/>
              <a:t> </a:t>
            </a:r>
            <a:r>
              <a:rPr lang="tr-TR" sz="2400" b="1" dirty="0"/>
              <a:t>Tarih Felsefesi</a:t>
            </a:r>
          </a:p>
          <a:p>
            <a:pPr lvl="1"/>
            <a:r>
              <a:rPr lang="tr-TR" b="1" i="1" dirty="0" err="1"/>
              <a:t>Giambattista</a:t>
            </a:r>
            <a:r>
              <a:rPr lang="tr-TR" b="1" i="1" dirty="0"/>
              <a:t> </a:t>
            </a:r>
            <a:r>
              <a:rPr lang="tr-TR" b="1" i="1" dirty="0" err="1"/>
              <a:t>Vico</a:t>
            </a:r>
            <a:r>
              <a:rPr lang="tr-TR" b="1" i="1" dirty="0"/>
              <a:t> (1668 – 1774)</a:t>
            </a:r>
          </a:p>
          <a:p>
            <a:pPr marL="571500" lvl="2" indent="-571500" algn="l">
              <a:buFont typeface="Arial" panose="020B0604020202020204" pitchFamily="34" charset="0"/>
              <a:buChar char="•"/>
            </a:pPr>
            <a:r>
              <a:rPr lang="tr-TR" dirty="0"/>
              <a:t>Yeni Bilim</a:t>
            </a:r>
          </a:p>
          <a:p>
            <a:pPr marL="571500" lvl="2" indent="-571500" algn="l">
              <a:buFont typeface="Arial" panose="020B0604020202020204" pitchFamily="34" charset="0"/>
              <a:buChar char="•"/>
            </a:pPr>
            <a:r>
              <a:rPr lang="tr-TR" dirty="0"/>
              <a:t>Toplumu organik bir bütün</a:t>
            </a:r>
          </a:p>
          <a:p>
            <a:pPr marL="571500" lvl="2" indent="-571500" algn="l">
              <a:buFont typeface="Arial" panose="020B0604020202020204" pitchFamily="34" charset="0"/>
              <a:buChar char="•"/>
            </a:pPr>
            <a:r>
              <a:rPr lang="tr-TR" dirty="0"/>
              <a:t>İnsan doğasına ilişkin değişmez anlayışın reddi</a:t>
            </a:r>
          </a:p>
          <a:p>
            <a:pPr marL="571500" lvl="2" indent="-571500" algn="l">
              <a:buFont typeface="Arial" panose="020B0604020202020204" pitchFamily="34" charset="0"/>
              <a:buChar char="•"/>
            </a:pPr>
            <a:r>
              <a:rPr lang="tr-TR" dirty="0"/>
              <a:t>İnsan aklının geçirdiği evreler, dinamik doğa, değişen toplum nosyonu</a:t>
            </a:r>
          </a:p>
          <a:p>
            <a:pPr marL="571500" lvl="2" indent="-571500" algn="l">
              <a:buFont typeface="Arial" panose="020B0604020202020204" pitchFamily="34" charset="0"/>
              <a:buChar char="•"/>
            </a:pPr>
            <a:r>
              <a:rPr lang="tr-TR" dirty="0"/>
              <a:t>Doğa bilimlerinin konusu insan bilimlerinden farklıdır</a:t>
            </a:r>
          </a:p>
          <a:p>
            <a:pPr marL="571500" lvl="2" indent="-571500" algn="l">
              <a:buFont typeface="Arial" panose="020B0604020202020204" pitchFamily="34" charset="0"/>
              <a:buChar char="•"/>
            </a:pPr>
            <a:r>
              <a:rPr lang="tr-TR" dirty="0"/>
              <a:t>İnsan eylemi, bütün temel alındığında anlamlıdır</a:t>
            </a:r>
          </a:p>
          <a:p>
            <a:pPr marL="571500" lvl="2" indent="-571500" algn="l">
              <a:buFont typeface="Arial" panose="020B0604020202020204" pitchFamily="34" charset="0"/>
              <a:buChar char="•"/>
            </a:pPr>
            <a:r>
              <a:rPr lang="tr-TR" dirty="0"/>
              <a:t>Toplum teorisi; aktif  özne, insan deneyimleri, zihinsel durum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mony">
  <a:themeElements>
    <a:clrScheme name="Harmony">
      <a:dk1>
        <a:srgbClr val="5E5E5E"/>
      </a:dk1>
      <a:lt1>
        <a:srgbClr val="5E0033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Harmony">
  <a:themeElements>
    <a:clrScheme name="Harmony">
      <a:dk1>
        <a:srgbClr val="000000"/>
      </a:dk1>
      <a:lt1>
        <a:srgbClr val="FFFFFF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245</Words>
  <Application>Microsoft Macintosh PowerPoint</Application>
  <PresentationFormat>Özel</PresentationFormat>
  <Paragraphs>61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3" baseType="lpstr">
      <vt:lpstr>Arial</vt:lpstr>
      <vt:lpstr>Baskerville</vt:lpstr>
      <vt:lpstr>Helvetica Neue</vt:lpstr>
      <vt:lpstr>Hoefler Text</vt:lpstr>
      <vt:lpstr>Harmony</vt:lpstr>
      <vt:lpstr>SOSYOLOJİ TARİHİ  4</vt:lpstr>
      <vt:lpstr>PowerPoint Sunusu</vt:lpstr>
      <vt:lpstr>                                                                   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SOSYOLOJİ TARİHİ  SOS312 1</dc:title>
  <cp:lastModifiedBy>Microsoft Office Kullanıcısı</cp:lastModifiedBy>
  <cp:revision>18</cp:revision>
  <dcterms:modified xsi:type="dcterms:W3CDTF">2020-05-09T16:34:10Z</dcterms:modified>
</cp:coreProperties>
</file>